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4630400" cy="82296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C4D093-17C7-41F2-9285-A949D66C5B36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135342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776DEB-D697-4E44-B197-7D73FF7DD56D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03879B-427A-4C1E-B6AF-91C3FED43C10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922640" y="1471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9498960" y="1471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46680" y="4423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922640" y="4423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9498960" y="4423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3203B6-0E7A-42B3-A5DB-21B360375D98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991B4E-64B2-4BB0-ADE4-7F6D103F3294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EC39F9-10C8-48C6-8AB1-72AE248ADC60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9B45FB-EA07-4CF9-AFC1-9735A9F41F3F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3AFB68-F41F-4404-820D-67C4C54ED0E4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EE9EC8-9CB9-41C2-B42E-5DBC25BC7D62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83760" y="288360"/>
            <a:ext cx="6748200" cy="434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815FE3-C083-4435-8FFB-BCAEA08F8A9D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8575E9-2937-44FB-BD9C-012A3F706A93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819954-5035-4E40-87DF-F2AB16BFBBBB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F47A16-E5A5-4212-B642-F8ED7DF9986B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27740A-8EA9-452D-A2BD-834418FEB916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135342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2A2F31-68B7-43A3-A05E-B401A42CA0F3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C66FCA-9ED5-4B05-ABBC-78A2705A7CFC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922640" y="1471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9498960" y="1471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46680" y="4423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922640" y="4423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9498960" y="4423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FBCBC0-EEAD-44D9-B8E4-21784AED5163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31DCF4-7E44-4A72-A26D-EB9698A88546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7BEBFBE-029F-4F66-9358-945902E0C0E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4DDDC42-5F3C-456A-B09C-544B2D858CD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01868D-BA7F-43F3-AF72-D109882296A8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0022B8-FF04-4580-8DE7-AFFAC95D355A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8C9817-7F93-4A43-B7FA-8A1F499D6B1F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83760" y="288360"/>
            <a:ext cx="6748200" cy="434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24CBCE0-AB80-4AC8-9B07-291EEA98191C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4DF904-7D01-4AA2-B47A-06C90E6F8C4D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7AB5E5-A16C-4400-A81F-BFB212804907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CDBFB9-2DD4-463B-A120-B291A7B8B7F7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135342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CF2477-8C60-4D48-8B76-350954748B5A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B6FC222-1441-4520-9CFB-207061182AE4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922640" y="1471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9498960" y="1471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346680" y="4423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922640" y="4423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9498960" y="4423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DFC120-6467-498B-B685-84430DA0B2F8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78CFC3D-695B-474C-AC06-EB84337A7516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A4A37D1-8398-493C-BC0A-C8EBD10EBF61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F8E6FC9-D499-40DC-8679-3B58885BEBFA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B920C2-497A-4760-96A2-17281C20BE7F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A37F76D-CA81-4418-B706-61073513EF97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50C7BAB-1395-4A2C-9EBB-26C86716CA16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383760" y="288360"/>
            <a:ext cx="6748200" cy="434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6CB577-E15D-4CBF-BB61-2FBD5D499814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7EA3A1D-31E1-4470-8E47-55567D54F360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1F034F-9E0A-4740-BA3A-250DB347A482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E723E45-46AD-4EF3-963C-ED17E63FE946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135342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CB43744-15E6-42BC-AE99-082A2FA2AC85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1B809B5-3F9E-4444-9767-3F6080E08239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922640" y="1471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9498960" y="1471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346680" y="4423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922640" y="4423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9498960" y="4423680"/>
            <a:ext cx="43578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E4543FE-184E-4C7B-BD2A-73CBFFD7CED7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89E92B-F883-4786-80DA-FCDECDC2D4C8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83760" y="288360"/>
            <a:ext cx="6748200" cy="434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5A6216-628D-4A9E-A70F-9BAE4E9CCB52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4F5893-726C-476D-9BA9-21A18FFBE487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4985D8-936F-442B-B353-B221001222E6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168DB4-DB6C-4727-AA95-92DD5728D780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/>
          <p:cNvPicPr/>
          <p:nvPr/>
        </p:nvPicPr>
        <p:blipFill>
          <a:blip r:embed="rId13"/>
          <a:stretch>
            <a:fillRect/>
          </a:stretch>
        </p:blipFill>
        <p:spPr>
          <a:xfrm>
            <a:off x="12838320" y="7750800"/>
            <a:ext cx="1721520" cy="407880"/>
          </a:xfrm>
          <a:prstGeom prst="rect">
            <a:avLst/>
          </a:prstGeom>
          <a:ln w="0">
            <a:noFill/>
          </a:ln>
        </p:spPr>
      </p:pic>
      <p:pic>
        <p:nvPicPr>
          <p:cNvPr id="2" name="bg object 17"/>
          <p:cNvPicPr/>
          <p:nvPr/>
        </p:nvPicPr>
        <p:blipFill>
          <a:blip r:embed="rId14"/>
          <a:stretch>
            <a:fillRect/>
          </a:stretch>
        </p:blipFill>
        <p:spPr>
          <a:xfrm>
            <a:off x="9144000" y="0"/>
            <a:ext cx="5485680" cy="8228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81200" y="3095280"/>
            <a:ext cx="3249720" cy="137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IN" sz="2200" b="0" strike="noStrike" spc="-1">
                <a:latin typeface="Calibri" panose="020F0502020204030204"/>
              </a:rPr>
              <a:t>Click to edit the title text </a:t>
            </a:r>
            <a:r>
              <a:rPr lang="en-IN" sz="2200" b="0" strike="noStrike" spc="-1">
                <a:latin typeface="Calibri" panose="020F0502020204030204"/>
              </a:rPr>
              <a:t>format</a:t>
            </a:r>
            <a:endParaRPr lang="en-IN" sz="2200" b="0" strike="noStrike" spc="-1">
              <a:latin typeface="Calibri" panose="020F050202020403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1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2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 panose="02020603050405020304"/>
              </a:defRPr>
            </a:lvl1pPr>
          </a:lstStyle>
          <a:p>
            <a:r>
              <a:rPr lang="en-IN" sz="1400" b="0" strike="noStrike" spc="-1">
                <a:latin typeface="Times New Roman" panose="02020603050405020304"/>
              </a:rPr>
              <a:t>&lt;date/time&gt;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B2B2B2"/>
                </a:solidFill>
                <a:latin typeface="Times New Roman" panose="020206030504050203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1A9F77-F4D0-4743-9A44-EA756270FD95}" type="slidenum">
              <a:rPr lang="en-IN" sz="1400" b="0" strike="noStrike" spc="-1">
                <a:solidFill>
                  <a:srgbClr val="B2B2B2"/>
                </a:solidFill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Calibri" panose="020F0502020204030204"/>
              </a:rPr>
              <a:t>Click to edit the outline text format</a:t>
            </a:r>
            <a:endParaRPr lang="en-IN" sz="1800" b="0" strike="noStrike" spc="-1"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Calibri" panose="020F0502020204030204"/>
              </a:rPr>
              <a:t>Second Outline Level</a:t>
            </a:r>
            <a:endParaRPr lang="en-IN" sz="1800" b="0" strike="noStrike" spc="-1"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Calibri" panose="020F0502020204030204"/>
              </a:rPr>
              <a:t>Third Outline Level</a:t>
            </a:r>
            <a:endParaRPr lang="en-IN" sz="1800" b="0" strike="noStrike" spc="-1"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Calibri" panose="020F0502020204030204"/>
              </a:rPr>
              <a:t>Fourth Outline Level</a:t>
            </a:r>
            <a:endParaRPr lang="en-IN" sz="1800" b="0" strike="noStrike" spc="-1"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Calibri" panose="020F0502020204030204"/>
              </a:rPr>
              <a:t>Fifth Outline Level</a:t>
            </a:r>
            <a:endParaRPr lang="en-IN" sz="2000" b="0" strike="noStrike" spc="-1"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Calibri" panose="020F0502020204030204"/>
              </a:rPr>
              <a:t>Sixth Outline Level</a:t>
            </a:r>
            <a:endParaRPr lang="en-IN" sz="2000" b="0" strike="noStrike" spc="-1"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Calibri" panose="020F0502020204030204"/>
              </a:rPr>
              <a:t>Seventh Outline Level</a:t>
            </a:r>
            <a:endParaRPr lang="en-IN" sz="2000" b="0" strike="noStrike" spc="-1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g object 16"/>
          <p:cNvPicPr/>
          <p:nvPr/>
        </p:nvPicPr>
        <p:blipFill>
          <a:blip r:embed="rId13"/>
          <a:stretch>
            <a:fillRect/>
          </a:stretch>
        </p:blipFill>
        <p:spPr>
          <a:xfrm>
            <a:off x="762480" y="0"/>
            <a:ext cx="12504240" cy="283356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5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 panose="02020603050405020304"/>
              </a:defRPr>
            </a:lvl1pPr>
          </a:lstStyle>
          <a:p>
            <a:r>
              <a:rPr lang="en-IN" sz="1400" b="0" strike="noStrike" spc="-1">
                <a:latin typeface="Times New Roman" panose="02020603050405020304"/>
              </a:rPr>
              <a:t>&lt;date/time&gt;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6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B2B2B2"/>
                </a:solidFill>
                <a:latin typeface="Times New Roman" panose="020206030504050203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D42570-5A98-4D8B-9F84-8AA861F36FA9}" type="slidenum">
              <a:rPr lang="en-IN" sz="1400" b="0" strike="noStrike" spc="-1">
                <a:solidFill>
                  <a:srgbClr val="B2B2B2"/>
                </a:solidFill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IN" sz="1800" b="0" strike="noStrike" spc="-1">
                <a:latin typeface="Calibri" panose="020F0502020204030204"/>
              </a:rPr>
              <a:t>Click to edit the title text format</a:t>
            </a:r>
            <a:endParaRPr lang="en-IN" sz="1800" b="0" strike="noStrike" spc="-1">
              <a:latin typeface="Calibri" panose="020F05020202040302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Calibri" panose="020F0502020204030204"/>
              </a:rPr>
              <a:t>Click to edit the outline text format</a:t>
            </a:r>
            <a:endParaRPr lang="en-IN" sz="1800" b="0" strike="noStrike" spc="-1"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Calibri" panose="020F0502020204030204"/>
              </a:rPr>
              <a:t>Second Outline Level</a:t>
            </a:r>
            <a:endParaRPr lang="en-IN" sz="1800" b="0" strike="noStrike" spc="-1"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Calibri" panose="020F0502020204030204"/>
              </a:rPr>
              <a:t>Third Outline Level</a:t>
            </a:r>
            <a:endParaRPr lang="en-IN" sz="1800" b="0" strike="noStrike" spc="-1"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Calibri" panose="020F0502020204030204"/>
              </a:rPr>
              <a:t>Fourth Outline Level</a:t>
            </a:r>
            <a:endParaRPr lang="en-IN" sz="1800" b="0" strike="noStrike" spc="-1"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Calibri" panose="020F0502020204030204"/>
              </a:rPr>
              <a:t>Fifth Outline Level</a:t>
            </a:r>
            <a:endParaRPr lang="en-IN" sz="2000" b="0" strike="noStrike" spc="-1"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Calibri" panose="020F0502020204030204"/>
              </a:rPr>
              <a:t>Sixth Outline Level</a:t>
            </a:r>
            <a:endParaRPr lang="en-IN" sz="2000" b="0" strike="noStrike" spc="-1"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Calibri" panose="020F0502020204030204"/>
              </a:rPr>
              <a:t>Seventh Outline Level</a:t>
            </a:r>
            <a:endParaRPr lang="en-IN" sz="2000" b="0" strike="noStrike" spc="-1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IN" sz="2200" b="0" strike="noStrike" spc="-1">
                <a:latin typeface="Calibri" panose="020F0502020204030204"/>
              </a:rPr>
              <a:t>Click to edit the title text format</a:t>
            </a:r>
            <a:endParaRPr lang="en-IN" sz="2200" b="0" strike="noStrike" spc="-1">
              <a:latin typeface="Calibri" panose="020F050202020403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50" b="0" strike="noStrike" spc="-1">
                <a:latin typeface="Calibri" panose="020F0502020204030204"/>
              </a:rPr>
              <a:t>Click to edit the outline text format</a:t>
            </a:r>
            <a:endParaRPr lang="en-IN" sz="2050" b="0" strike="noStrike" spc="-1"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50" b="0" strike="noStrike" spc="-1">
                <a:latin typeface="Calibri" panose="020F0502020204030204"/>
              </a:rPr>
              <a:t>Second Outline Level</a:t>
            </a:r>
            <a:endParaRPr lang="en-IN" sz="2050" b="0" strike="noStrike" spc="-1"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50" b="0" strike="noStrike" spc="-1">
                <a:latin typeface="Calibri" panose="020F0502020204030204"/>
              </a:rPr>
              <a:t>Third Outline Level</a:t>
            </a:r>
            <a:endParaRPr lang="en-IN" sz="2050" b="0" strike="noStrike" spc="-1"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50" b="0" strike="noStrike" spc="-1">
                <a:latin typeface="Calibri" panose="020F0502020204030204"/>
              </a:rPr>
              <a:t>Fourth Outline Level</a:t>
            </a:r>
            <a:endParaRPr lang="en-IN" sz="2050" b="0" strike="noStrike" spc="-1"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50" b="0" strike="noStrike" spc="-1">
                <a:latin typeface="Calibri" panose="020F0502020204030204"/>
              </a:rPr>
              <a:t>Fifth Outline Level</a:t>
            </a:r>
            <a:endParaRPr lang="en-IN" sz="2050" b="0" strike="noStrike" spc="-1"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50" b="0" strike="noStrike" spc="-1">
                <a:latin typeface="Calibri" panose="020F0502020204030204"/>
              </a:rPr>
              <a:t>Sixth Outline Level</a:t>
            </a:r>
            <a:endParaRPr lang="en-IN" sz="2050" b="0" strike="noStrike" spc="-1"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50" b="0" strike="noStrike" spc="-1">
                <a:latin typeface="Calibri" panose="020F0502020204030204"/>
              </a:rPr>
              <a:t>Seventh Outline Level</a:t>
            </a:r>
            <a:endParaRPr lang="en-IN" sz="2050" b="0" strike="noStrike" spc="-1">
              <a:latin typeface="Calibri" panose="020F05020202040302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8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 panose="02020603050405020304"/>
              </a:defRPr>
            </a:lvl1pPr>
          </a:lstStyle>
          <a:p>
            <a:r>
              <a:rPr lang="en-IN" sz="1400" b="0" strike="noStrike" spc="-1">
                <a:latin typeface="Times New Roman" panose="02020603050405020304"/>
              </a:rPr>
              <a:t>&lt;date/time&gt;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B2B2B2"/>
                </a:solidFill>
                <a:latin typeface="Times New Roman" panose="020206030504050203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8F4B0E-903B-4A4F-97D3-434CB20769BE}" type="slidenum">
              <a:rPr lang="en-IN" sz="1400" b="0" strike="noStrike" spc="-1">
                <a:solidFill>
                  <a:srgbClr val="B2B2B2"/>
                </a:solidFill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IN" sz="2200" b="0" strike="noStrike" spc="-1">
                <a:latin typeface="Calibri" panose="020F0502020204030204"/>
              </a:rPr>
              <a:t>Click to edit the title text format</a:t>
            </a:r>
            <a:endParaRPr lang="en-IN" sz="2200" b="0" strike="noStrike" spc="-1">
              <a:latin typeface="Calibri" panose="020F0502020204030204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 idx="10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 panose="02020603050405020304"/>
              </a:rPr>
              <a:t>&lt;footer&gt;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11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 panose="02020603050405020304"/>
              </a:defRPr>
            </a:lvl1pPr>
          </a:lstStyle>
          <a:p>
            <a:r>
              <a:rPr lang="en-IN" sz="1400" b="0" strike="noStrike" spc="-1">
                <a:latin typeface="Times New Roman" panose="02020603050405020304"/>
              </a:rPr>
              <a:t>&lt;date/time&gt;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sldNum" idx="12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B2B2B2"/>
                </a:solidFill>
                <a:latin typeface="Times New Roman" panose="020206030504050203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16B922-E3BD-4B24-8D71-68D8FF6C7EBA}" type="slidenum">
              <a:rPr lang="en-IN" sz="1400" b="0" strike="noStrike" spc="-1">
                <a:solidFill>
                  <a:srgbClr val="B2B2B2"/>
                </a:solidFill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Calibri" panose="020F0502020204030204"/>
              </a:rPr>
              <a:t>Click to edit the outline text format</a:t>
            </a:r>
            <a:endParaRPr lang="en-IN" sz="1800" b="0" strike="noStrike" spc="-1"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Calibri" panose="020F0502020204030204"/>
              </a:rPr>
              <a:t>Second Outline Level</a:t>
            </a:r>
            <a:endParaRPr lang="en-IN" sz="1800" b="0" strike="noStrike" spc="-1"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Calibri" panose="020F0502020204030204"/>
              </a:rPr>
              <a:t>Third Outline Level</a:t>
            </a:r>
            <a:endParaRPr lang="en-IN" sz="1800" b="0" strike="noStrike" spc="-1"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Calibri" panose="020F0502020204030204"/>
              </a:rPr>
              <a:t>Fourth Outline Level</a:t>
            </a:r>
            <a:endParaRPr lang="en-IN" sz="1800" b="0" strike="noStrike" spc="-1"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Calibri" panose="020F0502020204030204"/>
              </a:rPr>
              <a:t>Fifth Outline Level</a:t>
            </a:r>
            <a:endParaRPr lang="en-IN" sz="2000" b="0" strike="noStrike" spc="-1"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Calibri" panose="020F0502020204030204"/>
              </a:rPr>
              <a:t>Sixth Outline Level</a:t>
            </a:r>
            <a:endParaRPr lang="en-IN" sz="2000" b="0" strike="noStrike" spc="-1"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Calibri" panose="020F0502020204030204"/>
              </a:rPr>
              <a:t>Seventh Outline Level</a:t>
            </a:r>
            <a:endParaRPr lang="en-IN" sz="2000" b="0" strike="noStrike" spc="-1"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81200" y="3095280"/>
            <a:ext cx="3249720" cy="1391760"/>
          </a:xfrm>
          <a:prstGeom prst="rect">
            <a:avLst/>
          </a:prstGeom>
          <a:noFill/>
          <a:ln w="0">
            <a:noFill/>
          </a:ln>
        </p:spPr>
        <p:txBody>
          <a:bodyPr lIns="0" tIns="17640" rIns="0" bIns="0" anchor="t">
            <a:noAutofit/>
          </a:bodyPr>
          <a:p>
            <a:pPr marL="12700">
              <a:lnSpc>
                <a:spcPct val="100000"/>
              </a:lnSpc>
              <a:spcBef>
                <a:spcPts val="140"/>
              </a:spcBef>
              <a:buNone/>
            </a:pPr>
            <a:r>
              <a:rPr lang="en-IN" sz="4400" b="1" strike="noStrike" spc="-1">
                <a:solidFill>
                  <a:srgbClr val="000000"/>
                </a:solidFill>
                <a:latin typeface="Arial" panose="020B0604020202020204"/>
              </a:rPr>
              <a:t>IET</a:t>
            </a:r>
            <a:r>
              <a:rPr lang="en-IN" sz="4400" b="1" strike="noStrike" spc="-7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IN" sz="4400" b="1" strike="noStrike" spc="-12">
                <a:solidFill>
                  <a:srgbClr val="000000"/>
                </a:solidFill>
                <a:latin typeface="Arial" panose="020B0604020202020204"/>
              </a:rPr>
              <a:t>BRIDGE</a:t>
            </a:r>
            <a:endParaRPr lang="en-IN" sz="4400" b="0" strike="noStrike" spc="-1">
              <a:latin typeface="Calibri" panose="020F0502020204030204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781200" y="4117320"/>
            <a:ext cx="6105960" cy="478512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p>
            <a:pPr marL="12700">
              <a:lnSpc>
                <a:spcPct val="133000"/>
              </a:lnSpc>
              <a:spcBef>
                <a:spcPts val="95"/>
              </a:spcBef>
              <a:buNone/>
            </a:pP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Connecting</a:t>
            </a:r>
            <a:r>
              <a:rPr lang="en-IN" sz="2200" b="0" strike="noStrike" spc="-5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our</a:t>
            </a:r>
            <a:r>
              <a:rPr lang="en-IN" sz="2200" b="0" strike="noStrike" spc="-41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alumni,</a:t>
            </a:r>
            <a:r>
              <a:rPr lang="en-IN" sz="2200" b="0" strike="noStrike" spc="-5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fostering</a:t>
            </a:r>
            <a:r>
              <a:rPr lang="en-IN" sz="2200" b="0" strike="noStrike" spc="-5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community,</a:t>
            </a:r>
            <a:r>
              <a:rPr lang="en-IN" sz="2200" b="0" strike="noStrike" spc="-4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26">
                <a:solidFill>
                  <a:srgbClr val="3B3838"/>
                </a:solidFill>
                <a:latin typeface="Arial MT"/>
              </a:rPr>
              <a:t>and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empowering</a:t>
            </a:r>
            <a:r>
              <a:rPr lang="en-IN" sz="2200" b="0" strike="noStrike" spc="-7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2">
                <a:solidFill>
                  <a:srgbClr val="3B3838"/>
                </a:solidFill>
                <a:latin typeface="Arial MT"/>
              </a:rPr>
              <a:t>success.</a:t>
            </a:r>
            <a:endParaRPr lang="en-IN" sz="2200" b="0" strike="noStrike" spc="-12">
              <a:solidFill>
                <a:srgbClr val="3B3838"/>
              </a:solidFill>
              <a:latin typeface="Arial MT"/>
            </a:endParaRPr>
          </a:p>
          <a:p>
            <a:pPr marL="12700">
              <a:lnSpc>
                <a:spcPct val="133000"/>
              </a:lnSpc>
              <a:spcBef>
                <a:spcPts val="95"/>
              </a:spcBef>
              <a:buNone/>
            </a:pPr>
            <a:endParaRPr lang="en-IN" sz="2200" b="0" strike="noStrike" spc="-1">
              <a:latin typeface="Arial" panose="020B0604020202020204"/>
            </a:endParaRPr>
          </a:p>
          <a:p>
            <a:pPr marL="12700">
              <a:lnSpc>
                <a:spcPct val="133000"/>
              </a:lnSpc>
              <a:spcBef>
                <a:spcPts val="95"/>
              </a:spcBef>
              <a:buNone/>
            </a:pPr>
            <a:r>
              <a:rPr lang="en-GB" altLang="en-IN" sz="2200" b="0" strike="noStrike" spc="-1">
                <a:latin typeface="Arial" panose="020B0604020202020204"/>
              </a:rPr>
              <a:t>1.Komal Pathare(250245920041)</a:t>
            </a:r>
            <a:endParaRPr lang="en-GB" altLang="en-IN" sz="2200" b="0" strike="noStrike" spc="-1">
              <a:latin typeface="Arial" panose="020B0604020202020204"/>
            </a:endParaRPr>
          </a:p>
          <a:p>
            <a:pPr marL="12700">
              <a:lnSpc>
                <a:spcPct val="133000"/>
              </a:lnSpc>
              <a:spcBef>
                <a:spcPts val="95"/>
              </a:spcBef>
              <a:buNone/>
            </a:pPr>
            <a:r>
              <a:rPr lang="en-GB" altLang="en-IN" sz="2200" b="0" strike="noStrike">
                <a:latin typeface="Arial" panose="020B0604020202020204"/>
                <a:sym typeface="+mn-ea"/>
              </a:rPr>
              <a:t>2.Ghanshyam Patil(250245920029)</a:t>
            </a:r>
            <a:endParaRPr lang="en-GB" altLang="en-IN" sz="2200" b="0" strike="noStrike">
              <a:latin typeface="Arial" panose="020B0604020202020204"/>
              <a:sym typeface="+mn-ea"/>
            </a:endParaRPr>
          </a:p>
          <a:p>
            <a:pPr marL="12700">
              <a:lnSpc>
                <a:spcPct val="133000"/>
              </a:lnSpc>
              <a:spcBef>
                <a:spcPts val="95"/>
              </a:spcBef>
              <a:buNone/>
            </a:pPr>
            <a:r>
              <a:rPr lang="en-GB" altLang="en-IN" sz="2200" b="0" strike="noStrike">
                <a:latin typeface="Arial" panose="020B0604020202020204"/>
                <a:sym typeface="+mn-ea"/>
              </a:rPr>
              <a:t>3.Rohini Natve(250245920073)</a:t>
            </a:r>
            <a:endParaRPr lang="en-GB" altLang="en-IN" sz="2200" b="0" strike="noStrike">
              <a:latin typeface="Arial" panose="020B0604020202020204"/>
              <a:sym typeface="+mn-ea"/>
            </a:endParaRPr>
          </a:p>
          <a:p>
            <a:pPr marL="12700">
              <a:lnSpc>
                <a:spcPct val="133000"/>
              </a:lnSpc>
              <a:spcBef>
                <a:spcPts val="95"/>
              </a:spcBef>
              <a:buNone/>
            </a:pPr>
            <a:r>
              <a:rPr lang="en-GB" altLang="en-IN" sz="2200" b="0" strike="noStrike">
                <a:latin typeface="Arial" panose="020B0604020202020204"/>
                <a:sym typeface="+mn-ea"/>
              </a:rPr>
              <a:t>4.Suyash Gaikwad(250245920088)</a:t>
            </a:r>
            <a:endParaRPr lang="en-GB" altLang="en-IN" sz="2200" b="0" strike="noStrike">
              <a:latin typeface="Arial" panose="020B0604020202020204"/>
              <a:sym typeface="+mn-ea"/>
            </a:endParaRPr>
          </a:p>
          <a:p>
            <a:pPr marL="12700">
              <a:lnSpc>
                <a:spcPct val="133000"/>
              </a:lnSpc>
              <a:spcBef>
                <a:spcPts val="95"/>
              </a:spcBef>
              <a:buNone/>
            </a:pPr>
            <a:r>
              <a:rPr lang="en-GB" altLang="en-IN" sz="2200" b="0" strike="noStrike" spc="-1">
                <a:latin typeface="Arial" panose="020B0604020202020204"/>
              </a:rPr>
              <a:t>5.Satyam Nema(250245920077)</a:t>
            </a:r>
            <a:endParaRPr lang="en-GB" alt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1600560" cy="1383120"/>
          </a:xfrm>
          <a:prstGeom prst="rect">
            <a:avLst/>
          </a:prstGeom>
          <a:noFill/>
          <a:ln w="0">
            <a:noFill/>
          </a:ln>
        </p:spPr>
        <p:txBody>
          <a:bodyPr lIns="0" tIns="9000" rIns="0" bIns="0" anchor="t">
            <a:noAutofit/>
          </a:bodyPr>
          <a:p>
            <a:pPr marL="12700">
              <a:lnSpc>
                <a:spcPts val="2780"/>
              </a:lnSpc>
              <a:spcBef>
                <a:spcPts val="70"/>
              </a:spcBef>
              <a:buNone/>
            </a:pPr>
            <a:r>
              <a:rPr lang="en-IN" sz="2200" b="0" strike="noStrike" spc="-12">
                <a:solidFill>
                  <a:srgbClr val="1A1A26"/>
                </a:solidFill>
                <a:latin typeface="Arial MT"/>
              </a:rPr>
              <a:t>SEQUENCE DIAGRAM:</a:t>
            </a:r>
            <a:endParaRPr lang="en-IN" sz="2200" b="0" strike="noStrike" spc="-1">
              <a:latin typeface="Calibri" panose="020F0502020204030204"/>
            </a:endParaRPr>
          </a:p>
        </p:txBody>
      </p:sp>
      <p:pic>
        <p:nvPicPr>
          <p:cNvPr id="218" name="object 3"/>
          <p:cNvPicPr/>
          <p:nvPr/>
        </p:nvPicPr>
        <p:blipFill>
          <a:blip r:embed="rId1"/>
          <a:stretch>
            <a:fillRect/>
          </a:stretch>
        </p:blipFill>
        <p:spPr>
          <a:xfrm>
            <a:off x="2237400" y="179640"/>
            <a:ext cx="5646960" cy="7917840"/>
          </a:xfrm>
          <a:prstGeom prst="rect">
            <a:avLst/>
          </a:prstGeom>
          <a:ln w="0">
            <a:noFill/>
          </a:ln>
        </p:spPr>
      </p:pic>
      <p:pic>
        <p:nvPicPr>
          <p:cNvPr id="219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8529840" y="414360"/>
            <a:ext cx="5148720" cy="732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5158440" y="240120"/>
            <a:ext cx="5731920" cy="785736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  <a:buNone/>
            </a:pPr>
            <a:r>
              <a:rPr lang="en-IN" sz="2200" b="0" strike="noStrike" spc="-1">
                <a:solidFill>
                  <a:srgbClr val="1A1A26"/>
                </a:solidFill>
                <a:latin typeface="Arial MT"/>
              </a:rPr>
              <a:t>SEQUENCE</a:t>
            </a:r>
            <a:r>
              <a:rPr lang="en-IN" sz="2200" b="0" strike="noStrike" spc="-26">
                <a:solidFill>
                  <a:srgbClr val="1A1A26"/>
                </a:solidFill>
                <a:latin typeface="Arial MT"/>
              </a:rPr>
              <a:t> </a:t>
            </a:r>
            <a:r>
              <a:rPr lang="en-IN" sz="2200" b="0" strike="noStrike" spc="-12">
                <a:solidFill>
                  <a:srgbClr val="1A1A26"/>
                </a:solidFill>
                <a:latin typeface="Arial MT"/>
              </a:rPr>
              <a:t>DIAGRAM</a:t>
            </a:r>
            <a:endParaRPr lang="en-IN" sz="2200" b="0" strike="noStrike" spc="-1"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object 2"/>
          <p:cNvGrpSpPr/>
          <p:nvPr/>
        </p:nvGrpSpPr>
        <p:grpSpPr>
          <a:xfrm>
            <a:off x="9540360" y="45360"/>
            <a:ext cx="5037480" cy="8183160"/>
            <a:chOff x="9540360" y="45360"/>
            <a:chExt cx="5037480" cy="8183160"/>
          </a:xfrm>
        </p:grpSpPr>
        <p:pic>
          <p:nvPicPr>
            <p:cNvPr id="223" name="object 3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2838320" y="7750800"/>
              <a:ext cx="1721520" cy="40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4" name="object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540360" y="45360"/>
              <a:ext cx="5037480" cy="81831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5" name="object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79640" y="20880"/>
            <a:ext cx="5040720" cy="8208000"/>
          </a:xfrm>
          <a:prstGeom prst="rect">
            <a:avLst/>
          </a:prstGeom>
          <a:ln w="0">
            <a:noFill/>
          </a:ln>
        </p:spPr>
      </p:pic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1388160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  <a:buNone/>
            </a:pPr>
            <a:r>
              <a:rPr lang="en-IN" sz="2200" b="1" strike="noStrike" spc="-1">
                <a:solidFill>
                  <a:srgbClr val="1A1A26"/>
                </a:solidFill>
                <a:latin typeface="Arial" panose="020B0604020202020204"/>
              </a:rPr>
              <a:t>USE</a:t>
            </a:r>
            <a:r>
              <a:rPr lang="en-IN" sz="2200" b="1" strike="noStrike" spc="-15">
                <a:solidFill>
                  <a:srgbClr val="1A1A26"/>
                </a:solidFill>
                <a:latin typeface="Arial" panose="020B0604020202020204"/>
              </a:rPr>
              <a:t> </a:t>
            </a:r>
            <a:r>
              <a:rPr lang="en-IN" sz="2200" b="1" strike="noStrike" spc="-1">
                <a:solidFill>
                  <a:srgbClr val="1A1A26"/>
                </a:solidFill>
                <a:latin typeface="Arial" panose="020B0604020202020204"/>
              </a:rPr>
              <a:t>CASE</a:t>
            </a:r>
            <a:r>
              <a:rPr lang="en-IN" sz="2200" b="1" strike="noStrike" spc="-12">
                <a:solidFill>
                  <a:srgbClr val="1A1A26"/>
                </a:solidFill>
                <a:latin typeface="Arial" panose="020B0604020202020204"/>
              </a:rPr>
              <a:t> DIAGRAM</a:t>
            </a:r>
            <a:endParaRPr lang="en-IN" sz="2200" b="0" strike="noStrike" spc="-1"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5680" cy="8228520"/>
          </a:xfrm>
          <a:prstGeom prst="rect">
            <a:avLst/>
          </a:prstGeom>
          <a:ln w="0">
            <a:noFill/>
          </a:ln>
        </p:spPr>
      </p:pic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020000" y="1532160"/>
            <a:ext cx="4018680" cy="18878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6150" b="0" strike="noStrike" spc="-1">
                <a:solidFill>
                  <a:srgbClr val="1A1A26"/>
                </a:solidFill>
                <a:latin typeface="Arial MT"/>
              </a:rPr>
              <a:t>Thank</a:t>
            </a:r>
            <a:r>
              <a:rPr lang="en-IN" sz="6150" b="0" strike="noStrike" spc="-177">
                <a:solidFill>
                  <a:srgbClr val="1A1A26"/>
                </a:solidFill>
                <a:latin typeface="Arial MT"/>
              </a:rPr>
              <a:t> </a:t>
            </a:r>
            <a:r>
              <a:rPr lang="en-IN" sz="6150" b="0" strike="noStrike" spc="-21">
                <a:solidFill>
                  <a:srgbClr val="1A1A26"/>
                </a:solidFill>
                <a:latin typeface="Arial MT"/>
              </a:rPr>
              <a:t>You!</a:t>
            </a:r>
            <a:endParaRPr lang="en-IN" sz="6150" b="0" strike="noStrike" spc="-1">
              <a:latin typeface="Calibri" panose="020F0502020204030204"/>
            </a:endParaRPr>
          </a:p>
        </p:txBody>
      </p:sp>
      <p:sp>
        <p:nvSpPr>
          <p:cNvPr id="229" name="object 4"/>
          <p:cNvSpPr/>
          <p:nvPr/>
        </p:nvSpPr>
        <p:spPr>
          <a:xfrm>
            <a:off x="6388200" y="3867120"/>
            <a:ext cx="7331400" cy="1066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 anchor="t">
            <a:spAutoFit/>
          </a:bodyPr>
          <a:p>
            <a:pPr marL="12700" indent="127635">
              <a:lnSpc>
                <a:spcPct val="132000"/>
              </a:lnSpc>
              <a:spcBef>
                <a:spcPts val="100"/>
              </a:spcBef>
              <a:buNone/>
              <a:tabLst>
                <a:tab pos="0" algn="l"/>
              </a:tabLst>
            </a:pP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We</a:t>
            </a:r>
            <a:r>
              <a:rPr lang="en-IN" sz="1750" b="0" strike="noStrike" spc="-4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appreciate</a:t>
            </a:r>
            <a:r>
              <a:rPr lang="en-IN" sz="1750" b="0" strike="noStrike" spc="-5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your</a:t>
            </a:r>
            <a:r>
              <a:rPr lang="en-IN" sz="1750" b="0" strike="noStrike" spc="-4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interest</a:t>
            </a:r>
            <a:r>
              <a:rPr lang="en-IN" sz="1750" b="0" strike="noStrike" spc="-5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in</a:t>
            </a:r>
            <a:r>
              <a:rPr lang="en-IN" sz="1750" b="0" strike="noStrike" spc="-5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IET</a:t>
            </a:r>
            <a:r>
              <a:rPr lang="en-IN" sz="1750" b="0" strike="noStrike" spc="-41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BRIDGE.</a:t>
            </a:r>
            <a:r>
              <a:rPr lang="en-IN" sz="1750" b="0" strike="noStrike" spc="-41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Our</a:t>
            </a:r>
            <a:r>
              <a:rPr lang="en-IN" sz="1750" b="0" strike="noStrike" spc="-4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platform</a:t>
            </a:r>
            <a:r>
              <a:rPr lang="en-IN" sz="1750" b="0" strike="noStrike" spc="-41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is</a:t>
            </a:r>
            <a:r>
              <a:rPr lang="en-IN" sz="1750" b="0" strike="noStrike" spc="-4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designed</a:t>
            </a:r>
            <a:r>
              <a:rPr lang="en-IN" sz="1750" b="0" strike="noStrike" spc="-5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26">
                <a:solidFill>
                  <a:srgbClr val="3B3838"/>
                </a:solidFill>
                <a:latin typeface="Arial MT"/>
              </a:rPr>
              <a:t>to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strengthen</a:t>
            </a:r>
            <a:r>
              <a:rPr lang="en-IN" sz="1750" b="0" strike="noStrike" spc="-6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connections</a:t>
            </a:r>
            <a:r>
              <a:rPr lang="en-IN" sz="1750" b="0" strike="noStrike" spc="-5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within</a:t>
            </a:r>
            <a:r>
              <a:rPr lang="en-IN" sz="1750" b="0" strike="noStrike" spc="-60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our</a:t>
            </a:r>
            <a:r>
              <a:rPr lang="en-IN" sz="1750" b="0" strike="noStrike" spc="-5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alumni</a:t>
            </a:r>
            <a:r>
              <a:rPr lang="en-IN" sz="1750" b="0" strike="noStrike" spc="-60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community</a:t>
            </a:r>
            <a:r>
              <a:rPr lang="en-IN" sz="1750" b="0" strike="noStrike" spc="-5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and</a:t>
            </a:r>
            <a:r>
              <a:rPr lang="en-IN" sz="1750" b="0" strike="noStrike" spc="-60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with</a:t>
            </a:r>
            <a:r>
              <a:rPr lang="en-IN" sz="1750" b="0" strike="noStrike" spc="-6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the</a:t>
            </a:r>
            <a:r>
              <a:rPr lang="en-IN" sz="1750" b="0" strike="noStrike" spc="-5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2">
                <a:solidFill>
                  <a:srgbClr val="3B3838"/>
                </a:solidFill>
                <a:latin typeface="Arial MT"/>
              </a:rPr>
              <a:t>institute.</a:t>
            </a:r>
            <a:endParaRPr lang="en-IN" sz="1750" b="0" strike="noStrike" spc="-1">
              <a:latin typeface="Arial" panose="020B0604020202020204"/>
            </a:endParaRPr>
          </a:p>
        </p:txBody>
      </p:sp>
      <p:sp>
        <p:nvSpPr>
          <p:cNvPr id="230" name="object 5"/>
          <p:cNvSpPr/>
          <p:nvPr/>
        </p:nvSpPr>
        <p:spPr>
          <a:xfrm>
            <a:off x="7341840" y="5299920"/>
            <a:ext cx="5444280" cy="545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We</a:t>
            </a:r>
            <a:r>
              <a:rPr lang="en-IN" sz="1750" b="0" strike="noStrike" spc="-4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look</a:t>
            </a:r>
            <a:r>
              <a:rPr lang="en-IN" sz="1750" b="0" strike="noStrike" spc="-5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forward</a:t>
            </a:r>
            <a:r>
              <a:rPr lang="en-IN" sz="1750" b="0" strike="noStrike" spc="-41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to</a:t>
            </a:r>
            <a:r>
              <a:rPr lang="en-IN" sz="1750" b="0" strike="noStrike" spc="-41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building</a:t>
            </a:r>
            <a:r>
              <a:rPr lang="en-IN" sz="1750" b="0" strike="noStrike" spc="-5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a</a:t>
            </a:r>
            <a:r>
              <a:rPr lang="en-IN" sz="1750" b="0" strike="noStrike" spc="-5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thriving</a:t>
            </a:r>
            <a:r>
              <a:rPr lang="en-IN" sz="1750" b="0" strike="noStrike" spc="-41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">
                <a:solidFill>
                  <a:srgbClr val="3B3838"/>
                </a:solidFill>
                <a:latin typeface="Arial MT"/>
              </a:rPr>
              <a:t>network</a:t>
            </a:r>
            <a:r>
              <a:rPr lang="en-IN" sz="1750" b="0" strike="noStrike" spc="-41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750" b="0" strike="noStrike" spc="-12">
                <a:solidFill>
                  <a:srgbClr val="3B3838"/>
                </a:solidFill>
                <a:latin typeface="Arial MT"/>
              </a:rPr>
              <a:t>together.</a:t>
            </a:r>
            <a:endParaRPr lang="en-IN" sz="175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2"/>
          <p:cNvSpPr/>
          <p:nvPr/>
        </p:nvSpPr>
        <p:spPr>
          <a:xfrm>
            <a:off x="781200" y="3932280"/>
            <a:ext cx="8664840" cy="687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7640" rIns="0" bIns="0" anchor="t">
            <a:spAutoFit/>
          </a:bodyPr>
          <a:p>
            <a:pPr marL="12700">
              <a:lnSpc>
                <a:spcPct val="100000"/>
              </a:lnSpc>
              <a:spcBef>
                <a:spcPts val="140"/>
              </a:spcBef>
              <a:buNone/>
            </a:pPr>
            <a:r>
              <a:rPr lang="en-IN" sz="4400" b="1" strike="noStrike" spc="-1">
                <a:solidFill>
                  <a:srgbClr val="1A1A26"/>
                </a:solidFill>
                <a:latin typeface="Arial" panose="020B0604020202020204"/>
              </a:rPr>
              <a:t>INTRODUCTION</a:t>
            </a:r>
            <a:r>
              <a:rPr lang="en-IN" sz="4400" b="1" strike="noStrike" spc="-26">
                <a:solidFill>
                  <a:srgbClr val="1A1A26"/>
                </a:solidFill>
                <a:latin typeface="Arial" panose="020B0604020202020204"/>
              </a:rPr>
              <a:t> </a:t>
            </a:r>
            <a:r>
              <a:rPr lang="en-IN" sz="4400" b="1" strike="noStrike" spc="-1">
                <a:solidFill>
                  <a:srgbClr val="1A1A26"/>
                </a:solidFill>
                <a:latin typeface="Arial" panose="020B0604020202020204"/>
              </a:rPr>
              <a:t>TO</a:t>
            </a:r>
            <a:r>
              <a:rPr lang="en-IN" sz="4400" b="1" strike="noStrike" spc="-15">
                <a:solidFill>
                  <a:srgbClr val="1A1A26"/>
                </a:solidFill>
                <a:latin typeface="Arial" panose="020B0604020202020204"/>
              </a:rPr>
              <a:t> </a:t>
            </a:r>
            <a:r>
              <a:rPr lang="en-IN" sz="4400" b="1" strike="noStrike" spc="-1">
                <a:solidFill>
                  <a:srgbClr val="1A1A26"/>
                </a:solidFill>
                <a:latin typeface="Arial" panose="020B0604020202020204"/>
              </a:rPr>
              <a:t>IET</a:t>
            </a:r>
            <a:r>
              <a:rPr lang="en-IN" sz="4400" b="1" strike="noStrike" spc="-12">
                <a:solidFill>
                  <a:srgbClr val="1A1A26"/>
                </a:solidFill>
                <a:latin typeface="Arial" panose="020B0604020202020204"/>
              </a:rPr>
              <a:t> BRIDGE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0" name="object 3"/>
          <p:cNvSpPr/>
          <p:nvPr/>
        </p:nvSpPr>
        <p:spPr>
          <a:xfrm>
            <a:off x="781200" y="4957560"/>
            <a:ext cx="12609360" cy="2937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 anchor="t">
            <a:spAutoFit/>
          </a:bodyPr>
          <a:p>
            <a:pPr marL="12700">
              <a:lnSpc>
                <a:spcPct val="132000"/>
              </a:lnSpc>
              <a:spcBef>
                <a:spcPts val="95"/>
              </a:spcBef>
              <a:buNone/>
            </a:pP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The</a:t>
            </a:r>
            <a:r>
              <a:rPr lang="en-IN" sz="2200" b="0" strike="noStrike" spc="-21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1" strike="noStrike" spc="-1">
                <a:latin typeface="Arial" panose="020B0604020202020204"/>
              </a:rPr>
              <a:t>IET</a:t>
            </a:r>
            <a:r>
              <a:rPr lang="en-IN" sz="2200" b="1" strike="noStrike" spc="-32">
                <a:latin typeface="Arial" panose="020B0604020202020204"/>
              </a:rPr>
              <a:t> </a:t>
            </a:r>
            <a:r>
              <a:rPr lang="en-IN" sz="2200" b="1" strike="noStrike" spc="-1">
                <a:latin typeface="Arial" panose="020B0604020202020204"/>
              </a:rPr>
              <a:t>BRIDGE</a:t>
            </a:r>
            <a:r>
              <a:rPr lang="en-IN" sz="2200" b="1" strike="noStrike" spc="-21">
                <a:latin typeface="Arial" panose="020B0604020202020204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is</a:t>
            </a:r>
            <a:r>
              <a:rPr lang="en-IN" sz="2200" b="0" strike="noStrike" spc="-2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a</a:t>
            </a:r>
            <a:r>
              <a:rPr lang="en-IN" sz="2200" b="0" strike="noStrike" spc="-41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platform</a:t>
            </a:r>
            <a:r>
              <a:rPr lang="en-IN" sz="2200" b="0" strike="noStrike" spc="-2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that</a:t>
            </a:r>
            <a:r>
              <a:rPr lang="en-IN" sz="2200" b="0" strike="noStrike" spc="-3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helps</a:t>
            </a:r>
            <a:r>
              <a:rPr lang="en-IN" sz="2200" b="0" strike="noStrike" spc="-2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institutes</a:t>
            </a:r>
            <a:r>
              <a:rPr lang="en-IN" sz="2200" b="0" strike="noStrike" spc="-2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stay</a:t>
            </a:r>
            <a:r>
              <a:rPr lang="en-IN" sz="2200" b="0" strike="noStrike" spc="-3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connected</a:t>
            </a:r>
            <a:r>
              <a:rPr lang="en-IN" sz="2200" b="0" strike="noStrike" spc="-2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with</a:t>
            </a:r>
            <a:r>
              <a:rPr lang="en-IN" sz="2200" b="0" strike="noStrike" spc="-3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their</a:t>
            </a:r>
            <a:r>
              <a:rPr lang="en-IN" sz="2200" b="0" strike="noStrike" spc="-3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former</a:t>
            </a:r>
            <a:r>
              <a:rPr lang="en-IN" sz="2200" b="0" strike="noStrike" spc="-3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students</a:t>
            </a:r>
            <a:r>
              <a:rPr lang="en-IN" sz="2200" b="0" strike="noStrike" spc="-3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2">
                <a:solidFill>
                  <a:srgbClr val="3B3838"/>
                </a:solidFill>
                <a:latin typeface="Arial MT"/>
              </a:rPr>
              <a:t>(alumni).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Alumni</a:t>
            </a:r>
            <a:r>
              <a:rPr lang="en-IN" sz="2200" b="0" strike="noStrike" spc="-3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can</a:t>
            </a:r>
            <a:r>
              <a:rPr lang="en-IN" sz="2200" b="0" strike="noStrike" spc="-3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register,</a:t>
            </a:r>
            <a:r>
              <a:rPr lang="en-IN" sz="2200" b="0" strike="noStrike" spc="-3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update</a:t>
            </a:r>
            <a:r>
              <a:rPr lang="en-IN" sz="2200" b="0" strike="noStrike" spc="-3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their</a:t>
            </a:r>
            <a:r>
              <a:rPr lang="en-IN" sz="2200" b="0" strike="noStrike" spc="-3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profile,</a:t>
            </a:r>
            <a:r>
              <a:rPr lang="en-IN" sz="2200" b="0" strike="noStrike" spc="-2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join</a:t>
            </a:r>
            <a:r>
              <a:rPr lang="en-IN" sz="2200" b="0" strike="noStrike" spc="-41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events,</a:t>
            </a:r>
            <a:r>
              <a:rPr lang="en-IN" sz="2200" b="0" strike="noStrike" spc="-2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share</a:t>
            </a:r>
            <a:r>
              <a:rPr lang="en-IN" sz="2200" b="0" strike="noStrike" spc="-3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job</a:t>
            </a:r>
            <a:r>
              <a:rPr lang="en-IN" sz="2200" b="0" strike="noStrike" spc="-3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openings,</a:t>
            </a:r>
            <a:r>
              <a:rPr lang="en-IN" sz="2200" b="0" strike="noStrike" spc="-3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and</a:t>
            </a:r>
            <a:r>
              <a:rPr lang="en-IN" sz="2200" b="0" strike="noStrike" spc="-3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talk</a:t>
            </a:r>
            <a:r>
              <a:rPr lang="en-IN" sz="2200" b="0" strike="noStrike" spc="-3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to</a:t>
            </a:r>
            <a:r>
              <a:rPr lang="en-IN" sz="2200" b="0" strike="noStrike" spc="-3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">
                <a:solidFill>
                  <a:srgbClr val="3B3838"/>
                </a:solidFill>
                <a:latin typeface="Arial MT"/>
              </a:rPr>
              <a:t>other</a:t>
            </a:r>
            <a:r>
              <a:rPr lang="en-IN" sz="2200" b="0" strike="noStrike" spc="-2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200" b="0" strike="noStrike" spc="-12">
                <a:solidFill>
                  <a:srgbClr val="3B3838"/>
                </a:solidFill>
                <a:latin typeface="Arial MT"/>
              </a:rPr>
              <a:t>alumni.</a:t>
            </a:r>
            <a:endParaRPr lang="en-IN" sz="2200" b="0" strike="noStrike" spc="-1">
              <a:latin typeface="Arial" panose="020B0604020202020204"/>
            </a:endParaRPr>
          </a:p>
          <a:p>
            <a:pPr marL="12700">
              <a:lnSpc>
                <a:spcPct val="132000"/>
              </a:lnSpc>
              <a:spcBef>
                <a:spcPts val="2155"/>
              </a:spcBef>
              <a:buNone/>
            </a:pPr>
            <a:r>
              <a:rPr lang="en-IN" sz="2200" b="0" strike="noStrike" spc="-1">
                <a:latin typeface="Arial MT"/>
              </a:rPr>
              <a:t>Admins</a:t>
            </a:r>
            <a:r>
              <a:rPr lang="en-IN" sz="2200" b="0" strike="noStrike" spc="-35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can</a:t>
            </a:r>
            <a:r>
              <a:rPr lang="en-IN" sz="2200" b="0" strike="noStrike" spc="-26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manage</a:t>
            </a:r>
            <a:r>
              <a:rPr lang="en-IN" sz="2200" b="0" strike="noStrike" spc="-32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alumni</a:t>
            </a:r>
            <a:r>
              <a:rPr lang="en-IN" sz="2200" b="0" strike="noStrike" spc="-26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data,</a:t>
            </a:r>
            <a:r>
              <a:rPr lang="en-IN" sz="2200" b="0" strike="noStrike" spc="-26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post</a:t>
            </a:r>
            <a:r>
              <a:rPr lang="en-IN" sz="2200" b="0" strike="noStrike" spc="-26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news</a:t>
            </a:r>
            <a:r>
              <a:rPr lang="en-IN" sz="2200" b="0" strike="noStrike" spc="-32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or</a:t>
            </a:r>
            <a:r>
              <a:rPr lang="en-IN" sz="2200" b="0" strike="noStrike" spc="-35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events,</a:t>
            </a:r>
            <a:r>
              <a:rPr lang="en-IN" sz="2200" b="0" strike="noStrike" spc="-21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and</a:t>
            </a:r>
            <a:r>
              <a:rPr lang="en-IN" sz="2200" b="0" strike="noStrike" spc="-41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keep</a:t>
            </a:r>
            <a:r>
              <a:rPr lang="en-IN" sz="2200" b="0" strike="noStrike" spc="-26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track</a:t>
            </a:r>
            <a:r>
              <a:rPr lang="en-IN" sz="2200" b="0" strike="noStrike" spc="-21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of</a:t>
            </a:r>
            <a:r>
              <a:rPr lang="en-IN" sz="2200" b="0" strike="noStrike" spc="-26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activity</a:t>
            </a:r>
            <a:r>
              <a:rPr lang="en-IN" sz="2200" b="0" strike="noStrike" spc="-32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on</a:t>
            </a:r>
            <a:r>
              <a:rPr lang="en-IN" sz="2200" b="0" strike="noStrike" spc="-41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the</a:t>
            </a:r>
            <a:r>
              <a:rPr lang="en-IN" sz="2200" b="0" strike="noStrike" spc="-35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platform.</a:t>
            </a:r>
            <a:r>
              <a:rPr lang="en-IN" sz="2200" b="0" strike="noStrike" spc="-26">
                <a:latin typeface="Arial MT"/>
              </a:rPr>
              <a:t> It </a:t>
            </a:r>
            <a:r>
              <a:rPr lang="en-IN" sz="2200" b="0" strike="noStrike" spc="-1">
                <a:latin typeface="Arial MT"/>
              </a:rPr>
              <a:t>makes</a:t>
            </a:r>
            <a:r>
              <a:rPr lang="en-IN" sz="2200" b="0" strike="noStrike" spc="-35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communication</a:t>
            </a:r>
            <a:r>
              <a:rPr lang="en-IN" sz="2200" b="0" strike="noStrike" spc="-52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and</a:t>
            </a:r>
            <a:r>
              <a:rPr lang="en-IN" sz="2200" b="0" strike="noStrike" spc="-35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networking</a:t>
            </a:r>
            <a:r>
              <a:rPr lang="en-IN" sz="2200" b="0" strike="noStrike" spc="-52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easier</a:t>
            </a:r>
            <a:r>
              <a:rPr lang="en-IN" sz="2200" b="0" strike="noStrike" spc="-35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between</a:t>
            </a:r>
            <a:r>
              <a:rPr lang="en-IN" sz="2200" b="0" strike="noStrike" spc="-35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alumni</a:t>
            </a:r>
            <a:r>
              <a:rPr lang="en-IN" sz="2200" b="0" strike="noStrike" spc="-41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and</a:t>
            </a:r>
            <a:r>
              <a:rPr lang="en-IN" sz="2200" b="0" strike="noStrike" spc="-46">
                <a:latin typeface="Arial MT"/>
              </a:rPr>
              <a:t> </a:t>
            </a:r>
            <a:r>
              <a:rPr lang="en-IN" sz="2200" b="0" strike="noStrike" spc="-1">
                <a:latin typeface="Arial MT"/>
              </a:rPr>
              <a:t>the</a:t>
            </a:r>
            <a:r>
              <a:rPr lang="en-IN" sz="2200" b="0" strike="noStrike" spc="-41">
                <a:latin typeface="Arial MT"/>
              </a:rPr>
              <a:t> </a:t>
            </a:r>
            <a:r>
              <a:rPr lang="en-IN" sz="2200" b="0" strike="noStrike" spc="-12">
                <a:latin typeface="Arial MT"/>
              </a:rPr>
              <a:t>institute.</a:t>
            </a:r>
            <a:endParaRPr lang="en-IN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object 2"/>
          <p:cNvGrpSpPr/>
          <p:nvPr/>
        </p:nvGrpSpPr>
        <p:grpSpPr>
          <a:xfrm>
            <a:off x="10972800" y="0"/>
            <a:ext cx="3656880" cy="8228520"/>
            <a:chOff x="10972800" y="0"/>
            <a:chExt cx="3656880" cy="8228520"/>
          </a:xfrm>
        </p:grpSpPr>
        <p:pic>
          <p:nvPicPr>
            <p:cNvPr id="172" name="object 3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2838320" y="7750800"/>
              <a:ext cx="1721520" cy="40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3" name="object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972800" y="0"/>
              <a:ext cx="3656880" cy="8228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1640160"/>
          </a:xfrm>
          <a:prstGeom prst="rect">
            <a:avLst/>
          </a:prstGeom>
          <a:noFill/>
          <a:ln w="0">
            <a:noFill/>
          </a:ln>
        </p:spPr>
        <p:txBody>
          <a:bodyPr lIns="0" tIns="266040" rIns="0" bIns="0" anchor="t">
            <a:noAutofit/>
          </a:bodyPr>
          <a:p>
            <a:pPr marL="351790">
              <a:lnSpc>
                <a:spcPct val="100000"/>
              </a:lnSpc>
              <a:spcBef>
                <a:spcPts val="95"/>
              </a:spcBef>
              <a:buNone/>
            </a:pPr>
            <a:r>
              <a:rPr lang="en-IN" sz="4100" b="1" strike="noStrike" spc="-1">
                <a:solidFill>
                  <a:srgbClr val="1A1A26"/>
                </a:solidFill>
                <a:latin typeface="Arial" panose="020B0604020202020204"/>
              </a:rPr>
              <a:t>Core</a:t>
            </a:r>
            <a:r>
              <a:rPr lang="en-IN" sz="4100" b="1" strike="noStrike" spc="-32">
                <a:solidFill>
                  <a:srgbClr val="1A1A26"/>
                </a:solidFill>
                <a:latin typeface="Arial" panose="020B0604020202020204"/>
              </a:rPr>
              <a:t> </a:t>
            </a:r>
            <a:r>
              <a:rPr lang="en-IN" sz="4100" b="1" strike="noStrike" spc="-1">
                <a:solidFill>
                  <a:srgbClr val="1A1A26"/>
                </a:solidFill>
                <a:latin typeface="Arial" panose="020B0604020202020204"/>
              </a:rPr>
              <a:t>Modules</a:t>
            </a:r>
            <a:r>
              <a:rPr lang="en-IN" sz="4100" b="1" strike="noStrike" spc="-26">
                <a:solidFill>
                  <a:srgbClr val="1A1A26"/>
                </a:solidFill>
                <a:latin typeface="Arial" panose="020B0604020202020204"/>
              </a:rPr>
              <a:t> </a:t>
            </a:r>
            <a:r>
              <a:rPr lang="en-IN" sz="4100" b="1" strike="noStrike" spc="-12">
                <a:solidFill>
                  <a:srgbClr val="1A1A26"/>
                </a:solidFill>
                <a:latin typeface="Arial" panose="020B0604020202020204"/>
              </a:rPr>
              <a:t>Overview</a:t>
            </a:r>
            <a:endParaRPr lang="en-IN" sz="4100" b="0" strike="noStrike" spc="-1">
              <a:latin typeface="Calibri" panose="020F0502020204030204"/>
            </a:endParaRPr>
          </a:p>
        </p:txBody>
      </p:sp>
      <p:grpSp>
        <p:nvGrpSpPr>
          <p:cNvPr id="175" name="object 6"/>
          <p:cNvGrpSpPr/>
          <p:nvPr/>
        </p:nvGrpSpPr>
        <p:grpSpPr>
          <a:xfrm>
            <a:off x="720720" y="2375640"/>
            <a:ext cx="9503640" cy="1225800"/>
            <a:chOff x="720720" y="2375640"/>
            <a:chExt cx="9503640" cy="1225800"/>
          </a:xfrm>
        </p:grpSpPr>
        <p:sp>
          <p:nvSpPr>
            <p:cNvPr id="176" name="object 7"/>
            <p:cNvSpPr/>
            <p:nvPr/>
          </p:nvSpPr>
          <p:spPr>
            <a:xfrm>
              <a:off x="720720" y="2375640"/>
              <a:ext cx="9503640" cy="1225800"/>
            </a:xfrm>
            <a:custGeom>
              <a:avLst/>
              <a:gdLst/>
              <a:ahLst/>
              <a:cxnLst/>
              <a:rect l="l" t="t" r="r" b="b"/>
              <a:pathLst>
                <a:path w="9504045" h="1226185">
                  <a:moveTo>
                    <a:pt x="9415792" y="0"/>
                  </a:moveTo>
                  <a:lnTo>
                    <a:pt x="88188" y="0"/>
                  </a:lnTo>
                  <a:lnTo>
                    <a:pt x="53910" y="6946"/>
                  </a:lnTo>
                  <a:lnTo>
                    <a:pt x="25873" y="25874"/>
                  </a:lnTo>
                  <a:lnTo>
                    <a:pt x="6946" y="53915"/>
                  </a:lnTo>
                  <a:lnTo>
                    <a:pt x="0" y="88201"/>
                  </a:lnTo>
                  <a:lnTo>
                    <a:pt x="0" y="1137602"/>
                  </a:lnTo>
                  <a:lnTo>
                    <a:pt x="6946" y="1171888"/>
                  </a:lnTo>
                  <a:lnTo>
                    <a:pt x="25873" y="1199929"/>
                  </a:lnTo>
                  <a:lnTo>
                    <a:pt x="53910" y="1218857"/>
                  </a:lnTo>
                  <a:lnTo>
                    <a:pt x="88188" y="1225803"/>
                  </a:lnTo>
                  <a:lnTo>
                    <a:pt x="9415792" y="1225803"/>
                  </a:lnTo>
                  <a:lnTo>
                    <a:pt x="9450078" y="1218857"/>
                  </a:lnTo>
                  <a:lnTo>
                    <a:pt x="9478119" y="1199929"/>
                  </a:lnTo>
                  <a:lnTo>
                    <a:pt x="9497047" y="1171888"/>
                  </a:lnTo>
                  <a:lnTo>
                    <a:pt x="9503994" y="1137602"/>
                  </a:lnTo>
                  <a:lnTo>
                    <a:pt x="9503994" y="88201"/>
                  </a:lnTo>
                  <a:lnTo>
                    <a:pt x="9497047" y="53915"/>
                  </a:lnTo>
                  <a:lnTo>
                    <a:pt x="9478119" y="25874"/>
                  </a:lnTo>
                  <a:lnTo>
                    <a:pt x="9450078" y="6946"/>
                  </a:lnTo>
                  <a:lnTo>
                    <a:pt x="9415792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77" name="object 8"/>
            <p:cNvSpPr/>
            <p:nvPr/>
          </p:nvSpPr>
          <p:spPr>
            <a:xfrm>
              <a:off x="720720" y="2375640"/>
              <a:ext cx="9503640" cy="1225800"/>
            </a:xfrm>
            <a:custGeom>
              <a:avLst/>
              <a:gdLst/>
              <a:ahLst/>
              <a:cxnLst/>
              <a:rect l="l" t="t" r="r" b="b"/>
              <a:pathLst>
                <a:path w="9504045" h="1226185">
                  <a:moveTo>
                    <a:pt x="0" y="88201"/>
                  </a:moveTo>
                  <a:lnTo>
                    <a:pt x="6946" y="53915"/>
                  </a:lnTo>
                  <a:lnTo>
                    <a:pt x="25873" y="25874"/>
                  </a:lnTo>
                  <a:lnTo>
                    <a:pt x="53910" y="6946"/>
                  </a:lnTo>
                  <a:lnTo>
                    <a:pt x="88188" y="0"/>
                  </a:lnTo>
                  <a:lnTo>
                    <a:pt x="9415792" y="0"/>
                  </a:lnTo>
                  <a:lnTo>
                    <a:pt x="9450078" y="6946"/>
                  </a:lnTo>
                  <a:lnTo>
                    <a:pt x="9478119" y="25874"/>
                  </a:lnTo>
                  <a:lnTo>
                    <a:pt x="9497047" y="53915"/>
                  </a:lnTo>
                  <a:lnTo>
                    <a:pt x="9503994" y="88201"/>
                  </a:lnTo>
                  <a:lnTo>
                    <a:pt x="9503994" y="1137602"/>
                  </a:lnTo>
                  <a:lnTo>
                    <a:pt x="9497047" y="1171888"/>
                  </a:lnTo>
                  <a:lnTo>
                    <a:pt x="9478119" y="1199929"/>
                  </a:lnTo>
                  <a:lnTo>
                    <a:pt x="9450078" y="1218857"/>
                  </a:lnTo>
                  <a:lnTo>
                    <a:pt x="9415792" y="1225803"/>
                  </a:lnTo>
                  <a:lnTo>
                    <a:pt x="88188" y="1225803"/>
                  </a:lnTo>
                  <a:lnTo>
                    <a:pt x="53910" y="1218857"/>
                  </a:lnTo>
                  <a:lnTo>
                    <a:pt x="25873" y="1199929"/>
                  </a:lnTo>
                  <a:lnTo>
                    <a:pt x="6946" y="1171888"/>
                  </a:lnTo>
                  <a:lnTo>
                    <a:pt x="0" y="1137602"/>
                  </a:lnTo>
                  <a:lnTo>
                    <a:pt x="0" y="88201"/>
                  </a:lnTo>
                  <a:close/>
                </a:path>
              </a:pathLst>
            </a:custGeom>
            <a:noFill/>
            <a:ln w="8999">
              <a:solidFill>
                <a:srgbClr val="B1B1B1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78" name="object 9"/>
          <p:cNvSpPr/>
          <p:nvPr/>
        </p:nvSpPr>
        <p:spPr>
          <a:xfrm>
            <a:off x="722880" y="1492200"/>
            <a:ext cx="8135280" cy="1587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 anchor="t">
            <a:spAutoFit/>
          </a:bodyPr>
          <a:p>
            <a:pPr marL="12700">
              <a:lnSpc>
                <a:spcPct val="132000"/>
              </a:lnSpc>
              <a:spcBef>
                <a:spcPts val="95"/>
              </a:spcBef>
              <a:buNone/>
            </a:pPr>
            <a:r>
              <a:rPr lang="en-IN" sz="1650" b="0" strike="noStrike" spc="-1">
                <a:latin typeface="Arial MT"/>
              </a:rPr>
              <a:t>Our</a:t>
            </a:r>
            <a:r>
              <a:rPr lang="en-IN" sz="1650" b="0" strike="noStrike" spc="4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platform</a:t>
            </a:r>
            <a:r>
              <a:rPr lang="en-IN" sz="1650" b="0" strike="noStrike" spc="9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is built</a:t>
            </a:r>
            <a:r>
              <a:rPr lang="en-IN" sz="1650" b="0" strike="noStrike" spc="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around</a:t>
            </a:r>
            <a:r>
              <a:rPr lang="en-IN" sz="1650" b="0" strike="noStrike" spc="9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key modules</a:t>
            </a:r>
            <a:r>
              <a:rPr lang="en-IN" sz="1650" b="0" strike="noStrike" spc="4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designed</a:t>
            </a:r>
            <a:r>
              <a:rPr lang="en-IN" sz="1650" b="0" strike="noStrike" spc="9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to</a:t>
            </a:r>
            <a:r>
              <a:rPr lang="en-IN" sz="1650" b="0" strike="noStrike" spc="4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enhance</a:t>
            </a:r>
            <a:r>
              <a:rPr lang="en-IN" sz="1650" b="0" strike="noStrike" spc="9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alumni</a:t>
            </a:r>
            <a:r>
              <a:rPr lang="en-IN" sz="1650" b="0" strike="noStrike" spc="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engagement </a:t>
            </a:r>
            <a:r>
              <a:rPr lang="en-IN" sz="1650" b="0" strike="noStrike" spc="-26">
                <a:latin typeface="Arial MT"/>
              </a:rPr>
              <a:t>and </a:t>
            </a:r>
            <a:r>
              <a:rPr lang="en-IN" sz="1650" b="0" strike="noStrike" spc="-12">
                <a:latin typeface="Arial MT"/>
              </a:rPr>
              <a:t>connectivity.</a:t>
            </a:r>
            <a:endParaRPr lang="en-IN" sz="1650" b="0" strike="noStrike" spc="-1">
              <a:latin typeface="Arial" panose="020B0604020202020204"/>
            </a:endParaRPr>
          </a:p>
          <a:p>
            <a:pPr marL="229235">
              <a:lnSpc>
                <a:spcPct val="100000"/>
              </a:lnSpc>
              <a:spcBef>
                <a:spcPts val="1230"/>
              </a:spcBef>
              <a:buNone/>
            </a:pPr>
            <a:r>
              <a:rPr lang="en-IN" sz="2050" b="0" strike="noStrike" spc="-12">
                <a:latin typeface="Arial MT"/>
              </a:rPr>
              <a:t>Registration</a:t>
            </a:r>
            <a:r>
              <a:rPr lang="en-IN" sz="2050" b="0" strike="noStrike" spc="-32">
                <a:latin typeface="Arial MT"/>
              </a:rPr>
              <a:t> </a:t>
            </a:r>
            <a:r>
              <a:rPr lang="en-IN" sz="2050" b="0" strike="noStrike" spc="-1">
                <a:latin typeface="Arial MT"/>
              </a:rPr>
              <a:t>&amp;</a:t>
            </a:r>
            <a:r>
              <a:rPr lang="en-IN" sz="2050" b="0" strike="noStrike" spc="-32">
                <a:latin typeface="Arial MT"/>
              </a:rPr>
              <a:t> </a:t>
            </a:r>
            <a:r>
              <a:rPr lang="en-IN" sz="2050" b="0" strike="noStrike" spc="-12">
                <a:latin typeface="Arial MT"/>
              </a:rPr>
              <a:t>Profiles</a:t>
            </a:r>
            <a:endParaRPr lang="en-IN" sz="2050" b="0" strike="noStrike" spc="-1">
              <a:latin typeface="Arial" panose="020B0604020202020204"/>
            </a:endParaRPr>
          </a:p>
          <a:p>
            <a:pPr marL="229235">
              <a:lnSpc>
                <a:spcPct val="100000"/>
              </a:lnSpc>
              <a:spcBef>
                <a:spcPts val="1520"/>
              </a:spcBef>
              <a:buNone/>
            </a:pPr>
            <a:r>
              <a:rPr lang="en-IN" sz="1650" b="0" strike="noStrike" spc="-1">
                <a:latin typeface="Arial MT"/>
              </a:rPr>
              <a:t>Seamless</a:t>
            </a:r>
            <a:r>
              <a:rPr lang="en-IN" sz="1650" b="0" strike="noStrike" spc="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onboarding</a:t>
            </a:r>
            <a:r>
              <a:rPr lang="en-IN" sz="1650" b="0" strike="noStrike" spc="9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and</a:t>
            </a:r>
            <a:r>
              <a:rPr lang="en-IN" sz="1650" b="0" strike="noStrike" spc="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comprehensive</a:t>
            </a:r>
            <a:r>
              <a:rPr lang="en-IN" sz="1650" b="0" strike="noStrike" spc="9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profile</a:t>
            </a:r>
            <a:r>
              <a:rPr lang="en-IN" sz="1650" b="0" strike="noStrike" spc="9">
                <a:latin typeface="Arial MT"/>
              </a:rPr>
              <a:t> </a:t>
            </a:r>
            <a:r>
              <a:rPr lang="en-IN" sz="1650" b="0" strike="noStrike" spc="-12">
                <a:latin typeface="Arial MT"/>
              </a:rPr>
              <a:t>management.</a:t>
            </a:r>
            <a:endParaRPr lang="en-IN" sz="1650" b="0" strike="noStrike" spc="-1">
              <a:latin typeface="Arial" panose="020B0604020202020204"/>
            </a:endParaRPr>
          </a:p>
        </p:txBody>
      </p:sp>
      <p:grpSp>
        <p:nvGrpSpPr>
          <p:cNvPr id="179" name="object 10"/>
          <p:cNvGrpSpPr/>
          <p:nvPr/>
        </p:nvGrpSpPr>
        <p:grpSpPr>
          <a:xfrm>
            <a:off x="735840" y="3780720"/>
            <a:ext cx="9503640" cy="1225800"/>
            <a:chOff x="735840" y="3780720"/>
            <a:chExt cx="9503640" cy="1225800"/>
          </a:xfrm>
        </p:grpSpPr>
        <p:sp>
          <p:nvSpPr>
            <p:cNvPr id="180" name="object 11"/>
            <p:cNvSpPr/>
            <p:nvPr/>
          </p:nvSpPr>
          <p:spPr>
            <a:xfrm>
              <a:off x="735840" y="3780720"/>
              <a:ext cx="9503640" cy="1225800"/>
            </a:xfrm>
            <a:custGeom>
              <a:avLst/>
              <a:gdLst/>
              <a:ahLst/>
              <a:cxnLst/>
              <a:rect l="l" t="t" r="r" b="b"/>
              <a:pathLst>
                <a:path w="9504045" h="1226185">
                  <a:moveTo>
                    <a:pt x="9415805" y="0"/>
                  </a:moveTo>
                  <a:lnTo>
                    <a:pt x="88201" y="0"/>
                  </a:lnTo>
                  <a:lnTo>
                    <a:pt x="53915" y="6954"/>
                  </a:lnTo>
                  <a:lnTo>
                    <a:pt x="25874" y="25925"/>
                  </a:lnTo>
                  <a:lnTo>
                    <a:pt x="6946" y="54076"/>
                  </a:lnTo>
                  <a:lnTo>
                    <a:pt x="0" y="88569"/>
                  </a:lnTo>
                  <a:lnTo>
                    <a:pt x="0" y="1137602"/>
                  </a:lnTo>
                  <a:lnTo>
                    <a:pt x="6946" y="1171888"/>
                  </a:lnTo>
                  <a:lnTo>
                    <a:pt x="25874" y="1199929"/>
                  </a:lnTo>
                  <a:lnTo>
                    <a:pt x="53915" y="1218857"/>
                  </a:lnTo>
                  <a:lnTo>
                    <a:pt x="88201" y="1225803"/>
                  </a:lnTo>
                  <a:lnTo>
                    <a:pt x="9415805" y="1225803"/>
                  </a:lnTo>
                  <a:lnTo>
                    <a:pt x="9450241" y="1218857"/>
                  </a:lnTo>
                  <a:lnTo>
                    <a:pt x="9478265" y="1199929"/>
                  </a:lnTo>
                  <a:lnTo>
                    <a:pt x="9497110" y="1171888"/>
                  </a:lnTo>
                  <a:lnTo>
                    <a:pt x="9504006" y="1137602"/>
                  </a:lnTo>
                  <a:lnTo>
                    <a:pt x="9504006" y="88569"/>
                  </a:lnTo>
                  <a:lnTo>
                    <a:pt x="9497110" y="54076"/>
                  </a:lnTo>
                  <a:lnTo>
                    <a:pt x="9478265" y="25925"/>
                  </a:lnTo>
                  <a:lnTo>
                    <a:pt x="9450241" y="6954"/>
                  </a:lnTo>
                  <a:lnTo>
                    <a:pt x="9415805" y="0"/>
                  </a:lnTo>
                  <a:close/>
                </a:path>
              </a:pathLst>
            </a:custGeom>
            <a:solidFill>
              <a:srgbClr val="E0E0E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81" name="object 12"/>
            <p:cNvSpPr/>
            <p:nvPr/>
          </p:nvSpPr>
          <p:spPr>
            <a:xfrm>
              <a:off x="735840" y="3780720"/>
              <a:ext cx="9503640" cy="1225800"/>
            </a:xfrm>
            <a:custGeom>
              <a:avLst/>
              <a:gdLst/>
              <a:ahLst/>
              <a:cxnLst/>
              <a:rect l="l" t="t" r="r" b="b"/>
              <a:pathLst>
                <a:path w="9504045" h="1226185">
                  <a:moveTo>
                    <a:pt x="0" y="88569"/>
                  </a:moveTo>
                  <a:lnTo>
                    <a:pt x="6946" y="54076"/>
                  </a:lnTo>
                  <a:lnTo>
                    <a:pt x="25874" y="25925"/>
                  </a:lnTo>
                  <a:lnTo>
                    <a:pt x="53915" y="6954"/>
                  </a:lnTo>
                  <a:lnTo>
                    <a:pt x="88201" y="0"/>
                  </a:lnTo>
                  <a:lnTo>
                    <a:pt x="9415805" y="0"/>
                  </a:lnTo>
                  <a:lnTo>
                    <a:pt x="9450241" y="6954"/>
                  </a:lnTo>
                  <a:lnTo>
                    <a:pt x="9478265" y="25925"/>
                  </a:lnTo>
                  <a:lnTo>
                    <a:pt x="9497110" y="54076"/>
                  </a:lnTo>
                  <a:lnTo>
                    <a:pt x="9504006" y="88569"/>
                  </a:lnTo>
                  <a:lnTo>
                    <a:pt x="9504006" y="1137602"/>
                  </a:lnTo>
                  <a:lnTo>
                    <a:pt x="9497110" y="1171888"/>
                  </a:lnTo>
                  <a:lnTo>
                    <a:pt x="9478265" y="1199929"/>
                  </a:lnTo>
                  <a:lnTo>
                    <a:pt x="9450241" y="1218857"/>
                  </a:lnTo>
                  <a:lnTo>
                    <a:pt x="9415805" y="1225803"/>
                  </a:lnTo>
                  <a:lnTo>
                    <a:pt x="88201" y="1225803"/>
                  </a:lnTo>
                  <a:lnTo>
                    <a:pt x="53915" y="1218857"/>
                  </a:lnTo>
                  <a:lnTo>
                    <a:pt x="25874" y="1199929"/>
                  </a:lnTo>
                  <a:lnTo>
                    <a:pt x="6946" y="1171888"/>
                  </a:lnTo>
                  <a:lnTo>
                    <a:pt x="0" y="1137602"/>
                  </a:lnTo>
                  <a:lnTo>
                    <a:pt x="0" y="88569"/>
                  </a:lnTo>
                  <a:close/>
                </a:path>
              </a:pathLst>
            </a:custGeom>
            <a:noFill/>
            <a:ln w="8999">
              <a:solidFill>
                <a:srgbClr val="C6C6C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82" name="object 13"/>
          <p:cNvSpPr/>
          <p:nvPr/>
        </p:nvSpPr>
        <p:spPr>
          <a:xfrm>
            <a:off x="939960" y="3750120"/>
            <a:ext cx="5171040" cy="1018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1520" rIns="0" bIns="0" anchor="t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  <a:buNone/>
            </a:pPr>
            <a:r>
              <a:rPr lang="en-IN" sz="2050" b="0" strike="noStrike" spc="-1">
                <a:latin typeface="Arial MT"/>
              </a:rPr>
              <a:t>Directory</a:t>
            </a:r>
            <a:r>
              <a:rPr lang="en-IN" sz="2050" b="0" strike="noStrike" spc="-66">
                <a:latin typeface="Arial MT"/>
              </a:rPr>
              <a:t> </a:t>
            </a:r>
            <a:r>
              <a:rPr lang="en-IN" sz="2050" b="0" strike="noStrike" spc="-1">
                <a:latin typeface="Arial MT"/>
              </a:rPr>
              <a:t>&amp;</a:t>
            </a:r>
            <a:r>
              <a:rPr lang="en-IN" sz="2050" b="0" strike="noStrike" spc="-72">
                <a:latin typeface="Arial MT"/>
              </a:rPr>
              <a:t> </a:t>
            </a:r>
            <a:r>
              <a:rPr lang="en-IN" sz="2050" b="0" strike="noStrike" spc="-12">
                <a:latin typeface="Arial MT"/>
              </a:rPr>
              <a:t>Search</a:t>
            </a:r>
            <a:endParaRPr lang="en-IN" sz="2050" b="0" strike="noStrike" spc="-1">
              <a:latin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  <a:buNone/>
            </a:pPr>
            <a:r>
              <a:rPr lang="en-IN" sz="1650" b="0" strike="noStrike" spc="-1">
                <a:latin typeface="Arial MT"/>
              </a:rPr>
              <a:t>Effortless</a:t>
            </a:r>
            <a:r>
              <a:rPr lang="en-IN" sz="1650" b="0" strike="noStrike" spc="-15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discovery of</a:t>
            </a:r>
            <a:r>
              <a:rPr lang="en-IN" sz="1650" b="0" strike="noStrike" spc="-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alumni</a:t>
            </a:r>
            <a:r>
              <a:rPr lang="en-IN" sz="1650" b="0" strike="noStrike" spc="-15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based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on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various </a:t>
            </a:r>
            <a:r>
              <a:rPr lang="en-IN" sz="1650" b="0" strike="noStrike" spc="-12">
                <a:latin typeface="Arial MT"/>
              </a:rPr>
              <a:t>criteria.</a:t>
            </a:r>
            <a:endParaRPr lang="en-IN" sz="1650" b="0" strike="noStrike" spc="-1">
              <a:latin typeface="Arial" panose="020B0604020202020204"/>
            </a:endParaRPr>
          </a:p>
        </p:txBody>
      </p:sp>
      <p:grpSp>
        <p:nvGrpSpPr>
          <p:cNvPr id="183" name="object 14"/>
          <p:cNvGrpSpPr/>
          <p:nvPr/>
        </p:nvGrpSpPr>
        <p:grpSpPr>
          <a:xfrm>
            <a:off x="720720" y="5222520"/>
            <a:ext cx="9503640" cy="1222560"/>
            <a:chOff x="720720" y="5222520"/>
            <a:chExt cx="9503640" cy="1222560"/>
          </a:xfrm>
        </p:grpSpPr>
        <p:sp>
          <p:nvSpPr>
            <p:cNvPr id="184" name="object 15"/>
            <p:cNvSpPr/>
            <p:nvPr/>
          </p:nvSpPr>
          <p:spPr>
            <a:xfrm>
              <a:off x="720720" y="5222520"/>
              <a:ext cx="9503640" cy="1222560"/>
            </a:xfrm>
            <a:custGeom>
              <a:avLst/>
              <a:gdLst/>
              <a:ahLst/>
              <a:cxnLst/>
              <a:rect l="l" t="t" r="r" b="b"/>
              <a:pathLst>
                <a:path w="9504045" h="1223010">
                  <a:moveTo>
                    <a:pt x="9415792" y="0"/>
                  </a:moveTo>
                  <a:lnTo>
                    <a:pt x="87833" y="0"/>
                  </a:lnTo>
                  <a:lnTo>
                    <a:pt x="53604" y="6896"/>
                  </a:lnTo>
                  <a:lnTo>
                    <a:pt x="25690" y="25741"/>
                  </a:lnTo>
                  <a:lnTo>
                    <a:pt x="6889" y="53765"/>
                  </a:lnTo>
                  <a:lnTo>
                    <a:pt x="0" y="88201"/>
                  </a:lnTo>
                  <a:lnTo>
                    <a:pt x="0" y="1134719"/>
                  </a:lnTo>
                  <a:lnTo>
                    <a:pt x="6889" y="1168949"/>
                  </a:lnTo>
                  <a:lnTo>
                    <a:pt x="25690" y="1196868"/>
                  </a:lnTo>
                  <a:lnTo>
                    <a:pt x="53604" y="1215674"/>
                  </a:lnTo>
                  <a:lnTo>
                    <a:pt x="87833" y="1222565"/>
                  </a:lnTo>
                  <a:lnTo>
                    <a:pt x="9415792" y="1222565"/>
                  </a:lnTo>
                  <a:lnTo>
                    <a:pt x="9450228" y="1215674"/>
                  </a:lnTo>
                  <a:lnTo>
                    <a:pt x="9478252" y="1196868"/>
                  </a:lnTo>
                  <a:lnTo>
                    <a:pt x="9497097" y="1168949"/>
                  </a:lnTo>
                  <a:lnTo>
                    <a:pt x="9503994" y="1134719"/>
                  </a:lnTo>
                  <a:lnTo>
                    <a:pt x="9503994" y="88201"/>
                  </a:lnTo>
                  <a:lnTo>
                    <a:pt x="9497097" y="53765"/>
                  </a:lnTo>
                  <a:lnTo>
                    <a:pt x="9478252" y="25741"/>
                  </a:lnTo>
                  <a:lnTo>
                    <a:pt x="9450228" y="6896"/>
                  </a:lnTo>
                  <a:lnTo>
                    <a:pt x="9415792" y="0"/>
                  </a:lnTo>
                  <a:close/>
                </a:path>
              </a:pathLst>
            </a:custGeom>
            <a:solidFill>
              <a:srgbClr val="E0E0E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85" name="object 16"/>
            <p:cNvSpPr/>
            <p:nvPr/>
          </p:nvSpPr>
          <p:spPr>
            <a:xfrm>
              <a:off x="720720" y="5222520"/>
              <a:ext cx="9503640" cy="1222560"/>
            </a:xfrm>
            <a:custGeom>
              <a:avLst/>
              <a:gdLst/>
              <a:ahLst/>
              <a:cxnLst/>
              <a:rect l="l" t="t" r="r" b="b"/>
              <a:pathLst>
                <a:path w="9504045" h="1223010">
                  <a:moveTo>
                    <a:pt x="0" y="88201"/>
                  </a:moveTo>
                  <a:lnTo>
                    <a:pt x="6889" y="53765"/>
                  </a:lnTo>
                  <a:lnTo>
                    <a:pt x="25690" y="25741"/>
                  </a:lnTo>
                  <a:lnTo>
                    <a:pt x="53604" y="6896"/>
                  </a:lnTo>
                  <a:lnTo>
                    <a:pt x="87833" y="0"/>
                  </a:lnTo>
                  <a:lnTo>
                    <a:pt x="9415792" y="0"/>
                  </a:lnTo>
                  <a:lnTo>
                    <a:pt x="9450228" y="6896"/>
                  </a:lnTo>
                  <a:lnTo>
                    <a:pt x="9478252" y="25741"/>
                  </a:lnTo>
                  <a:lnTo>
                    <a:pt x="9497097" y="53765"/>
                  </a:lnTo>
                  <a:lnTo>
                    <a:pt x="9503994" y="88201"/>
                  </a:lnTo>
                  <a:lnTo>
                    <a:pt x="9503994" y="1134719"/>
                  </a:lnTo>
                  <a:lnTo>
                    <a:pt x="9497097" y="1168949"/>
                  </a:lnTo>
                  <a:lnTo>
                    <a:pt x="9478252" y="1196868"/>
                  </a:lnTo>
                  <a:lnTo>
                    <a:pt x="9450228" y="1215674"/>
                  </a:lnTo>
                  <a:lnTo>
                    <a:pt x="9415792" y="1222565"/>
                  </a:lnTo>
                  <a:lnTo>
                    <a:pt x="87833" y="1222565"/>
                  </a:lnTo>
                  <a:lnTo>
                    <a:pt x="53604" y="1215674"/>
                  </a:lnTo>
                  <a:lnTo>
                    <a:pt x="25690" y="1196868"/>
                  </a:lnTo>
                  <a:lnTo>
                    <a:pt x="6889" y="1168949"/>
                  </a:lnTo>
                  <a:lnTo>
                    <a:pt x="0" y="1134719"/>
                  </a:lnTo>
                  <a:lnTo>
                    <a:pt x="0" y="88201"/>
                  </a:lnTo>
                  <a:close/>
                </a:path>
              </a:pathLst>
            </a:custGeom>
            <a:noFill/>
            <a:ln w="8999">
              <a:solidFill>
                <a:srgbClr val="C6C6C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86" name="object 17"/>
          <p:cNvSpPr/>
          <p:nvPr/>
        </p:nvSpPr>
        <p:spPr>
          <a:xfrm>
            <a:off x="939960" y="5186520"/>
            <a:ext cx="5258160" cy="1018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1520" rIns="0" bIns="0" anchor="t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  <a:buNone/>
            </a:pPr>
            <a:r>
              <a:rPr lang="en-IN" sz="2050" b="0" strike="noStrike" spc="-1">
                <a:latin typeface="Arial MT"/>
              </a:rPr>
              <a:t>Events</a:t>
            </a:r>
            <a:r>
              <a:rPr lang="en-IN" sz="2050" b="0" strike="noStrike" spc="-72">
                <a:latin typeface="Arial MT"/>
              </a:rPr>
              <a:t> </a:t>
            </a:r>
            <a:r>
              <a:rPr lang="en-IN" sz="2050" b="0" strike="noStrike" spc="-1">
                <a:latin typeface="Arial MT"/>
              </a:rPr>
              <a:t>&amp;</a:t>
            </a:r>
            <a:r>
              <a:rPr lang="en-IN" sz="2050" b="0" strike="noStrike" spc="-66">
                <a:latin typeface="Arial MT"/>
              </a:rPr>
              <a:t> </a:t>
            </a:r>
            <a:r>
              <a:rPr lang="en-IN" sz="2050" b="0" strike="noStrike" spc="-21">
                <a:latin typeface="Arial MT"/>
              </a:rPr>
              <a:t>Jobs</a:t>
            </a:r>
            <a:endParaRPr lang="en-IN" sz="2050" b="0" strike="noStrike" spc="-1">
              <a:latin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  <a:buNone/>
            </a:pPr>
            <a:r>
              <a:rPr lang="en-IN" sz="1650" b="0" strike="noStrike" spc="-1">
                <a:latin typeface="Arial MT"/>
              </a:rPr>
              <a:t>Dynamic</a:t>
            </a:r>
            <a:r>
              <a:rPr lang="en-IN" sz="1650" b="0" strike="noStrike" spc="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event</a:t>
            </a:r>
            <a:r>
              <a:rPr lang="en-IN" sz="1650" b="0" strike="noStrike" spc="4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management</a:t>
            </a:r>
            <a:r>
              <a:rPr lang="en-IN" sz="1650" b="0" strike="noStrike" spc="4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and</a:t>
            </a:r>
            <a:r>
              <a:rPr lang="en-IN" sz="1650" b="0" strike="noStrike" spc="9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a</a:t>
            </a:r>
            <a:r>
              <a:rPr lang="en-IN" sz="1650" b="0" strike="noStrike" spc="9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dedicated</a:t>
            </a:r>
            <a:r>
              <a:rPr lang="en-IN" sz="1650" b="0" strike="noStrike" spc="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job</a:t>
            </a:r>
            <a:r>
              <a:rPr lang="en-IN" sz="1650" b="0" strike="noStrike" spc="9">
                <a:latin typeface="Arial MT"/>
              </a:rPr>
              <a:t> </a:t>
            </a:r>
            <a:r>
              <a:rPr lang="en-IN" sz="1650" b="0" strike="noStrike" spc="-12">
                <a:latin typeface="Arial MT"/>
              </a:rPr>
              <a:t>board.</a:t>
            </a:r>
            <a:endParaRPr lang="en-IN" sz="1650" b="0" strike="noStrike" spc="-1">
              <a:latin typeface="Arial" panose="020B0604020202020204"/>
            </a:endParaRPr>
          </a:p>
        </p:txBody>
      </p:sp>
      <p:grpSp>
        <p:nvGrpSpPr>
          <p:cNvPr id="187" name="object 18"/>
          <p:cNvGrpSpPr/>
          <p:nvPr/>
        </p:nvGrpSpPr>
        <p:grpSpPr>
          <a:xfrm>
            <a:off x="720720" y="6697800"/>
            <a:ext cx="9503640" cy="1222560"/>
            <a:chOff x="720720" y="6697800"/>
            <a:chExt cx="9503640" cy="1222560"/>
          </a:xfrm>
        </p:grpSpPr>
        <p:sp>
          <p:nvSpPr>
            <p:cNvPr id="188" name="object 19"/>
            <p:cNvSpPr/>
            <p:nvPr/>
          </p:nvSpPr>
          <p:spPr>
            <a:xfrm>
              <a:off x="720720" y="6697800"/>
              <a:ext cx="9503640" cy="1222560"/>
            </a:xfrm>
            <a:custGeom>
              <a:avLst/>
              <a:gdLst/>
              <a:ahLst/>
              <a:cxnLst/>
              <a:rect l="l" t="t" r="r" b="b"/>
              <a:pathLst>
                <a:path w="9504045" h="1223009">
                  <a:moveTo>
                    <a:pt x="9415792" y="0"/>
                  </a:moveTo>
                  <a:lnTo>
                    <a:pt x="87833" y="0"/>
                  </a:lnTo>
                  <a:lnTo>
                    <a:pt x="53604" y="6946"/>
                  </a:lnTo>
                  <a:lnTo>
                    <a:pt x="25690" y="25874"/>
                  </a:lnTo>
                  <a:lnTo>
                    <a:pt x="6889" y="53915"/>
                  </a:lnTo>
                  <a:lnTo>
                    <a:pt x="0" y="88201"/>
                  </a:lnTo>
                  <a:lnTo>
                    <a:pt x="0" y="1134719"/>
                  </a:lnTo>
                  <a:lnTo>
                    <a:pt x="6889" y="1168947"/>
                  </a:lnTo>
                  <a:lnTo>
                    <a:pt x="25690" y="1196862"/>
                  </a:lnTo>
                  <a:lnTo>
                    <a:pt x="53604" y="1215663"/>
                  </a:lnTo>
                  <a:lnTo>
                    <a:pt x="87833" y="1222552"/>
                  </a:lnTo>
                  <a:lnTo>
                    <a:pt x="9415792" y="1222552"/>
                  </a:lnTo>
                  <a:lnTo>
                    <a:pt x="9450228" y="1215663"/>
                  </a:lnTo>
                  <a:lnTo>
                    <a:pt x="9478252" y="1196862"/>
                  </a:lnTo>
                  <a:lnTo>
                    <a:pt x="9497097" y="1168947"/>
                  </a:lnTo>
                  <a:lnTo>
                    <a:pt x="9503994" y="1134719"/>
                  </a:lnTo>
                  <a:lnTo>
                    <a:pt x="9503994" y="88201"/>
                  </a:lnTo>
                  <a:lnTo>
                    <a:pt x="9497097" y="53915"/>
                  </a:lnTo>
                  <a:lnTo>
                    <a:pt x="9478252" y="25874"/>
                  </a:lnTo>
                  <a:lnTo>
                    <a:pt x="9450228" y="6946"/>
                  </a:lnTo>
                  <a:lnTo>
                    <a:pt x="9415792" y="0"/>
                  </a:lnTo>
                  <a:close/>
                </a:path>
              </a:pathLst>
            </a:custGeom>
            <a:solidFill>
              <a:srgbClr val="E0E0E9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189" name="object 20"/>
            <p:cNvSpPr/>
            <p:nvPr/>
          </p:nvSpPr>
          <p:spPr>
            <a:xfrm>
              <a:off x="720720" y="6697800"/>
              <a:ext cx="9503640" cy="1222560"/>
            </a:xfrm>
            <a:custGeom>
              <a:avLst/>
              <a:gdLst/>
              <a:ahLst/>
              <a:cxnLst/>
              <a:rect l="l" t="t" r="r" b="b"/>
              <a:pathLst>
                <a:path w="9504045" h="1223009">
                  <a:moveTo>
                    <a:pt x="0" y="88201"/>
                  </a:moveTo>
                  <a:lnTo>
                    <a:pt x="6889" y="53915"/>
                  </a:lnTo>
                  <a:lnTo>
                    <a:pt x="25690" y="25874"/>
                  </a:lnTo>
                  <a:lnTo>
                    <a:pt x="53604" y="6946"/>
                  </a:lnTo>
                  <a:lnTo>
                    <a:pt x="87833" y="0"/>
                  </a:lnTo>
                  <a:lnTo>
                    <a:pt x="9415792" y="0"/>
                  </a:lnTo>
                  <a:lnTo>
                    <a:pt x="9450228" y="6946"/>
                  </a:lnTo>
                  <a:lnTo>
                    <a:pt x="9478252" y="25874"/>
                  </a:lnTo>
                  <a:lnTo>
                    <a:pt x="9497097" y="53915"/>
                  </a:lnTo>
                  <a:lnTo>
                    <a:pt x="9503994" y="88201"/>
                  </a:lnTo>
                  <a:lnTo>
                    <a:pt x="9503994" y="1134719"/>
                  </a:lnTo>
                  <a:lnTo>
                    <a:pt x="9497097" y="1168947"/>
                  </a:lnTo>
                  <a:lnTo>
                    <a:pt x="9478252" y="1196862"/>
                  </a:lnTo>
                  <a:lnTo>
                    <a:pt x="9450228" y="1215663"/>
                  </a:lnTo>
                  <a:lnTo>
                    <a:pt x="9415792" y="1222552"/>
                  </a:lnTo>
                  <a:lnTo>
                    <a:pt x="87833" y="1222552"/>
                  </a:lnTo>
                  <a:lnTo>
                    <a:pt x="53604" y="1215663"/>
                  </a:lnTo>
                  <a:lnTo>
                    <a:pt x="25690" y="1196862"/>
                  </a:lnTo>
                  <a:lnTo>
                    <a:pt x="6889" y="1168947"/>
                  </a:lnTo>
                  <a:lnTo>
                    <a:pt x="0" y="1134719"/>
                  </a:lnTo>
                  <a:lnTo>
                    <a:pt x="0" y="88201"/>
                  </a:lnTo>
                  <a:close/>
                </a:path>
              </a:pathLst>
            </a:custGeom>
            <a:noFill/>
            <a:ln w="8999">
              <a:solidFill>
                <a:srgbClr val="C6C6C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190" name="object 21"/>
          <p:cNvSpPr/>
          <p:nvPr/>
        </p:nvSpPr>
        <p:spPr>
          <a:xfrm>
            <a:off x="939960" y="6622920"/>
            <a:ext cx="5382360" cy="1017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1520" rIns="0" bIns="0" anchor="t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  <a:buNone/>
            </a:pPr>
            <a:r>
              <a:rPr lang="en-IN" sz="2050" b="0" strike="noStrike" spc="-12">
                <a:latin typeface="Arial MT"/>
              </a:rPr>
              <a:t>Communication</a:t>
            </a:r>
            <a:r>
              <a:rPr lang="en-IN" sz="2050" b="0" strike="noStrike" spc="-15">
                <a:latin typeface="Arial MT"/>
              </a:rPr>
              <a:t> </a:t>
            </a:r>
            <a:r>
              <a:rPr lang="en-IN" sz="2050" b="0" strike="noStrike" spc="-1">
                <a:latin typeface="Arial MT"/>
              </a:rPr>
              <a:t>&amp;</a:t>
            </a:r>
            <a:r>
              <a:rPr lang="en-IN" sz="2050" b="0" strike="noStrike" spc="-35">
                <a:latin typeface="Arial MT"/>
              </a:rPr>
              <a:t> </a:t>
            </a:r>
            <a:r>
              <a:rPr lang="en-IN" sz="2050" b="0" strike="noStrike" spc="-21">
                <a:latin typeface="Arial MT"/>
              </a:rPr>
              <a:t>News</a:t>
            </a:r>
            <a:endParaRPr lang="en-IN" sz="2050" b="0" strike="noStrike" spc="-1">
              <a:latin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buNone/>
            </a:pPr>
            <a:r>
              <a:rPr lang="en-IN" sz="1650" b="0" strike="noStrike" spc="-1">
                <a:latin typeface="Arial MT"/>
              </a:rPr>
              <a:t>Robust</a:t>
            </a:r>
            <a:r>
              <a:rPr lang="en-IN" sz="1650" b="0" strike="noStrike" spc="4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messaging and</a:t>
            </a:r>
            <a:r>
              <a:rPr lang="en-IN" sz="1650" b="0" strike="noStrike" spc="4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timely</a:t>
            </a:r>
            <a:r>
              <a:rPr lang="en-IN" sz="1650" b="0" strike="noStrike" spc="4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updates</a:t>
            </a:r>
            <a:r>
              <a:rPr lang="en-IN" sz="1650" b="0" strike="noStrike" spc="4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for</a:t>
            </a:r>
            <a:r>
              <a:rPr lang="en-IN" sz="1650" b="0" strike="noStrike" spc="4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the </a:t>
            </a:r>
            <a:r>
              <a:rPr lang="en-IN" sz="1650" b="0" strike="noStrike" spc="-12">
                <a:latin typeface="Arial MT"/>
              </a:rPr>
              <a:t>community.</a:t>
            </a:r>
            <a:endParaRPr lang="en-IN" sz="165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29680" cy="2123280"/>
          </a:xfrm>
          <a:prstGeom prst="rect">
            <a:avLst/>
          </a:prstGeom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83200" y="2899800"/>
            <a:ext cx="3838680" cy="1391760"/>
          </a:xfrm>
          <a:prstGeom prst="rect">
            <a:avLst/>
          </a:prstGeom>
          <a:noFill/>
          <a:ln w="0">
            <a:noFill/>
          </a:ln>
        </p:spPr>
        <p:txBody>
          <a:bodyPr lIns="0" tIns="17640" rIns="0" bIns="0" anchor="t">
            <a:noAutofit/>
          </a:bodyPr>
          <a:p>
            <a:pPr marL="12700">
              <a:lnSpc>
                <a:spcPct val="100000"/>
              </a:lnSpc>
              <a:spcBef>
                <a:spcPts val="140"/>
              </a:spcBef>
              <a:buNone/>
            </a:pPr>
            <a:r>
              <a:rPr lang="en-IN" sz="2600" b="1" strike="noStrike" spc="-1">
                <a:solidFill>
                  <a:srgbClr val="000000"/>
                </a:solidFill>
                <a:latin typeface="Arial" panose="020B0604020202020204"/>
              </a:rPr>
              <a:t>PROBLEM</a:t>
            </a:r>
            <a:r>
              <a:rPr lang="en-IN" sz="2600" b="1" strike="noStrike" spc="134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IN" sz="2600" b="1" strike="noStrike" spc="-12">
                <a:solidFill>
                  <a:srgbClr val="000000"/>
                </a:solidFill>
                <a:latin typeface="Arial" panose="020B0604020202020204"/>
              </a:rPr>
              <a:t>DEFINATION</a:t>
            </a:r>
            <a:endParaRPr lang="en-IN" sz="2600" b="0" strike="noStrike" spc="-1">
              <a:latin typeface="Calibri" panose="020F0502020204030204"/>
            </a:endParaRPr>
          </a:p>
        </p:txBody>
      </p:sp>
      <p:sp>
        <p:nvSpPr>
          <p:cNvPr id="193" name="object 4"/>
          <p:cNvSpPr/>
          <p:nvPr/>
        </p:nvSpPr>
        <p:spPr>
          <a:xfrm>
            <a:off x="583200" y="3492720"/>
            <a:ext cx="13110480" cy="157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 anchor="t">
            <a:spAutoFit/>
          </a:bodyPr>
          <a:p>
            <a:pPr marL="12700">
              <a:lnSpc>
                <a:spcPct val="136000"/>
              </a:lnSpc>
              <a:spcBef>
                <a:spcPts val="95"/>
              </a:spcBef>
              <a:buNone/>
            </a:pPr>
            <a:r>
              <a:rPr lang="en-IN" sz="1650" b="0" strike="noStrike" spc="-1">
                <a:latin typeface="Arial MT"/>
              </a:rPr>
              <a:t>Most</a:t>
            </a:r>
            <a:r>
              <a:rPr lang="en-IN" sz="1650" b="0" strike="noStrike" spc="-15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educational</a:t>
            </a:r>
            <a:r>
              <a:rPr lang="en-IN" sz="1650" b="0" strike="noStrike" spc="-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institutions</a:t>
            </a:r>
            <a:r>
              <a:rPr lang="en-IN" sz="1650" b="0" strike="noStrike" spc="-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struggle</a:t>
            </a:r>
            <a:r>
              <a:rPr lang="en-IN" sz="1650" b="0" strike="noStrike" spc="4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to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maintain</a:t>
            </a:r>
            <a:r>
              <a:rPr lang="en-IN" sz="1650" b="0" strike="noStrike" spc="-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contact</a:t>
            </a:r>
            <a:r>
              <a:rPr lang="en-IN" sz="1650" b="0" strike="noStrike" spc="-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with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their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former</a:t>
            </a:r>
            <a:r>
              <a:rPr lang="en-IN" sz="1650" b="0" strike="noStrike" spc="-15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students.</a:t>
            </a:r>
            <a:r>
              <a:rPr lang="en-IN" sz="1650" b="0" strike="noStrike" spc="-15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There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is no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proper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system</a:t>
            </a:r>
            <a:r>
              <a:rPr lang="en-IN" sz="1650" b="0" strike="noStrike" spc="-21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to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store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alumni</a:t>
            </a:r>
            <a:r>
              <a:rPr lang="en-IN" sz="1650" b="0" strike="noStrike" spc="-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data,</a:t>
            </a:r>
            <a:r>
              <a:rPr lang="en-IN" sz="1650" b="0" strike="noStrike" spc="-12">
                <a:latin typeface="Arial MT"/>
              </a:rPr>
              <a:t> organize </a:t>
            </a:r>
            <a:r>
              <a:rPr lang="en-IN" sz="1650" b="0" strike="noStrike" spc="-1">
                <a:latin typeface="Arial MT"/>
              </a:rPr>
              <a:t>events,</a:t>
            </a:r>
            <a:r>
              <a:rPr lang="en-IN" sz="1650" b="0" strike="noStrike" spc="-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share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job opportunities,</a:t>
            </a:r>
            <a:r>
              <a:rPr lang="en-IN" sz="1650" b="0" strike="noStrike" spc="-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or</a:t>
            </a:r>
            <a:r>
              <a:rPr lang="en-IN" sz="1650" b="0" strike="noStrike" spc="-15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communicate effectively.</a:t>
            </a:r>
            <a:r>
              <a:rPr lang="en-IN" sz="1650" b="0" strike="noStrike" spc="-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As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a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result,</a:t>
            </a:r>
            <a:r>
              <a:rPr lang="en-IN" sz="1650" b="0" strike="noStrike" spc="-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valuable connections</a:t>
            </a:r>
            <a:r>
              <a:rPr lang="en-IN" sz="1650" b="0" strike="noStrike" spc="-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and networking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opportunities</a:t>
            </a:r>
            <a:r>
              <a:rPr lang="en-IN" sz="1650" b="0" strike="noStrike" spc="-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are </a:t>
            </a:r>
            <a:r>
              <a:rPr lang="en-IN" sz="1650" b="0" strike="noStrike" spc="-12">
                <a:latin typeface="Arial MT"/>
              </a:rPr>
              <a:t>lost.</a:t>
            </a:r>
            <a:endParaRPr lang="en-IN" sz="1650" b="0" strike="noStrike" spc="-1">
              <a:latin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  <a:buNone/>
            </a:pPr>
            <a:endParaRPr lang="en-IN" sz="1650" b="0" strike="noStrike" spc="-1">
              <a:latin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r>
              <a:rPr lang="en-IN" sz="1650" b="0" strike="noStrike" spc="-1">
                <a:latin typeface="Arial MT"/>
              </a:rPr>
              <a:t>The</a:t>
            </a:r>
            <a:r>
              <a:rPr lang="en-IN" sz="1650" b="0" strike="noStrike" spc="-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lack of</a:t>
            </a:r>
            <a:r>
              <a:rPr lang="en-IN" sz="1650" b="0" strike="noStrike" spc="-15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a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centralized</a:t>
            </a:r>
            <a:r>
              <a:rPr lang="en-IN" sz="1650" b="0" strike="noStrike" spc="-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platform</a:t>
            </a:r>
            <a:r>
              <a:rPr lang="en-IN" sz="1650" b="0" strike="noStrike" spc="-7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makes</a:t>
            </a:r>
            <a:r>
              <a:rPr lang="en-IN" sz="1650" b="0" strike="noStrike" spc="-15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it</a:t>
            </a:r>
            <a:r>
              <a:rPr lang="en-IN" sz="1650" b="0" strike="noStrike" spc="-12">
                <a:latin typeface="Arial MT"/>
              </a:rPr>
              <a:t> </a:t>
            </a:r>
            <a:r>
              <a:rPr lang="en-IN" sz="1650" b="0" strike="noStrike" spc="-1">
                <a:latin typeface="Arial MT"/>
              </a:rPr>
              <a:t>difficult</a:t>
            </a:r>
            <a:r>
              <a:rPr lang="en-IN" sz="1650" b="0" strike="noStrike" spc="-15">
                <a:latin typeface="Arial MT"/>
              </a:rPr>
              <a:t> </a:t>
            </a:r>
            <a:r>
              <a:rPr lang="en-IN" sz="1650" b="0" strike="noStrike" spc="-26">
                <a:latin typeface="Arial MT"/>
              </a:rPr>
              <a:t>to:</a:t>
            </a:r>
            <a:endParaRPr lang="en-IN" sz="1650" b="0" strike="noStrike" spc="-1">
              <a:latin typeface="Arial" panose="020B0604020202020204"/>
            </a:endParaRPr>
          </a:p>
        </p:txBody>
      </p:sp>
      <p:sp>
        <p:nvSpPr>
          <p:cNvPr id="194" name="object 5"/>
          <p:cNvSpPr/>
          <p:nvPr/>
        </p:nvSpPr>
        <p:spPr>
          <a:xfrm>
            <a:off x="583200" y="5016600"/>
            <a:ext cx="101160" cy="210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1300" b="0" strike="noStrike" spc="-52">
                <a:latin typeface="Symbol" panose="05050102010706020507"/>
              </a:rPr>
              <a:t></a:t>
            </a:r>
            <a:endParaRPr lang="en-IN" sz="1300" b="0" strike="noStrike" spc="-1">
              <a:latin typeface="Arial" panose="020B0604020202020204"/>
            </a:endParaRPr>
          </a:p>
        </p:txBody>
      </p:sp>
      <p:sp>
        <p:nvSpPr>
          <p:cNvPr id="195" name="object 6"/>
          <p:cNvSpPr/>
          <p:nvPr/>
        </p:nvSpPr>
        <p:spPr>
          <a:xfrm>
            <a:off x="927360" y="4978440"/>
            <a:ext cx="3008880" cy="408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1300" b="0" strike="noStrike" spc="-1">
                <a:latin typeface="Arial MT"/>
              </a:rPr>
              <a:t>Track</a:t>
            </a:r>
            <a:r>
              <a:rPr lang="en-IN" sz="1300" b="0" strike="noStrike" spc="-55">
                <a:latin typeface="Arial MT"/>
              </a:rPr>
              <a:t> </a:t>
            </a:r>
            <a:r>
              <a:rPr lang="en-IN" sz="1300" b="0" strike="noStrike" spc="-1">
                <a:latin typeface="Arial MT"/>
              </a:rPr>
              <a:t>alumni</a:t>
            </a:r>
            <a:r>
              <a:rPr lang="en-IN" sz="1300" b="0" strike="noStrike" spc="-55">
                <a:latin typeface="Arial MT"/>
              </a:rPr>
              <a:t> </a:t>
            </a:r>
            <a:r>
              <a:rPr lang="en-IN" sz="1300" b="0" strike="noStrike" spc="-1">
                <a:latin typeface="Arial MT"/>
              </a:rPr>
              <a:t>details</a:t>
            </a:r>
            <a:r>
              <a:rPr lang="en-IN" sz="1300" b="0" strike="noStrike" spc="-52">
                <a:latin typeface="Arial MT"/>
              </a:rPr>
              <a:t> </a:t>
            </a:r>
            <a:r>
              <a:rPr lang="en-IN" sz="1300" b="0" strike="noStrike" spc="-1">
                <a:latin typeface="Arial MT"/>
              </a:rPr>
              <a:t>and</a:t>
            </a:r>
            <a:r>
              <a:rPr lang="en-IN" sz="1300" b="0" strike="noStrike" spc="-52">
                <a:latin typeface="Arial MT"/>
              </a:rPr>
              <a:t> </a:t>
            </a:r>
            <a:r>
              <a:rPr lang="en-IN" sz="1300" b="0" strike="noStrike" spc="-1">
                <a:latin typeface="Arial MT"/>
              </a:rPr>
              <a:t>career</a:t>
            </a:r>
            <a:r>
              <a:rPr lang="en-IN" sz="1300" b="0" strike="noStrike" spc="-52">
                <a:latin typeface="Arial MT"/>
              </a:rPr>
              <a:t> </a:t>
            </a:r>
            <a:r>
              <a:rPr lang="en-IN" sz="1300" b="0" strike="noStrike" spc="-12">
                <a:latin typeface="Arial MT"/>
              </a:rPr>
              <a:t>progress</a:t>
            </a:r>
            <a:endParaRPr lang="en-IN" sz="1300" b="0" strike="noStrike" spc="-1">
              <a:latin typeface="Arial" panose="020B0604020202020204"/>
            </a:endParaRPr>
          </a:p>
        </p:txBody>
      </p:sp>
      <p:sp>
        <p:nvSpPr>
          <p:cNvPr id="196" name="object 7"/>
          <p:cNvSpPr/>
          <p:nvPr/>
        </p:nvSpPr>
        <p:spPr>
          <a:xfrm>
            <a:off x="583200" y="5415120"/>
            <a:ext cx="101160" cy="210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1300" b="0" strike="noStrike" spc="-52">
                <a:latin typeface="Symbol" panose="05050102010706020507"/>
              </a:rPr>
              <a:t></a:t>
            </a:r>
            <a:endParaRPr lang="en-IN" sz="1300" b="0" strike="noStrike" spc="-1">
              <a:latin typeface="Arial" panose="020B0604020202020204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927360" y="5378400"/>
            <a:ext cx="2853360" cy="408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1300" b="0" strike="noStrike" spc="-1">
                <a:latin typeface="Arial MT"/>
              </a:rPr>
              <a:t>Organize</a:t>
            </a:r>
            <a:r>
              <a:rPr lang="en-IN" sz="1300" b="0" strike="noStrike" spc="-46">
                <a:latin typeface="Arial MT"/>
              </a:rPr>
              <a:t> </a:t>
            </a:r>
            <a:r>
              <a:rPr lang="en-IN" sz="1300" b="0" strike="noStrike" spc="-12">
                <a:latin typeface="Arial MT"/>
              </a:rPr>
              <a:t>reunions,</a:t>
            </a:r>
            <a:r>
              <a:rPr lang="en-IN" sz="1300" b="0" strike="noStrike" spc="-46">
                <a:latin typeface="Arial MT"/>
              </a:rPr>
              <a:t> </a:t>
            </a:r>
            <a:r>
              <a:rPr lang="en-IN" sz="1300" b="0" strike="noStrike" spc="-1">
                <a:latin typeface="Arial MT"/>
              </a:rPr>
              <a:t>webinars,</a:t>
            </a:r>
            <a:r>
              <a:rPr lang="en-IN" sz="1300" b="0" strike="noStrike" spc="-46">
                <a:latin typeface="Arial MT"/>
              </a:rPr>
              <a:t> </a:t>
            </a:r>
            <a:r>
              <a:rPr lang="en-IN" sz="1300" b="0" strike="noStrike" spc="-1">
                <a:latin typeface="Arial MT"/>
              </a:rPr>
              <a:t>or</a:t>
            </a:r>
            <a:r>
              <a:rPr lang="en-IN" sz="1300" b="0" strike="noStrike" spc="-46">
                <a:latin typeface="Arial MT"/>
              </a:rPr>
              <a:t> </a:t>
            </a:r>
            <a:r>
              <a:rPr lang="en-IN" sz="1300" b="0" strike="noStrike" spc="-21">
                <a:latin typeface="Arial MT"/>
              </a:rPr>
              <a:t>meets</a:t>
            </a:r>
            <a:endParaRPr lang="en-IN" sz="1300" b="0" strike="noStrike" spc="-1">
              <a:latin typeface="Arial" panose="020B0604020202020204"/>
            </a:endParaRPr>
          </a:p>
        </p:txBody>
      </p:sp>
      <p:sp>
        <p:nvSpPr>
          <p:cNvPr id="198" name="object 9"/>
          <p:cNvSpPr/>
          <p:nvPr/>
        </p:nvSpPr>
        <p:spPr>
          <a:xfrm>
            <a:off x="583200" y="5815440"/>
            <a:ext cx="101160" cy="210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1300" b="0" strike="noStrike" spc="-52">
                <a:latin typeface="Symbol" panose="05050102010706020507"/>
              </a:rPr>
              <a:t></a:t>
            </a:r>
            <a:endParaRPr lang="en-IN" sz="1300" b="0" strike="noStrike" spc="-1">
              <a:latin typeface="Arial" panose="020B0604020202020204"/>
            </a:endParaRPr>
          </a:p>
        </p:txBody>
      </p:sp>
      <p:sp>
        <p:nvSpPr>
          <p:cNvPr id="199" name="object 10"/>
          <p:cNvSpPr/>
          <p:nvPr/>
        </p:nvSpPr>
        <p:spPr>
          <a:xfrm>
            <a:off x="927360" y="5778360"/>
            <a:ext cx="3566520" cy="408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1300" b="0" strike="noStrike" spc="-1">
                <a:latin typeface="Arial MT"/>
              </a:rPr>
              <a:t>Share</a:t>
            </a:r>
            <a:r>
              <a:rPr lang="en-IN" sz="1300" b="0" strike="noStrike" spc="-46">
                <a:latin typeface="Arial MT"/>
              </a:rPr>
              <a:t> </a:t>
            </a:r>
            <a:r>
              <a:rPr lang="en-IN" sz="1300" b="0" strike="noStrike" spc="-1">
                <a:latin typeface="Arial MT"/>
              </a:rPr>
              <a:t>news,</a:t>
            </a:r>
            <a:r>
              <a:rPr lang="en-IN" sz="1300" b="0" strike="noStrike" spc="-46">
                <a:latin typeface="Arial MT"/>
              </a:rPr>
              <a:t> </a:t>
            </a:r>
            <a:r>
              <a:rPr lang="en-IN" sz="1300" b="0" strike="noStrike" spc="-12">
                <a:latin typeface="Arial MT"/>
              </a:rPr>
              <a:t>announcements,</a:t>
            </a:r>
            <a:r>
              <a:rPr lang="en-IN" sz="1300" b="0" strike="noStrike" spc="-41">
                <a:latin typeface="Arial MT"/>
              </a:rPr>
              <a:t> </a:t>
            </a:r>
            <a:r>
              <a:rPr lang="en-IN" sz="1300" b="0" strike="noStrike" spc="-1">
                <a:latin typeface="Arial MT"/>
              </a:rPr>
              <a:t>or</a:t>
            </a:r>
            <a:r>
              <a:rPr lang="en-IN" sz="1300" b="0" strike="noStrike" spc="-41">
                <a:latin typeface="Arial MT"/>
              </a:rPr>
              <a:t> </a:t>
            </a:r>
            <a:r>
              <a:rPr lang="en-IN" sz="1300" b="0" strike="noStrike" spc="-1">
                <a:latin typeface="Arial MT"/>
              </a:rPr>
              <a:t>success</a:t>
            </a:r>
            <a:r>
              <a:rPr lang="en-IN" sz="1300" b="0" strike="noStrike" spc="-46">
                <a:latin typeface="Arial MT"/>
              </a:rPr>
              <a:t> </a:t>
            </a:r>
            <a:r>
              <a:rPr lang="en-IN" sz="1300" b="0" strike="noStrike" spc="-12">
                <a:latin typeface="Arial MT"/>
              </a:rPr>
              <a:t>stories</a:t>
            </a:r>
            <a:endParaRPr lang="en-IN" sz="1300" b="0" strike="noStrike" spc="-1">
              <a:latin typeface="Arial" panose="020B0604020202020204"/>
            </a:endParaRPr>
          </a:p>
        </p:txBody>
      </p:sp>
      <p:sp>
        <p:nvSpPr>
          <p:cNvPr id="200" name="object 11"/>
          <p:cNvSpPr/>
          <p:nvPr/>
        </p:nvSpPr>
        <p:spPr>
          <a:xfrm>
            <a:off x="583200" y="6215400"/>
            <a:ext cx="101160" cy="210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1300" b="0" strike="noStrike" spc="-52">
                <a:latin typeface="Symbol" panose="05050102010706020507"/>
              </a:rPr>
              <a:t></a:t>
            </a:r>
            <a:endParaRPr lang="en-IN" sz="1300" b="0" strike="noStrike" spc="-1">
              <a:latin typeface="Arial" panose="020B0604020202020204"/>
            </a:endParaRPr>
          </a:p>
        </p:txBody>
      </p:sp>
      <p:sp>
        <p:nvSpPr>
          <p:cNvPr id="201" name="object 12"/>
          <p:cNvSpPr/>
          <p:nvPr/>
        </p:nvSpPr>
        <p:spPr>
          <a:xfrm>
            <a:off x="927360" y="6177240"/>
            <a:ext cx="4107600" cy="408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1300" b="0" strike="noStrike" spc="-1">
                <a:latin typeface="Arial MT"/>
              </a:rPr>
              <a:t>Offer</a:t>
            </a:r>
            <a:r>
              <a:rPr lang="en-IN" sz="1300" b="0" strike="noStrike" spc="-15">
                <a:latin typeface="Arial MT"/>
              </a:rPr>
              <a:t> </a:t>
            </a:r>
            <a:r>
              <a:rPr lang="en-IN" sz="1300" b="0" strike="noStrike" spc="-12">
                <a:latin typeface="Arial MT"/>
              </a:rPr>
              <a:t>job/internship</a:t>
            </a:r>
            <a:r>
              <a:rPr lang="en-IN" sz="1300" b="0" strike="noStrike" spc="-15">
                <a:latin typeface="Arial MT"/>
              </a:rPr>
              <a:t> </a:t>
            </a:r>
            <a:r>
              <a:rPr lang="en-IN" sz="1300" b="0" strike="noStrike" spc="-12">
                <a:latin typeface="Arial MT"/>
              </a:rPr>
              <a:t>opportunities</a:t>
            </a:r>
            <a:r>
              <a:rPr lang="en-IN" sz="1300" b="0" strike="noStrike" spc="-15">
                <a:latin typeface="Arial MT"/>
              </a:rPr>
              <a:t> </a:t>
            </a:r>
            <a:r>
              <a:rPr lang="en-IN" sz="1300" b="0" strike="noStrike" spc="-1">
                <a:latin typeface="Arial MT"/>
              </a:rPr>
              <a:t>to</a:t>
            </a:r>
            <a:r>
              <a:rPr lang="en-IN" sz="1300" b="0" strike="noStrike" spc="-12">
                <a:latin typeface="Arial MT"/>
              </a:rPr>
              <a:t> students</a:t>
            </a:r>
            <a:r>
              <a:rPr lang="en-IN" sz="1300" b="0" strike="noStrike" spc="-26">
                <a:latin typeface="Arial MT"/>
              </a:rPr>
              <a:t> </a:t>
            </a:r>
            <a:r>
              <a:rPr lang="en-IN" sz="1300" b="0" strike="noStrike" spc="-1">
                <a:latin typeface="Arial MT"/>
              </a:rPr>
              <a:t>and</a:t>
            </a:r>
            <a:r>
              <a:rPr lang="en-IN" sz="1300" b="0" strike="noStrike" spc="-15">
                <a:latin typeface="Arial MT"/>
              </a:rPr>
              <a:t> </a:t>
            </a:r>
            <a:r>
              <a:rPr lang="en-IN" sz="1300" b="0" strike="noStrike" spc="-12">
                <a:latin typeface="Arial MT"/>
              </a:rPr>
              <a:t>alumni</a:t>
            </a:r>
            <a:endParaRPr lang="en-IN" sz="1300" b="0" strike="noStrike" spc="-1">
              <a:latin typeface="Arial" panose="020B0604020202020204"/>
            </a:endParaRPr>
          </a:p>
        </p:txBody>
      </p:sp>
      <p:sp>
        <p:nvSpPr>
          <p:cNvPr id="202" name="object 13"/>
          <p:cNvSpPr/>
          <p:nvPr/>
        </p:nvSpPr>
        <p:spPr>
          <a:xfrm>
            <a:off x="583200" y="6615360"/>
            <a:ext cx="101160" cy="210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1300" b="0" strike="noStrike" spc="-52">
                <a:latin typeface="Symbol" panose="05050102010706020507"/>
              </a:rPr>
              <a:t></a:t>
            </a:r>
            <a:endParaRPr lang="en-IN" sz="1300" b="0" strike="noStrike" spc="-1">
              <a:latin typeface="Arial" panose="020B0604020202020204"/>
            </a:endParaRPr>
          </a:p>
        </p:txBody>
      </p:sp>
      <p:sp>
        <p:nvSpPr>
          <p:cNvPr id="203" name="object 14"/>
          <p:cNvSpPr/>
          <p:nvPr/>
        </p:nvSpPr>
        <p:spPr>
          <a:xfrm>
            <a:off x="927360" y="6577200"/>
            <a:ext cx="3448800" cy="408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600" rIns="0" bIns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1300" b="0" strike="noStrike" spc="-12">
                <a:latin typeface="Arial MT"/>
              </a:rPr>
              <a:t>Communicate</a:t>
            </a:r>
            <a:r>
              <a:rPr lang="en-IN" sz="1300" b="0" strike="noStrike" spc="-52">
                <a:latin typeface="Arial MT"/>
              </a:rPr>
              <a:t> </a:t>
            </a:r>
            <a:r>
              <a:rPr lang="en-IN" sz="1300" b="0" strike="noStrike" spc="-1">
                <a:latin typeface="Arial MT"/>
              </a:rPr>
              <a:t>between</a:t>
            </a:r>
            <a:r>
              <a:rPr lang="en-IN" sz="1300" b="0" strike="noStrike" spc="-46">
                <a:latin typeface="Arial MT"/>
              </a:rPr>
              <a:t> </a:t>
            </a:r>
            <a:r>
              <a:rPr lang="en-IN" sz="1300" b="0" strike="noStrike" spc="-1">
                <a:latin typeface="Arial MT"/>
              </a:rPr>
              <a:t>alumni</a:t>
            </a:r>
            <a:r>
              <a:rPr lang="en-IN" sz="1300" b="0" strike="noStrike" spc="-46">
                <a:latin typeface="Arial MT"/>
              </a:rPr>
              <a:t> </a:t>
            </a:r>
            <a:r>
              <a:rPr lang="en-IN" sz="1300" b="0" strike="noStrike" spc="-1">
                <a:latin typeface="Arial MT"/>
              </a:rPr>
              <a:t>and</a:t>
            </a:r>
            <a:r>
              <a:rPr lang="en-IN" sz="1300" b="0" strike="noStrike" spc="-46">
                <a:latin typeface="Arial MT"/>
              </a:rPr>
              <a:t> </a:t>
            </a:r>
            <a:r>
              <a:rPr lang="en-IN" sz="1300" b="0" strike="noStrike" spc="-1">
                <a:latin typeface="Arial MT"/>
              </a:rPr>
              <a:t>the</a:t>
            </a:r>
            <a:r>
              <a:rPr lang="en-IN" sz="1300" b="0" strike="noStrike" spc="-46">
                <a:latin typeface="Arial MT"/>
              </a:rPr>
              <a:t> </a:t>
            </a:r>
            <a:r>
              <a:rPr lang="en-IN" sz="1300" b="0" strike="noStrike" spc="-12">
                <a:latin typeface="Arial MT"/>
              </a:rPr>
              <a:t>institute</a:t>
            </a:r>
            <a:endParaRPr lang="en-IN" sz="1300" b="0" strike="noStrike" spc="-1">
              <a:latin typeface="Arial" panose="020B0604020202020204"/>
            </a:endParaRPr>
          </a:p>
        </p:txBody>
      </p:sp>
      <p:sp>
        <p:nvSpPr>
          <p:cNvPr id="204" name="object 15"/>
          <p:cNvSpPr/>
          <p:nvPr/>
        </p:nvSpPr>
        <p:spPr>
          <a:xfrm>
            <a:off x="583200" y="7027200"/>
            <a:ext cx="11871000" cy="695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240" rIns="0" bIns="0" anchor="t">
            <a:spAutoFit/>
          </a:bodyPr>
          <a:p>
            <a:pPr marL="69215" indent="-57150">
              <a:lnSpc>
                <a:spcPct val="136000"/>
              </a:lnSpc>
              <a:spcBef>
                <a:spcPts val="95"/>
              </a:spcBef>
              <a:buNone/>
              <a:tabLst>
                <a:tab pos="0" algn="l"/>
              </a:tabLst>
            </a:pP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To</a:t>
            </a:r>
            <a:r>
              <a:rPr lang="en-IN" sz="1650" b="0" strike="noStrike" spc="-1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solve</a:t>
            </a:r>
            <a:r>
              <a:rPr lang="en-IN" sz="1650" b="0" strike="noStrike" spc="-7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these problems,</a:t>
            </a:r>
            <a:r>
              <a:rPr lang="en-IN" sz="1650" b="0" strike="noStrike" spc="-1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an</a:t>
            </a:r>
            <a:r>
              <a:rPr lang="en-IN" sz="1650" b="0" strike="noStrike" spc="9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1" strike="noStrike" spc="-1">
                <a:latin typeface="Arial" panose="020B0604020202020204"/>
              </a:rPr>
              <a:t>IET</a:t>
            </a:r>
            <a:r>
              <a:rPr lang="en-IN" sz="1650" b="1" strike="noStrike" spc="-12">
                <a:latin typeface="Arial" panose="020B0604020202020204"/>
              </a:rPr>
              <a:t> </a:t>
            </a:r>
            <a:r>
              <a:rPr lang="en-IN" sz="1650" b="1" strike="noStrike" spc="-1">
                <a:latin typeface="Arial" panose="020B0604020202020204"/>
              </a:rPr>
              <a:t>BRIDGE</a:t>
            </a:r>
            <a:r>
              <a:rPr lang="en-IN" sz="1650" b="1" strike="noStrike" spc="-15">
                <a:latin typeface="Arial" panose="020B0604020202020204"/>
              </a:rPr>
              <a:t> </a:t>
            </a: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is needed to</a:t>
            </a:r>
            <a:r>
              <a:rPr lang="en-IN" sz="1650" b="0" strike="noStrike" spc="-7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connect</a:t>
            </a:r>
            <a:r>
              <a:rPr lang="en-IN" sz="1650" b="0" strike="noStrike" spc="-1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alumni</a:t>
            </a:r>
            <a:r>
              <a:rPr lang="en-IN" sz="1650" b="0" strike="noStrike" spc="4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with</a:t>
            </a:r>
            <a:r>
              <a:rPr lang="en-IN" sz="1650" b="0" strike="noStrike" spc="-7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each</a:t>
            </a:r>
            <a:r>
              <a:rPr lang="en-IN" sz="1650" b="0" strike="noStrike" spc="-7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other and</a:t>
            </a:r>
            <a:r>
              <a:rPr lang="en-IN" sz="1650" b="0" strike="noStrike" spc="-7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with</a:t>
            </a:r>
            <a:r>
              <a:rPr lang="en-IN" sz="1650" b="0" strike="noStrike" spc="-7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the institute</a:t>
            </a:r>
            <a:r>
              <a:rPr lang="en-IN" sz="1650" b="0" strike="noStrike" spc="-7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in</a:t>
            </a:r>
            <a:r>
              <a:rPr lang="en-IN" sz="1650" b="0" strike="noStrike" spc="-7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a</a:t>
            </a:r>
            <a:r>
              <a:rPr lang="en-IN" sz="1650" b="0" strike="noStrike" spc="-1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structured</a:t>
            </a:r>
            <a:r>
              <a:rPr lang="en-IN" sz="1650" b="0" strike="noStrike" spc="-7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0" strike="noStrike" spc="-26">
                <a:solidFill>
                  <a:srgbClr val="3B3838"/>
                </a:solidFill>
                <a:latin typeface="Arial MT"/>
              </a:rPr>
              <a:t>and </a:t>
            </a:r>
            <a:r>
              <a:rPr lang="en-IN" sz="1650" b="0" strike="noStrike" spc="-1">
                <a:solidFill>
                  <a:srgbClr val="3B3838"/>
                </a:solidFill>
                <a:latin typeface="Arial MT"/>
              </a:rPr>
              <a:t>effective</a:t>
            </a:r>
            <a:r>
              <a:rPr lang="en-IN" sz="1650" b="0" strike="noStrike" spc="-41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1650" b="0" strike="noStrike" spc="-21">
                <a:solidFill>
                  <a:srgbClr val="3B3838"/>
                </a:solidFill>
                <a:latin typeface="Arial MT"/>
              </a:rPr>
              <a:t>way.</a:t>
            </a:r>
            <a:endParaRPr lang="en-IN" sz="165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17480" y="748080"/>
            <a:ext cx="4346280" cy="1385640"/>
          </a:xfrm>
          <a:prstGeom prst="rect">
            <a:avLst/>
          </a:prstGeom>
          <a:noFill/>
          <a:ln w="0">
            <a:noFill/>
          </a:ln>
        </p:spPr>
        <p:txBody>
          <a:bodyPr lIns="0" tIns="11520" rIns="0" bIns="0" anchor="t">
            <a:noAutofit/>
          </a:bodyPr>
          <a:p>
            <a:pPr marL="12700">
              <a:lnSpc>
                <a:spcPct val="100000"/>
              </a:lnSpc>
              <a:spcBef>
                <a:spcPts val="90"/>
              </a:spcBef>
              <a:buNone/>
            </a:pPr>
            <a:r>
              <a:rPr lang="en-IN" sz="3250" b="1" strike="noStrike" spc="-1">
                <a:solidFill>
                  <a:srgbClr val="000000"/>
                </a:solidFill>
                <a:latin typeface="Arial" panose="020B0604020202020204"/>
              </a:rPr>
              <a:t>System</a:t>
            </a:r>
            <a:r>
              <a:rPr lang="en-IN" sz="3250" b="1" strike="noStrike" spc="-157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IN" sz="3250" b="1" strike="noStrike" spc="-12">
                <a:solidFill>
                  <a:srgbClr val="000000"/>
                </a:solidFill>
                <a:latin typeface="Arial" panose="020B0604020202020204"/>
              </a:rPr>
              <a:t>Requirements</a:t>
            </a:r>
            <a:endParaRPr lang="en-IN" sz="3250" b="0" strike="noStrike" spc="-1">
              <a:latin typeface="Calibri" panose="020F0502020204030204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346680" y="1471680"/>
            <a:ext cx="13534200" cy="567072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p>
            <a:pPr marL="382905">
              <a:lnSpc>
                <a:spcPct val="134000"/>
              </a:lnSpc>
              <a:spcBef>
                <a:spcPts val="100"/>
              </a:spcBef>
              <a:buNone/>
            </a:pPr>
            <a:r>
              <a:rPr lang="en-IN" sz="2050" b="0" strike="noStrike" spc="-1">
                <a:solidFill>
                  <a:srgbClr val="000000"/>
                </a:solidFill>
                <a:latin typeface="Arial MT"/>
              </a:rPr>
              <a:t>Meeting</a:t>
            </a:r>
            <a:r>
              <a:rPr lang="en-IN" sz="2050" b="0" strike="noStrike" spc="-60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000000"/>
                </a:solidFill>
                <a:latin typeface="Arial MT"/>
              </a:rPr>
              <a:t>these</a:t>
            </a:r>
            <a:r>
              <a:rPr lang="en-IN" sz="2050" b="0" strike="noStrike" spc="-55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2050" b="0" strike="noStrike" spc="-12">
                <a:solidFill>
                  <a:srgbClr val="000000"/>
                </a:solidFill>
                <a:latin typeface="Arial MT"/>
              </a:rPr>
              <a:t>requirements</a:t>
            </a:r>
            <a:r>
              <a:rPr lang="en-IN" sz="2050" b="0" strike="noStrike" spc="-72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000000"/>
                </a:solidFill>
                <a:latin typeface="Arial MT"/>
              </a:rPr>
              <a:t>ensures</a:t>
            </a:r>
            <a:r>
              <a:rPr lang="en-IN" sz="2050" b="0" strike="noStrike" spc="-60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000000"/>
                </a:solidFill>
                <a:latin typeface="Arial MT"/>
              </a:rPr>
              <a:t>a</a:t>
            </a:r>
            <a:r>
              <a:rPr lang="en-IN" sz="2050" b="0" strike="noStrike" spc="-66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000000"/>
                </a:solidFill>
                <a:latin typeface="Arial MT"/>
              </a:rPr>
              <a:t>reliable,</a:t>
            </a:r>
            <a:r>
              <a:rPr lang="en-IN" sz="2050" b="0" strike="noStrike" spc="-72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000000"/>
                </a:solidFill>
                <a:latin typeface="Arial MT"/>
              </a:rPr>
              <a:t>secure,</a:t>
            </a:r>
            <a:r>
              <a:rPr lang="en-IN" sz="2050" b="0" strike="noStrike" spc="-66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000000"/>
                </a:solidFill>
                <a:latin typeface="Arial MT"/>
              </a:rPr>
              <a:t>and</a:t>
            </a:r>
            <a:r>
              <a:rPr lang="en-IN" sz="2050" b="0" strike="noStrike" spc="-55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000000"/>
                </a:solidFill>
                <a:latin typeface="Arial MT"/>
              </a:rPr>
              <a:t>efficient</a:t>
            </a:r>
            <a:r>
              <a:rPr lang="en-IN" sz="2050" b="0" strike="noStrike" spc="-72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000000"/>
                </a:solidFill>
                <a:latin typeface="Arial MT"/>
              </a:rPr>
              <a:t>system</a:t>
            </a:r>
            <a:r>
              <a:rPr lang="en-IN" sz="2050" b="0" strike="noStrike" spc="-60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000000"/>
                </a:solidFill>
                <a:latin typeface="Arial MT"/>
              </a:rPr>
              <a:t>for</a:t>
            </a:r>
            <a:r>
              <a:rPr lang="en-IN" sz="2050" b="0" strike="noStrike" spc="-66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000000"/>
                </a:solidFill>
                <a:latin typeface="Arial MT"/>
              </a:rPr>
              <a:t>all</a:t>
            </a:r>
            <a:r>
              <a:rPr lang="en-IN" sz="2050" b="0" strike="noStrike" spc="-60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000000"/>
                </a:solidFill>
                <a:latin typeface="Arial MT"/>
              </a:rPr>
              <a:t>law</a:t>
            </a:r>
            <a:r>
              <a:rPr lang="en-IN" sz="2050" b="0" strike="noStrike" spc="-60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2050" b="0" strike="noStrike" spc="-12">
                <a:solidFill>
                  <a:srgbClr val="000000"/>
                </a:solidFill>
                <a:latin typeface="Arial MT"/>
              </a:rPr>
              <a:t>enforcement personnel.</a:t>
            </a:r>
            <a:endParaRPr lang="en-IN" sz="2050" b="0" strike="noStrike" spc="-1"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</a:pPr>
            <a:endParaRPr lang="en-IN" sz="2050" b="0" strike="noStrike" spc="-1">
              <a:latin typeface="Calibri" panose="020F0502020204030204"/>
            </a:endParaRPr>
          </a:p>
          <a:p>
            <a:pPr marL="382905">
              <a:lnSpc>
                <a:spcPct val="100000"/>
              </a:lnSpc>
              <a:buNone/>
            </a:pPr>
            <a:r>
              <a:rPr lang="en-IN" sz="2050" b="1" strike="noStrike" spc="-1">
                <a:solidFill>
                  <a:srgbClr val="000000"/>
                </a:solidFill>
                <a:latin typeface="Arial" panose="020B0604020202020204"/>
              </a:rPr>
              <a:t>Hardware</a:t>
            </a:r>
            <a:r>
              <a:rPr lang="en-IN" sz="2050" b="1" strike="noStrike" spc="-12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IN" sz="2050" b="1" strike="noStrike" spc="-12">
                <a:solidFill>
                  <a:srgbClr val="000000"/>
                </a:solidFill>
                <a:latin typeface="Arial" panose="020B0604020202020204"/>
              </a:rPr>
              <a:t>Needs</a:t>
            </a:r>
            <a:endParaRPr lang="en-IN" sz="2050" b="0" strike="noStrike" spc="-1"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None/>
            </a:pPr>
            <a:endParaRPr lang="en-IN" sz="2050" b="0" strike="noStrike" spc="-1">
              <a:latin typeface="Calibri" panose="020F0502020204030204"/>
            </a:endParaRPr>
          </a:p>
          <a:p>
            <a:pPr marL="382905">
              <a:lnSpc>
                <a:spcPct val="100000"/>
              </a:lnSpc>
              <a:buNone/>
            </a:pPr>
            <a:r>
              <a:rPr lang="en-IN" sz="2050" b="1" strike="noStrike" spc="-1">
                <a:solidFill>
                  <a:srgbClr val="000000"/>
                </a:solidFill>
                <a:latin typeface="Arial" panose="020B0604020202020204"/>
              </a:rPr>
              <a:t>Operating</a:t>
            </a:r>
            <a:r>
              <a:rPr lang="en-IN" sz="2050" b="1" strike="noStrike" spc="-10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IN" sz="2050" b="1" strike="noStrike" spc="-1">
                <a:solidFill>
                  <a:srgbClr val="000000"/>
                </a:solidFill>
                <a:latin typeface="Arial" panose="020B0604020202020204"/>
              </a:rPr>
              <a:t>System</a:t>
            </a:r>
            <a:r>
              <a:rPr lang="en-IN" sz="2050" b="1" strike="noStrike" spc="-10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IN" sz="2050" b="1" strike="noStrike" spc="-1">
                <a:solidFill>
                  <a:srgbClr val="000000"/>
                </a:solidFill>
                <a:latin typeface="Arial" panose="020B0604020202020204"/>
              </a:rPr>
              <a:t>(OS)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:</a:t>
            </a:r>
            <a:r>
              <a:rPr lang="en-IN" sz="2050" b="0" strike="noStrike" spc="-100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2">
                <a:solidFill>
                  <a:srgbClr val="3B3838"/>
                </a:solidFill>
                <a:latin typeface="Arial MT"/>
              </a:rPr>
              <a:t>Windows/Linux</a:t>
            </a:r>
            <a:endParaRPr lang="en-IN" sz="2050" b="0" strike="noStrike" spc="-1">
              <a:latin typeface="Calibri" panose="020F0502020204030204"/>
            </a:endParaRPr>
          </a:p>
          <a:p>
            <a:pPr marL="382905">
              <a:lnSpc>
                <a:spcPct val="133000"/>
              </a:lnSpc>
              <a:spcBef>
                <a:spcPts val="1840"/>
              </a:spcBef>
              <a:buNone/>
            </a:pPr>
            <a:r>
              <a:rPr lang="en-IN" sz="2050" b="1" strike="noStrike" spc="-1">
                <a:solidFill>
                  <a:srgbClr val="000000"/>
                </a:solidFill>
                <a:latin typeface="Arial" panose="020B0604020202020204"/>
              </a:rPr>
              <a:t>Storage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:</a:t>
            </a:r>
            <a:r>
              <a:rPr lang="en-IN" sz="2050" b="0" strike="noStrike" spc="-7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A</a:t>
            </a:r>
            <a:r>
              <a:rPr lang="en-IN" sz="2050" b="0" strike="noStrike" spc="-7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512GB</a:t>
            </a:r>
            <a:r>
              <a:rPr lang="en-IN" sz="2050" b="0" strike="noStrike" spc="-7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SSD</a:t>
            </a:r>
            <a:r>
              <a:rPr lang="en-IN" sz="2050" b="0" strike="noStrike" spc="-60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(Solid</a:t>
            </a:r>
            <a:r>
              <a:rPr lang="en-IN" sz="2050" b="0" strike="noStrike" spc="-60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State</a:t>
            </a:r>
            <a:r>
              <a:rPr lang="en-IN" sz="2050" b="0" strike="noStrike" spc="-60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Drive)</a:t>
            </a:r>
            <a:r>
              <a:rPr lang="en-IN" sz="2050" b="0" strike="noStrike" spc="-60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is</a:t>
            </a:r>
            <a:r>
              <a:rPr lang="en-IN" sz="2050" b="0" strike="noStrike" spc="-7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the</a:t>
            </a:r>
            <a:r>
              <a:rPr lang="en-IN" sz="2050" b="0" strike="noStrike" spc="-5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minimum</a:t>
            </a:r>
            <a:r>
              <a:rPr lang="en-IN" sz="2050" b="0" strike="noStrike" spc="-7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for</a:t>
            </a:r>
            <a:r>
              <a:rPr lang="en-IN" sz="2050" b="0" strike="noStrike" spc="-60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fast</a:t>
            </a:r>
            <a:r>
              <a:rPr lang="en-IN" sz="2050" b="0" strike="noStrike" spc="-7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boot</a:t>
            </a:r>
            <a:r>
              <a:rPr lang="en-IN" sz="2050" b="0" strike="noStrike" spc="-6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times</a:t>
            </a:r>
            <a:r>
              <a:rPr lang="en-IN" sz="2050" b="0" strike="noStrike" spc="-6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and</a:t>
            </a:r>
            <a:r>
              <a:rPr lang="en-IN" sz="2050" b="0" strike="noStrike" spc="-60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application</a:t>
            </a:r>
            <a:r>
              <a:rPr lang="en-IN" sz="2050" b="0" strike="noStrike" spc="-5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loading;</a:t>
            </a:r>
            <a:r>
              <a:rPr lang="en-IN" sz="2050" b="0" strike="noStrike" spc="-75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A</a:t>
            </a:r>
            <a:r>
              <a:rPr lang="en-IN" sz="2050" b="0" strike="noStrike" spc="-7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2">
                <a:solidFill>
                  <a:srgbClr val="3B3838"/>
                </a:solidFill>
                <a:latin typeface="Arial MT"/>
              </a:rPr>
              <a:t>minimum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of</a:t>
            </a:r>
            <a:r>
              <a:rPr lang="en-IN" sz="2050" b="0" strike="noStrike" spc="-5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8GB</a:t>
            </a:r>
            <a:r>
              <a:rPr lang="en-IN" sz="2050" b="0" strike="noStrike" spc="-52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RAM</a:t>
            </a:r>
            <a:r>
              <a:rPr lang="en-IN" sz="2050" b="0" strike="noStrike" spc="-41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">
                <a:solidFill>
                  <a:srgbClr val="3B3838"/>
                </a:solidFill>
                <a:latin typeface="Arial MT"/>
              </a:rPr>
              <a:t>is</a:t>
            </a:r>
            <a:r>
              <a:rPr lang="en-IN" sz="2050" b="0" strike="noStrike" spc="-46">
                <a:solidFill>
                  <a:srgbClr val="3B3838"/>
                </a:solidFill>
                <a:latin typeface="Arial MT"/>
              </a:rPr>
              <a:t> </a:t>
            </a:r>
            <a:r>
              <a:rPr lang="en-IN" sz="2050" b="0" strike="noStrike" spc="-12">
                <a:solidFill>
                  <a:srgbClr val="3B3838"/>
                </a:solidFill>
                <a:latin typeface="Arial MT"/>
              </a:rPr>
              <a:t>essential</a:t>
            </a:r>
            <a:endParaRPr lang="en-IN" sz="2050" b="0" strike="noStrike" spc="-1"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10"/>
              </a:spcBef>
              <a:buNone/>
            </a:pPr>
            <a:endParaRPr lang="en-IN" sz="2050" b="0" strike="noStrike" spc="-1">
              <a:latin typeface="Calibri" panose="020F0502020204030204"/>
            </a:endParaRPr>
          </a:p>
          <a:p>
            <a:pPr marL="382905">
              <a:lnSpc>
                <a:spcPct val="100000"/>
              </a:lnSpc>
              <a:buNone/>
            </a:pPr>
            <a:r>
              <a:rPr lang="en-IN" sz="2050" b="1" strike="noStrike" spc="-1">
                <a:solidFill>
                  <a:srgbClr val="000000"/>
                </a:solidFill>
                <a:latin typeface="Arial" panose="020B0604020202020204"/>
              </a:rPr>
              <a:t>Software</a:t>
            </a:r>
            <a:r>
              <a:rPr lang="en-IN" sz="2050" b="1" strike="noStrike" spc="-126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IN" sz="2050" b="1" strike="noStrike" spc="-12">
                <a:solidFill>
                  <a:srgbClr val="000000"/>
                </a:solidFill>
                <a:latin typeface="Arial" panose="020B0604020202020204"/>
              </a:rPr>
              <a:t>Specifications</a:t>
            </a:r>
            <a:endParaRPr lang="en-IN" sz="2050" b="0" strike="noStrike" spc="-1">
              <a:latin typeface="Calibri" panose="020F0502020204030204"/>
            </a:endParaRPr>
          </a:p>
          <a:p>
            <a:pPr marL="377825" indent="-344805">
              <a:lnSpc>
                <a:spcPct val="100000"/>
              </a:lnSpc>
              <a:spcBef>
                <a:spcPts val="2150"/>
              </a:spcBef>
              <a:buClr>
                <a:srgbClr val="000000"/>
              </a:buClr>
              <a:buFont typeface="StarSymbol"/>
              <a:buAutoNum type="arabicPeriod"/>
              <a:tabLst>
                <a:tab pos="377825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1.Use React</a:t>
            </a:r>
            <a:r>
              <a:rPr lang="en-IN" sz="1600" b="0" strike="noStrike" spc="-12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21">
                <a:solidFill>
                  <a:srgbClr val="000000"/>
                </a:solidFill>
                <a:latin typeface="Arial MT"/>
              </a:rPr>
              <a:t>18.x</a:t>
            </a:r>
            <a:endParaRPr lang="en-IN" sz="1600" b="0" strike="noStrike" spc="-1"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None/>
              <a:tabLst>
                <a:tab pos="377825" algn="l"/>
              </a:tabLst>
            </a:pPr>
            <a:endParaRPr lang="en-IN" sz="1600" b="0" strike="noStrike" spc="-1">
              <a:latin typeface="Calibri" panose="020F0502020204030204"/>
            </a:endParaRPr>
          </a:p>
          <a:p>
            <a:pPr marL="358140" indent="-345440">
              <a:lnSpc>
                <a:spcPct val="100000"/>
              </a:lnSpc>
              <a:buClr>
                <a:srgbClr val="000000"/>
              </a:buClr>
              <a:buFont typeface="Arial MT"/>
              <a:buAutoNum type="arabicPeriod"/>
              <a:tabLst>
                <a:tab pos="35814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2.</a:t>
            </a:r>
            <a:r>
              <a:rPr lang="en-IN" sz="1600" b="0" strike="noStrike" spc="-21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Microsoft</a:t>
            </a:r>
            <a:r>
              <a:rPr lang="en-IN" sz="1600" b="0" strike="noStrike" spc="-15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SQL</a:t>
            </a:r>
            <a:r>
              <a:rPr lang="en-IN" sz="1600" b="0" strike="noStrike" spc="-15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Server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(Database)</a:t>
            </a:r>
            <a:r>
              <a:rPr lang="en-IN" sz="1600" b="0" strike="noStrike" spc="-21">
                <a:solidFill>
                  <a:srgbClr val="000000"/>
                </a:solidFill>
                <a:latin typeface="Arial MT"/>
              </a:rPr>
              <a:t> 2022</a:t>
            </a:r>
            <a:endParaRPr lang="en-IN" sz="1600" b="0" strike="noStrike" spc="-1">
              <a:latin typeface="Calibri" panose="020F0502020204030204"/>
            </a:endParaRPr>
          </a:p>
          <a:p>
            <a:pPr marL="344170" indent="283210">
              <a:lnSpc>
                <a:spcPct val="136000"/>
              </a:lnSpc>
              <a:spcBef>
                <a:spcPts val="730"/>
              </a:spcBef>
              <a:buClr>
                <a:srgbClr val="000000"/>
              </a:buClr>
              <a:buFont typeface="Arial MT"/>
              <a:buAutoNum type="arabicPeriod"/>
              <a:tabLst>
                <a:tab pos="627380" algn="l"/>
              </a:tabLst>
            </a:pP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.NET (Backend)</a:t>
            </a:r>
            <a:r>
              <a:rPr lang="en-IN" sz="1600" b="0" strike="noStrike" spc="12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initial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deployment might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require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at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least</a:t>
            </a:r>
            <a:r>
              <a:rPr lang="en-IN" sz="1600" b="0" strike="noStrike" spc="-12">
                <a:solidFill>
                  <a:srgbClr val="000000"/>
                </a:solidFill>
                <a:latin typeface="Arial MT"/>
              </a:rPr>
              <a:t> 4-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8GB</a:t>
            </a:r>
            <a:r>
              <a:rPr lang="en-IN" sz="1600" b="0" strike="noStrike" spc="-12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RAM for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a</a:t>
            </a:r>
            <a:r>
              <a:rPr lang="en-IN" sz="1600" b="0" strike="noStrike" spc="9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small</a:t>
            </a:r>
            <a:r>
              <a:rPr lang="en-IN" sz="1600" b="0" strike="noStrike" spc="4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to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medium</a:t>
            </a:r>
            <a:r>
              <a:rPr lang="en-IN" sz="1600" b="0" strike="noStrike" spc="4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database</a:t>
            </a:r>
            <a:r>
              <a:rPr lang="en-IN" sz="1600" b="0" strike="noStrike" spc="4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can</a:t>
            </a:r>
            <a:r>
              <a:rPr lang="en-IN" sz="1600" b="0" strike="noStrike" spc="4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be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deployed on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AWS EC2</a:t>
            </a:r>
            <a:r>
              <a:rPr lang="en-IN" sz="1600" b="0" strike="noStrike" spc="109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2">
                <a:solidFill>
                  <a:srgbClr val="000000"/>
                </a:solidFill>
                <a:latin typeface="Arial MT"/>
              </a:rPr>
              <a:t>Database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Server:</a:t>
            </a:r>
            <a:r>
              <a:rPr lang="en-IN" sz="1600" b="0" strike="noStrike" spc="-12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Can</a:t>
            </a:r>
            <a:r>
              <a:rPr lang="en-IN" sz="1600" b="0" strike="noStrike" spc="4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be</a:t>
            </a:r>
            <a:r>
              <a:rPr lang="en-IN" sz="1600" b="0" strike="noStrike" spc="4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on</a:t>
            </a:r>
            <a:r>
              <a:rPr lang="en-IN" sz="1600" b="0" strike="noStrike" spc="-12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the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same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machine</a:t>
            </a:r>
            <a:r>
              <a:rPr lang="en-IN" sz="1600" b="0" strike="noStrike" spc="-12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for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small-scale;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consider dedicated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DB</a:t>
            </a:r>
            <a:r>
              <a:rPr lang="en-IN" sz="1600" b="0" strike="noStrike" spc="-12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instance</a:t>
            </a:r>
            <a:r>
              <a:rPr lang="en-IN" sz="1600" b="0" strike="noStrike" spc="-12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for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">
                <a:solidFill>
                  <a:srgbClr val="000000"/>
                </a:solidFill>
                <a:latin typeface="Arial MT"/>
              </a:rPr>
              <a:t>higher</a:t>
            </a:r>
            <a:r>
              <a:rPr lang="en-IN" sz="1600" b="0" strike="noStrike" spc="-7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600" b="0" strike="noStrike" spc="-12">
                <a:solidFill>
                  <a:srgbClr val="000000"/>
                </a:solidFill>
                <a:latin typeface="Arial MT"/>
              </a:rPr>
              <a:t>load.3</a:t>
            </a:r>
            <a:endParaRPr lang="en-IN" sz="1600" b="0" strike="noStrike" spc="-1"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783360" y="1887120"/>
            <a:ext cx="12886200" cy="5113080"/>
          </a:xfrm>
          <a:prstGeom prst="rect">
            <a:avLst/>
          </a:prstGeom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1677600"/>
          </a:xfrm>
          <a:prstGeom prst="rect">
            <a:avLst/>
          </a:prstGeom>
          <a:noFill/>
          <a:ln w="0">
            <a:noFill/>
          </a:ln>
        </p:spPr>
        <p:txBody>
          <a:bodyPr lIns="0" tIns="303480" rIns="0" bIns="0" anchor="t">
            <a:noAutofit/>
          </a:bodyPr>
          <a:p>
            <a:pPr marL="400685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3500" b="1" strike="noStrike" spc="-1">
                <a:solidFill>
                  <a:srgbClr val="000000"/>
                </a:solidFill>
                <a:latin typeface="Arial" panose="020B0604020202020204"/>
              </a:rPr>
              <a:t>ER</a:t>
            </a:r>
            <a:r>
              <a:rPr lang="en-IN" sz="3500" b="1" strike="noStrike" spc="-32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IN" sz="3500" b="1" strike="noStrike" spc="-12">
                <a:solidFill>
                  <a:srgbClr val="000000"/>
                </a:solidFill>
                <a:latin typeface="Arial" panose="020B0604020202020204"/>
              </a:rPr>
              <a:t>DIAGRAM</a:t>
            </a:r>
            <a:endParaRPr lang="en-IN" sz="3500" b="0" strike="noStrike" spc="-1"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1712520"/>
            <a:ext cx="13105800" cy="5570280"/>
          </a:xfrm>
          <a:prstGeom prst="rect">
            <a:avLst/>
          </a:prstGeom>
          <a:ln w="0">
            <a:noFill/>
          </a:ln>
        </p:spPr>
      </p:pic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1649880"/>
          </a:xfrm>
          <a:prstGeom prst="rect">
            <a:avLst/>
          </a:prstGeom>
          <a:noFill/>
          <a:ln w="0">
            <a:noFill/>
          </a:ln>
        </p:spPr>
        <p:txBody>
          <a:bodyPr lIns="0" tIns="275760" rIns="0" bIns="0" anchor="t">
            <a:noAutofit/>
          </a:bodyPr>
          <a:p>
            <a:pPr marL="377825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4250" b="1" strike="noStrike" spc="-1">
                <a:solidFill>
                  <a:srgbClr val="000000"/>
                </a:solidFill>
                <a:latin typeface="Arial" panose="020B0604020202020204"/>
              </a:rPr>
              <a:t>CLASS</a:t>
            </a:r>
            <a:r>
              <a:rPr lang="en-IN" sz="4250" b="1" strike="noStrike" spc="-185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IN" sz="4250" b="1" strike="noStrike" spc="-12">
                <a:solidFill>
                  <a:srgbClr val="000000"/>
                </a:solidFill>
                <a:latin typeface="Arial" panose="020B0604020202020204"/>
              </a:rPr>
              <a:t>DIAGRAM</a:t>
            </a:r>
            <a:endParaRPr lang="en-IN" sz="4250" b="0" strike="noStrike" spc="-1"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1768320" y="1142640"/>
            <a:ext cx="11773440" cy="6256440"/>
          </a:xfrm>
          <a:prstGeom prst="rect">
            <a:avLst/>
          </a:prstGeom>
          <a:ln w="0">
            <a:noFill/>
          </a:ln>
        </p:spPr>
      </p:pic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1443960"/>
          </a:xfrm>
          <a:prstGeom prst="rect">
            <a:avLst/>
          </a:prstGeom>
          <a:noFill/>
          <a:ln w="0">
            <a:noFill/>
          </a:ln>
        </p:spPr>
        <p:txBody>
          <a:bodyPr lIns="0" tIns="69840" rIns="0" bIns="0" anchor="t">
            <a:noAutofit/>
          </a:bodyPr>
          <a:p>
            <a:pPr marL="89535">
              <a:lnSpc>
                <a:spcPct val="100000"/>
              </a:lnSpc>
              <a:spcBef>
                <a:spcPts val="140"/>
              </a:spcBef>
              <a:buNone/>
            </a:pPr>
            <a:r>
              <a:rPr lang="en-IN" sz="2600" b="1" strike="noStrike" spc="-1">
                <a:solidFill>
                  <a:srgbClr val="1A1A26"/>
                </a:solidFill>
                <a:latin typeface="Arial" panose="020B0604020202020204"/>
              </a:rPr>
              <a:t>ACTIVITY</a:t>
            </a:r>
            <a:r>
              <a:rPr lang="en-IN" sz="2600" b="1" strike="noStrike" spc="72">
                <a:solidFill>
                  <a:srgbClr val="1A1A26"/>
                </a:solidFill>
                <a:latin typeface="Arial" panose="020B0604020202020204"/>
              </a:rPr>
              <a:t> </a:t>
            </a:r>
            <a:r>
              <a:rPr lang="en-IN" sz="2600" b="1" strike="noStrike" spc="-1">
                <a:solidFill>
                  <a:srgbClr val="1A1A26"/>
                </a:solidFill>
                <a:latin typeface="Arial" panose="020B0604020202020204"/>
              </a:rPr>
              <a:t>DIAGRAM</a:t>
            </a:r>
            <a:r>
              <a:rPr lang="en-IN" sz="2600" b="1" strike="noStrike" spc="77">
                <a:solidFill>
                  <a:srgbClr val="1A1A26"/>
                </a:solidFill>
                <a:latin typeface="Arial" panose="020B0604020202020204"/>
              </a:rPr>
              <a:t> </a:t>
            </a:r>
            <a:r>
              <a:rPr lang="en-IN" sz="2600" b="1" strike="noStrike" spc="-1">
                <a:solidFill>
                  <a:srgbClr val="1A1A26"/>
                </a:solidFill>
                <a:latin typeface="Arial" panose="020B0604020202020204"/>
              </a:rPr>
              <a:t>:</a:t>
            </a:r>
            <a:r>
              <a:rPr lang="en-IN" sz="2600" b="1" strike="noStrike" spc="72">
                <a:solidFill>
                  <a:srgbClr val="1A1A26"/>
                </a:solidFill>
                <a:latin typeface="Arial" panose="020B0604020202020204"/>
              </a:rPr>
              <a:t> </a:t>
            </a:r>
            <a:r>
              <a:rPr lang="en-IN" sz="2600" b="1" strike="noStrike" spc="-12">
                <a:solidFill>
                  <a:srgbClr val="1A1A26"/>
                </a:solidFill>
                <a:latin typeface="Arial" panose="020B0604020202020204"/>
              </a:rPr>
              <a:t>ADMIN</a:t>
            </a:r>
            <a:endParaRPr lang="en-IN" sz="2600" b="0" strike="noStrike" spc="-1"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object 2"/>
          <p:cNvGrpSpPr/>
          <p:nvPr/>
        </p:nvGrpSpPr>
        <p:grpSpPr>
          <a:xfrm>
            <a:off x="359640" y="1078560"/>
            <a:ext cx="14218200" cy="7149960"/>
            <a:chOff x="359640" y="1078560"/>
            <a:chExt cx="14218200" cy="7149960"/>
          </a:xfrm>
        </p:grpSpPr>
        <p:pic>
          <p:nvPicPr>
            <p:cNvPr id="214" name="object 3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2838320" y="7750800"/>
              <a:ext cx="1721520" cy="40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5" name="object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59640" y="1078560"/>
              <a:ext cx="14218200" cy="7149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83760" y="288360"/>
            <a:ext cx="6748200" cy="1564560"/>
          </a:xfrm>
          <a:prstGeom prst="rect">
            <a:avLst/>
          </a:prstGeom>
          <a:noFill/>
          <a:ln w="0">
            <a:noFill/>
          </a:ln>
        </p:spPr>
        <p:txBody>
          <a:bodyPr lIns="0" tIns="190440" rIns="0" bIns="0" anchor="t">
            <a:noAutofit/>
          </a:bodyPr>
          <a:p>
            <a:pPr marL="252095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z="3550" b="1" strike="noStrike" spc="-1">
                <a:solidFill>
                  <a:srgbClr val="1A1A26"/>
                </a:solidFill>
                <a:latin typeface="Arial" panose="020B0604020202020204"/>
              </a:rPr>
              <a:t>ACTIVITY</a:t>
            </a:r>
            <a:r>
              <a:rPr lang="en-IN" sz="3550" b="1" strike="noStrike" spc="-52">
                <a:solidFill>
                  <a:srgbClr val="1A1A26"/>
                </a:solidFill>
                <a:latin typeface="Arial" panose="020B0604020202020204"/>
              </a:rPr>
              <a:t> </a:t>
            </a:r>
            <a:r>
              <a:rPr lang="en-IN" sz="3550" b="1" strike="noStrike" spc="-1">
                <a:solidFill>
                  <a:srgbClr val="1A1A26"/>
                </a:solidFill>
                <a:latin typeface="Arial" panose="020B0604020202020204"/>
              </a:rPr>
              <a:t>DIAGRAM</a:t>
            </a:r>
            <a:r>
              <a:rPr lang="en-IN" sz="3550" b="1" strike="noStrike" spc="-35">
                <a:solidFill>
                  <a:srgbClr val="1A1A26"/>
                </a:solidFill>
                <a:latin typeface="Arial" panose="020B0604020202020204"/>
              </a:rPr>
              <a:t> </a:t>
            </a:r>
            <a:r>
              <a:rPr lang="en-IN" sz="3550" b="1" strike="noStrike" spc="-1">
                <a:solidFill>
                  <a:srgbClr val="1A1A26"/>
                </a:solidFill>
                <a:latin typeface="Arial" panose="020B0604020202020204"/>
              </a:rPr>
              <a:t>:</a:t>
            </a:r>
            <a:r>
              <a:rPr lang="en-IN" sz="3550" b="1" strike="noStrike" spc="-41">
                <a:solidFill>
                  <a:srgbClr val="1A1A26"/>
                </a:solidFill>
                <a:latin typeface="Arial" panose="020B0604020202020204"/>
              </a:rPr>
              <a:t> </a:t>
            </a:r>
            <a:r>
              <a:rPr lang="en-IN" sz="3550" b="1" strike="noStrike" spc="-12">
                <a:solidFill>
                  <a:srgbClr val="1A1A26"/>
                </a:solidFill>
                <a:latin typeface="Arial" panose="020B0604020202020204"/>
              </a:rPr>
              <a:t>ALUMNI</a:t>
            </a:r>
            <a:endParaRPr lang="en-IN" sz="3550" b="0" strike="noStrike" spc="-1"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2713</Words>
  <Application>WPS Presentation</Application>
  <PresentationFormat/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Times New Roman</vt:lpstr>
      <vt:lpstr>Symbol</vt:lpstr>
      <vt:lpstr>Arial</vt:lpstr>
      <vt:lpstr>Arial MT</vt:lpstr>
      <vt:lpstr>Symbol</vt:lpstr>
      <vt:lpstr>StarSymbol</vt:lpstr>
      <vt:lpstr>Microsoft YaHei</vt:lpstr>
      <vt:lpstr>Arial Unicode MS</vt:lpstr>
      <vt:lpstr>Segoe Print</vt:lpstr>
      <vt:lpstr>Office Theme</vt:lpstr>
      <vt:lpstr>Office Theme</vt:lpstr>
      <vt:lpstr>Office Theme</vt:lpstr>
      <vt:lpstr>Office Theme</vt:lpstr>
      <vt:lpstr>IET BRIDGE</vt:lpstr>
      <vt:lpstr>PowerPoint 演示文稿</vt:lpstr>
      <vt:lpstr>Core Modules Overview</vt:lpstr>
      <vt:lpstr>PROBLEM DEFINATION</vt:lpstr>
      <vt:lpstr>System Requirements</vt:lpstr>
      <vt:lpstr>ER DIAGRAM</vt:lpstr>
      <vt:lpstr>CLASS DIAGRAM</vt:lpstr>
      <vt:lpstr>ACTIVITY DIAGRAM : ADMIN</vt:lpstr>
      <vt:lpstr>ACTIVITY DIAGRAM : ALUMNI</vt:lpstr>
      <vt:lpstr>SEQUENCE DIAGRAM:</vt:lpstr>
      <vt:lpstr>SEQUENCE DIAGRAM</vt:lpstr>
      <vt:lpstr>USE CASE DIAGRAM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Komal Pathare</cp:lastModifiedBy>
  <cp:revision>3</cp:revision>
  <dcterms:created xsi:type="dcterms:W3CDTF">2025-07-02T20:20:00Z</dcterms:created>
  <dcterms:modified xsi:type="dcterms:W3CDTF">2025-07-03T05:22:07Z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2025-07-02T05:30:00Z</vt:filetime>
  </property>
  <property fmtid="{D5CDD505-2E9C-101B-9397-08002B2CF9AE}" pid="3" name="Creator">
    <vt:lpwstr>Draw</vt:lpwstr>
  </property>
  <property fmtid="{D5CDD505-2E9C-101B-9397-08002B2CF9AE}" pid="4" name="LastSaved">
    <vt:filetime>2025-07-02T05:30:00Z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LibreOffice 7.4</vt:lpwstr>
  </property>
  <property fmtid="{D5CDD505-2E9C-101B-9397-08002B2CF9AE}" pid="7" name="ICV">
    <vt:lpwstr>B79212638A3B43D3BB210B20A7A0A7BE_12</vt:lpwstr>
  </property>
  <property fmtid="{D5CDD505-2E9C-101B-9397-08002B2CF9AE}" pid="8" name="KSOProductBuildVer">
    <vt:lpwstr>2057-12.2.0.21546</vt:lpwstr>
  </property>
</Properties>
</file>