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57" r:id="rId4"/>
    <p:sldId id="259" r:id="rId5"/>
    <p:sldId id="260" r:id="rId6"/>
    <p:sldId id="261" r:id="rId7"/>
    <p:sldId id="262" r:id="rId8"/>
    <p:sldId id="263" r:id="rId9"/>
    <p:sldId id="264" r:id="rId10"/>
    <p:sldId id="265" r:id="rId11"/>
    <p:sldId id="266" r:id="rId12"/>
    <p:sldId id="267" r:id="rId13"/>
    <p:sldId id="270" r:id="rId14"/>
    <p:sldId id="271" r:id="rId15"/>
    <p:sldId id="272" r:id="rId16"/>
    <p:sldId id="273" r:id="rId17"/>
    <p:sldId id="277" r:id="rId18"/>
    <p:sldId id="278" r:id="rId19"/>
    <p:sldId id="279" r:id="rId20"/>
    <p:sldId id="280"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62" autoAdjust="0"/>
  </p:normalViewPr>
  <p:slideViewPr>
    <p:cSldViewPr>
      <p:cViewPr varScale="1">
        <p:scale>
          <a:sx n="70" d="100"/>
          <a:sy n="70" d="100"/>
        </p:scale>
        <p:origin x="-1386" y="-90"/>
      </p:cViewPr>
      <p:guideLst>
        <p:guide orient="horz" pos="2160"/>
        <p:guide pos="2880"/>
      </p:guideLst>
    </p:cSldViewPr>
  </p:slideViewPr>
  <p:outlineViewPr>
    <p:cViewPr>
      <p:scale>
        <a:sx n="33" d="100"/>
        <a:sy n="33" d="100"/>
      </p:scale>
      <p:origin x="42" y="49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10/8/2016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tutorialspoint.com/python3/python_continue_statement.htm" TargetMode="External"/><Relationship Id="rId2" Type="http://schemas.openxmlformats.org/officeDocument/2006/relationships/hyperlink" Target="https://www.tutorialspoint.com/python3/python_break_statement.htm" TargetMode="External"/><Relationship Id="rId1" Type="http://schemas.openxmlformats.org/officeDocument/2006/relationships/slideLayout" Target="../slideLayouts/slideLayout2.xml"/><Relationship Id="rId4" Type="http://schemas.openxmlformats.org/officeDocument/2006/relationships/hyperlink" Target="https://www.tutorialspoint.com/python3/python_pass_statement.ht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tutorialspoint.com/python3/python_if_else.htm" TargetMode="External"/><Relationship Id="rId2" Type="http://schemas.openxmlformats.org/officeDocument/2006/relationships/hyperlink" Target="https://www.tutorialspoint.com/python3/python_if_statement.htm" TargetMode="External"/><Relationship Id="rId1" Type="http://schemas.openxmlformats.org/officeDocument/2006/relationships/slideLayout" Target="../slideLayouts/slideLayout2.xml"/><Relationship Id="rId4" Type="http://schemas.openxmlformats.org/officeDocument/2006/relationships/hyperlink" Target="https://www.tutorialspoint.com/python3/nested_if_statements_in_python.ht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tutorialspoint.com/python3/python_for_loop.htm" TargetMode="External"/><Relationship Id="rId2" Type="http://schemas.openxmlformats.org/officeDocument/2006/relationships/hyperlink" Target="https://www.tutorialspoint.com/python3/python_while_loop.htm" TargetMode="External"/><Relationship Id="rId1" Type="http://schemas.openxmlformats.org/officeDocument/2006/relationships/slideLayout" Target="../slideLayouts/slideLayout2.xml"/><Relationship Id="rId4" Type="http://schemas.openxmlformats.org/officeDocument/2006/relationships/hyperlink" Target="https://www.tutorialspoint.com/python3/python_nested_loops.ht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76401"/>
            <a:ext cx="7772400" cy="1219199"/>
          </a:xfrm>
        </p:spPr>
        <p:txBody>
          <a:bodyPr>
            <a:normAutofit/>
          </a:bodyPr>
          <a:lstStyle/>
          <a:p>
            <a:r>
              <a:rPr lang="en-IN" dirty="0"/>
              <a:t>Control Flow  </a:t>
            </a:r>
          </a:p>
        </p:txBody>
      </p:sp>
      <p:sp>
        <p:nvSpPr>
          <p:cNvPr id="3" name="Subtitle 2"/>
          <p:cNvSpPr>
            <a:spLocks noGrp="1"/>
          </p:cNvSpPr>
          <p:nvPr>
            <p:ph type="subTitle" idx="1"/>
          </p:nvPr>
        </p:nvSpPr>
        <p:spPr/>
        <p:txBody>
          <a:bodyPr/>
          <a:lstStyle/>
          <a:p>
            <a:r>
              <a:rPr lang="en-IN" dirty="0"/>
              <a:t>Control Flow  - Python flow control statements and generators (if, for, while)</a:t>
            </a:r>
          </a:p>
        </p:txBody>
      </p:sp>
    </p:spTree>
    <p:extLst>
      <p:ext uri="{BB962C8B-B14F-4D97-AF65-F5344CB8AC3E}">
        <p14:creationId xmlns:p14="http://schemas.microsoft.com/office/powerpoint/2010/main" val="25890254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Python supports the following control statements. </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72544123"/>
              </p:ext>
            </p:extLst>
          </p:nvPr>
        </p:nvGraphicFramePr>
        <p:xfrm>
          <a:off x="1600200" y="1752600"/>
          <a:ext cx="6838950" cy="4419599"/>
        </p:xfrm>
        <a:graphic>
          <a:graphicData uri="http://schemas.openxmlformats.org/drawingml/2006/table">
            <a:tbl>
              <a:tblPr firstRow="1" firstCol="1" bandRow="1">
                <a:tableStyleId>{5C22544A-7EE6-4342-B048-85BDC9FD1C3A}</a:tableStyleId>
              </a:tblPr>
              <a:tblGrid>
                <a:gridCol w="2038098"/>
                <a:gridCol w="4800852"/>
              </a:tblGrid>
              <a:tr h="771011">
                <a:tc>
                  <a:txBody>
                    <a:bodyPr/>
                    <a:lstStyle/>
                    <a:p>
                      <a:pPr>
                        <a:lnSpc>
                          <a:spcPct val="115000"/>
                        </a:lnSpc>
                        <a:spcAft>
                          <a:spcPts val="1000"/>
                        </a:spcAft>
                      </a:pPr>
                      <a:r>
                        <a:rPr lang="en-US" sz="1800" dirty="0">
                          <a:effectLst/>
                        </a:rPr>
                        <a:t>Control Statement</a:t>
                      </a:r>
                      <a:endParaRPr lang="en-IN" sz="1800" dirty="0">
                        <a:effectLst/>
                        <a:latin typeface="Calibri"/>
                        <a:ea typeface="Calibri"/>
                        <a:cs typeface="Mangal"/>
                      </a:endParaRPr>
                    </a:p>
                  </a:txBody>
                  <a:tcPr marL="76200" marR="76200" marT="76200" marB="76200"/>
                </a:tc>
                <a:tc>
                  <a:txBody>
                    <a:bodyPr/>
                    <a:lstStyle/>
                    <a:p>
                      <a:pPr>
                        <a:lnSpc>
                          <a:spcPct val="115000"/>
                        </a:lnSpc>
                        <a:spcAft>
                          <a:spcPts val="1000"/>
                        </a:spcAft>
                      </a:pPr>
                      <a:r>
                        <a:rPr lang="en-US" sz="1800">
                          <a:effectLst/>
                        </a:rPr>
                        <a:t>Description</a:t>
                      </a:r>
                      <a:endParaRPr lang="en-IN" sz="1800">
                        <a:effectLst/>
                        <a:latin typeface="Calibri"/>
                        <a:ea typeface="Calibri"/>
                        <a:cs typeface="Mangal"/>
                      </a:endParaRPr>
                    </a:p>
                  </a:txBody>
                  <a:tcPr marL="76200" marR="76200" marT="76200" marB="76200"/>
                </a:tc>
              </a:tr>
              <a:tr h="1216196">
                <a:tc>
                  <a:txBody>
                    <a:bodyPr/>
                    <a:lstStyle/>
                    <a:p>
                      <a:pPr>
                        <a:lnSpc>
                          <a:spcPct val="115000"/>
                        </a:lnSpc>
                        <a:spcAft>
                          <a:spcPts val="1000"/>
                        </a:spcAft>
                      </a:pPr>
                      <a:r>
                        <a:rPr lang="en-US" sz="1800" u="sng">
                          <a:effectLst/>
                          <a:hlinkClick r:id="rId2" tooltip="break statement in Python"/>
                        </a:rPr>
                        <a:t>break statement</a:t>
                      </a:r>
                      <a:endParaRPr lang="en-IN" sz="1800">
                        <a:effectLst/>
                        <a:latin typeface="Calibri"/>
                        <a:ea typeface="Calibri"/>
                        <a:cs typeface="Mangal"/>
                      </a:endParaRPr>
                    </a:p>
                  </a:txBody>
                  <a:tcPr marL="76200" marR="76200" marT="76200" marB="76200"/>
                </a:tc>
                <a:tc>
                  <a:txBody>
                    <a:bodyPr/>
                    <a:lstStyle/>
                    <a:p>
                      <a:pPr>
                        <a:lnSpc>
                          <a:spcPct val="115000"/>
                        </a:lnSpc>
                        <a:spcAft>
                          <a:spcPts val="1000"/>
                        </a:spcAft>
                      </a:pPr>
                      <a:r>
                        <a:rPr lang="en-US" sz="1800">
                          <a:effectLst/>
                        </a:rPr>
                        <a:t>Terminates the loop statement and transfers execution to the statement immediately following the loop.</a:t>
                      </a:r>
                      <a:endParaRPr lang="en-IN" sz="1800">
                        <a:effectLst/>
                        <a:latin typeface="Calibri"/>
                        <a:ea typeface="Calibri"/>
                        <a:cs typeface="Mangal"/>
                      </a:endParaRPr>
                    </a:p>
                  </a:txBody>
                  <a:tcPr marL="76200" marR="76200" marT="76200" marB="76200"/>
                </a:tc>
              </a:tr>
              <a:tr h="1216196">
                <a:tc>
                  <a:txBody>
                    <a:bodyPr/>
                    <a:lstStyle/>
                    <a:p>
                      <a:pPr>
                        <a:lnSpc>
                          <a:spcPct val="115000"/>
                        </a:lnSpc>
                        <a:spcAft>
                          <a:spcPts val="1000"/>
                        </a:spcAft>
                      </a:pPr>
                      <a:r>
                        <a:rPr lang="en-US" sz="1800" u="sng">
                          <a:effectLst/>
                          <a:hlinkClick r:id="rId3" tooltip="continue statement in Python"/>
                        </a:rPr>
                        <a:t>continue statement</a:t>
                      </a:r>
                      <a:endParaRPr lang="en-IN" sz="1800">
                        <a:effectLst/>
                        <a:latin typeface="Calibri"/>
                        <a:ea typeface="Calibri"/>
                        <a:cs typeface="Mangal"/>
                      </a:endParaRPr>
                    </a:p>
                  </a:txBody>
                  <a:tcPr marL="76200" marR="76200" marT="76200" marB="76200"/>
                </a:tc>
                <a:tc>
                  <a:txBody>
                    <a:bodyPr/>
                    <a:lstStyle/>
                    <a:p>
                      <a:pPr>
                        <a:lnSpc>
                          <a:spcPct val="115000"/>
                        </a:lnSpc>
                        <a:spcAft>
                          <a:spcPts val="1000"/>
                        </a:spcAft>
                      </a:pPr>
                      <a:r>
                        <a:rPr lang="en-US" sz="1800" dirty="0">
                          <a:effectLst/>
                        </a:rPr>
                        <a:t>Causes the loop to skip the remainder of its body and immediately retest its condition prior to reiterating.</a:t>
                      </a:r>
                      <a:endParaRPr lang="en-IN" sz="1800" dirty="0">
                        <a:effectLst/>
                        <a:latin typeface="Calibri"/>
                        <a:ea typeface="Calibri"/>
                        <a:cs typeface="Mangal"/>
                      </a:endParaRPr>
                    </a:p>
                  </a:txBody>
                  <a:tcPr marL="76200" marR="76200" marT="76200" marB="76200"/>
                </a:tc>
              </a:tr>
              <a:tr h="1216196">
                <a:tc>
                  <a:txBody>
                    <a:bodyPr/>
                    <a:lstStyle/>
                    <a:p>
                      <a:pPr>
                        <a:lnSpc>
                          <a:spcPct val="115000"/>
                        </a:lnSpc>
                        <a:spcAft>
                          <a:spcPts val="1000"/>
                        </a:spcAft>
                      </a:pPr>
                      <a:r>
                        <a:rPr lang="en-US" sz="1800" u="sng">
                          <a:effectLst/>
                          <a:hlinkClick r:id="rId4" tooltip="pass statement in Python"/>
                        </a:rPr>
                        <a:t>pass statement</a:t>
                      </a:r>
                      <a:endParaRPr lang="en-IN" sz="1800">
                        <a:effectLst/>
                        <a:latin typeface="Calibri"/>
                        <a:ea typeface="Calibri"/>
                        <a:cs typeface="Mangal"/>
                      </a:endParaRPr>
                    </a:p>
                  </a:txBody>
                  <a:tcPr marL="76200" marR="76200" marT="76200" marB="76200"/>
                </a:tc>
                <a:tc>
                  <a:txBody>
                    <a:bodyPr/>
                    <a:lstStyle/>
                    <a:p>
                      <a:pPr>
                        <a:lnSpc>
                          <a:spcPct val="115000"/>
                        </a:lnSpc>
                        <a:spcAft>
                          <a:spcPts val="1000"/>
                        </a:spcAft>
                      </a:pPr>
                      <a:r>
                        <a:rPr lang="en-US" sz="1800" dirty="0">
                          <a:effectLst/>
                        </a:rPr>
                        <a:t>The pass statement in Python is used when a statement is required syntactically but you do not want any command or code to execute.</a:t>
                      </a:r>
                      <a:endParaRPr lang="en-IN" sz="1800" dirty="0">
                        <a:effectLst/>
                        <a:latin typeface="Calibri"/>
                        <a:ea typeface="Calibri"/>
                        <a:cs typeface="Mangal"/>
                      </a:endParaRPr>
                    </a:p>
                  </a:txBody>
                  <a:tcPr marL="76200" marR="76200" marT="76200" marB="76200"/>
                </a:tc>
              </a:tr>
            </a:tbl>
          </a:graphicData>
        </a:graphic>
      </p:graphicFrame>
    </p:spTree>
    <p:extLst>
      <p:ext uri="{BB962C8B-B14F-4D97-AF65-F5344CB8AC3E}">
        <p14:creationId xmlns:p14="http://schemas.microsoft.com/office/powerpoint/2010/main" val="1678814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265238"/>
          </a:xfrm>
        </p:spPr>
        <p:txBody>
          <a:bodyPr>
            <a:normAutofit fontScale="90000"/>
          </a:bodyPr>
          <a:lstStyle/>
          <a:p>
            <a:r>
              <a:rPr lang="en-US" dirty="0" smtClean="0"/>
              <a:t> </a:t>
            </a:r>
            <a:r>
              <a:rPr lang="en-US" dirty="0"/>
              <a:t>loop control </a:t>
            </a:r>
            <a:r>
              <a:rPr lang="en-US" dirty="0" smtClean="0"/>
              <a:t>statements</a:t>
            </a:r>
            <a:br>
              <a:rPr lang="en-US" dirty="0" smtClean="0"/>
            </a:br>
            <a:r>
              <a:rPr lang="en-US" sz="3100" b="1" dirty="0"/>
              <a:t>Iterator and Generator</a:t>
            </a:r>
            <a:r>
              <a:rPr lang="en-IN" dirty="0"/>
              <a:t/>
            </a:r>
            <a:br>
              <a:rPr lang="en-IN" dirty="0"/>
            </a:br>
            <a:r>
              <a:rPr lang="en-US" dirty="0" smtClean="0"/>
              <a:t> </a:t>
            </a:r>
            <a:endParaRPr lang="en-IN" dirty="0"/>
          </a:p>
        </p:txBody>
      </p:sp>
      <p:sp>
        <p:nvSpPr>
          <p:cNvPr id="3" name="Content Placeholder 2"/>
          <p:cNvSpPr>
            <a:spLocks noGrp="1"/>
          </p:cNvSpPr>
          <p:nvPr>
            <p:ph idx="1"/>
          </p:nvPr>
        </p:nvSpPr>
        <p:spPr/>
        <p:txBody>
          <a:bodyPr>
            <a:normAutofit fontScale="47500" lnSpcReduction="20000"/>
          </a:bodyPr>
          <a:lstStyle/>
          <a:p>
            <a:r>
              <a:rPr lang="en-US" b="1" dirty="0" smtClean="0"/>
              <a:t>Iterator</a:t>
            </a:r>
            <a:r>
              <a:rPr lang="en-US" dirty="0"/>
              <a:t> is an object which allows a programmer to traverse through all the elements of a collection, regardless of its specific implementation. In Python iterator object implements two methods : </a:t>
            </a:r>
            <a:r>
              <a:rPr lang="en-US" b="1" dirty="0" err="1"/>
              <a:t>iter</a:t>
            </a:r>
            <a:r>
              <a:rPr lang="en-US" b="1" dirty="0"/>
              <a:t>()</a:t>
            </a:r>
            <a:r>
              <a:rPr lang="en-US" dirty="0"/>
              <a:t> and </a:t>
            </a:r>
            <a:r>
              <a:rPr lang="en-US" b="1" dirty="0"/>
              <a:t>next()</a:t>
            </a:r>
            <a:endParaRPr lang="en-IN" dirty="0"/>
          </a:p>
          <a:p>
            <a:r>
              <a:rPr lang="en-US" dirty="0"/>
              <a:t>String, List or Tuple object can be used to create an Iterator</a:t>
            </a:r>
            <a:endParaRPr lang="en-IN" dirty="0"/>
          </a:p>
          <a:p>
            <a:r>
              <a:rPr lang="en-US" dirty="0"/>
              <a:t>list=[1,2,3,4]</a:t>
            </a:r>
            <a:endParaRPr lang="en-IN" dirty="0"/>
          </a:p>
          <a:p>
            <a:r>
              <a:rPr lang="en-US" dirty="0"/>
              <a:t>it = </a:t>
            </a:r>
            <a:r>
              <a:rPr lang="en-US" dirty="0" err="1"/>
              <a:t>iter</a:t>
            </a:r>
            <a:r>
              <a:rPr lang="en-US" dirty="0"/>
              <a:t>(list) # this builds an iterator object</a:t>
            </a:r>
            <a:endParaRPr lang="en-IN" dirty="0"/>
          </a:p>
          <a:p>
            <a:r>
              <a:rPr lang="en-US" dirty="0"/>
              <a:t>print (next(it)) #prints next available element in iterator</a:t>
            </a:r>
            <a:endParaRPr lang="en-IN" dirty="0"/>
          </a:p>
          <a:p>
            <a:r>
              <a:rPr lang="en-US" dirty="0"/>
              <a:t>Iterator object can be traversed using regular for statement</a:t>
            </a:r>
            <a:endParaRPr lang="en-IN" dirty="0"/>
          </a:p>
          <a:p>
            <a:r>
              <a:rPr lang="en-US" dirty="0"/>
              <a:t> </a:t>
            </a:r>
            <a:endParaRPr lang="en-IN" dirty="0"/>
          </a:p>
          <a:p>
            <a:r>
              <a:rPr lang="en-US" dirty="0"/>
              <a:t>for x in it:</a:t>
            </a:r>
            <a:endParaRPr lang="en-IN" dirty="0"/>
          </a:p>
          <a:p>
            <a:r>
              <a:rPr lang="en-US" dirty="0"/>
              <a:t>   print (x, end=" ")</a:t>
            </a:r>
            <a:endParaRPr lang="en-IN" dirty="0"/>
          </a:p>
          <a:p>
            <a:r>
              <a:rPr lang="en-US" dirty="0"/>
              <a:t>or using next() function</a:t>
            </a:r>
            <a:endParaRPr lang="en-IN" dirty="0"/>
          </a:p>
          <a:p>
            <a:r>
              <a:rPr lang="en-US" dirty="0"/>
              <a:t> </a:t>
            </a:r>
            <a:endParaRPr lang="en-IN" dirty="0"/>
          </a:p>
          <a:p>
            <a:r>
              <a:rPr lang="en-US" dirty="0"/>
              <a:t>while True:</a:t>
            </a:r>
            <a:endParaRPr lang="en-IN" dirty="0"/>
          </a:p>
          <a:p>
            <a:r>
              <a:rPr lang="en-US" dirty="0"/>
              <a:t>   try:</a:t>
            </a:r>
            <a:endParaRPr lang="en-IN" dirty="0"/>
          </a:p>
          <a:p>
            <a:r>
              <a:rPr lang="en-US" dirty="0"/>
              <a:t>      print (next(it))</a:t>
            </a:r>
            <a:endParaRPr lang="en-IN" dirty="0"/>
          </a:p>
          <a:p>
            <a:r>
              <a:rPr lang="en-US" dirty="0"/>
              <a:t>   except </a:t>
            </a:r>
            <a:r>
              <a:rPr lang="en-US" dirty="0" err="1"/>
              <a:t>StopIteration</a:t>
            </a:r>
            <a:r>
              <a:rPr lang="en-US" dirty="0"/>
              <a:t>:</a:t>
            </a:r>
            <a:endParaRPr lang="en-IN" dirty="0"/>
          </a:p>
          <a:p>
            <a:r>
              <a:rPr lang="en-US" dirty="0"/>
              <a:t>      </a:t>
            </a:r>
            <a:r>
              <a:rPr lang="en-US" dirty="0" err="1"/>
              <a:t>sys.exit</a:t>
            </a:r>
            <a:r>
              <a:rPr lang="en-US" dirty="0"/>
              <a:t>() #you have to import sys module for this</a:t>
            </a:r>
            <a:endParaRPr lang="en-IN" dirty="0"/>
          </a:p>
          <a:p>
            <a:endParaRPr lang="en-IN" dirty="0"/>
          </a:p>
        </p:txBody>
      </p:sp>
    </p:spTree>
    <p:extLst>
      <p:ext uri="{BB962C8B-B14F-4D97-AF65-F5344CB8AC3E}">
        <p14:creationId xmlns:p14="http://schemas.microsoft.com/office/powerpoint/2010/main" val="90373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generator</a:t>
            </a:r>
            <a:endParaRPr lang="en-IN" dirty="0"/>
          </a:p>
        </p:txBody>
      </p:sp>
      <p:sp>
        <p:nvSpPr>
          <p:cNvPr id="3" name="Content Placeholder 2"/>
          <p:cNvSpPr>
            <a:spLocks noGrp="1"/>
          </p:cNvSpPr>
          <p:nvPr>
            <p:ph idx="1"/>
          </p:nvPr>
        </p:nvSpPr>
        <p:spPr>
          <a:xfrm>
            <a:off x="457200" y="1371600"/>
            <a:ext cx="8229600" cy="4754563"/>
          </a:xfrm>
        </p:spPr>
        <p:txBody>
          <a:bodyPr>
            <a:normAutofit fontScale="40000" lnSpcReduction="20000"/>
          </a:bodyPr>
          <a:lstStyle/>
          <a:p>
            <a:r>
              <a:rPr lang="en-US" dirty="0"/>
              <a:t>A </a:t>
            </a:r>
            <a:r>
              <a:rPr lang="en-US" b="1" dirty="0"/>
              <a:t>generator</a:t>
            </a:r>
            <a:r>
              <a:rPr lang="en-US" dirty="0"/>
              <a:t> is a function that produces or yields a sequence of values using yield method.</a:t>
            </a:r>
            <a:endParaRPr lang="en-IN" dirty="0"/>
          </a:p>
          <a:p>
            <a:r>
              <a:rPr lang="en-US" dirty="0"/>
              <a:t>When a generator function is called, it returns an generator object without even beginning execution of the function. When next() method is called for the first time, the function starts executing until it reaches </a:t>
            </a:r>
            <a:r>
              <a:rPr lang="en-US" dirty="0" smtClean="0"/>
              <a:t> yield </a:t>
            </a:r>
            <a:r>
              <a:rPr lang="en-US" dirty="0"/>
              <a:t>statement which returns the yielded value. The yield keeps track of i.e. remembers last execution. And second next() call continues from previous value.</a:t>
            </a:r>
            <a:endParaRPr lang="en-IN" dirty="0"/>
          </a:p>
          <a:p>
            <a:r>
              <a:rPr lang="en-US" dirty="0"/>
              <a:t>Following example defines a generator which generates an iterator for all the Fibonacci numbers. </a:t>
            </a:r>
            <a:endParaRPr lang="en-IN" dirty="0"/>
          </a:p>
          <a:p>
            <a:pPr marL="0" indent="0">
              <a:buNone/>
            </a:pPr>
            <a:r>
              <a:rPr lang="en-US" dirty="0"/>
              <a:t> </a:t>
            </a:r>
            <a:endParaRPr lang="en-IN" dirty="0"/>
          </a:p>
          <a:p>
            <a:r>
              <a:rPr lang="en-US" dirty="0"/>
              <a:t>import sys</a:t>
            </a:r>
            <a:endParaRPr lang="en-IN" dirty="0"/>
          </a:p>
          <a:p>
            <a:r>
              <a:rPr lang="en-US" dirty="0" err="1"/>
              <a:t>def</a:t>
            </a:r>
            <a:r>
              <a:rPr lang="en-US" dirty="0"/>
              <a:t> </a:t>
            </a:r>
            <a:r>
              <a:rPr lang="en-US" dirty="0" err="1"/>
              <a:t>fibonacci</a:t>
            </a:r>
            <a:r>
              <a:rPr lang="en-US" dirty="0"/>
              <a:t>(n): #generator function</a:t>
            </a:r>
            <a:endParaRPr lang="en-IN" dirty="0"/>
          </a:p>
          <a:p>
            <a:r>
              <a:rPr lang="en-US" dirty="0"/>
              <a:t>    a, b, counter = 0, 1, 0</a:t>
            </a:r>
            <a:endParaRPr lang="en-IN" dirty="0"/>
          </a:p>
          <a:p>
            <a:r>
              <a:rPr lang="en-US" dirty="0"/>
              <a:t>    while True:</a:t>
            </a:r>
            <a:endParaRPr lang="en-IN" dirty="0"/>
          </a:p>
          <a:p>
            <a:r>
              <a:rPr lang="en-US" dirty="0"/>
              <a:t>        if (counter &gt; n): </a:t>
            </a:r>
            <a:endParaRPr lang="en-IN" dirty="0"/>
          </a:p>
          <a:p>
            <a:r>
              <a:rPr lang="en-US" dirty="0"/>
              <a:t>            return</a:t>
            </a:r>
            <a:endParaRPr lang="en-IN" dirty="0"/>
          </a:p>
          <a:p>
            <a:r>
              <a:rPr lang="en-US" dirty="0"/>
              <a:t>        yield a</a:t>
            </a:r>
            <a:endParaRPr lang="en-IN" dirty="0"/>
          </a:p>
          <a:p>
            <a:r>
              <a:rPr lang="en-US" dirty="0"/>
              <a:t>        a, b = b, a + b</a:t>
            </a:r>
            <a:endParaRPr lang="en-IN" dirty="0"/>
          </a:p>
          <a:p>
            <a:r>
              <a:rPr lang="en-US" dirty="0"/>
              <a:t>        counter += 1</a:t>
            </a:r>
            <a:endParaRPr lang="en-IN" dirty="0"/>
          </a:p>
          <a:p>
            <a:r>
              <a:rPr lang="en-US" dirty="0"/>
              <a:t>f = </a:t>
            </a:r>
            <a:r>
              <a:rPr lang="en-US" dirty="0" err="1"/>
              <a:t>fibonacci</a:t>
            </a:r>
            <a:r>
              <a:rPr lang="en-US" dirty="0"/>
              <a:t>(5) #f is iterator object</a:t>
            </a:r>
            <a:endParaRPr lang="en-IN" dirty="0"/>
          </a:p>
          <a:p>
            <a:r>
              <a:rPr lang="en-US" dirty="0"/>
              <a:t> </a:t>
            </a:r>
            <a:endParaRPr lang="en-IN" dirty="0"/>
          </a:p>
          <a:p>
            <a:r>
              <a:rPr lang="en-US" dirty="0"/>
              <a:t>while True:</a:t>
            </a:r>
            <a:endParaRPr lang="en-IN" dirty="0"/>
          </a:p>
          <a:p>
            <a:r>
              <a:rPr lang="en-US" dirty="0"/>
              <a:t>   try:</a:t>
            </a:r>
            <a:endParaRPr lang="en-IN" dirty="0"/>
          </a:p>
          <a:p>
            <a:r>
              <a:rPr lang="en-US" dirty="0"/>
              <a:t>      print (next(f), end=" ")</a:t>
            </a:r>
            <a:endParaRPr lang="en-IN" dirty="0"/>
          </a:p>
          <a:p>
            <a:r>
              <a:rPr lang="en-US" dirty="0"/>
              <a:t>   except </a:t>
            </a:r>
            <a:r>
              <a:rPr lang="en-US" dirty="0" err="1"/>
              <a:t>StopIteration</a:t>
            </a:r>
            <a:r>
              <a:rPr lang="en-US" dirty="0"/>
              <a:t>:</a:t>
            </a:r>
            <a:endParaRPr lang="en-IN" dirty="0"/>
          </a:p>
          <a:p>
            <a:r>
              <a:rPr lang="en-US" dirty="0"/>
              <a:t>      </a:t>
            </a:r>
            <a:r>
              <a:rPr lang="en-US" dirty="0" err="1"/>
              <a:t>sys.exit</a:t>
            </a:r>
            <a:r>
              <a:rPr lang="en-US" dirty="0"/>
              <a:t>()</a:t>
            </a:r>
            <a:endParaRPr lang="en-IN" dirty="0"/>
          </a:p>
          <a:p>
            <a:endParaRPr lang="en-IN" dirty="0"/>
          </a:p>
        </p:txBody>
      </p:sp>
    </p:spTree>
    <p:extLst>
      <p:ext uri="{BB962C8B-B14F-4D97-AF65-F5344CB8AC3E}">
        <p14:creationId xmlns:p14="http://schemas.microsoft.com/office/powerpoint/2010/main" val="3451733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Range()</a:t>
            </a:r>
            <a:endParaRPr lang="en-IN" dirty="0"/>
          </a:p>
        </p:txBody>
      </p:sp>
      <p:sp>
        <p:nvSpPr>
          <p:cNvPr id="3" name="Content Placeholder 2"/>
          <p:cNvSpPr>
            <a:spLocks noGrp="1"/>
          </p:cNvSpPr>
          <p:nvPr>
            <p:ph idx="1"/>
          </p:nvPr>
        </p:nvSpPr>
        <p:spPr/>
        <p:txBody>
          <a:bodyPr>
            <a:normAutofit fontScale="85000" lnSpcReduction="20000"/>
          </a:bodyPr>
          <a:lstStyle/>
          <a:p>
            <a:pPr>
              <a:lnSpc>
                <a:spcPct val="80000"/>
              </a:lnSpc>
            </a:pPr>
            <a:r>
              <a:rPr lang="en-US" dirty="0">
                <a:effectLst>
                  <a:outerShdw blurRad="38100" dist="38100" dir="2700000" algn="tl">
                    <a:srgbClr val="FFFFFF"/>
                  </a:outerShdw>
                </a:effectLst>
              </a:rPr>
              <a:t>“range” creates a list of numbers in a specified range</a:t>
            </a:r>
          </a:p>
          <a:p>
            <a:pPr>
              <a:lnSpc>
                <a:spcPct val="80000"/>
              </a:lnSpc>
            </a:pPr>
            <a:r>
              <a:rPr lang="en-US" dirty="0">
                <a:effectLst>
                  <a:outerShdw blurRad="38100" dist="38100" dir="2700000" algn="tl">
                    <a:srgbClr val="FFFFFF"/>
                  </a:outerShdw>
                </a:effectLst>
              </a:rPr>
              <a:t>range([start,] stop[, step]) -&gt; list of integers</a:t>
            </a:r>
          </a:p>
          <a:p>
            <a:pPr>
              <a:lnSpc>
                <a:spcPct val="80000"/>
              </a:lnSpc>
            </a:pPr>
            <a:r>
              <a:rPr lang="en-US" dirty="0">
                <a:effectLst>
                  <a:outerShdw blurRad="38100" dist="38100" dir="2700000" algn="tl">
                    <a:srgbClr val="FFFFFF"/>
                  </a:outerShdw>
                </a:effectLst>
              </a:rPr>
              <a:t>When step is given, it specifies the increment (or decrement).</a:t>
            </a:r>
          </a:p>
          <a:p>
            <a:pPr>
              <a:lnSpc>
                <a:spcPct val="80000"/>
              </a:lnSpc>
              <a:buFont typeface="Wingdings" pitchFamily="2" charset="2"/>
              <a:buNone/>
            </a:pPr>
            <a:r>
              <a:rPr lang="en-US" sz="2800" dirty="0"/>
              <a:t>&gt;&gt;&gt; range(5)</a:t>
            </a:r>
          </a:p>
          <a:p>
            <a:pPr>
              <a:lnSpc>
                <a:spcPct val="80000"/>
              </a:lnSpc>
              <a:buFont typeface="Wingdings" pitchFamily="2" charset="2"/>
              <a:buNone/>
            </a:pPr>
            <a:r>
              <a:rPr lang="en-US" sz="2800" dirty="0">
                <a:effectLst>
                  <a:outerShdw blurRad="38100" dist="38100" dir="2700000" algn="tl">
                    <a:srgbClr val="FFFFFF"/>
                  </a:outerShdw>
                </a:effectLst>
              </a:rPr>
              <a:t>[0, 1, 2, 3, 4]</a:t>
            </a:r>
          </a:p>
          <a:p>
            <a:pPr>
              <a:lnSpc>
                <a:spcPct val="80000"/>
              </a:lnSpc>
              <a:buFont typeface="Wingdings" pitchFamily="2" charset="2"/>
              <a:buNone/>
            </a:pPr>
            <a:r>
              <a:rPr lang="en-US" sz="2800" dirty="0"/>
              <a:t>&gt;&gt;&gt; range(5, 10)</a:t>
            </a:r>
          </a:p>
          <a:p>
            <a:pPr>
              <a:lnSpc>
                <a:spcPct val="80000"/>
              </a:lnSpc>
              <a:buFont typeface="Wingdings" pitchFamily="2" charset="2"/>
              <a:buNone/>
            </a:pPr>
            <a:r>
              <a:rPr lang="en-US" sz="2800" dirty="0">
                <a:effectLst>
                  <a:outerShdw blurRad="38100" dist="38100" dir="2700000" algn="tl">
                    <a:srgbClr val="FFFFFF"/>
                  </a:outerShdw>
                </a:effectLst>
              </a:rPr>
              <a:t>[5, 6, 7, 8, 9]</a:t>
            </a:r>
          </a:p>
          <a:p>
            <a:pPr>
              <a:lnSpc>
                <a:spcPct val="80000"/>
              </a:lnSpc>
              <a:buFont typeface="Wingdings" pitchFamily="2" charset="2"/>
              <a:buNone/>
            </a:pPr>
            <a:r>
              <a:rPr lang="en-US" sz="2800" dirty="0"/>
              <a:t>&gt;&gt;&gt; range(0, 10, 2)</a:t>
            </a:r>
          </a:p>
          <a:p>
            <a:pPr>
              <a:lnSpc>
                <a:spcPct val="80000"/>
              </a:lnSpc>
              <a:buFont typeface="Wingdings" pitchFamily="2" charset="2"/>
              <a:buNone/>
            </a:pPr>
            <a:r>
              <a:rPr lang="en-US" sz="2800" dirty="0">
                <a:effectLst>
                  <a:outerShdw blurRad="38100" dist="38100" dir="2700000" algn="tl">
                    <a:srgbClr val="FFFFFF"/>
                  </a:outerShdw>
                </a:effectLst>
              </a:rPr>
              <a:t>[0, 2, 4, 6, 8]</a:t>
            </a:r>
          </a:p>
          <a:p>
            <a:pPr>
              <a:lnSpc>
                <a:spcPct val="80000"/>
              </a:lnSpc>
              <a:buFont typeface="Wingdings" pitchFamily="2" charset="2"/>
              <a:buNone/>
            </a:pPr>
            <a:endParaRPr lang="en-US" sz="4000" dirty="0"/>
          </a:p>
          <a:p>
            <a:pPr>
              <a:lnSpc>
                <a:spcPct val="80000"/>
              </a:lnSpc>
              <a:buFont typeface="Wingdings" pitchFamily="2" charset="2"/>
              <a:buNone/>
            </a:pPr>
            <a:r>
              <a:rPr lang="en-US" sz="3600" dirty="0"/>
              <a:t>How to get every second element in a list?</a:t>
            </a:r>
          </a:p>
          <a:p>
            <a:pPr>
              <a:lnSpc>
                <a:spcPct val="80000"/>
              </a:lnSpc>
              <a:buFont typeface="Wingdings" pitchFamily="2" charset="2"/>
              <a:buNone/>
            </a:pPr>
            <a:r>
              <a:rPr lang="en-US" dirty="0"/>
              <a:t>for i in range(0, </a:t>
            </a:r>
            <a:r>
              <a:rPr lang="en-US" dirty="0" err="1"/>
              <a:t>len</a:t>
            </a:r>
            <a:r>
              <a:rPr lang="en-US" dirty="0"/>
              <a:t>(data), 2):</a:t>
            </a:r>
          </a:p>
          <a:p>
            <a:pPr>
              <a:lnSpc>
                <a:spcPct val="80000"/>
              </a:lnSpc>
              <a:buFont typeface="Wingdings" pitchFamily="2" charset="2"/>
              <a:buNone/>
            </a:pPr>
            <a:r>
              <a:rPr lang="en-US" dirty="0"/>
              <a:t>	print </a:t>
            </a:r>
            <a:r>
              <a:rPr lang="en-US" dirty="0" smtClean="0"/>
              <a:t>(data[i])</a:t>
            </a:r>
            <a:endParaRPr lang="en-US" dirty="0"/>
          </a:p>
          <a:p>
            <a:endParaRPr lang="en-IN" dirty="0"/>
          </a:p>
        </p:txBody>
      </p:sp>
    </p:spTree>
    <p:extLst>
      <p:ext uri="{BB962C8B-B14F-4D97-AF65-F5344CB8AC3E}">
        <p14:creationId xmlns:p14="http://schemas.microsoft.com/office/powerpoint/2010/main" val="3697607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Range()</a:t>
            </a:r>
            <a:endParaRPr lang="en-IN" dirty="0"/>
          </a:p>
        </p:txBody>
      </p:sp>
      <p:sp>
        <p:nvSpPr>
          <p:cNvPr id="3" name="Content Placeholder 2"/>
          <p:cNvSpPr>
            <a:spLocks noGrp="1"/>
          </p:cNvSpPr>
          <p:nvPr>
            <p:ph idx="1"/>
          </p:nvPr>
        </p:nvSpPr>
        <p:spPr/>
        <p:txBody>
          <a:bodyPr/>
          <a:lstStyle/>
          <a:p>
            <a:r>
              <a:rPr lang="en-IN" dirty="0" smtClean="0"/>
              <a:t>The range() function has two sets of parameters:</a:t>
            </a:r>
          </a:p>
          <a:p>
            <a:pPr marL="0" indent="0">
              <a:buNone/>
            </a:pPr>
            <a:r>
              <a:rPr lang="en-IN" dirty="0"/>
              <a:t>r</a:t>
            </a:r>
            <a:r>
              <a:rPr lang="en-IN" dirty="0" smtClean="0"/>
              <a:t>ange(stop)</a:t>
            </a:r>
          </a:p>
          <a:p>
            <a:pPr marL="0" indent="0">
              <a:buNone/>
            </a:pPr>
            <a:r>
              <a:rPr lang="en-IN" dirty="0"/>
              <a:t> </a:t>
            </a:r>
            <a:r>
              <a:rPr lang="en-IN" dirty="0" smtClean="0"/>
              <a:t>    stop: Number of integers(whole numbers) to </a:t>
            </a:r>
            <a:r>
              <a:rPr lang="en-IN" dirty="0" err="1" smtClean="0"/>
              <a:t>generate,starting</a:t>
            </a:r>
            <a:r>
              <a:rPr lang="en-IN" dirty="0" smtClean="0"/>
              <a:t> from zero.</a:t>
            </a:r>
          </a:p>
          <a:p>
            <a:pPr marL="0" indent="0">
              <a:buNone/>
            </a:pPr>
            <a:r>
              <a:rPr lang="en-IN" dirty="0" smtClean="0"/>
              <a:t>Ex:  range(3)==[0,1,2]</a:t>
            </a:r>
          </a:p>
          <a:p>
            <a:pPr marL="0" indent="0">
              <a:buNone/>
            </a:pPr>
            <a:r>
              <a:rPr lang="en-IN" dirty="0"/>
              <a:t>for i in range(5):</a:t>
            </a:r>
          </a:p>
          <a:p>
            <a:pPr marL="0" indent="0">
              <a:buNone/>
            </a:pPr>
            <a:r>
              <a:rPr lang="en-IN" dirty="0"/>
              <a:t>	print(i)</a:t>
            </a:r>
          </a:p>
        </p:txBody>
      </p:sp>
    </p:spTree>
    <p:extLst>
      <p:ext uri="{BB962C8B-B14F-4D97-AF65-F5344CB8AC3E}">
        <p14:creationId xmlns:p14="http://schemas.microsoft.com/office/powerpoint/2010/main" val="16942160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Range()</a:t>
            </a:r>
          </a:p>
        </p:txBody>
      </p:sp>
      <p:sp>
        <p:nvSpPr>
          <p:cNvPr id="3" name="Content Placeholder 2"/>
          <p:cNvSpPr>
            <a:spLocks noGrp="1"/>
          </p:cNvSpPr>
          <p:nvPr>
            <p:ph idx="1"/>
          </p:nvPr>
        </p:nvSpPr>
        <p:spPr/>
        <p:txBody>
          <a:bodyPr>
            <a:normAutofit fontScale="92500" lnSpcReduction="20000"/>
          </a:bodyPr>
          <a:lstStyle/>
          <a:p>
            <a:r>
              <a:rPr lang="en-IN" dirty="0" smtClean="0"/>
              <a:t>Range([start],stop,[step])</a:t>
            </a:r>
          </a:p>
          <a:p>
            <a:pPr marL="0" indent="0">
              <a:buNone/>
            </a:pPr>
            <a:r>
              <a:rPr lang="en-IN" dirty="0"/>
              <a:t>	</a:t>
            </a:r>
            <a:r>
              <a:rPr lang="en-IN" dirty="0" err="1" smtClean="0"/>
              <a:t>start:sta</a:t>
            </a:r>
            <a:r>
              <a:rPr lang="en-IN" dirty="0" err="1"/>
              <a:t>rting</a:t>
            </a:r>
            <a:r>
              <a:rPr lang="en-IN" dirty="0"/>
              <a:t> number of </a:t>
            </a:r>
            <a:r>
              <a:rPr lang="en-IN" dirty="0" smtClean="0"/>
              <a:t>sequence</a:t>
            </a:r>
          </a:p>
          <a:p>
            <a:pPr marL="0" indent="0">
              <a:buNone/>
            </a:pPr>
            <a:r>
              <a:rPr lang="en-IN" dirty="0"/>
              <a:t>	</a:t>
            </a:r>
            <a:r>
              <a:rPr lang="en-IN" dirty="0" err="1" smtClean="0"/>
              <a:t>stop:Generate</a:t>
            </a:r>
            <a:r>
              <a:rPr lang="en-IN" dirty="0" smtClean="0"/>
              <a:t> numbers </a:t>
            </a:r>
            <a:r>
              <a:rPr lang="en-IN" dirty="0" err="1" smtClean="0"/>
              <a:t>upto</a:t>
            </a:r>
            <a:r>
              <a:rPr lang="en-IN" dirty="0" smtClean="0"/>
              <a:t>, but not 	 	including this number.</a:t>
            </a:r>
          </a:p>
          <a:p>
            <a:pPr marL="0" indent="0">
              <a:buNone/>
            </a:pPr>
            <a:r>
              <a:rPr lang="en-IN" dirty="0"/>
              <a:t>	</a:t>
            </a:r>
            <a:r>
              <a:rPr lang="en-IN" dirty="0" err="1" smtClean="0"/>
              <a:t>step:Difference</a:t>
            </a:r>
            <a:r>
              <a:rPr lang="en-IN" dirty="0" smtClean="0"/>
              <a:t> between  each number in 	the sequence.</a:t>
            </a:r>
          </a:p>
          <a:p>
            <a:pPr marL="0" indent="0">
              <a:buNone/>
            </a:pPr>
            <a:r>
              <a:rPr lang="en-IN" dirty="0"/>
              <a:t>for i in range(5,12):</a:t>
            </a:r>
          </a:p>
          <a:p>
            <a:pPr marL="0" indent="0">
              <a:buNone/>
            </a:pPr>
            <a:r>
              <a:rPr lang="en-IN" dirty="0"/>
              <a:t>	print(i</a:t>
            </a:r>
            <a:r>
              <a:rPr lang="en-IN" dirty="0" smtClean="0"/>
              <a:t>)</a:t>
            </a:r>
          </a:p>
          <a:p>
            <a:pPr marL="0" indent="0">
              <a:buNone/>
            </a:pPr>
            <a:r>
              <a:rPr lang="en-IN" dirty="0"/>
              <a:t>for i in range(5,12,2):</a:t>
            </a:r>
          </a:p>
          <a:p>
            <a:pPr marL="0" indent="0">
              <a:buNone/>
            </a:pPr>
            <a:r>
              <a:rPr lang="en-IN" dirty="0"/>
              <a:t>	print(i)</a:t>
            </a:r>
          </a:p>
          <a:p>
            <a:pPr marL="0" indent="0">
              <a:buNone/>
            </a:pPr>
            <a:endParaRPr lang="en-IN" dirty="0"/>
          </a:p>
        </p:txBody>
      </p:sp>
    </p:spTree>
    <p:extLst>
      <p:ext uri="{BB962C8B-B14F-4D97-AF65-F5344CB8AC3E}">
        <p14:creationId xmlns:p14="http://schemas.microsoft.com/office/powerpoint/2010/main" val="38011249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Range()</a:t>
            </a:r>
          </a:p>
        </p:txBody>
      </p:sp>
      <p:sp>
        <p:nvSpPr>
          <p:cNvPr id="3" name="Content Placeholder 2"/>
          <p:cNvSpPr>
            <a:spLocks noGrp="1"/>
          </p:cNvSpPr>
          <p:nvPr>
            <p:ph idx="1"/>
          </p:nvPr>
        </p:nvSpPr>
        <p:spPr/>
        <p:txBody>
          <a:bodyPr/>
          <a:lstStyle/>
          <a:p>
            <a:r>
              <a:rPr lang="en-IN" dirty="0" smtClean="0"/>
              <a:t>All parameters must be integers.</a:t>
            </a:r>
          </a:p>
          <a:p>
            <a:r>
              <a:rPr lang="en-IN" dirty="0" smtClean="0"/>
              <a:t>All parameters can be positive or negative.</a:t>
            </a:r>
          </a:p>
          <a:p>
            <a:r>
              <a:rPr lang="en-IN" dirty="0" smtClean="0"/>
              <a:t>Range() is 0-index based, meaning list indexes start at 0 , not 1.</a:t>
            </a:r>
            <a:endParaRPr lang="en-IN" dirty="0"/>
          </a:p>
        </p:txBody>
      </p:sp>
    </p:spTree>
    <p:extLst>
      <p:ext uri="{BB962C8B-B14F-4D97-AF65-F5344CB8AC3E}">
        <p14:creationId xmlns:p14="http://schemas.microsoft.com/office/powerpoint/2010/main" val="10711249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Pass</a:t>
            </a:r>
            <a:endParaRPr lang="en-IN" dirty="0"/>
          </a:p>
        </p:txBody>
      </p:sp>
      <p:sp>
        <p:nvSpPr>
          <p:cNvPr id="3" name="Content Placeholder 2"/>
          <p:cNvSpPr>
            <a:spLocks noGrp="1"/>
          </p:cNvSpPr>
          <p:nvPr>
            <p:ph idx="1"/>
          </p:nvPr>
        </p:nvSpPr>
        <p:spPr/>
        <p:txBody>
          <a:bodyPr/>
          <a:lstStyle/>
          <a:p>
            <a:r>
              <a:rPr lang="en-IN" dirty="0" smtClean="0"/>
              <a:t>It indicates that nothing happens- the </a:t>
            </a:r>
            <a:r>
              <a:rPr lang="en-IN" dirty="0" err="1" smtClean="0"/>
              <a:t>function,class</a:t>
            </a:r>
            <a:r>
              <a:rPr lang="en-IN" dirty="0" smtClean="0"/>
              <a:t> or loop is empty.</a:t>
            </a:r>
          </a:p>
          <a:p>
            <a:r>
              <a:rPr lang="en-IN" dirty="0" smtClean="0"/>
              <a:t>Pass indicates “null”  statement/block.</a:t>
            </a:r>
          </a:p>
          <a:p>
            <a:r>
              <a:rPr lang="en-IN" dirty="0" smtClean="0"/>
              <a:t>Pass can be used to quickly add things that are unimplemented.</a:t>
            </a:r>
          </a:p>
          <a:p>
            <a:r>
              <a:rPr lang="en-IN" dirty="0"/>
              <a:t>sequence={'</a:t>
            </a:r>
            <a:r>
              <a:rPr lang="en-IN" dirty="0" err="1"/>
              <a:t>p','a','s','s</a:t>
            </a:r>
            <a:r>
              <a:rPr lang="en-IN" dirty="0"/>
              <a:t>'}</a:t>
            </a:r>
          </a:p>
          <a:p>
            <a:r>
              <a:rPr lang="en-IN" dirty="0"/>
              <a:t>&gt;&gt;&gt; for </a:t>
            </a:r>
            <a:r>
              <a:rPr lang="en-IN" dirty="0" err="1"/>
              <a:t>val</a:t>
            </a:r>
            <a:r>
              <a:rPr lang="en-IN" dirty="0"/>
              <a:t> in sequence:</a:t>
            </a:r>
          </a:p>
          <a:p>
            <a:r>
              <a:rPr lang="en-IN" dirty="0"/>
              <a:t>	pass</a:t>
            </a:r>
          </a:p>
          <a:p>
            <a:endParaRPr lang="en-IN" dirty="0"/>
          </a:p>
        </p:txBody>
      </p:sp>
    </p:spTree>
    <p:extLst>
      <p:ext uri="{BB962C8B-B14F-4D97-AF65-F5344CB8AC3E}">
        <p14:creationId xmlns:p14="http://schemas.microsoft.com/office/powerpoint/2010/main" val="4873192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yield</a:t>
            </a:r>
            <a:endParaRPr lang="en-IN" dirty="0"/>
          </a:p>
        </p:txBody>
      </p:sp>
      <p:sp>
        <p:nvSpPr>
          <p:cNvPr id="3" name="Content Placeholder 2"/>
          <p:cNvSpPr>
            <a:spLocks noGrp="1"/>
          </p:cNvSpPr>
          <p:nvPr>
            <p:ph idx="1"/>
          </p:nvPr>
        </p:nvSpPr>
        <p:spPr/>
        <p:txBody>
          <a:bodyPr/>
          <a:lstStyle/>
          <a:p>
            <a:r>
              <a:rPr lang="en-IN" dirty="0" smtClean="0"/>
              <a:t>Yield is a keyword that is used  like return, except the function will return a generator.</a:t>
            </a:r>
          </a:p>
          <a:p>
            <a:r>
              <a:rPr lang="en-IN" dirty="0" smtClean="0"/>
              <a:t>Can only be used inside of a function definition.</a:t>
            </a:r>
          </a:p>
          <a:p>
            <a:r>
              <a:rPr lang="en-IN" dirty="0" smtClean="0"/>
              <a:t>Inclusion of yield in a function definition makes it return a generator.</a:t>
            </a:r>
          </a:p>
          <a:p>
            <a:r>
              <a:rPr lang="en-IN" dirty="0" smtClean="0"/>
              <a:t>The execution of code is frozen at the point of the yield.</a:t>
            </a:r>
            <a:endParaRPr lang="en-IN" dirty="0"/>
          </a:p>
        </p:txBody>
      </p:sp>
    </p:spTree>
    <p:extLst>
      <p:ext uri="{BB962C8B-B14F-4D97-AF65-F5344CB8AC3E}">
        <p14:creationId xmlns:p14="http://schemas.microsoft.com/office/powerpoint/2010/main" val="4540752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yield</a:t>
            </a:r>
          </a:p>
        </p:txBody>
      </p:sp>
      <p:sp>
        <p:nvSpPr>
          <p:cNvPr id="3" name="Content Placeholder 2"/>
          <p:cNvSpPr>
            <a:spLocks noGrp="1"/>
          </p:cNvSpPr>
          <p:nvPr>
            <p:ph idx="1"/>
          </p:nvPr>
        </p:nvSpPr>
        <p:spPr/>
        <p:txBody>
          <a:bodyPr>
            <a:normAutofit fontScale="62500" lnSpcReduction="20000"/>
          </a:bodyPr>
          <a:lstStyle/>
          <a:p>
            <a:r>
              <a:rPr lang="en-IN" dirty="0" smtClean="0"/>
              <a:t>Yield enables a function to comeback where it left off when it is called again. </a:t>
            </a:r>
          </a:p>
          <a:p>
            <a:r>
              <a:rPr lang="en-IN" dirty="0" smtClean="0"/>
              <a:t>It helps a function to remember its state.</a:t>
            </a:r>
          </a:p>
          <a:p>
            <a:pPr marL="0" indent="0">
              <a:buNone/>
            </a:pPr>
            <a:r>
              <a:rPr lang="en-IN" dirty="0" err="1"/>
              <a:t>def</a:t>
            </a:r>
            <a:r>
              <a:rPr lang="en-IN" dirty="0"/>
              <a:t> </a:t>
            </a:r>
            <a:r>
              <a:rPr lang="en-IN" dirty="0" err="1"/>
              <a:t>demo_yield</a:t>
            </a:r>
            <a:r>
              <a:rPr lang="en-IN" dirty="0"/>
              <a:t>():</a:t>
            </a:r>
          </a:p>
          <a:p>
            <a:pPr marL="0" indent="0">
              <a:buNone/>
            </a:pPr>
            <a:r>
              <a:rPr lang="en-IN" dirty="0"/>
              <a:t>    yield 1</a:t>
            </a:r>
          </a:p>
          <a:p>
            <a:pPr marL="0" indent="0">
              <a:buNone/>
            </a:pPr>
            <a:r>
              <a:rPr lang="en-IN" dirty="0"/>
              <a:t>    yield 2</a:t>
            </a:r>
          </a:p>
          <a:p>
            <a:pPr marL="0" indent="0">
              <a:buNone/>
            </a:pPr>
            <a:r>
              <a:rPr lang="en-IN" dirty="0"/>
              <a:t>    yield 3</a:t>
            </a:r>
          </a:p>
          <a:p>
            <a:pPr marL="0" indent="0">
              <a:buNone/>
            </a:pPr>
            <a:r>
              <a:rPr lang="en-IN" dirty="0"/>
              <a:t>x=</a:t>
            </a:r>
            <a:r>
              <a:rPr lang="en-IN" dirty="0" err="1"/>
              <a:t>demo_yield</a:t>
            </a:r>
            <a:r>
              <a:rPr lang="en-IN" dirty="0"/>
              <a:t>()</a:t>
            </a:r>
          </a:p>
          <a:p>
            <a:pPr marL="0" indent="0">
              <a:buNone/>
            </a:pPr>
            <a:r>
              <a:rPr lang="en-IN" dirty="0"/>
              <a:t>print(x)</a:t>
            </a:r>
          </a:p>
          <a:p>
            <a:pPr marL="0" indent="0">
              <a:buNone/>
            </a:pPr>
            <a:r>
              <a:rPr lang="en-IN" dirty="0"/>
              <a:t>print (next(x))</a:t>
            </a:r>
          </a:p>
          <a:p>
            <a:pPr marL="0" indent="0">
              <a:buNone/>
            </a:pPr>
            <a:r>
              <a:rPr lang="en-IN" dirty="0"/>
              <a:t>print(x)</a:t>
            </a:r>
          </a:p>
          <a:p>
            <a:pPr marL="0" indent="0">
              <a:buNone/>
            </a:pPr>
            <a:r>
              <a:rPr lang="en-IN" dirty="0"/>
              <a:t>print (next(x))</a:t>
            </a:r>
          </a:p>
          <a:p>
            <a:pPr marL="0" indent="0">
              <a:buNone/>
            </a:pPr>
            <a:r>
              <a:rPr lang="en-IN" dirty="0"/>
              <a:t>print(x)</a:t>
            </a:r>
          </a:p>
          <a:p>
            <a:pPr marL="0" indent="0">
              <a:buNone/>
            </a:pPr>
            <a:r>
              <a:rPr lang="en-IN" dirty="0"/>
              <a:t>print (next(x))</a:t>
            </a:r>
            <a:endParaRPr lang="en-IN" dirty="0" smtClean="0"/>
          </a:p>
        </p:txBody>
      </p:sp>
    </p:spTree>
    <p:extLst>
      <p:ext uri="{BB962C8B-B14F-4D97-AF65-F5344CB8AC3E}">
        <p14:creationId xmlns:p14="http://schemas.microsoft.com/office/powerpoint/2010/main" val="497136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200" dirty="0" smtClean="0"/>
              <a:t/>
            </a:r>
            <a:br>
              <a:rPr lang="en-US" sz="2200" dirty="0" smtClean="0"/>
            </a:br>
            <a:r>
              <a:rPr lang="en-US" sz="2200" dirty="0" smtClean="0"/>
              <a:t>Python </a:t>
            </a:r>
            <a:r>
              <a:rPr lang="en-US" sz="2200" dirty="0"/>
              <a:t>programming language assumes any </a:t>
            </a:r>
            <a:r>
              <a:rPr lang="en-US" sz="2200" b="1" dirty="0"/>
              <a:t>non-zero</a:t>
            </a:r>
            <a:r>
              <a:rPr lang="en-US" sz="2200" dirty="0"/>
              <a:t> and </a:t>
            </a:r>
            <a:r>
              <a:rPr lang="en-US" sz="2200" b="1" dirty="0"/>
              <a:t>non-null</a:t>
            </a:r>
            <a:r>
              <a:rPr lang="en-US" sz="2200" dirty="0"/>
              <a:t> values as TRUE, and if it is either </a:t>
            </a:r>
            <a:r>
              <a:rPr lang="en-US" sz="2200" b="1" dirty="0"/>
              <a:t>zero</a:t>
            </a:r>
            <a:r>
              <a:rPr lang="en-US" sz="2200" dirty="0"/>
              <a:t> or </a:t>
            </a:r>
            <a:r>
              <a:rPr lang="en-US" sz="2200" b="1" dirty="0"/>
              <a:t>null</a:t>
            </a:r>
            <a:r>
              <a:rPr lang="en-US" sz="2200" dirty="0"/>
              <a:t>, then it is assumed as FALSE value.</a:t>
            </a:r>
            <a:r>
              <a:rPr lang="en-IN" dirty="0"/>
              <a:t/>
            </a:r>
            <a:br>
              <a:rPr lang="en-IN" dirty="0"/>
            </a:br>
            <a:endParaRPr lang="en-IN" dirty="0"/>
          </a:p>
        </p:txBody>
      </p:sp>
      <p:pic>
        <p:nvPicPr>
          <p:cNvPr id="4" name="Content Placeholder 3" descr="Decision making statements in Python"/>
          <p:cNvPicPr>
            <a:picLocks noGrp="1"/>
          </p:cNvPicPr>
          <p:nvPr>
            <p:ph idx="1"/>
          </p:nvPr>
        </p:nvPicPr>
        <p:blipFill>
          <a:blip r:embed="rId2" cstate="print"/>
          <a:srcRect/>
          <a:stretch>
            <a:fillRect/>
          </a:stretch>
        </p:blipFill>
        <p:spPr bwMode="auto">
          <a:xfrm>
            <a:off x="3309937" y="2248694"/>
            <a:ext cx="2524125" cy="3228975"/>
          </a:xfrm>
          <a:prstGeom prst="rect">
            <a:avLst/>
          </a:prstGeom>
          <a:noFill/>
          <a:ln w="9525">
            <a:noFill/>
            <a:miter lim="800000"/>
            <a:headEnd/>
            <a:tailEnd/>
          </a:ln>
        </p:spPr>
      </p:pic>
    </p:spTree>
    <p:extLst>
      <p:ext uri="{BB962C8B-B14F-4D97-AF65-F5344CB8AC3E}">
        <p14:creationId xmlns:p14="http://schemas.microsoft.com/office/powerpoint/2010/main" val="3559812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yield</a:t>
            </a:r>
            <a:endParaRPr lang="en-IN" dirty="0"/>
          </a:p>
        </p:txBody>
      </p:sp>
      <p:sp>
        <p:nvSpPr>
          <p:cNvPr id="3" name="Content Placeholder 2"/>
          <p:cNvSpPr>
            <a:spLocks noGrp="1"/>
          </p:cNvSpPr>
          <p:nvPr>
            <p:ph idx="1"/>
          </p:nvPr>
        </p:nvSpPr>
        <p:spPr/>
        <p:txBody>
          <a:bodyPr/>
          <a:lstStyle/>
          <a:p>
            <a:r>
              <a:rPr lang="en-IN" dirty="0" smtClean="0"/>
              <a:t>Next() function takes a generator object and returns its next value.</a:t>
            </a:r>
          </a:p>
          <a:p>
            <a:r>
              <a:rPr lang="en-IN" dirty="0" smtClean="0"/>
              <a:t>Repeatedly calling next() with the same generator object resumes exactly where it left off and continues until it hits the next yield statement.</a:t>
            </a:r>
          </a:p>
          <a:p>
            <a:r>
              <a:rPr lang="en-IN" dirty="0" smtClean="0"/>
              <a:t>All variables and local state are saved on yield and restored on next()</a:t>
            </a:r>
            <a:endParaRPr lang="en-IN" dirty="0"/>
          </a:p>
        </p:txBody>
      </p:sp>
    </p:spTree>
    <p:extLst>
      <p:ext uri="{BB962C8B-B14F-4D97-AF65-F5344CB8AC3E}">
        <p14:creationId xmlns:p14="http://schemas.microsoft.com/office/powerpoint/2010/main" val="3056579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Control Flow</a:t>
            </a:r>
            <a:endParaRPr lang="en-IN" dirty="0"/>
          </a:p>
        </p:txBody>
      </p:sp>
      <p:sp>
        <p:nvSpPr>
          <p:cNvPr id="3" name="Content Placeholder 2"/>
          <p:cNvSpPr>
            <a:spLocks noGrp="1"/>
          </p:cNvSpPr>
          <p:nvPr>
            <p:ph idx="1"/>
          </p:nvPr>
        </p:nvSpPr>
        <p:spPr/>
        <p:txBody>
          <a:bodyPr>
            <a:normAutofit lnSpcReduction="10000"/>
          </a:bodyPr>
          <a:lstStyle/>
          <a:p>
            <a:r>
              <a:rPr lang="en-US" dirty="0"/>
              <a:t>Decision making is anticipation of conditions occurring while execution of the program and specifying actions taken according to the conditions.</a:t>
            </a:r>
            <a:endParaRPr lang="en-IN" dirty="0"/>
          </a:p>
          <a:p>
            <a:r>
              <a:rPr lang="en-US" dirty="0"/>
              <a:t>Decision structures evaluate multiple expressions which produce TRUE or FALSE as outcome. You need to determine which action to take and which statements to execute if outcome is TRUE or FALSE otherwise.</a:t>
            </a:r>
            <a:endParaRPr lang="en-IN" dirty="0"/>
          </a:p>
          <a:p>
            <a:endParaRPr lang="en-IN" dirty="0"/>
          </a:p>
        </p:txBody>
      </p:sp>
    </p:spTree>
    <p:extLst>
      <p:ext uri="{BB962C8B-B14F-4D97-AF65-F5344CB8AC3E}">
        <p14:creationId xmlns:p14="http://schemas.microsoft.com/office/powerpoint/2010/main" val="2200773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Python programming language provides following types of decision making statements. </a:t>
            </a:r>
            <a:endParaRPr lang="en-IN" sz="3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92730223"/>
              </p:ext>
            </p:extLst>
          </p:nvPr>
        </p:nvGraphicFramePr>
        <p:xfrm>
          <a:off x="762000" y="2133600"/>
          <a:ext cx="7696200" cy="3949719"/>
        </p:xfrm>
        <a:graphic>
          <a:graphicData uri="http://schemas.openxmlformats.org/drawingml/2006/table">
            <a:tbl>
              <a:tblPr firstRow="1" firstCol="1" bandRow="1">
                <a:tableStyleId>{5C22544A-7EE6-4342-B048-85BDC9FD1C3A}</a:tableStyleId>
              </a:tblPr>
              <a:tblGrid>
                <a:gridCol w="2688573"/>
                <a:gridCol w="5007627"/>
              </a:tblGrid>
              <a:tr h="598198">
                <a:tc>
                  <a:txBody>
                    <a:bodyPr/>
                    <a:lstStyle/>
                    <a:p>
                      <a:pPr>
                        <a:lnSpc>
                          <a:spcPct val="115000"/>
                        </a:lnSpc>
                        <a:spcAft>
                          <a:spcPts val="1000"/>
                        </a:spcAft>
                      </a:pPr>
                      <a:r>
                        <a:rPr lang="en-US" sz="2000" dirty="0">
                          <a:effectLst/>
                        </a:rPr>
                        <a:t>Statement</a:t>
                      </a:r>
                      <a:endParaRPr lang="en-IN" sz="2000" dirty="0">
                        <a:effectLst/>
                        <a:latin typeface="Calibri"/>
                        <a:ea typeface="Calibri"/>
                        <a:cs typeface="Mangal"/>
                      </a:endParaRPr>
                    </a:p>
                  </a:txBody>
                  <a:tcPr marL="76200" marR="76200" marT="76200" marB="76200"/>
                </a:tc>
                <a:tc>
                  <a:txBody>
                    <a:bodyPr/>
                    <a:lstStyle/>
                    <a:p>
                      <a:pPr>
                        <a:lnSpc>
                          <a:spcPct val="115000"/>
                        </a:lnSpc>
                        <a:spcAft>
                          <a:spcPts val="1000"/>
                        </a:spcAft>
                      </a:pPr>
                      <a:r>
                        <a:rPr lang="en-US" sz="2000">
                          <a:effectLst/>
                        </a:rPr>
                        <a:t>Description</a:t>
                      </a:r>
                      <a:endParaRPr lang="en-IN" sz="2000">
                        <a:effectLst/>
                        <a:latin typeface="Calibri"/>
                        <a:ea typeface="Calibri"/>
                        <a:cs typeface="Mangal"/>
                      </a:endParaRPr>
                    </a:p>
                  </a:txBody>
                  <a:tcPr marL="76200" marR="76200" marT="76200" marB="76200"/>
                </a:tc>
              </a:tr>
              <a:tr h="943601">
                <a:tc>
                  <a:txBody>
                    <a:bodyPr/>
                    <a:lstStyle/>
                    <a:p>
                      <a:pPr>
                        <a:lnSpc>
                          <a:spcPct val="115000"/>
                        </a:lnSpc>
                        <a:spcAft>
                          <a:spcPts val="1000"/>
                        </a:spcAft>
                      </a:pPr>
                      <a:r>
                        <a:rPr lang="en-US" sz="2000" u="sng" dirty="0">
                          <a:effectLst/>
                          <a:hlinkClick r:id="rId2" tooltip="Python IF Statements"/>
                        </a:rPr>
                        <a:t>if statements</a:t>
                      </a:r>
                      <a:endParaRPr lang="en-IN" sz="2000" dirty="0">
                        <a:effectLst/>
                        <a:latin typeface="Calibri"/>
                        <a:ea typeface="Calibri"/>
                        <a:cs typeface="Mangal"/>
                      </a:endParaRPr>
                    </a:p>
                  </a:txBody>
                  <a:tcPr marL="76200" marR="76200" marT="76200" marB="76200"/>
                </a:tc>
                <a:tc>
                  <a:txBody>
                    <a:bodyPr/>
                    <a:lstStyle/>
                    <a:p>
                      <a:pPr>
                        <a:lnSpc>
                          <a:spcPct val="115000"/>
                        </a:lnSpc>
                        <a:spcAft>
                          <a:spcPts val="1000"/>
                        </a:spcAft>
                      </a:pPr>
                      <a:r>
                        <a:rPr lang="en-US" sz="2000">
                          <a:effectLst/>
                        </a:rPr>
                        <a:t>An if statement consists of a boolean expression followed by one or more statements.</a:t>
                      </a:r>
                      <a:endParaRPr lang="en-IN" sz="2000">
                        <a:effectLst/>
                        <a:latin typeface="Calibri"/>
                        <a:ea typeface="Calibri"/>
                        <a:cs typeface="Mangal"/>
                      </a:endParaRPr>
                    </a:p>
                  </a:txBody>
                  <a:tcPr marL="76200" marR="76200" marT="76200" marB="76200"/>
                </a:tc>
              </a:tr>
              <a:tr h="943601">
                <a:tc>
                  <a:txBody>
                    <a:bodyPr/>
                    <a:lstStyle/>
                    <a:p>
                      <a:pPr>
                        <a:lnSpc>
                          <a:spcPct val="115000"/>
                        </a:lnSpc>
                        <a:spcAft>
                          <a:spcPts val="1000"/>
                        </a:spcAft>
                      </a:pPr>
                      <a:r>
                        <a:rPr lang="en-US" sz="2000" u="sng" dirty="0">
                          <a:effectLst/>
                          <a:hlinkClick r:id="rId3" tooltip="Python IF...ELIF...ELSE Statements"/>
                        </a:rPr>
                        <a:t>if...else statements</a:t>
                      </a:r>
                      <a:endParaRPr lang="en-IN" sz="2000" dirty="0">
                        <a:effectLst/>
                        <a:latin typeface="Calibri"/>
                        <a:ea typeface="Calibri"/>
                        <a:cs typeface="Mangal"/>
                      </a:endParaRPr>
                    </a:p>
                  </a:txBody>
                  <a:tcPr marL="76200" marR="76200" marT="76200" marB="76200"/>
                </a:tc>
                <a:tc>
                  <a:txBody>
                    <a:bodyPr/>
                    <a:lstStyle/>
                    <a:p>
                      <a:pPr>
                        <a:lnSpc>
                          <a:spcPct val="115000"/>
                        </a:lnSpc>
                        <a:spcAft>
                          <a:spcPts val="1000"/>
                        </a:spcAft>
                      </a:pPr>
                      <a:r>
                        <a:rPr lang="en-US" sz="2000">
                          <a:effectLst/>
                        </a:rPr>
                        <a:t>An if statement can be followed by an optional else statement, which executes when the boolean expression is FALSE.</a:t>
                      </a:r>
                      <a:endParaRPr lang="en-IN" sz="2000">
                        <a:effectLst/>
                        <a:latin typeface="Calibri"/>
                        <a:ea typeface="Calibri"/>
                        <a:cs typeface="Mangal"/>
                      </a:endParaRPr>
                    </a:p>
                  </a:txBody>
                  <a:tcPr marL="76200" marR="76200" marT="76200" marB="76200"/>
                </a:tc>
              </a:tr>
              <a:tr h="943601">
                <a:tc>
                  <a:txBody>
                    <a:bodyPr/>
                    <a:lstStyle/>
                    <a:p>
                      <a:pPr>
                        <a:lnSpc>
                          <a:spcPct val="115000"/>
                        </a:lnSpc>
                        <a:spcAft>
                          <a:spcPts val="1000"/>
                        </a:spcAft>
                      </a:pPr>
                      <a:r>
                        <a:rPr lang="en-US" sz="2000" u="sng" dirty="0">
                          <a:effectLst/>
                          <a:hlinkClick r:id="rId4" tooltip="nested if statements in Python"/>
                        </a:rPr>
                        <a:t>nested if statements</a:t>
                      </a:r>
                      <a:endParaRPr lang="en-IN" sz="2000" dirty="0">
                        <a:effectLst/>
                        <a:latin typeface="Calibri"/>
                        <a:ea typeface="Calibri"/>
                        <a:cs typeface="Mangal"/>
                      </a:endParaRPr>
                    </a:p>
                  </a:txBody>
                  <a:tcPr marL="76200" marR="76200" marT="76200" marB="76200"/>
                </a:tc>
                <a:tc>
                  <a:txBody>
                    <a:bodyPr/>
                    <a:lstStyle/>
                    <a:p>
                      <a:pPr>
                        <a:lnSpc>
                          <a:spcPct val="115000"/>
                        </a:lnSpc>
                        <a:spcAft>
                          <a:spcPts val="1000"/>
                        </a:spcAft>
                      </a:pPr>
                      <a:r>
                        <a:rPr lang="en-US" sz="2000" dirty="0">
                          <a:effectLst/>
                        </a:rPr>
                        <a:t>You can use one if or else if statement inside another if or else if statement(s).</a:t>
                      </a:r>
                      <a:endParaRPr lang="en-IN" sz="2000" dirty="0">
                        <a:effectLst/>
                        <a:latin typeface="Calibri"/>
                        <a:ea typeface="Calibri"/>
                        <a:cs typeface="Mangal"/>
                      </a:endParaRPr>
                    </a:p>
                  </a:txBody>
                  <a:tcPr marL="76200" marR="76200" marT="76200" marB="76200"/>
                </a:tc>
              </a:tr>
            </a:tbl>
          </a:graphicData>
        </a:graphic>
      </p:graphicFrame>
    </p:spTree>
    <p:extLst>
      <p:ext uri="{BB962C8B-B14F-4D97-AF65-F5344CB8AC3E}">
        <p14:creationId xmlns:p14="http://schemas.microsoft.com/office/powerpoint/2010/main" val="152633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 Statement Suites</a:t>
            </a:r>
            <a:endParaRPr lang="en-IN" dirty="0"/>
          </a:p>
        </p:txBody>
      </p:sp>
      <p:sp>
        <p:nvSpPr>
          <p:cNvPr id="3" name="Content Placeholder 2"/>
          <p:cNvSpPr>
            <a:spLocks noGrp="1"/>
          </p:cNvSpPr>
          <p:nvPr>
            <p:ph idx="1"/>
          </p:nvPr>
        </p:nvSpPr>
        <p:spPr/>
        <p:txBody>
          <a:bodyPr>
            <a:normAutofit/>
          </a:bodyPr>
          <a:lstStyle/>
          <a:p>
            <a:r>
              <a:rPr lang="en-US" dirty="0" smtClean="0"/>
              <a:t>If </a:t>
            </a:r>
            <a:r>
              <a:rPr lang="en-US" dirty="0"/>
              <a:t>the suite of an </a:t>
            </a:r>
            <a:r>
              <a:rPr lang="en-US" b="1" dirty="0"/>
              <a:t>if</a:t>
            </a:r>
            <a:r>
              <a:rPr lang="en-US" dirty="0"/>
              <a:t> clause consists only of a single line, it may go on the same line as the header statement.</a:t>
            </a:r>
            <a:endParaRPr lang="en-IN" dirty="0"/>
          </a:p>
          <a:p>
            <a:r>
              <a:rPr lang="en-US" dirty="0"/>
              <a:t>E</a:t>
            </a:r>
            <a:r>
              <a:rPr lang="en-US" dirty="0" smtClean="0"/>
              <a:t>xample </a:t>
            </a:r>
            <a:r>
              <a:rPr lang="en-US" dirty="0"/>
              <a:t>of a </a:t>
            </a:r>
            <a:r>
              <a:rPr lang="en-US" b="1" dirty="0"/>
              <a:t>one-line if</a:t>
            </a:r>
            <a:r>
              <a:rPr lang="en-US" dirty="0"/>
              <a:t> clause </a:t>
            </a:r>
            <a:r>
              <a:rPr lang="en-US" dirty="0" smtClean="0"/>
              <a:t>−</a:t>
            </a:r>
            <a:r>
              <a:rPr lang="en-US" dirty="0"/>
              <a:t> </a:t>
            </a:r>
            <a:endParaRPr lang="en-IN" dirty="0"/>
          </a:p>
          <a:p>
            <a:pPr marL="0" indent="0">
              <a:buNone/>
            </a:pPr>
            <a:r>
              <a:rPr lang="en-US" dirty="0" err="1"/>
              <a:t>var</a:t>
            </a:r>
            <a:r>
              <a:rPr lang="en-US" dirty="0"/>
              <a:t> = 100</a:t>
            </a:r>
            <a:endParaRPr lang="en-IN" dirty="0"/>
          </a:p>
          <a:p>
            <a:pPr marL="0" indent="0">
              <a:buNone/>
            </a:pPr>
            <a:r>
              <a:rPr lang="en-US" sz="2800" dirty="0" smtClean="0"/>
              <a:t>if ( </a:t>
            </a:r>
            <a:r>
              <a:rPr lang="en-US" sz="2800" dirty="0" err="1" smtClean="0"/>
              <a:t>var</a:t>
            </a:r>
            <a:r>
              <a:rPr lang="en-US" sz="2800" dirty="0" smtClean="0"/>
              <a:t>  == 100 ) : </a:t>
            </a:r>
          </a:p>
          <a:p>
            <a:pPr marL="0" indent="0">
              <a:buNone/>
            </a:pPr>
            <a:r>
              <a:rPr lang="en-US" sz="2800" dirty="0"/>
              <a:t>	</a:t>
            </a:r>
            <a:r>
              <a:rPr lang="en-US" sz="2800" dirty="0" smtClean="0"/>
              <a:t>print ("Value of expression is 100")</a:t>
            </a:r>
            <a:endParaRPr lang="en-IN" sz="2800" dirty="0"/>
          </a:p>
          <a:p>
            <a:pPr marL="0" indent="0">
              <a:buNone/>
            </a:pPr>
            <a:endParaRPr lang="en-IN" dirty="0"/>
          </a:p>
          <a:p>
            <a:endParaRPr lang="en-IN" dirty="0"/>
          </a:p>
        </p:txBody>
      </p:sp>
    </p:spTree>
    <p:extLst>
      <p:ext uri="{BB962C8B-B14F-4D97-AF65-F5344CB8AC3E}">
        <p14:creationId xmlns:p14="http://schemas.microsoft.com/office/powerpoint/2010/main" val="3617928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Loops</a:t>
            </a:r>
            <a:r>
              <a:rPr lang="en-IN" dirty="0"/>
              <a:t/>
            </a:r>
            <a:br>
              <a:rPr lang="en-IN" dirty="0"/>
            </a:br>
            <a:endParaRPr lang="en-IN" dirty="0"/>
          </a:p>
        </p:txBody>
      </p:sp>
      <p:sp>
        <p:nvSpPr>
          <p:cNvPr id="3" name="Content Placeholder 2"/>
          <p:cNvSpPr>
            <a:spLocks noGrp="1"/>
          </p:cNvSpPr>
          <p:nvPr>
            <p:ph idx="1"/>
          </p:nvPr>
        </p:nvSpPr>
        <p:spPr/>
        <p:txBody>
          <a:bodyPr>
            <a:normAutofit lnSpcReduction="10000"/>
          </a:bodyPr>
          <a:lstStyle/>
          <a:p>
            <a:r>
              <a:rPr lang="en-US" dirty="0"/>
              <a:t>In general, statements are executed sequentially: The first statement in a function is executed first, followed by the second, and so on. There may be a situation when you need to execute a block of code several number of times.</a:t>
            </a:r>
            <a:endParaRPr lang="en-IN" dirty="0"/>
          </a:p>
          <a:p>
            <a:r>
              <a:rPr lang="en-US" dirty="0"/>
              <a:t>Programming languages provide various control structures that allow for more complicated execution paths.</a:t>
            </a:r>
            <a:endParaRPr lang="en-IN" dirty="0"/>
          </a:p>
          <a:p>
            <a:pPr marL="0" indent="0">
              <a:buNone/>
            </a:pPr>
            <a:endParaRPr lang="en-IN" dirty="0"/>
          </a:p>
        </p:txBody>
      </p:sp>
    </p:spTree>
    <p:extLst>
      <p:ext uri="{BB962C8B-B14F-4D97-AF65-F5344CB8AC3E}">
        <p14:creationId xmlns:p14="http://schemas.microsoft.com/office/powerpoint/2010/main" val="2796486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A loop statement allows us to execute a statement or group of statements multiple times. </a:t>
            </a:r>
            <a:endParaRPr lang="en-IN" sz="2800" dirty="0"/>
          </a:p>
        </p:txBody>
      </p:sp>
      <p:sp>
        <p:nvSpPr>
          <p:cNvPr id="3" name="Content Placeholder 2"/>
          <p:cNvSpPr>
            <a:spLocks noGrp="1"/>
          </p:cNvSpPr>
          <p:nvPr>
            <p:ph idx="1"/>
          </p:nvPr>
        </p:nvSpPr>
        <p:spPr/>
        <p:txBody>
          <a:bodyPr/>
          <a:lstStyle/>
          <a:p>
            <a:endParaRPr lang="en-US" dirty="0"/>
          </a:p>
          <a:p>
            <a:pPr marL="0" indent="0">
              <a:buNone/>
            </a:pPr>
            <a:endParaRPr lang="en-IN"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7038" y="1692275"/>
            <a:ext cx="5749925" cy="347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9589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Python programming language provides following types of loops to handle looping requirements.</a:t>
            </a:r>
            <a:endParaRPr lang="en-IN" sz="2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85438600"/>
              </p:ext>
            </p:extLst>
          </p:nvPr>
        </p:nvGraphicFramePr>
        <p:xfrm>
          <a:off x="838200" y="1676399"/>
          <a:ext cx="7315200" cy="3910718"/>
        </p:xfrm>
        <a:graphic>
          <a:graphicData uri="http://schemas.openxmlformats.org/drawingml/2006/table">
            <a:tbl>
              <a:tblPr firstRow="1" firstCol="1" bandRow="1">
                <a:tableStyleId>{5C22544A-7EE6-4342-B048-85BDC9FD1C3A}</a:tableStyleId>
              </a:tblPr>
              <a:tblGrid>
                <a:gridCol w="2180027"/>
                <a:gridCol w="5135173"/>
              </a:tblGrid>
              <a:tr h="664664">
                <a:tc>
                  <a:txBody>
                    <a:bodyPr/>
                    <a:lstStyle/>
                    <a:p>
                      <a:pPr>
                        <a:lnSpc>
                          <a:spcPct val="115000"/>
                        </a:lnSpc>
                        <a:spcAft>
                          <a:spcPts val="1000"/>
                        </a:spcAft>
                      </a:pPr>
                      <a:r>
                        <a:rPr lang="en-US" sz="1800" dirty="0">
                          <a:effectLst/>
                        </a:rPr>
                        <a:t>Loop Type</a:t>
                      </a:r>
                      <a:endParaRPr lang="en-IN" sz="1800" dirty="0">
                        <a:effectLst/>
                        <a:latin typeface="Calibri"/>
                        <a:ea typeface="Calibri"/>
                        <a:cs typeface="Mangal"/>
                      </a:endParaRPr>
                    </a:p>
                  </a:txBody>
                  <a:tcPr marL="76200" marR="76200" marT="76200" marB="76200"/>
                </a:tc>
                <a:tc>
                  <a:txBody>
                    <a:bodyPr/>
                    <a:lstStyle/>
                    <a:p>
                      <a:pPr>
                        <a:lnSpc>
                          <a:spcPct val="115000"/>
                        </a:lnSpc>
                        <a:spcAft>
                          <a:spcPts val="1000"/>
                        </a:spcAft>
                      </a:pPr>
                      <a:r>
                        <a:rPr lang="en-US" sz="1800">
                          <a:effectLst/>
                        </a:rPr>
                        <a:t>Description</a:t>
                      </a:r>
                      <a:endParaRPr lang="en-IN" sz="1800">
                        <a:effectLst/>
                        <a:latin typeface="Calibri"/>
                        <a:ea typeface="Calibri"/>
                        <a:cs typeface="Mangal"/>
                      </a:endParaRPr>
                    </a:p>
                  </a:txBody>
                  <a:tcPr marL="76200" marR="76200" marT="76200" marB="76200"/>
                </a:tc>
              </a:tr>
              <a:tr h="1048446">
                <a:tc>
                  <a:txBody>
                    <a:bodyPr/>
                    <a:lstStyle/>
                    <a:p>
                      <a:pPr>
                        <a:lnSpc>
                          <a:spcPct val="115000"/>
                        </a:lnSpc>
                        <a:spcAft>
                          <a:spcPts val="1000"/>
                        </a:spcAft>
                      </a:pPr>
                      <a:r>
                        <a:rPr lang="en-US" sz="1800" u="sng" dirty="0">
                          <a:effectLst/>
                          <a:hlinkClick r:id="rId2" tooltip="WHILE loop in Python"/>
                        </a:rPr>
                        <a:t>while loop</a:t>
                      </a:r>
                      <a:endParaRPr lang="en-IN" sz="1800" dirty="0">
                        <a:effectLst/>
                        <a:latin typeface="Calibri"/>
                        <a:ea typeface="Calibri"/>
                        <a:cs typeface="Mangal"/>
                      </a:endParaRPr>
                    </a:p>
                  </a:txBody>
                  <a:tcPr marL="76200" marR="76200" marT="76200" marB="76200"/>
                </a:tc>
                <a:tc>
                  <a:txBody>
                    <a:bodyPr/>
                    <a:lstStyle/>
                    <a:p>
                      <a:pPr>
                        <a:lnSpc>
                          <a:spcPct val="115000"/>
                        </a:lnSpc>
                        <a:spcAft>
                          <a:spcPts val="1000"/>
                        </a:spcAft>
                      </a:pPr>
                      <a:r>
                        <a:rPr lang="en-US" sz="1800">
                          <a:effectLst/>
                        </a:rPr>
                        <a:t>Repeats a statement or group of statements while a given condition is TRUE. It tests the condition before executing the loop body.</a:t>
                      </a:r>
                      <a:endParaRPr lang="en-IN" sz="1800">
                        <a:effectLst/>
                        <a:latin typeface="Calibri"/>
                        <a:ea typeface="Calibri"/>
                        <a:cs typeface="Mangal"/>
                      </a:endParaRPr>
                    </a:p>
                  </a:txBody>
                  <a:tcPr marL="76200" marR="76200" marT="76200" marB="76200"/>
                </a:tc>
              </a:tr>
              <a:tr h="1048446">
                <a:tc>
                  <a:txBody>
                    <a:bodyPr/>
                    <a:lstStyle/>
                    <a:p>
                      <a:pPr>
                        <a:lnSpc>
                          <a:spcPct val="115000"/>
                        </a:lnSpc>
                        <a:spcAft>
                          <a:spcPts val="1000"/>
                        </a:spcAft>
                      </a:pPr>
                      <a:r>
                        <a:rPr lang="en-US" sz="1800" u="sng">
                          <a:effectLst/>
                          <a:hlinkClick r:id="rId3" tooltip="FOR loop in Python"/>
                        </a:rPr>
                        <a:t>for loop</a:t>
                      </a:r>
                      <a:endParaRPr lang="en-IN" sz="1800">
                        <a:effectLst/>
                        <a:latin typeface="Calibri"/>
                        <a:ea typeface="Calibri"/>
                        <a:cs typeface="Mangal"/>
                      </a:endParaRPr>
                    </a:p>
                  </a:txBody>
                  <a:tcPr marL="76200" marR="76200" marT="76200" marB="76200"/>
                </a:tc>
                <a:tc>
                  <a:txBody>
                    <a:bodyPr/>
                    <a:lstStyle/>
                    <a:p>
                      <a:pPr>
                        <a:lnSpc>
                          <a:spcPct val="115000"/>
                        </a:lnSpc>
                        <a:spcAft>
                          <a:spcPts val="1000"/>
                        </a:spcAft>
                      </a:pPr>
                      <a:r>
                        <a:rPr lang="en-US" sz="1800" dirty="0">
                          <a:effectLst/>
                        </a:rPr>
                        <a:t>Executes a sequence of statements multiple times and abbreviates the code that manages the loop variable.</a:t>
                      </a:r>
                      <a:endParaRPr lang="en-IN" sz="1800" dirty="0">
                        <a:effectLst/>
                        <a:latin typeface="Calibri"/>
                        <a:ea typeface="Calibri"/>
                        <a:cs typeface="Mangal"/>
                      </a:endParaRPr>
                    </a:p>
                  </a:txBody>
                  <a:tcPr marL="76200" marR="76200" marT="76200" marB="76200"/>
                </a:tc>
              </a:tr>
              <a:tr h="1048446">
                <a:tc>
                  <a:txBody>
                    <a:bodyPr/>
                    <a:lstStyle/>
                    <a:p>
                      <a:pPr>
                        <a:lnSpc>
                          <a:spcPct val="115000"/>
                        </a:lnSpc>
                        <a:spcAft>
                          <a:spcPts val="1000"/>
                        </a:spcAft>
                      </a:pPr>
                      <a:r>
                        <a:rPr lang="en-US" sz="1800" u="sng">
                          <a:effectLst/>
                          <a:hlinkClick r:id="rId4" tooltip="nested loops in Python"/>
                        </a:rPr>
                        <a:t>nested loops</a:t>
                      </a:r>
                      <a:endParaRPr lang="en-IN" sz="1800">
                        <a:effectLst/>
                        <a:latin typeface="Calibri"/>
                        <a:ea typeface="Calibri"/>
                        <a:cs typeface="Mangal"/>
                      </a:endParaRPr>
                    </a:p>
                  </a:txBody>
                  <a:tcPr marL="76200" marR="76200" marT="76200" marB="76200"/>
                </a:tc>
                <a:tc>
                  <a:txBody>
                    <a:bodyPr/>
                    <a:lstStyle/>
                    <a:p>
                      <a:pPr>
                        <a:lnSpc>
                          <a:spcPct val="115000"/>
                        </a:lnSpc>
                        <a:spcAft>
                          <a:spcPts val="1000"/>
                        </a:spcAft>
                      </a:pPr>
                      <a:r>
                        <a:rPr lang="en-US" sz="1800" dirty="0">
                          <a:effectLst/>
                        </a:rPr>
                        <a:t>You can use one or more loop inside any another </a:t>
                      </a:r>
                      <a:r>
                        <a:rPr lang="en-US" sz="1800" dirty="0" err="1">
                          <a:effectLst/>
                        </a:rPr>
                        <a:t>while,or</a:t>
                      </a:r>
                      <a:r>
                        <a:rPr lang="en-US" sz="1800" dirty="0">
                          <a:effectLst/>
                        </a:rPr>
                        <a:t> for or loop.</a:t>
                      </a:r>
                      <a:endParaRPr lang="en-IN" sz="1800" dirty="0">
                        <a:effectLst/>
                        <a:latin typeface="Calibri"/>
                        <a:ea typeface="Calibri"/>
                        <a:cs typeface="Mangal"/>
                      </a:endParaRPr>
                    </a:p>
                  </a:txBody>
                  <a:tcPr marL="76200" marR="76200" marT="76200" marB="76200"/>
                </a:tc>
              </a:tr>
            </a:tbl>
          </a:graphicData>
        </a:graphic>
      </p:graphicFrame>
    </p:spTree>
    <p:extLst>
      <p:ext uri="{BB962C8B-B14F-4D97-AF65-F5344CB8AC3E}">
        <p14:creationId xmlns:p14="http://schemas.microsoft.com/office/powerpoint/2010/main" val="2543172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Loop Control Statements</a:t>
            </a:r>
            <a:r>
              <a:rPr lang="en-IN" dirty="0"/>
              <a:t/>
            </a:r>
            <a:br>
              <a:rPr lang="en-IN" dirty="0"/>
            </a:br>
            <a:endParaRPr lang="en-IN" dirty="0"/>
          </a:p>
        </p:txBody>
      </p:sp>
      <p:sp>
        <p:nvSpPr>
          <p:cNvPr id="3" name="Content Placeholder 2"/>
          <p:cNvSpPr>
            <a:spLocks noGrp="1"/>
          </p:cNvSpPr>
          <p:nvPr>
            <p:ph idx="1"/>
          </p:nvPr>
        </p:nvSpPr>
        <p:spPr/>
        <p:txBody>
          <a:bodyPr/>
          <a:lstStyle/>
          <a:p>
            <a:pPr marL="0" indent="0">
              <a:buNone/>
            </a:pPr>
            <a:r>
              <a:rPr lang="en-US" dirty="0" smtClean="0"/>
              <a:t>Loop </a:t>
            </a:r>
            <a:r>
              <a:rPr lang="en-US" dirty="0"/>
              <a:t>control statements change execution from its normal sequence. When execution leaves a scope, all automatic objects that were created in that scope are destroyed.</a:t>
            </a:r>
            <a:endParaRPr lang="en-IN" dirty="0"/>
          </a:p>
          <a:p>
            <a:endParaRPr lang="en-IN" dirty="0"/>
          </a:p>
        </p:txBody>
      </p:sp>
    </p:spTree>
    <p:extLst>
      <p:ext uri="{BB962C8B-B14F-4D97-AF65-F5344CB8AC3E}">
        <p14:creationId xmlns:p14="http://schemas.microsoft.com/office/powerpoint/2010/main" val="35400959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TotalTime>
  <Words>765</Words>
  <Application>Microsoft Office PowerPoint</Application>
  <PresentationFormat>On-screen Show (4:3)</PresentationFormat>
  <Paragraphs>147</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Control Flow  </vt:lpstr>
      <vt:lpstr> Python programming language assumes any non-zero and non-null values as TRUE, and if it is either zero or null, then it is assumed as FALSE value. </vt:lpstr>
      <vt:lpstr>Control Flow</vt:lpstr>
      <vt:lpstr>Python programming language provides following types of decision making statements. </vt:lpstr>
      <vt:lpstr>Single Statement Suites</vt:lpstr>
      <vt:lpstr>Loops </vt:lpstr>
      <vt:lpstr>A loop statement allows us to execute a statement or group of statements multiple times. </vt:lpstr>
      <vt:lpstr>Python programming language provides following types of loops to handle looping requirements.</vt:lpstr>
      <vt:lpstr>Loop Control Statements </vt:lpstr>
      <vt:lpstr>Python supports the following control statements. </vt:lpstr>
      <vt:lpstr> loop control statements Iterator and Generator  </vt:lpstr>
      <vt:lpstr>generator</vt:lpstr>
      <vt:lpstr>Range()</vt:lpstr>
      <vt:lpstr>Range()</vt:lpstr>
      <vt:lpstr>Range()</vt:lpstr>
      <vt:lpstr>Range()</vt:lpstr>
      <vt:lpstr>Pass</vt:lpstr>
      <vt:lpstr>yield</vt:lpstr>
      <vt:lpstr>yield</vt:lpstr>
      <vt:lpstr>yield</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 Flow  </dc:title>
  <dc:creator>ANKIT PANDEY</dc:creator>
  <cp:lastModifiedBy>ANKIT PANDEY</cp:lastModifiedBy>
  <cp:revision>16</cp:revision>
  <dcterms:created xsi:type="dcterms:W3CDTF">2006-08-16T00:00:00Z</dcterms:created>
  <dcterms:modified xsi:type="dcterms:W3CDTF">2016-10-07T23:11:40Z</dcterms:modified>
</cp:coreProperties>
</file>