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70" r:id="rId14"/>
    <p:sldId id="271" r:id="rId15"/>
    <p:sldId id="273" r:id="rId16"/>
    <p:sldId id="269" r:id="rId17"/>
    <p:sldId id="272"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Strings  - Manipulate Python strings</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67989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Raw strings</a:t>
            </a:r>
            <a:endParaRPr lang="en-IN" dirty="0"/>
          </a:p>
        </p:txBody>
      </p:sp>
      <p:sp>
        <p:nvSpPr>
          <p:cNvPr id="3" name="Content Placeholder 2"/>
          <p:cNvSpPr>
            <a:spLocks noGrp="1"/>
          </p:cNvSpPr>
          <p:nvPr>
            <p:ph idx="1"/>
          </p:nvPr>
        </p:nvSpPr>
        <p:spPr/>
        <p:txBody>
          <a:bodyPr>
            <a:normAutofit fontScale="70000" lnSpcReduction="20000"/>
          </a:bodyPr>
          <a:lstStyle/>
          <a:p>
            <a:r>
              <a:rPr lang="en-US" dirty="0"/>
              <a:t>Raw strings do not treat the backslash as a special character at all. Every character you put into a raw string stays the way you wrote it </a:t>
            </a:r>
            <a:endParaRPr lang="en-US" dirty="0" smtClean="0"/>
          </a:p>
          <a:p>
            <a:pPr marL="0" indent="0">
              <a:buNone/>
            </a:pPr>
            <a:endParaRPr lang="en-IN" dirty="0"/>
          </a:p>
          <a:p>
            <a:r>
              <a:rPr lang="en-US" dirty="0"/>
              <a:t>print ('C:\\nowhere')</a:t>
            </a:r>
            <a:endParaRPr lang="en-IN" dirty="0"/>
          </a:p>
          <a:p>
            <a:pPr marL="0" indent="0">
              <a:buNone/>
            </a:pPr>
            <a:r>
              <a:rPr lang="en-US" dirty="0"/>
              <a:t>When the above code is executed, it produces the following result −</a:t>
            </a:r>
            <a:endParaRPr lang="en-IN" dirty="0"/>
          </a:p>
          <a:p>
            <a:r>
              <a:rPr lang="en-US" dirty="0"/>
              <a:t>C:\nowhere</a:t>
            </a:r>
            <a:endParaRPr lang="en-IN" dirty="0"/>
          </a:p>
          <a:p>
            <a:r>
              <a:rPr lang="en-US" dirty="0"/>
              <a:t>Now let's make use of raw string. We would put expression in </a:t>
            </a:r>
            <a:r>
              <a:rPr lang="en-US" b="1" dirty="0" err="1"/>
              <a:t>r'expression</a:t>
            </a:r>
            <a:r>
              <a:rPr lang="en-US" b="1" dirty="0"/>
              <a:t>'</a:t>
            </a:r>
            <a:r>
              <a:rPr lang="en-US" dirty="0"/>
              <a:t> as follows −</a:t>
            </a:r>
            <a:endParaRPr lang="en-IN" dirty="0"/>
          </a:p>
          <a:p>
            <a:pPr marL="0" indent="0">
              <a:buNone/>
            </a:pPr>
            <a:r>
              <a:rPr lang="en-US" dirty="0"/>
              <a:t> </a:t>
            </a:r>
            <a:r>
              <a:rPr lang="en-US" dirty="0" smtClean="0"/>
              <a:t>print </a:t>
            </a:r>
            <a:r>
              <a:rPr lang="en-US" dirty="0"/>
              <a:t>(</a:t>
            </a:r>
            <a:r>
              <a:rPr lang="en-US" dirty="0" err="1"/>
              <a:t>r'C</a:t>
            </a:r>
            <a:r>
              <a:rPr lang="en-US" dirty="0"/>
              <a:t>:\\nowhere')</a:t>
            </a:r>
            <a:endParaRPr lang="en-IN" dirty="0"/>
          </a:p>
          <a:p>
            <a:pPr marL="0" indent="0">
              <a:buNone/>
            </a:pPr>
            <a:r>
              <a:rPr lang="en-US" dirty="0"/>
              <a:t>When the above code is executed, it produces the following result −</a:t>
            </a:r>
            <a:endParaRPr lang="en-IN" dirty="0"/>
          </a:p>
          <a:p>
            <a:r>
              <a:rPr lang="en-US" dirty="0"/>
              <a:t>C:\\nowhere</a:t>
            </a:r>
            <a:endParaRPr lang="en-IN" dirty="0"/>
          </a:p>
          <a:p>
            <a:endParaRPr lang="en-IN" dirty="0"/>
          </a:p>
        </p:txBody>
      </p:sp>
    </p:spTree>
    <p:extLst>
      <p:ext uri="{BB962C8B-B14F-4D97-AF65-F5344CB8AC3E}">
        <p14:creationId xmlns:p14="http://schemas.microsoft.com/office/powerpoint/2010/main" val="3726545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Unicode String</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smtClean="0"/>
              <a:t>In </a:t>
            </a:r>
            <a:r>
              <a:rPr lang="en-US" dirty="0"/>
              <a:t>Python 3, all strings are represented in Unicode</a:t>
            </a:r>
            <a:r>
              <a:rPr lang="en-US" dirty="0" smtClean="0"/>
              <a:t>. In </a:t>
            </a:r>
            <a:r>
              <a:rPr lang="en-US" dirty="0"/>
              <a:t>Python 2 are stored internally as 8-bit ASCII, hence it is required to attach 'u' to make it Unicode. It is no longer necessary now.</a:t>
            </a:r>
            <a:endParaRPr lang="en-IN" dirty="0"/>
          </a:p>
          <a:p>
            <a:endParaRPr lang="en-IN" dirty="0"/>
          </a:p>
        </p:txBody>
      </p:sp>
    </p:spTree>
    <p:extLst>
      <p:ext uri="{BB962C8B-B14F-4D97-AF65-F5344CB8AC3E}">
        <p14:creationId xmlns:p14="http://schemas.microsoft.com/office/powerpoint/2010/main" val="42831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Built-in String Methods</a:t>
            </a:r>
            <a:r>
              <a:rPr lang="en-IN" dirty="0"/>
              <a:t/>
            </a:r>
            <a:br>
              <a:rPr lang="en-IN" dirty="0"/>
            </a:br>
            <a:endParaRPr lang="en-IN" dirty="0"/>
          </a:p>
        </p:txBody>
      </p:sp>
      <p:sp>
        <p:nvSpPr>
          <p:cNvPr id="5" name="Content Placeholder 4"/>
          <p:cNvSpPr>
            <a:spLocks noGrp="1"/>
          </p:cNvSpPr>
          <p:nvPr>
            <p:ph idx="1"/>
          </p:nvPr>
        </p:nvSpPr>
        <p:spPr>
          <a:xfrm>
            <a:off x="457200" y="1066800"/>
            <a:ext cx="8229600" cy="5410200"/>
          </a:xfrm>
        </p:spPr>
        <p:txBody>
          <a:bodyPr>
            <a:normAutofit fontScale="47500" lnSpcReduction="20000"/>
          </a:bodyPr>
          <a:lstStyle/>
          <a:p>
            <a:pPr marL="0" indent="0">
              <a:buNone/>
            </a:pPr>
            <a:endParaRPr lang="en-IN" dirty="0"/>
          </a:p>
          <a:p>
            <a:r>
              <a:rPr lang="en-IN" dirty="0" err="1"/>
              <a:t>isalnum</a:t>
            </a:r>
            <a:r>
              <a:rPr lang="en-IN" dirty="0"/>
              <a:t>()</a:t>
            </a:r>
          </a:p>
          <a:p>
            <a:pPr marL="0" indent="0">
              <a:buNone/>
            </a:pPr>
            <a:r>
              <a:rPr lang="en-IN" dirty="0"/>
              <a:t>Returns true if string has at least 1 character and all characters are alphanumeric and false otherwise.</a:t>
            </a:r>
          </a:p>
          <a:p>
            <a:endParaRPr lang="en-IN" dirty="0"/>
          </a:p>
          <a:p>
            <a:r>
              <a:rPr lang="en-IN" dirty="0" err="1"/>
              <a:t>isalpha</a:t>
            </a:r>
            <a:r>
              <a:rPr lang="en-IN" dirty="0"/>
              <a:t>()</a:t>
            </a:r>
          </a:p>
          <a:p>
            <a:pPr marL="0" indent="0">
              <a:buNone/>
            </a:pPr>
            <a:r>
              <a:rPr lang="en-IN" dirty="0"/>
              <a:t>Returns true if string has at least 1 character and all characters are alphabetic and false otherwise.</a:t>
            </a:r>
          </a:p>
          <a:p>
            <a:endParaRPr lang="en-IN" dirty="0"/>
          </a:p>
          <a:p>
            <a:r>
              <a:rPr lang="en-IN" dirty="0" err="1"/>
              <a:t>isdigit</a:t>
            </a:r>
            <a:r>
              <a:rPr lang="en-IN" dirty="0"/>
              <a:t>()</a:t>
            </a:r>
          </a:p>
          <a:p>
            <a:pPr marL="0" indent="0">
              <a:buNone/>
            </a:pPr>
            <a:r>
              <a:rPr lang="en-IN" dirty="0"/>
              <a:t>Returns true if string contains only digits and false otherwise</a:t>
            </a:r>
            <a:r>
              <a:rPr lang="en-IN" dirty="0" smtClean="0"/>
              <a:t>.</a:t>
            </a:r>
          </a:p>
          <a:p>
            <a:pPr marL="0" indent="0">
              <a:buNone/>
            </a:pPr>
            <a:endParaRPr lang="en-IN" dirty="0"/>
          </a:p>
          <a:p>
            <a:r>
              <a:rPr lang="en-IN" dirty="0" err="1"/>
              <a:t>islower</a:t>
            </a:r>
            <a:r>
              <a:rPr lang="en-IN" dirty="0"/>
              <a:t>()</a:t>
            </a:r>
          </a:p>
          <a:p>
            <a:pPr marL="0" indent="0">
              <a:buNone/>
            </a:pPr>
            <a:r>
              <a:rPr lang="en-IN" dirty="0"/>
              <a:t>Returns true if string has at least 1 cased character and all cased characters are in lowercase and false otherwise</a:t>
            </a:r>
            <a:r>
              <a:rPr lang="en-IN" dirty="0" smtClean="0"/>
              <a:t>.</a:t>
            </a:r>
          </a:p>
          <a:p>
            <a:pPr marL="0" indent="0">
              <a:buNone/>
            </a:pPr>
            <a:endParaRPr lang="en-IN" dirty="0"/>
          </a:p>
          <a:p>
            <a:r>
              <a:rPr lang="en-IN" dirty="0" err="1"/>
              <a:t>isspace</a:t>
            </a:r>
            <a:r>
              <a:rPr lang="en-IN" dirty="0"/>
              <a:t>()</a:t>
            </a:r>
          </a:p>
          <a:p>
            <a:pPr marL="0" indent="0">
              <a:buNone/>
            </a:pPr>
            <a:r>
              <a:rPr lang="en-IN" dirty="0"/>
              <a:t>Returns true if string contains only whitespace characters and false otherwise.</a:t>
            </a:r>
          </a:p>
          <a:p>
            <a:pPr marL="0" indent="0">
              <a:buNone/>
            </a:pPr>
            <a:endParaRPr lang="en-IN" dirty="0"/>
          </a:p>
          <a:p>
            <a:r>
              <a:rPr lang="en-IN" dirty="0" err="1"/>
              <a:t>istitle</a:t>
            </a:r>
            <a:r>
              <a:rPr lang="en-IN" dirty="0"/>
              <a:t>()</a:t>
            </a:r>
          </a:p>
          <a:p>
            <a:pPr marL="0" indent="0">
              <a:buNone/>
            </a:pPr>
            <a:r>
              <a:rPr lang="en-IN" dirty="0"/>
              <a:t>Returns true if string is properly "</a:t>
            </a:r>
            <a:r>
              <a:rPr lang="en-IN" dirty="0" err="1"/>
              <a:t>titlecased</a:t>
            </a:r>
            <a:r>
              <a:rPr lang="en-IN" dirty="0"/>
              <a:t>" and false otherwise.</a:t>
            </a:r>
          </a:p>
          <a:p>
            <a:endParaRPr lang="en-IN" dirty="0"/>
          </a:p>
          <a:p>
            <a:r>
              <a:rPr lang="en-IN" dirty="0" err="1"/>
              <a:t>isupper</a:t>
            </a:r>
            <a:r>
              <a:rPr lang="en-IN" dirty="0"/>
              <a:t>()</a:t>
            </a:r>
          </a:p>
          <a:p>
            <a:pPr marL="0" indent="0">
              <a:buNone/>
            </a:pPr>
            <a:r>
              <a:rPr lang="en-IN" dirty="0"/>
              <a:t>Returns true if string has at least one cased character and all cased characters are in uppercase and false otherwise.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0819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endParaRPr lang="en-IN" dirty="0"/>
          </a:p>
        </p:txBody>
      </p:sp>
      <p:sp>
        <p:nvSpPr>
          <p:cNvPr id="3" name="Content Placeholder 2"/>
          <p:cNvSpPr>
            <a:spLocks noGrp="1"/>
          </p:cNvSpPr>
          <p:nvPr>
            <p:ph idx="1"/>
          </p:nvPr>
        </p:nvSpPr>
        <p:spPr>
          <a:xfrm>
            <a:off x="457200" y="1371600"/>
            <a:ext cx="8229600" cy="5334000"/>
          </a:xfrm>
        </p:spPr>
        <p:txBody>
          <a:bodyPr>
            <a:noAutofit/>
          </a:bodyPr>
          <a:lstStyle/>
          <a:p>
            <a:r>
              <a:rPr lang="en-IN" sz="1400" dirty="0" err="1" smtClean="0"/>
              <a:t>isnumeric</a:t>
            </a:r>
            <a:r>
              <a:rPr lang="en-IN" sz="1400" dirty="0"/>
              <a:t>()</a:t>
            </a:r>
          </a:p>
          <a:p>
            <a:pPr marL="0" indent="0">
              <a:buNone/>
            </a:pPr>
            <a:r>
              <a:rPr lang="en-IN" sz="1400" dirty="0"/>
              <a:t>Returns true if a </a:t>
            </a:r>
            <a:r>
              <a:rPr lang="en-IN" sz="1400" dirty="0" err="1"/>
              <a:t>unicode</a:t>
            </a:r>
            <a:r>
              <a:rPr lang="en-IN" sz="1400" dirty="0"/>
              <a:t> string contains only numeric characters and false otherwise.</a:t>
            </a:r>
          </a:p>
          <a:p>
            <a:pPr marL="0" indent="0">
              <a:buNone/>
            </a:pPr>
            <a:endParaRPr lang="en-IN" sz="1400" dirty="0"/>
          </a:p>
          <a:p>
            <a:r>
              <a:rPr lang="en-IN" sz="1400" dirty="0" err="1"/>
              <a:t>isdecimal</a:t>
            </a:r>
            <a:r>
              <a:rPr lang="en-IN" sz="1400" dirty="0"/>
              <a:t>()</a:t>
            </a:r>
          </a:p>
          <a:p>
            <a:pPr marL="0" indent="0">
              <a:buNone/>
            </a:pPr>
            <a:r>
              <a:rPr lang="en-IN" sz="1400" dirty="0"/>
              <a:t>Returns true if a </a:t>
            </a:r>
            <a:r>
              <a:rPr lang="en-IN" sz="1400" dirty="0" err="1"/>
              <a:t>unicode</a:t>
            </a:r>
            <a:r>
              <a:rPr lang="en-IN" sz="1400" dirty="0"/>
              <a:t> string contains only decimal characters and false otherwise.</a:t>
            </a:r>
          </a:p>
          <a:p>
            <a:pPr marL="0" indent="0">
              <a:buNone/>
            </a:pPr>
            <a:endParaRPr lang="en-IN" sz="1400" dirty="0"/>
          </a:p>
          <a:p>
            <a:r>
              <a:rPr lang="en-IN" sz="1400" dirty="0"/>
              <a:t>title()</a:t>
            </a:r>
          </a:p>
          <a:p>
            <a:pPr marL="0" indent="0">
              <a:buNone/>
            </a:pPr>
            <a:r>
              <a:rPr lang="en-IN" sz="1400" dirty="0"/>
              <a:t>Returns "</a:t>
            </a:r>
            <a:r>
              <a:rPr lang="en-IN" sz="1400" dirty="0" err="1"/>
              <a:t>titlecased</a:t>
            </a:r>
            <a:r>
              <a:rPr lang="en-IN" sz="1400" dirty="0"/>
              <a:t>" version of string, that is, all words begin with uppercase and the rest are lowercase.</a:t>
            </a:r>
          </a:p>
          <a:p>
            <a:endParaRPr lang="en-IN" sz="1400" dirty="0"/>
          </a:p>
          <a:p>
            <a:r>
              <a:rPr lang="en-IN" sz="1400" dirty="0" smtClean="0"/>
              <a:t>join(</a:t>
            </a:r>
            <a:r>
              <a:rPr lang="en-IN" sz="1400" dirty="0" err="1" smtClean="0"/>
              <a:t>seq</a:t>
            </a:r>
            <a:r>
              <a:rPr lang="en-IN" sz="1400" dirty="0"/>
              <a:t>)</a:t>
            </a:r>
          </a:p>
          <a:p>
            <a:pPr marL="0" indent="0">
              <a:buNone/>
            </a:pPr>
            <a:r>
              <a:rPr lang="en-IN" sz="1400" dirty="0"/>
              <a:t>Merges (concatenates) the string representations of elements in sequence </a:t>
            </a:r>
            <a:r>
              <a:rPr lang="en-IN" sz="1400" dirty="0" err="1"/>
              <a:t>seq</a:t>
            </a:r>
            <a:r>
              <a:rPr lang="en-IN" sz="1400" dirty="0"/>
              <a:t> into a string, with separator string.</a:t>
            </a:r>
          </a:p>
          <a:p>
            <a:endParaRPr lang="en-IN" sz="1400" dirty="0"/>
          </a:p>
          <a:p>
            <a:r>
              <a:rPr lang="en-IN" sz="1400" dirty="0" err="1"/>
              <a:t>len</a:t>
            </a:r>
            <a:r>
              <a:rPr lang="en-IN" sz="1400" dirty="0"/>
              <a:t>(string)</a:t>
            </a:r>
          </a:p>
          <a:p>
            <a:pPr marL="0" indent="0">
              <a:buNone/>
            </a:pPr>
            <a:r>
              <a:rPr lang="en-IN" sz="1400" dirty="0"/>
              <a:t>Returns the length of the </a:t>
            </a:r>
            <a:r>
              <a:rPr lang="en-IN" sz="1400" dirty="0" smtClean="0"/>
              <a:t>string</a:t>
            </a:r>
          </a:p>
          <a:p>
            <a:pPr marL="0" indent="0">
              <a:buNone/>
            </a:pPr>
            <a:endParaRPr lang="en-IN" sz="1400" dirty="0"/>
          </a:p>
          <a:p>
            <a:r>
              <a:rPr lang="en-IN" sz="1400" dirty="0"/>
              <a:t>max(</a:t>
            </a:r>
            <a:r>
              <a:rPr lang="en-IN" sz="1400" dirty="0" err="1"/>
              <a:t>str</a:t>
            </a:r>
            <a:r>
              <a:rPr lang="en-IN" sz="1400" dirty="0"/>
              <a:t>)</a:t>
            </a:r>
          </a:p>
          <a:p>
            <a:r>
              <a:rPr lang="en-IN" sz="1400" dirty="0"/>
              <a:t>Returns the max alphabetical character from the string str.</a:t>
            </a:r>
          </a:p>
          <a:p>
            <a:endParaRPr lang="en-IN" sz="1400" dirty="0"/>
          </a:p>
          <a:p>
            <a:r>
              <a:rPr lang="en-IN" sz="1400" dirty="0"/>
              <a:t>min(</a:t>
            </a:r>
            <a:r>
              <a:rPr lang="en-IN" sz="1400" dirty="0" err="1"/>
              <a:t>str</a:t>
            </a:r>
            <a:r>
              <a:rPr lang="en-IN" sz="1400" dirty="0"/>
              <a:t>)</a:t>
            </a:r>
          </a:p>
          <a:p>
            <a:r>
              <a:rPr lang="en-IN" sz="1400" dirty="0"/>
              <a:t>Returns the min alphabetical character from the string str.</a:t>
            </a:r>
          </a:p>
          <a:p>
            <a:pPr marL="0" indent="0">
              <a:buNone/>
            </a:pPr>
            <a:endParaRPr lang="en-IN" sz="1400" dirty="0" smtClean="0"/>
          </a:p>
          <a:p>
            <a:pPr marL="0" indent="0">
              <a:buNone/>
            </a:pPr>
            <a:endParaRPr lang="en-IN" sz="1400" dirty="0"/>
          </a:p>
        </p:txBody>
      </p:sp>
    </p:spTree>
    <p:extLst>
      <p:ext uri="{BB962C8B-B14F-4D97-AF65-F5344CB8AC3E}">
        <p14:creationId xmlns:p14="http://schemas.microsoft.com/office/powerpoint/2010/main" val="282654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endParaRPr lang="en-IN" dirty="0"/>
          </a:p>
        </p:txBody>
      </p:sp>
      <p:sp>
        <p:nvSpPr>
          <p:cNvPr id="3" name="Content Placeholder 2"/>
          <p:cNvSpPr>
            <a:spLocks noGrp="1"/>
          </p:cNvSpPr>
          <p:nvPr>
            <p:ph idx="1"/>
          </p:nvPr>
        </p:nvSpPr>
        <p:spPr/>
        <p:txBody>
          <a:bodyPr>
            <a:normAutofit fontScale="47500" lnSpcReduction="20000"/>
          </a:bodyPr>
          <a:lstStyle/>
          <a:p>
            <a:r>
              <a:rPr lang="en-IN" dirty="0"/>
              <a:t>lower()</a:t>
            </a:r>
          </a:p>
          <a:p>
            <a:r>
              <a:rPr lang="en-IN" dirty="0"/>
              <a:t>Converts all uppercase letters in string to lowercase.</a:t>
            </a:r>
          </a:p>
          <a:p>
            <a:endParaRPr lang="en-IN" dirty="0" smtClean="0"/>
          </a:p>
          <a:p>
            <a:r>
              <a:rPr lang="en-IN" dirty="0"/>
              <a:t>upper()</a:t>
            </a:r>
          </a:p>
          <a:p>
            <a:r>
              <a:rPr lang="en-IN" dirty="0" smtClean="0"/>
              <a:t>Converts </a:t>
            </a:r>
            <a:r>
              <a:rPr lang="en-IN" dirty="0"/>
              <a:t>lowercase letters in string to uppercase</a:t>
            </a:r>
            <a:r>
              <a:rPr lang="en-IN" dirty="0" smtClean="0"/>
              <a:t>.</a:t>
            </a:r>
          </a:p>
          <a:p>
            <a:endParaRPr lang="en-IN" dirty="0"/>
          </a:p>
          <a:p>
            <a:r>
              <a:rPr lang="en-IN" dirty="0" err="1"/>
              <a:t>swapcase</a:t>
            </a:r>
            <a:r>
              <a:rPr lang="en-IN" dirty="0"/>
              <a:t>()</a:t>
            </a:r>
          </a:p>
          <a:p>
            <a:r>
              <a:rPr lang="en-IN" dirty="0"/>
              <a:t>Inverts case for all letters in string.</a:t>
            </a:r>
          </a:p>
          <a:p>
            <a:pPr marL="0" indent="0">
              <a:buNone/>
            </a:pPr>
            <a:endParaRPr lang="en-IN" dirty="0"/>
          </a:p>
          <a:p>
            <a:r>
              <a:rPr lang="en-IN" dirty="0" err="1"/>
              <a:t>lstrip</a:t>
            </a:r>
            <a:r>
              <a:rPr lang="en-IN" dirty="0"/>
              <a:t>()</a:t>
            </a:r>
          </a:p>
          <a:p>
            <a:r>
              <a:rPr lang="en-IN" dirty="0"/>
              <a:t>Removes all leading whitespace in string</a:t>
            </a:r>
          </a:p>
          <a:p>
            <a:endParaRPr lang="en-IN" dirty="0" smtClean="0"/>
          </a:p>
          <a:p>
            <a:r>
              <a:rPr lang="en-IN" dirty="0" err="1"/>
              <a:t>rstrip</a:t>
            </a:r>
            <a:r>
              <a:rPr lang="en-IN" dirty="0"/>
              <a:t>()</a:t>
            </a:r>
          </a:p>
          <a:p>
            <a:r>
              <a:rPr lang="en-IN" dirty="0"/>
              <a:t>Removes all trailing whitespace of string</a:t>
            </a:r>
            <a:r>
              <a:rPr lang="en-IN" dirty="0" smtClean="0"/>
              <a:t>.</a:t>
            </a:r>
          </a:p>
          <a:p>
            <a:endParaRPr lang="en-IN" dirty="0"/>
          </a:p>
          <a:p>
            <a:r>
              <a:rPr lang="en-IN" dirty="0"/>
              <a:t>strip([chars])</a:t>
            </a:r>
          </a:p>
          <a:p>
            <a:r>
              <a:rPr lang="en-IN" dirty="0"/>
              <a:t>Performs both </a:t>
            </a:r>
            <a:r>
              <a:rPr lang="en-IN" dirty="0" err="1"/>
              <a:t>lstrip</a:t>
            </a:r>
            <a:r>
              <a:rPr lang="en-IN" dirty="0"/>
              <a:t>() and </a:t>
            </a:r>
            <a:r>
              <a:rPr lang="en-IN" dirty="0" err="1"/>
              <a:t>rstrip</a:t>
            </a:r>
            <a:r>
              <a:rPr lang="en-IN" dirty="0"/>
              <a:t>() on string</a:t>
            </a:r>
          </a:p>
          <a:p>
            <a:endParaRPr lang="en-IN" dirty="0"/>
          </a:p>
        </p:txBody>
      </p:sp>
    </p:spTree>
    <p:extLst>
      <p:ext uri="{BB962C8B-B14F-4D97-AF65-F5344CB8AC3E}">
        <p14:creationId xmlns:p14="http://schemas.microsoft.com/office/powerpoint/2010/main" val="1075638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endParaRPr lang="en-IN" dirty="0"/>
          </a:p>
        </p:txBody>
      </p:sp>
      <p:sp>
        <p:nvSpPr>
          <p:cNvPr id="3" name="Content Placeholder 2"/>
          <p:cNvSpPr>
            <a:spLocks noGrp="1"/>
          </p:cNvSpPr>
          <p:nvPr>
            <p:ph idx="1"/>
          </p:nvPr>
        </p:nvSpPr>
        <p:spPr/>
        <p:txBody>
          <a:bodyPr>
            <a:normAutofit lnSpcReduction="10000"/>
          </a:bodyPr>
          <a:lstStyle/>
          <a:p>
            <a:endParaRPr lang="en-IN" dirty="0"/>
          </a:p>
          <a:p>
            <a:r>
              <a:rPr lang="en-IN" dirty="0"/>
              <a:t>replace(old, new [, max])</a:t>
            </a:r>
          </a:p>
          <a:p>
            <a:r>
              <a:rPr lang="en-IN" dirty="0"/>
              <a:t>Replaces all occurrences of old in string with new or at most max occurrences if max given</a:t>
            </a:r>
            <a:r>
              <a:rPr lang="en-IN" dirty="0" smtClean="0"/>
              <a:t>.</a:t>
            </a:r>
          </a:p>
          <a:p>
            <a:r>
              <a:rPr lang="en-IN" dirty="0" err="1"/>
              <a:t>zfill</a:t>
            </a:r>
            <a:r>
              <a:rPr lang="en-IN" dirty="0"/>
              <a:t> (width)</a:t>
            </a:r>
          </a:p>
          <a:p>
            <a:r>
              <a:rPr lang="en-IN" dirty="0"/>
              <a:t>Returns original string </a:t>
            </a:r>
            <a:r>
              <a:rPr lang="en-IN" dirty="0" err="1"/>
              <a:t>leftpadded</a:t>
            </a:r>
            <a:r>
              <a:rPr lang="en-IN" dirty="0"/>
              <a:t> with zeros to a total of width characters; intended for numbers, </a:t>
            </a:r>
            <a:r>
              <a:rPr lang="en-IN" dirty="0" err="1"/>
              <a:t>zfill</a:t>
            </a:r>
            <a:r>
              <a:rPr lang="en-IN" dirty="0"/>
              <a:t>() retains any sign given (less one zero).</a:t>
            </a:r>
          </a:p>
          <a:p>
            <a:endParaRPr lang="en-IN" dirty="0"/>
          </a:p>
          <a:p>
            <a:endParaRPr lang="en-IN" dirty="0"/>
          </a:p>
        </p:txBody>
      </p:sp>
    </p:spTree>
    <p:extLst>
      <p:ext uri="{BB962C8B-B14F-4D97-AF65-F5344CB8AC3E}">
        <p14:creationId xmlns:p14="http://schemas.microsoft.com/office/powerpoint/2010/main" val="37459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endParaRPr lang="en-IN"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IN" dirty="0"/>
              <a:t>find(</a:t>
            </a:r>
            <a:r>
              <a:rPr lang="en-IN" dirty="0" err="1"/>
              <a:t>str</a:t>
            </a:r>
            <a:r>
              <a:rPr lang="en-IN" dirty="0"/>
              <a:t>, beg=0 end=</a:t>
            </a:r>
            <a:r>
              <a:rPr lang="en-IN" dirty="0" err="1"/>
              <a:t>len</a:t>
            </a:r>
            <a:r>
              <a:rPr lang="en-IN" dirty="0"/>
              <a:t>(string))</a:t>
            </a:r>
          </a:p>
          <a:p>
            <a:pPr marL="0" indent="0">
              <a:buNone/>
            </a:pPr>
            <a:r>
              <a:rPr lang="en-IN" dirty="0"/>
              <a:t>Determine if </a:t>
            </a:r>
            <a:r>
              <a:rPr lang="en-IN" dirty="0" err="1"/>
              <a:t>str</a:t>
            </a:r>
            <a:r>
              <a:rPr lang="en-IN" dirty="0"/>
              <a:t> occurs in string or in a substring of string if starting index beg and ending index end are given returns index if found and -1 otherwise</a:t>
            </a:r>
            <a:r>
              <a:rPr lang="en-IN" dirty="0" smtClean="0"/>
              <a:t>.</a:t>
            </a:r>
          </a:p>
          <a:p>
            <a:r>
              <a:rPr lang="en-IN" dirty="0"/>
              <a:t>index(</a:t>
            </a:r>
            <a:r>
              <a:rPr lang="en-IN" dirty="0" err="1"/>
              <a:t>str</a:t>
            </a:r>
            <a:r>
              <a:rPr lang="en-IN" dirty="0"/>
              <a:t>, beg=0, end=</a:t>
            </a:r>
            <a:r>
              <a:rPr lang="en-IN" dirty="0" err="1"/>
              <a:t>len</a:t>
            </a:r>
            <a:r>
              <a:rPr lang="en-IN" dirty="0"/>
              <a:t>(string))</a:t>
            </a:r>
          </a:p>
          <a:p>
            <a:pPr marL="0" indent="0">
              <a:buNone/>
            </a:pPr>
            <a:r>
              <a:rPr lang="en-IN" dirty="0"/>
              <a:t>Same as find(), but raises an exception if </a:t>
            </a:r>
            <a:r>
              <a:rPr lang="en-IN" dirty="0" err="1"/>
              <a:t>str</a:t>
            </a:r>
            <a:r>
              <a:rPr lang="en-IN" dirty="0"/>
              <a:t> not found</a:t>
            </a:r>
            <a:r>
              <a:rPr lang="en-IN" dirty="0" smtClean="0"/>
              <a:t>.</a:t>
            </a:r>
          </a:p>
          <a:p>
            <a:r>
              <a:rPr lang="en-IN" dirty="0" err="1"/>
              <a:t>ljust</a:t>
            </a:r>
            <a:r>
              <a:rPr lang="en-IN" dirty="0"/>
              <a:t>(width[, </a:t>
            </a:r>
            <a:r>
              <a:rPr lang="en-IN" dirty="0" err="1"/>
              <a:t>fillchar</a:t>
            </a:r>
            <a:r>
              <a:rPr lang="en-IN" dirty="0"/>
              <a:t>])</a:t>
            </a:r>
          </a:p>
          <a:p>
            <a:pPr marL="0" indent="0">
              <a:buNone/>
            </a:pPr>
            <a:r>
              <a:rPr lang="en-IN" dirty="0"/>
              <a:t>Returns a space-padded string with the original string left-justified to a total of width columns.</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3160659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endParaRPr lang="en-IN" dirty="0"/>
          </a:p>
        </p:txBody>
      </p:sp>
      <p:sp>
        <p:nvSpPr>
          <p:cNvPr id="3" name="Content Placeholder 2"/>
          <p:cNvSpPr>
            <a:spLocks noGrp="1"/>
          </p:cNvSpPr>
          <p:nvPr>
            <p:ph idx="1"/>
          </p:nvPr>
        </p:nvSpPr>
        <p:spPr/>
        <p:txBody>
          <a:bodyPr>
            <a:normAutofit fontScale="70000" lnSpcReduction="20000"/>
          </a:bodyPr>
          <a:lstStyle/>
          <a:p>
            <a:r>
              <a:rPr lang="en-IN" dirty="0"/>
              <a:t>split(</a:t>
            </a:r>
            <a:r>
              <a:rPr lang="en-IN" dirty="0" err="1"/>
              <a:t>str</a:t>
            </a:r>
            <a:r>
              <a:rPr lang="en-IN" dirty="0"/>
              <a:t>="", </a:t>
            </a:r>
            <a:r>
              <a:rPr lang="en-IN" dirty="0" err="1"/>
              <a:t>num</a:t>
            </a:r>
            <a:r>
              <a:rPr lang="en-IN" dirty="0"/>
              <a:t>=</a:t>
            </a:r>
            <a:r>
              <a:rPr lang="en-IN" dirty="0" err="1"/>
              <a:t>string.count</a:t>
            </a:r>
            <a:r>
              <a:rPr lang="en-IN" dirty="0"/>
              <a:t>(</a:t>
            </a:r>
            <a:r>
              <a:rPr lang="en-IN" dirty="0" err="1"/>
              <a:t>str</a:t>
            </a:r>
            <a:r>
              <a:rPr lang="en-IN" dirty="0"/>
              <a:t>))</a:t>
            </a:r>
          </a:p>
          <a:p>
            <a:r>
              <a:rPr lang="en-IN" dirty="0"/>
              <a:t>Splits string according to delimiter </a:t>
            </a:r>
            <a:r>
              <a:rPr lang="en-IN" dirty="0" err="1"/>
              <a:t>str</a:t>
            </a:r>
            <a:r>
              <a:rPr lang="en-IN" dirty="0"/>
              <a:t> (space if not provided) and returns list of substrings; split into at most </a:t>
            </a:r>
            <a:r>
              <a:rPr lang="en-IN" dirty="0" err="1"/>
              <a:t>num</a:t>
            </a:r>
            <a:r>
              <a:rPr lang="en-IN" dirty="0"/>
              <a:t> substrings if given.</a:t>
            </a:r>
          </a:p>
          <a:p>
            <a:endParaRPr lang="en-IN" dirty="0"/>
          </a:p>
          <a:p>
            <a:r>
              <a:rPr lang="en-IN" dirty="0" err="1"/>
              <a:t>splitlines</a:t>
            </a:r>
            <a:r>
              <a:rPr lang="en-IN" dirty="0"/>
              <a:t>( </a:t>
            </a:r>
            <a:r>
              <a:rPr lang="en-IN" dirty="0" err="1"/>
              <a:t>num</a:t>
            </a:r>
            <a:r>
              <a:rPr lang="en-IN" dirty="0"/>
              <a:t>=</a:t>
            </a:r>
            <a:r>
              <a:rPr lang="en-IN" dirty="0" err="1"/>
              <a:t>string.count</a:t>
            </a:r>
            <a:r>
              <a:rPr lang="en-IN" dirty="0"/>
              <a:t>('\n'))</a:t>
            </a:r>
          </a:p>
          <a:p>
            <a:r>
              <a:rPr lang="en-IN" dirty="0"/>
              <a:t>Splits string at all (or </a:t>
            </a:r>
            <a:r>
              <a:rPr lang="en-IN" dirty="0" err="1"/>
              <a:t>num</a:t>
            </a:r>
            <a:r>
              <a:rPr lang="en-IN" dirty="0"/>
              <a:t>) NEWLINEs and returns a list of each line with NEWLINEs removed.</a:t>
            </a:r>
          </a:p>
          <a:p>
            <a:endParaRPr lang="en-IN" dirty="0"/>
          </a:p>
          <a:p>
            <a:r>
              <a:rPr lang="en-IN" dirty="0" err="1"/>
              <a:t>startswith</a:t>
            </a:r>
            <a:r>
              <a:rPr lang="en-IN" dirty="0"/>
              <a:t>(</a:t>
            </a:r>
            <a:r>
              <a:rPr lang="en-IN" dirty="0" err="1"/>
              <a:t>str</a:t>
            </a:r>
            <a:r>
              <a:rPr lang="en-IN" dirty="0"/>
              <a:t>, beg=0,end=</a:t>
            </a:r>
            <a:r>
              <a:rPr lang="en-IN" dirty="0" err="1"/>
              <a:t>len</a:t>
            </a:r>
            <a:r>
              <a:rPr lang="en-IN" dirty="0"/>
              <a:t>(string))</a:t>
            </a:r>
          </a:p>
          <a:p>
            <a:r>
              <a:rPr lang="en-IN" dirty="0"/>
              <a:t>Determines if string or a substring of string (if starting index beg and ending index end are given) starts with substring </a:t>
            </a:r>
            <a:r>
              <a:rPr lang="en-IN" dirty="0" err="1"/>
              <a:t>str</a:t>
            </a:r>
            <a:r>
              <a:rPr lang="en-IN" dirty="0"/>
              <a:t>; returns true if so and false otherwise.</a:t>
            </a:r>
          </a:p>
          <a:p>
            <a:endParaRPr lang="en-IN" dirty="0"/>
          </a:p>
        </p:txBody>
      </p:sp>
    </p:spTree>
    <p:extLst>
      <p:ext uri="{BB962C8B-B14F-4D97-AF65-F5344CB8AC3E}">
        <p14:creationId xmlns:p14="http://schemas.microsoft.com/office/powerpoint/2010/main" val="2962110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18635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Strings  - Manipulate Python strings</a:t>
            </a:r>
          </a:p>
        </p:txBody>
      </p:sp>
      <p:sp>
        <p:nvSpPr>
          <p:cNvPr id="3" name="Content Placeholder 2"/>
          <p:cNvSpPr>
            <a:spLocks noGrp="1"/>
          </p:cNvSpPr>
          <p:nvPr>
            <p:ph idx="1"/>
          </p:nvPr>
        </p:nvSpPr>
        <p:spPr/>
        <p:txBody>
          <a:bodyPr>
            <a:normAutofit fontScale="47500" lnSpcReduction="20000"/>
          </a:bodyPr>
          <a:lstStyle/>
          <a:p>
            <a:r>
              <a:rPr lang="en-US" dirty="0"/>
              <a:t>We can create them simply by enclosing characters in quotes. Python treats single quotes the same as double quotes. Creating strings is as simple as assigning a value to a variable. For example −</a:t>
            </a:r>
            <a:endParaRPr lang="en-IN" dirty="0"/>
          </a:p>
          <a:p>
            <a:pPr marL="0" indent="0">
              <a:buNone/>
            </a:pPr>
            <a:r>
              <a:rPr lang="en-US" dirty="0" smtClean="0"/>
              <a:t>	var1 </a:t>
            </a:r>
            <a:r>
              <a:rPr lang="en-US" dirty="0"/>
              <a:t>= 'Hello World!'</a:t>
            </a:r>
            <a:endParaRPr lang="en-IN" dirty="0"/>
          </a:p>
          <a:p>
            <a:pPr marL="0" indent="0">
              <a:buNone/>
            </a:pPr>
            <a:r>
              <a:rPr lang="en-US" dirty="0" smtClean="0"/>
              <a:t>	var2 </a:t>
            </a:r>
            <a:r>
              <a:rPr lang="en-US" dirty="0"/>
              <a:t>= "Python Programming"</a:t>
            </a:r>
            <a:endParaRPr lang="en-IN" dirty="0"/>
          </a:p>
          <a:p>
            <a:pPr marL="0" indent="0">
              <a:buNone/>
            </a:pPr>
            <a:r>
              <a:rPr lang="en-US" dirty="0"/>
              <a:t>Accessing Values in Strings</a:t>
            </a:r>
            <a:endParaRPr lang="en-IN" dirty="0"/>
          </a:p>
          <a:p>
            <a:pPr marL="0" indent="0">
              <a:buNone/>
            </a:pPr>
            <a:r>
              <a:rPr lang="en-US" dirty="0"/>
              <a:t>Python does not support a character type; these are treated as strings of length one, thus also considered a substring.</a:t>
            </a:r>
            <a:endParaRPr lang="en-IN" dirty="0"/>
          </a:p>
          <a:p>
            <a:pPr marL="0" indent="0">
              <a:buNone/>
            </a:pPr>
            <a:r>
              <a:rPr lang="en-US" dirty="0"/>
              <a:t>To access substrings, use the square brackets for slicing along with the index or indices to obtain your substring. For example −</a:t>
            </a:r>
            <a:endParaRPr lang="en-IN" dirty="0"/>
          </a:p>
          <a:p>
            <a:pPr marL="0" indent="0">
              <a:buNone/>
            </a:pPr>
            <a:endParaRPr lang="en-IN" dirty="0"/>
          </a:p>
          <a:p>
            <a:pPr marL="0" indent="0">
              <a:buNone/>
            </a:pPr>
            <a:r>
              <a:rPr lang="en-US" dirty="0"/>
              <a:t> </a:t>
            </a:r>
            <a:r>
              <a:rPr lang="en-US" dirty="0" smtClean="0"/>
              <a:t>	var1 </a:t>
            </a:r>
            <a:r>
              <a:rPr lang="en-US" dirty="0"/>
              <a:t>= 'Hello World!'</a:t>
            </a:r>
            <a:endParaRPr lang="en-IN" dirty="0"/>
          </a:p>
          <a:p>
            <a:pPr marL="457200" lvl="1" indent="0">
              <a:buNone/>
            </a:pPr>
            <a:r>
              <a:rPr lang="en-US" dirty="0" smtClean="0"/>
              <a:t>	var2 </a:t>
            </a:r>
            <a:r>
              <a:rPr lang="en-US" dirty="0"/>
              <a:t>= "Python Programming"</a:t>
            </a:r>
            <a:endParaRPr lang="en-IN" dirty="0"/>
          </a:p>
          <a:p>
            <a:pPr marL="0" indent="0">
              <a:buNone/>
            </a:pPr>
            <a:r>
              <a:rPr lang="en-US" dirty="0"/>
              <a:t> </a:t>
            </a:r>
            <a:endParaRPr lang="en-IN" dirty="0"/>
          </a:p>
          <a:p>
            <a:pPr marL="0" indent="0">
              <a:buNone/>
            </a:pPr>
            <a:r>
              <a:rPr lang="en-US" dirty="0" smtClean="0"/>
              <a:t>	print </a:t>
            </a:r>
            <a:r>
              <a:rPr lang="en-US" dirty="0"/>
              <a:t>("var1[0]: ", var1[0])</a:t>
            </a:r>
            <a:endParaRPr lang="en-IN" dirty="0"/>
          </a:p>
          <a:p>
            <a:pPr marL="0" indent="0">
              <a:buNone/>
            </a:pPr>
            <a:r>
              <a:rPr lang="en-US" dirty="0" smtClean="0"/>
              <a:t>	print </a:t>
            </a:r>
            <a:r>
              <a:rPr lang="en-US" dirty="0"/>
              <a:t>("var2[1:5]: ", var2[1:5])</a:t>
            </a:r>
            <a:endParaRPr lang="en-IN" dirty="0"/>
          </a:p>
          <a:p>
            <a:pPr marL="0" indent="0">
              <a:buNone/>
            </a:pPr>
            <a:r>
              <a:rPr lang="en-US" dirty="0" smtClean="0"/>
              <a:t>	When </a:t>
            </a:r>
            <a:r>
              <a:rPr lang="en-US" dirty="0"/>
              <a:t>the above code is executed, it produces the following result −</a:t>
            </a:r>
            <a:endParaRPr lang="en-IN" dirty="0"/>
          </a:p>
          <a:p>
            <a:pPr marL="0" indent="0">
              <a:buNone/>
            </a:pPr>
            <a:r>
              <a:rPr lang="en-US" dirty="0" smtClean="0"/>
              <a:t>	var1[0</a:t>
            </a:r>
            <a:r>
              <a:rPr lang="en-US" dirty="0"/>
              <a:t>]:  H</a:t>
            </a:r>
            <a:endParaRPr lang="en-IN" dirty="0"/>
          </a:p>
          <a:p>
            <a:pPr marL="0" indent="0">
              <a:buNone/>
            </a:pPr>
            <a:r>
              <a:rPr lang="en-US" dirty="0" smtClean="0"/>
              <a:t>	var2[1:5</a:t>
            </a:r>
            <a:r>
              <a:rPr lang="en-US" dirty="0"/>
              <a:t>]:  </a:t>
            </a:r>
            <a:r>
              <a:rPr lang="en-US" dirty="0" err="1"/>
              <a:t>ytho</a:t>
            </a:r>
            <a:endParaRPr lang="en-IN" dirty="0"/>
          </a:p>
          <a:p>
            <a:endParaRPr lang="en-IN" dirty="0"/>
          </a:p>
        </p:txBody>
      </p:sp>
    </p:spTree>
    <p:extLst>
      <p:ext uri="{BB962C8B-B14F-4D97-AF65-F5344CB8AC3E}">
        <p14:creationId xmlns:p14="http://schemas.microsoft.com/office/powerpoint/2010/main" val="2655713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Strings</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You </a:t>
            </a:r>
            <a:r>
              <a:rPr lang="en-US" dirty="0"/>
              <a:t>can "update" an existing string by (re)assigning a variable to another string. The new value can be related to its previous value or to a completely different string altogether. For example −</a:t>
            </a:r>
            <a:endParaRPr lang="en-IN" dirty="0"/>
          </a:p>
          <a:p>
            <a:pPr marL="0" indent="0">
              <a:buNone/>
            </a:pPr>
            <a:r>
              <a:rPr lang="en-US" dirty="0"/>
              <a:t> </a:t>
            </a:r>
            <a:endParaRPr lang="en-IN" dirty="0"/>
          </a:p>
          <a:p>
            <a:r>
              <a:rPr lang="en-US" dirty="0"/>
              <a:t>var1 = 'Hello World!'</a:t>
            </a:r>
            <a:endParaRPr lang="en-IN" dirty="0"/>
          </a:p>
          <a:p>
            <a:pPr marL="0" indent="0">
              <a:buNone/>
            </a:pPr>
            <a:r>
              <a:rPr lang="en-US" dirty="0"/>
              <a:t> </a:t>
            </a:r>
            <a:endParaRPr lang="en-IN" dirty="0"/>
          </a:p>
          <a:p>
            <a:r>
              <a:rPr lang="en-US" dirty="0"/>
              <a:t>print ("Updated String :- ", var1[:6] + 'Python')</a:t>
            </a:r>
            <a:endParaRPr lang="en-IN" dirty="0"/>
          </a:p>
          <a:p>
            <a:pPr marL="0" indent="0">
              <a:buNone/>
            </a:pPr>
            <a:r>
              <a:rPr lang="en-US" dirty="0"/>
              <a:t>When the above code is executed, it produces the following result −</a:t>
            </a:r>
            <a:endParaRPr lang="en-IN" dirty="0"/>
          </a:p>
          <a:p>
            <a:r>
              <a:rPr lang="en-US" dirty="0"/>
              <a:t>Updated String :-  Hello Python</a:t>
            </a:r>
            <a:endParaRPr lang="en-IN" dirty="0"/>
          </a:p>
        </p:txBody>
      </p:sp>
    </p:spTree>
    <p:extLst>
      <p:ext uri="{BB962C8B-B14F-4D97-AF65-F5344CB8AC3E}">
        <p14:creationId xmlns:p14="http://schemas.microsoft.com/office/powerpoint/2010/main" val="341335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Escape Characters</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US" dirty="0" smtClean="0"/>
              <a:t>An </a:t>
            </a:r>
            <a:r>
              <a:rPr lang="en-US" dirty="0"/>
              <a:t>escape character gets interpreted; in a single quoted as well as double quoted strings</a:t>
            </a:r>
            <a:r>
              <a:rPr lang="en-US" dirty="0" smtClean="0"/>
              <a:t>.</a:t>
            </a:r>
          </a:p>
          <a:p>
            <a:pPr marL="0" indent="0">
              <a:buNone/>
            </a:pPr>
            <a:endParaRPr lang="en-US" dirty="0"/>
          </a:p>
          <a:p>
            <a:pPr marL="0" indent="0">
              <a:buNone/>
            </a:pPr>
            <a:r>
              <a:rPr lang="en-US" dirty="0" smtClean="0"/>
              <a:t>On next slide, table </a:t>
            </a:r>
            <a:r>
              <a:rPr lang="en-US" dirty="0"/>
              <a:t>is a list of escape or non-printable characters that can be represented with backslash notation.</a:t>
            </a:r>
            <a:endParaRPr lang="en-IN" dirty="0"/>
          </a:p>
          <a:p>
            <a:pPr marL="0" indent="0">
              <a:buNone/>
            </a:pPr>
            <a:endParaRPr lang="en-IN" dirty="0"/>
          </a:p>
          <a:p>
            <a:endParaRPr lang="en-IN" dirty="0"/>
          </a:p>
        </p:txBody>
      </p:sp>
    </p:spTree>
    <p:extLst>
      <p:ext uri="{BB962C8B-B14F-4D97-AF65-F5344CB8AC3E}">
        <p14:creationId xmlns:p14="http://schemas.microsoft.com/office/powerpoint/2010/main" val="96399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2000" dirty="0" smtClean="0"/>
              <a:t>A </a:t>
            </a:r>
            <a:r>
              <a:rPr lang="en-US" sz="2000" dirty="0"/>
              <a:t>list of escape or non-printable characters</a:t>
            </a: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1990289"/>
              </p:ext>
            </p:extLst>
          </p:nvPr>
        </p:nvGraphicFramePr>
        <p:xfrm>
          <a:off x="2286000" y="457200"/>
          <a:ext cx="4267643" cy="6716080"/>
        </p:xfrm>
        <a:graphic>
          <a:graphicData uri="http://schemas.openxmlformats.org/drawingml/2006/table">
            <a:tbl>
              <a:tblPr firstRow="1" firstCol="1" bandRow="1">
                <a:tableStyleId>{5C22544A-7EE6-4342-B048-85BDC9FD1C3A}</a:tableStyleId>
              </a:tblPr>
              <a:tblGrid>
                <a:gridCol w="1059845"/>
                <a:gridCol w="1150177"/>
                <a:gridCol w="2057621"/>
              </a:tblGrid>
              <a:tr h="399067">
                <a:tc>
                  <a:txBody>
                    <a:bodyPr/>
                    <a:lstStyle/>
                    <a:p>
                      <a:pPr>
                        <a:lnSpc>
                          <a:spcPct val="115000"/>
                        </a:lnSpc>
                        <a:spcAft>
                          <a:spcPts val="1000"/>
                        </a:spcAft>
                      </a:pPr>
                      <a:r>
                        <a:rPr lang="en-US" sz="1400" dirty="0">
                          <a:effectLst/>
                        </a:rPr>
                        <a:t>Backslash</a:t>
                      </a:r>
                      <a:br>
                        <a:rPr lang="en-US" sz="1400" dirty="0">
                          <a:effectLst/>
                        </a:rPr>
                      </a:br>
                      <a:r>
                        <a:rPr lang="en-US" sz="1400" dirty="0">
                          <a:effectLst/>
                        </a:rPr>
                        <a:t>notation</a:t>
                      </a:r>
                      <a:endParaRPr lang="en-IN" sz="1400" dirty="0">
                        <a:effectLst/>
                        <a:latin typeface="Calibri"/>
                        <a:ea typeface="Calibri"/>
                        <a:cs typeface="Mangal"/>
                      </a:endParaRPr>
                    </a:p>
                  </a:txBody>
                  <a:tcPr marL="56525" marR="56525" marT="56525" marB="56525"/>
                </a:tc>
                <a:tc>
                  <a:txBody>
                    <a:bodyPr/>
                    <a:lstStyle/>
                    <a:p>
                      <a:pPr>
                        <a:lnSpc>
                          <a:spcPct val="115000"/>
                        </a:lnSpc>
                        <a:spcAft>
                          <a:spcPts val="1000"/>
                        </a:spcAft>
                      </a:pPr>
                      <a:r>
                        <a:rPr lang="en-US" sz="1400" dirty="0">
                          <a:effectLst/>
                        </a:rPr>
                        <a:t>Hexadecimal</a:t>
                      </a:r>
                      <a:br>
                        <a:rPr lang="en-US" sz="1400" dirty="0">
                          <a:effectLst/>
                        </a:rPr>
                      </a:br>
                      <a:r>
                        <a:rPr lang="en-US" sz="1400" dirty="0">
                          <a:effectLst/>
                        </a:rPr>
                        <a:t>character</a:t>
                      </a:r>
                      <a:endParaRPr lang="en-IN" sz="1400" dirty="0">
                        <a:effectLst/>
                        <a:latin typeface="Calibri"/>
                        <a:ea typeface="Calibri"/>
                        <a:cs typeface="Mangal"/>
                      </a:endParaRPr>
                    </a:p>
                  </a:txBody>
                  <a:tcPr marL="56525" marR="56525" marT="56525" marB="56525"/>
                </a:tc>
                <a:tc>
                  <a:txBody>
                    <a:bodyPr/>
                    <a:lstStyle/>
                    <a:p>
                      <a:pPr>
                        <a:lnSpc>
                          <a:spcPct val="115000"/>
                        </a:lnSpc>
                        <a:spcAft>
                          <a:spcPts val="1000"/>
                        </a:spcAft>
                      </a:pPr>
                      <a:r>
                        <a:rPr lang="en-US" sz="1400" dirty="0">
                          <a:effectLst/>
                        </a:rPr>
                        <a:t>Description</a:t>
                      </a:r>
                      <a:endParaRPr lang="en-IN" sz="1400" dirty="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\a</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0x07</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Bell or alert</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\b</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0x08</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Backspace</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\cx</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 </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Control-x</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\C-x</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 </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Control-x</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\e</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0x1b</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Escape</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\f</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0x0c</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Formfeed</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\M-\C-x</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 </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Meta-Control-x</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\n</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0x0a</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Newline</a:t>
                      </a:r>
                      <a:endParaRPr lang="en-IN" sz="1400">
                        <a:effectLst/>
                        <a:latin typeface="Calibri"/>
                        <a:ea typeface="Calibri"/>
                        <a:cs typeface="Mangal"/>
                      </a:endParaRPr>
                    </a:p>
                  </a:txBody>
                  <a:tcPr marL="56525" marR="56525" marT="56525" marB="56525"/>
                </a:tc>
              </a:tr>
              <a:tr h="399067">
                <a:tc>
                  <a:txBody>
                    <a:bodyPr/>
                    <a:lstStyle/>
                    <a:p>
                      <a:pPr>
                        <a:lnSpc>
                          <a:spcPct val="115000"/>
                        </a:lnSpc>
                        <a:spcAft>
                          <a:spcPts val="1000"/>
                        </a:spcAft>
                      </a:pPr>
                      <a:r>
                        <a:rPr lang="en-US" sz="1400">
                          <a:effectLst/>
                        </a:rPr>
                        <a:t>\nnn</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 </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Octal notation, where n is in the range 0.7</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\r</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0x0d</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Carriage return</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\s</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0x20</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dirty="0">
                          <a:effectLst/>
                        </a:rPr>
                        <a:t>Space</a:t>
                      </a:r>
                      <a:endParaRPr lang="en-IN" sz="1400" dirty="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\t</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0x09</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Tab</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\v</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0x0b</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Vertical tab</a:t>
                      </a:r>
                      <a:endParaRPr lang="en-IN" sz="1400">
                        <a:effectLst/>
                        <a:latin typeface="Calibri"/>
                        <a:ea typeface="Calibri"/>
                        <a:cs typeface="Mangal"/>
                      </a:endParaRPr>
                    </a:p>
                  </a:txBody>
                  <a:tcPr marL="56525" marR="56525" marT="56525" marB="56525"/>
                </a:tc>
              </a:tr>
              <a:tr h="256059">
                <a:tc>
                  <a:txBody>
                    <a:bodyPr/>
                    <a:lstStyle/>
                    <a:p>
                      <a:pPr>
                        <a:lnSpc>
                          <a:spcPct val="115000"/>
                        </a:lnSpc>
                        <a:spcAft>
                          <a:spcPts val="1000"/>
                        </a:spcAft>
                      </a:pPr>
                      <a:r>
                        <a:rPr lang="en-US" sz="1400">
                          <a:effectLst/>
                        </a:rPr>
                        <a:t>\x</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 </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Character x</a:t>
                      </a:r>
                      <a:endParaRPr lang="en-IN" sz="1400">
                        <a:effectLst/>
                        <a:latin typeface="Calibri"/>
                        <a:ea typeface="Calibri"/>
                        <a:cs typeface="Mangal"/>
                      </a:endParaRPr>
                    </a:p>
                  </a:txBody>
                  <a:tcPr marL="56525" marR="56525" marT="56525" marB="56525"/>
                </a:tc>
              </a:tr>
              <a:tr h="399067">
                <a:tc>
                  <a:txBody>
                    <a:bodyPr/>
                    <a:lstStyle/>
                    <a:p>
                      <a:pPr>
                        <a:lnSpc>
                          <a:spcPct val="115000"/>
                        </a:lnSpc>
                        <a:spcAft>
                          <a:spcPts val="1000"/>
                        </a:spcAft>
                      </a:pPr>
                      <a:r>
                        <a:rPr lang="en-US" sz="1400">
                          <a:effectLst/>
                        </a:rPr>
                        <a:t>\xnn</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a:effectLst/>
                        </a:rPr>
                        <a:t> </a:t>
                      </a:r>
                      <a:endParaRPr lang="en-IN" sz="1400">
                        <a:effectLst/>
                        <a:latin typeface="Calibri"/>
                        <a:ea typeface="Calibri"/>
                        <a:cs typeface="Mangal"/>
                      </a:endParaRPr>
                    </a:p>
                  </a:txBody>
                  <a:tcPr marL="56525" marR="56525" marT="56525" marB="56525"/>
                </a:tc>
                <a:tc>
                  <a:txBody>
                    <a:bodyPr/>
                    <a:lstStyle/>
                    <a:p>
                      <a:pPr>
                        <a:lnSpc>
                          <a:spcPct val="115000"/>
                        </a:lnSpc>
                        <a:spcAft>
                          <a:spcPts val="1000"/>
                        </a:spcAft>
                      </a:pPr>
                      <a:r>
                        <a:rPr lang="en-US" sz="1400" dirty="0">
                          <a:effectLst/>
                        </a:rPr>
                        <a:t>Hexadecimal notation, where n is in the range 0.9, </a:t>
                      </a:r>
                      <a:r>
                        <a:rPr lang="en-US" sz="1400" dirty="0" err="1">
                          <a:effectLst/>
                        </a:rPr>
                        <a:t>a.f</a:t>
                      </a:r>
                      <a:r>
                        <a:rPr lang="en-US" sz="1400" dirty="0">
                          <a:effectLst/>
                        </a:rPr>
                        <a:t>, or A.F</a:t>
                      </a:r>
                      <a:endParaRPr lang="en-IN" sz="1400" dirty="0">
                        <a:effectLst/>
                        <a:latin typeface="Calibri"/>
                        <a:ea typeface="Calibri"/>
                        <a:cs typeface="Mangal"/>
                      </a:endParaRPr>
                    </a:p>
                  </a:txBody>
                  <a:tcPr marL="56525" marR="56525" marT="56525" marB="56525"/>
                </a:tc>
              </a:tr>
            </a:tbl>
          </a:graphicData>
        </a:graphic>
      </p:graphicFrame>
    </p:spTree>
    <p:extLst>
      <p:ext uri="{BB962C8B-B14F-4D97-AF65-F5344CB8AC3E}">
        <p14:creationId xmlns:p14="http://schemas.microsoft.com/office/powerpoint/2010/main" val="3615272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String Special Operators</a:t>
            </a:r>
            <a:r>
              <a:rPr lang="en-IN" dirty="0"/>
              <a:t/>
            </a:r>
            <a:br>
              <a:rPr lang="en-IN" dirty="0"/>
            </a:br>
            <a:r>
              <a:rPr lang="en-US" sz="1800" dirty="0"/>
              <a:t>Assume string variable </a:t>
            </a:r>
            <a:r>
              <a:rPr lang="en-US" sz="1800" b="1" dirty="0"/>
              <a:t>a</a:t>
            </a:r>
            <a:r>
              <a:rPr lang="en-US" sz="1800" dirty="0"/>
              <a:t> holds 'Hello' and variable </a:t>
            </a:r>
            <a:r>
              <a:rPr lang="en-US" sz="1800" b="1" dirty="0"/>
              <a:t>b</a:t>
            </a:r>
            <a:r>
              <a:rPr lang="en-US" sz="1800" dirty="0"/>
              <a:t> holds 'Python', then −</a:t>
            </a:r>
            <a:r>
              <a:rPr lang="en-IN" sz="1800" dirty="0"/>
              <a:t/>
            </a:r>
            <a:br>
              <a:rPr lang="en-IN" sz="1800" dirty="0"/>
            </a:br>
            <a:endParaRPr lang="en-IN" sz="1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4926688"/>
              </p:ext>
            </p:extLst>
          </p:nvPr>
        </p:nvGraphicFramePr>
        <p:xfrm>
          <a:off x="1905000" y="1066800"/>
          <a:ext cx="5071661" cy="5105764"/>
        </p:xfrm>
        <a:graphic>
          <a:graphicData uri="http://schemas.openxmlformats.org/drawingml/2006/table">
            <a:tbl>
              <a:tblPr firstRow="1" firstCol="1" bandRow="1">
                <a:tableStyleId>{5C22544A-7EE6-4342-B048-85BDC9FD1C3A}</a:tableStyleId>
              </a:tblPr>
              <a:tblGrid>
                <a:gridCol w="730521"/>
                <a:gridCol w="2275530"/>
                <a:gridCol w="2065610"/>
              </a:tblGrid>
              <a:tr h="304300">
                <a:tc>
                  <a:txBody>
                    <a:bodyPr/>
                    <a:lstStyle/>
                    <a:p>
                      <a:pPr>
                        <a:lnSpc>
                          <a:spcPct val="115000"/>
                        </a:lnSpc>
                        <a:spcAft>
                          <a:spcPts val="1000"/>
                        </a:spcAft>
                      </a:pPr>
                      <a:r>
                        <a:rPr lang="en-US" sz="1000" dirty="0">
                          <a:effectLst/>
                        </a:rPr>
                        <a:t>Operator</a:t>
                      </a:r>
                      <a:endParaRPr lang="en-IN" sz="1000" dirty="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Description</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dirty="0">
                          <a:effectLst/>
                        </a:rPr>
                        <a:t>Example</a:t>
                      </a:r>
                      <a:endParaRPr lang="en-IN" sz="1000" dirty="0">
                        <a:effectLst/>
                        <a:latin typeface="Calibri"/>
                        <a:ea typeface="Calibri"/>
                        <a:cs typeface="Mangal"/>
                      </a:endParaRPr>
                    </a:p>
                  </a:txBody>
                  <a:tcPr marL="67174" marR="67174" marT="67174" marB="67174"/>
                </a:tc>
              </a:tr>
              <a:tr h="474251">
                <a:tc>
                  <a:txBody>
                    <a:bodyPr/>
                    <a:lstStyle/>
                    <a:p>
                      <a:pPr>
                        <a:lnSpc>
                          <a:spcPct val="115000"/>
                        </a:lnSpc>
                        <a:spcAft>
                          <a:spcPts val="1000"/>
                        </a:spcAft>
                      </a:pPr>
                      <a:r>
                        <a:rPr lang="en-US" sz="1000">
                          <a:effectLst/>
                        </a:rPr>
                        <a:t>+</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Concatenation - Adds values on either side of the operator</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a + b will give HelloPython</a:t>
                      </a:r>
                      <a:endParaRPr lang="en-IN" sz="1000">
                        <a:effectLst/>
                        <a:latin typeface="Calibri"/>
                        <a:ea typeface="Calibri"/>
                        <a:cs typeface="Mangal"/>
                      </a:endParaRPr>
                    </a:p>
                  </a:txBody>
                  <a:tcPr marL="67174" marR="67174" marT="67174" marB="67174"/>
                </a:tc>
              </a:tr>
              <a:tr h="644202">
                <a:tc>
                  <a:txBody>
                    <a:bodyPr/>
                    <a:lstStyle/>
                    <a:p>
                      <a:pPr>
                        <a:lnSpc>
                          <a:spcPct val="115000"/>
                        </a:lnSpc>
                        <a:spcAft>
                          <a:spcPts val="1000"/>
                        </a:spcAft>
                      </a:pPr>
                      <a:r>
                        <a:rPr lang="en-US" sz="1000">
                          <a:effectLst/>
                        </a:rPr>
                        <a:t>*</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Repetition - Creates new strings, concatenating multiple copies of the same string</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a*2 will give -HelloHello</a:t>
                      </a:r>
                      <a:endParaRPr lang="en-IN" sz="1000">
                        <a:effectLst/>
                        <a:latin typeface="Calibri"/>
                        <a:ea typeface="Calibri"/>
                        <a:cs typeface="Mangal"/>
                      </a:endParaRPr>
                    </a:p>
                  </a:txBody>
                  <a:tcPr marL="67174" marR="67174" marT="67174" marB="67174"/>
                </a:tc>
              </a:tr>
              <a:tr h="474251">
                <a:tc>
                  <a:txBody>
                    <a:bodyPr/>
                    <a:lstStyle/>
                    <a:p>
                      <a:pPr>
                        <a:lnSpc>
                          <a:spcPct val="115000"/>
                        </a:lnSpc>
                        <a:spcAft>
                          <a:spcPts val="1000"/>
                        </a:spcAft>
                      </a:pPr>
                      <a:r>
                        <a:rPr lang="en-US" sz="1000">
                          <a:effectLst/>
                        </a:rPr>
                        <a:t>[]</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Slice - Gives the character from the given index</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a[1] will give e</a:t>
                      </a:r>
                      <a:endParaRPr lang="en-IN" sz="1000">
                        <a:effectLst/>
                        <a:latin typeface="Calibri"/>
                        <a:ea typeface="Calibri"/>
                        <a:cs typeface="Mangal"/>
                      </a:endParaRPr>
                    </a:p>
                  </a:txBody>
                  <a:tcPr marL="67174" marR="67174" marT="67174" marB="67174"/>
                </a:tc>
              </a:tr>
              <a:tr h="474251">
                <a:tc>
                  <a:txBody>
                    <a:bodyPr/>
                    <a:lstStyle/>
                    <a:p>
                      <a:pPr>
                        <a:lnSpc>
                          <a:spcPct val="115000"/>
                        </a:lnSpc>
                        <a:spcAft>
                          <a:spcPts val="1000"/>
                        </a:spcAft>
                      </a:pPr>
                      <a:r>
                        <a:rPr lang="en-US" sz="1000">
                          <a:effectLst/>
                        </a:rPr>
                        <a:t>[ : ]</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Range Slice - Gives the characters from the given range</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a[1:4] will give ell</a:t>
                      </a:r>
                      <a:endParaRPr lang="en-IN" sz="1000">
                        <a:effectLst/>
                        <a:latin typeface="Calibri"/>
                        <a:ea typeface="Calibri"/>
                        <a:cs typeface="Mangal"/>
                      </a:endParaRPr>
                    </a:p>
                  </a:txBody>
                  <a:tcPr marL="67174" marR="67174" marT="67174" marB="67174"/>
                </a:tc>
              </a:tr>
              <a:tr h="474251">
                <a:tc>
                  <a:txBody>
                    <a:bodyPr/>
                    <a:lstStyle/>
                    <a:p>
                      <a:pPr>
                        <a:lnSpc>
                          <a:spcPct val="115000"/>
                        </a:lnSpc>
                        <a:spcAft>
                          <a:spcPts val="1000"/>
                        </a:spcAft>
                      </a:pPr>
                      <a:r>
                        <a:rPr lang="en-US" sz="1000">
                          <a:effectLst/>
                        </a:rPr>
                        <a:t>in</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Membership - Returns true if a character exists in the given string</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H in a will give 1</a:t>
                      </a:r>
                      <a:endParaRPr lang="en-IN" sz="1000">
                        <a:effectLst/>
                        <a:latin typeface="Calibri"/>
                        <a:ea typeface="Calibri"/>
                        <a:cs typeface="Mangal"/>
                      </a:endParaRPr>
                    </a:p>
                  </a:txBody>
                  <a:tcPr marL="67174" marR="67174" marT="67174" marB="67174"/>
                </a:tc>
              </a:tr>
              <a:tr h="474251">
                <a:tc>
                  <a:txBody>
                    <a:bodyPr/>
                    <a:lstStyle/>
                    <a:p>
                      <a:pPr>
                        <a:lnSpc>
                          <a:spcPct val="115000"/>
                        </a:lnSpc>
                        <a:spcAft>
                          <a:spcPts val="1000"/>
                        </a:spcAft>
                      </a:pPr>
                      <a:r>
                        <a:rPr lang="en-US" sz="1000">
                          <a:effectLst/>
                        </a:rPr>
                        <a:t>not in</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Membership - Returns true if a character does not exist in the given string</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M not in a will give 1</a:t>
                      </a:r>
                      <a:endParaRPr lang="en-IN" sz="1000">
                        <a:effectLst/>
                        <a:latin typeface="Calibri"/>
                        <a:ea typeface="Calibri"/>
                        <a:cs typeface="Mangal"/>
                      </a:endParaRPr>
                    </a:p>
                  </a:txBody>
                  <a:tcPr marL="67174" marR="67174" marT="67174" marB="67174"/>
                </a:tc>
              </a:tr>
              <a:tr h="1663908">
                <a:tc>
                  <a:txBody>
                    <a:bodyPr/>
                    <a:lstStyle/>
                    <a:p>
                      <a:pPr>
                        <a:lnSpc>
                          <a:spcPct val="115000"/>
                        </a:lnSpc>
                        <a:spcAft>
                          <a:spcPts val="1000"/>
                        </a:spcAft>
                      </a:pPr>
                      <a:r>
                        <a:rPr lang="en-US" sz="1000" dirty="0">
                          <a:effectLst/>
                        </a:rPr>
                        <a:t>r/R</a:t>
                      </a:r>
                      <a:endParaRPr lang="en-IN" sz="1000" dirty="0">
                        <a:effectLst/>
                        <a:latin typeface="Calibri"/>
                        <a:ea typeface="Calibri"/>
                        <a:cs typeface="Mangal"/>
                      </a:endParaRPr>
                    </a:p>
                  </a:txBody>
                  <a:tcPr marL="67174" marR="67174" marT="67174" marB="67174"/>
                </a:tc>
                <a:tc>
                  <a:txBody>
                    <a:bodyPr/>
                    <a:lstStyle/>
                    <a:p>
                      <a:pPr>
                        <a:lnSpc>
                          <a:spcPct val="115000"/>
                        </a:lnSpc>
                        <a:spcAft>
                          <a:spcPts val="1000"/>
                        </a:spcAft>
                      </a:pPr>
                      <a:r>
                        <a:rPr lang="en-US" sz="1000">
                          <a:effectLst/>
                        </a:rPr>
                        <a:t>Raw String - Suppresses actual meaning of Escape characters. The syntax for raw strings is exactly the same as for normal strings with the exception of the raw string operator, the letter "r," which precedes the quotation marks. The "r" can be lowercase (r) or uppercase (R) and must be placed immediately preceding the first quote mark.</a:t>
                      </a:r>
                      <a:endParaRPr lang="en-IN" sz="1000">
                        <a:effectLst/>
                        <a:latin typeface="Calibri"/>
                        <a:ea typeface="Calibri"/>
                        <a:cs typeface="Mangal"/>
                      </a:endParaRPr>
                    </a:p>
                  </a:txBody>
                  <a:tcPr marL="67174" marR="67174" marT="67174" marB="67174"/>
                </a:tc>
                <a:tc>
                  <a:txBody>
                    <a:bodyPr/>
                    <a:lstStyle/>
                    <a:p>
                      <a:pPr>
                        <a:lnSpc>
                          <a:spcPct val="115000"/>
                        </a:lnSpc>
                        <a:spcAft>
                          <a:spcPts val="1000"/>
                        </a:spcAft>
                      </a:pPr>
                      <a:r>
                        <a:rPr lang="en-US" sz="1000" dirty="0">
                          <a:effectLst/>
                        </a:rPr>
                        <a:t>print r'\n' prints \n and print R'\</a:t>
                      </a:r>
                      <a:r>
                        <a:rPr lang="en-US" sz="1000" dirty="0" err="1">
                          <a:effectLst/>
                        </a:rPr>
                        <a:t>n'prints</a:t>
                      </a:r>
                      <a:r>
                        <a:rPr lang="en-US" sz="1000" dirty="0">
                          <a:effectLst/>
                        </a:rPr>
                        <a:t> \n</a:t>
                      </a:r>
                      <a:endParaRPr lang="en-IN" sz="1000" dirty="0">
                        <a:effectLst/>
                        <a:latin typeface="Calibri"/>
                        <a:ea typeface="Calibri"/>
                        <a:cs typeface="Mangal"/>
                      </a:endParaRPr>
                    </a:p>
                  </a:txBody>
                  <a:tcPr marL="67174" marR="67174" marT="67174" marB="67174"/>
                </a:tc>
              </a:tr>
            </a:tbl>
          </a:graphicData>
        </a:graphic>
      </p:graphicFrame>
    </p:spTree>
    <p:extLst>
      <p:ext uri="{BB962C8B-B14F-4D97-AF65-F5344CB8AC3E}">
        <p14:creationId xmlns:p14="http://schemas.microsoft.com/office/powerpoint/2010/main" val="197952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String Formatting Operator</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US" sz="3000" dirty="0" smtClean="0"/>
              <a:t>One </a:t>
            </a:r>
            <a:r>
              <a:rPr lang="en-US" sz="3000" dirty="0"/>
              <a:t>of Python's coolest features is the string format operator %. This operator is unique to strings and makes up for the pack of having functions from C's </a:t>
            </a:r>
            <a:r>
              <a:rPr lang="en-US" sz="3000" dirty="0" err="1"/>
              <a:t>printf</a:t>
            </a:r>
            <a:r>
              <a:rPr lang="en-US" sz="3000" dirty="0"/>
              <a:t>() family. Following is a simple example −</a:t>
            </a:r>
            <a:endParaRPr lang="en-IN" sz="3000" dirty="0"/>
          </a:p>
          <a:p>
            <a:pPr marL="0" indent="0">
              <a:buNone/>
            </a:pPr>
            <a:r>
              <a:rPr lang="en-US" sz="3000" dirty="0"/>
              <a:t> </a:t>
            </a:r>
            <a:endParaRPr lang="en-IN" sz="3000" dirty="0"/>
          </a:p>
          <a:p>
            <a:r>
              <a:rPr lang="en-US" sz="3000" dirty="0"/>
              <a:t>print ("My name is %s and weight is %d kg!" % ('Zara', 21)) </a:t>
            </a:r>
            <a:endParaRPr lang="en-IN" sz="3000" dirty="0"/>
          </a:p>
          <a:p>
            <a:pPr marL="0" indent="0">
              <a:buNone/>
            </a:pPr>
            <a:r>
              <a:rPr lang="en-US" sz="3000" dirty="0"/>
              <a:t>When the above code is executed, it produces the following result −</a:t>
            </a:r>
            <a:endParaRPr lang="en-IN" sz="3000" dirty="0"/>
          </a:p>
          <a:p>
            <a:r>
              <a:rPr lang="en-US" sz="3000" dirty="0"/>
              <a:t>My name is Zara and weight is 21 kg!</a:t>
            </a:r>
            <a:endParaRPr lang="en-IN" sz="3000" dirty="0"/>
          </a:p>
          <a:p>
            <a:endParaRPr lang="en-IN" dirty="0"/>
          </a:p>
        </p:txBody>
      </p:sp>
    </p:spTree>
    <p:extLst>
      <p:ext uri="{BB962C8B-B14F-4D97-AF65-F5344CB8AC3E}">
        <p14:creationId xmlns:p14="http://schemas.microsoft.com/office/powerpoint/2010/main" val="2700059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 </a:t>
            </a:r>
            <a:r>
              <a:rPr lang="en-US" sz="2400" dirty="0"/>
              <a:t>list of complete set of symbols which can be used along with %</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3162028"/>
              </p:ext>
            </p:extLst>
          </p:nvPr>
        </p:nvGraphicFramePr>
        <p:xfrm>
          <a:off x="1600200" y="1143000"/>
          <a:ext cx="5388051" cy="5231520"/>
        </p:xfrm>
        <a:graphic>
          <a:graphicData uri="http://schemas.openxmlformats.org/drawingml/2006/table">
            <a:tbl>
              <a:tblPr firstRow="1" firstCol="1" bandRow="1">
                <a:tableStyleId>{5C22544A-7EE6-4342-B048-85BDC9FD1C3A}</a:tableStyleId>
              </a:tblPr>
              <a:tblGrid>
                <a:gridCol w="1605711"/>
                <a:gridCol w="3782340"/>
              </a:tblGrid>
              <a:tr h="323283">
                <a:tc>
                  <a:txBody>
                    <a:bodyPr/>
                    <a:lstStyle/>
                    <a:p>
                      <a:pPr>
                        <a:lnSpc>
                          <a:spcPct val="115000"/>
                        </a:lnSpc>
                        <a:spcAft>
                          <a:spcPts val="1000"/>
                        </a:spcAft>
                      </a:pPr>
                      <a:r>
                        <a:rPr lang="en-US" sz="1400" dirty="0">
                          <a:effectLst/>
                        </a:rPr>
                        <a:t>Format Symbol</a:t>
                      </a:r>
                      <a:endParaRPr lang="en-IN" sz="1400" dirty="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Conversion</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%c</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character</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%s</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string conversion via str() prior to formatting</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%i</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signed decimal integer</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%d</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signed decimal integer</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%u</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unsigned decimal integer</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dirty="0">
                          <a:effectLst/>
                        </a:rPr>
                        <a:t>%o</a:t>
                      </a:r>
                      <a:endParaRPr lang="en-IN" sz="1400" dirty="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octal integer</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%x</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hexadecimal integer (lowercase letters)</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%X</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hexadecimal integer (UPPERcase letters)</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%e</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dirty="0">
                          <a:effectLst/>
                        </a:rPr>
                        <a:t>exponential notation (with lowercase 'e')</a:t>
                      </a:r>
                      <a:endParaRPr lang="en-IN" sz="1400" dirty="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%E</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exponential notation (with UPPERcase 'E')</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a:effectLst/>
                        </a:rPr>
                        <a:t>%f</a:t>
                      </a:r>
                      <a:endParaRPr lang="en-IN" sz="1400">
                        <a:effectLst/>
                        <a:latin typeface="Calibri"/>
                        <a:ea typeface="Calibri"/>
                        <a:cs typeface="Mangal"/>
                      </a:endParaRPr>
                    </a:p>
                  </a:txBody>
                  <a:tcPr marL="71365" marR="71365" marT="71365" marB="71365"/>
                </a:tc>
                <a:tc>
                  <a:txBody>
                    <a:bodyPr/>
                    <a:lstStyle/>
                    <a:p>
                      <a:pPr>
                        <a:lnSpc>
                          <a:spcPct val="115000"/>
                        </a:lnSpc>
                        <a:spcAft>
                          <a:spcPts val="1000"/>
                        </a:spcAft>
                      </a:pPr>
                      <a:r>
                        <a:rPr lang="en-US" sz="1400">
                          <a:effectLst/>
                        </a:rPr>
                        <a:t>floating point real number</a:t>
                      </a:r>
                      <a:endParaRPr lang="en-IN" sz="140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dirty="0">
                          <a:effectLst/>
                        </a:rPr>
                        <a:t>%g</a:t>
                      </a:r>
                      <a:endParaRPr lang="en-IN" sz="1400" dirty="0">
                        <a:effectLst/>
                        <a:latin typeface="Calibri"/>
                        <a:ea typeface="Calibri"/>
                        <a:cs typeface="Mangal"/>
                      </a:endParaRPr>
                    </a:p>
                  </a:txBody>
                  <a:tcPr marL="71365" marR="71365" marT="71365" marB="71365"/>
                </a:tc>
                <a:tc>
                  <a:txBody>
                    <a:bodyPr/>
                    <a:lstStyle/>
                    <a:p>
                      <a:pPr>
                        <a:lnSpc>
                          <a:spcPct val="115000"/>
                        </a:lnSpc>
                        <a:spcAft>
                          <a:spcPts val="1000"/>
                        </a:spcAft>
                      </a:pPr>
                      <a:r>
                        <a:rPr lang="en-US" sz="1400" dirty="0">
                          <a:effectLst/>
                        </a:rPr>
                        <a:t>the shorter of %f and %e</a:t>
                      </a:r>
                      <a:endParaRPr lang="en-IN" sz="1400" dirty="0">
                        <a:effectLst/>
                        <a:latin typeface="Calibri"/>
                        <a:ea typeface="Calibri"/>
                        <a:cs typeface="Mangal"/>
                      </a:endParaRPr>
                    </a:p>
                  </a:txBody>
                  <a:tcPr marL="71365" marR="71365" marT="71365" marB="71365"/>
                </a:tc>
              </a:tr>
              <a:tr h="323283">
                <a:tc>
                  <a:txBody>
                    <a:bodyPr/>
                    <a:lstStyle/>
                    <a:p>
                      <a:pPr>
                        <a:lnSpc>
                          <a:spcPct val="115000"/>
                        </a:lnSpc>
                        <a:spcAft>
                          <a:spcPts val="1000"/>
                        </a:spcAft>
                      </a:pPr>
                      <a:r>
                        <a:rPr lang="en-US" sz="1400" dirty="0">
                          <a:effectLst/>
                        </a:rPr>
                        <a:t>%G</a:t>
                      </a:r>
                      <a:endParaRPr lang="en-IN" sz="1400" dirty="0">
                        <a:effectLst/>
                        <a:latin typeface="Calibri"/>
                        <a:ea typeface="Calibri"/>
                        <a:cs typeface="Mangal"/>
                      </a:endParaRPr>
                    </a:p>
                  </a:txBody>
                  <a:tcPr marL="71365" marR="71365" marT="71365" marB="71365"/>
                </a:tc>
                <a:tc>
                  <a:txBody>
                    <a:bodyPr/>
                    <a:lstStyle/>
                    <a:p>
                      <a:pPr>
                        <a:lnSpc>
                          <a:spcPct val="115000"/>
                        </a:lnSpc>
                        <a:spcAft>
                          <a:spcPts val="1000"/>
                        </a:spcAft>
                      </a:pPr>
                      <a:r>
                        <a:rPr lang="en-US" sz="1400" dirty="0">
                          <a:effectLst/>
                        </a:rPr>
                        <a:t>the shorter of %f and %E</a:t>
                      </a:r>
                      <a:endParaRPr lang="en-IN" sz="1400" dirty="0">
                        <a:effectLst/>
                        <a:latin typeface="Calibri"/>
                        <a:ea typeface="Calibri"/>
                        <a:cs typeface="Mangal"/>
                      </a:endParaRPr>
                    </a:p>
                  </a:txBody>
                  <a:tcPr marL="71365" marR="71365" marT="71365" marB="71365"/>
                </a:tc>
              </a:tr>
            </a:tbl>
          </a:graphicData>
        </a:graphic>
      </p:graphicFrame>
    </p:spTree>
    <p:extLst>
      <p:ext uri="{BB962C8B-B14F-4D97-AF65-F5344CB8AC3E}">
        <p14:creationId xmlns:p14="http://schemas.microsoft.com/office/powerpoint/2010/main" val="4254210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Triple </a:t>
            </a:r>
            <a:r>
              <a:rPr lang="en-US" dirty="0" smtClean="0"/>
              <a:t>Quotes</a:t>
            </a:r>
            <a:endParaRPr lang="en-IN" dirty="0"/>
          </a:p>
        </p:txBody>
      </p:sp>
      <p:sp>
        <p:nvSpPr>
          <p:cNvPr id="3" name="Content Placeholder 2"/>
          <p:cNvSpPr>
            <a:spLocks noGrp="1"/>
          </p:cNvSpPr>
          <p:nvPr>
            <p:ph idx="1"/>
          </p:nvPr>
        </p:nvSpPr>
        <p:spPr>
          <a:xfrm>
            <a:off x="457200" y="1143000"/>
            <a:ext cx="8229600" cy="4983163"/>
          </a:xfrm>
        </p:spPr>
        <p:txBody>
          <a:bodyPr>
            <a:normAutofit fontScale="32500" lnSpcReduction="20000"/>
          </a:bodyPr>
          <a:lstStyle/>
          <a:p>
            <a:pPr marL="0" indent="0">
              <a:buNone/>
            </a:pPr>
            <a:r>
              <a:rPr lang="en-US" sz="4300" dirty="0"/>
              <a:t>Python's triple quotes comes to the rescue by allowing strings to span multiple lines, including verbatim NEWLINEs, TABs, and any other special characters.</a:t>
            </a:r>
            <a:endParaRPr lang="en-IN" sz="4300" dirty="0"/>
          </a:p>
          <a:p>
            <a:pPr marL="0" indent="0">
              <a:buNone/>
            </a:pPr>
            <a:r>
              <a:rPr lang="en-US" sz="4300" dirty="0"/>
              <a:t>The syntax for triple quotes consists of three consecutive </a:t>
            </a:r>
            <a:r>
              <a:rPr lang="en-US" sz="4300" b="1" dirty="0"/>
              <a:t>single or </a:t>
            </a:r>
            <a:r>
              <a:rPr lang="en-US" sz="4300" b="1" dirty="0" err="1"/>
              <a:t>double</a:t>
            </a:r>
            <a:r>
              <a:rPr lang="en-US" sz="4300" dirty="0" err="1"/>
              <a:t>quotes</a:t>
            </a:r>
            <a:r>
              <a:rPr lang="en-US" sz="4300" dirty="0"/>
              <a:t>.</a:t>
            </a:r>
            <a:endParaRPr lang="en-IN" sz="4300" dirty="0"/>
          </a:p>
          <a:p>
            <a:pPr marL="0" indent="0">
              <a:buNone/>
            </a:pPr>
            <a:r>
              <a:rPr lang="en-US" sz="3000" dirty="0"/>
              <a:t> </a:t>
            </a:r>
            <a:endParaRPr lang="en-IN" sz="3000" dirty="0"/>
          </a:p>
          <a:p>
            <a:r>
              <a:rPr lang="en-US" sz="4300" dirty="0" err="1"/>
              <a:t>para_str</a:t>
            </a:r>
            <a:r>
              <a:rPr lang="en-US" sz="4300" dirty="0"/>
              <a:t> = """this is a long string that is made up </a:t>
            </a:r>
            <a:r>
              <a:rPr lang="en-US" sz="4300" dirty="0" smtClean="0"/>
              <a:t>of several </a:t>
            </a:r>
            <a:r>
              <a:rPr lang="en-US" sz="4300" dirty="0"/>
              <a:t>lines and non-printable characters such as</a:t>
            </a:r>
            <a:endParaRPr lang="en-IN" sz="4300" dirty="0"/>
          </a:p>
          <a:p>
            <a:pPr marL="0" indent="0">
              <a:buNone/>
            </a:pPr>
            <a:r>
              <a:rPr lang="en-US" sz="4300" dirty="0"/>
              <a:t>TAB ( \t ) and they will show up that way when displayed</a:t>
            </a:r>
            <a:r>
              <a:rPr lang="en-US" sz="4300" dirty="0" smtClean="0"/>
              <a:t>. NEWLINEs </a:t>
            </a:r>
            <a:r>
              <a:rPr lang="en-US" sz="4300" dirty="0"/>
              <a:t>within the string, whether explicitly given </a:t>
            </a:r>
            <a:r>
              <a:rPr lang="en-US" sz="4300" dirty="0" smtClean="0"/>
              <a:t>like this </a:t>
            </a:r>
            <a:r>
              <a:rPr lang="en-US" sz="4300" dirty="0"/>
              <a:t>within the brackets [ \n ], or just a NEWLINE </a:t>
            </a:r>
            <a:r>
              <a:rPr lang="en-US" sz="4300" dirty="0" smtClean="0"/>
              <a:t>within the </a:t>
            </a:r>
            <a:r>
              <a:rPr lang="en-US" sz="4300" dirty="0"/>
              <a:t>variable assignment will also show up</a:t>
            </a:r>
            <a:r>
              <a:rPr lang="en-US" sz="4300" dirty="0" smtClean="0"/>
              <a:t>.    """</a:t>
            </a:r>
            <a:endParaRPr lang="en-IN" sz="4300" dirty="0"/>
          </a:p>
          <a:p>
            <a:r>
              <a:rPr lang="en-US" sz="4300" dirty="0"/>
              <a:t>print (</a:t>
            </a:r>
            <a:r>
              <a:rPr lang="en-US" sz="4300" dirty="0" err="1"/>
              <a:t>para_str</a:t>
            </a:r>
            <a:r>
              <a:rPr lang="en-US" sz="4300" dirty="0"/>
              <a:t>)</a:t>
            </a:r>
            <a:endParaRPr lang="en-IN" sz="4300" dirty="0"/>
          </a:p>
          <a:p>
            <a:pPr marL="0" indent="0">
              <a:buNone/>
            </a:pPr>
            <a:r>
              <a:rPr lang="en-US" sz="4300" dirty="0"/>
              <a:t>When the above code is executed, it produces the following result. Note how every single special character has been converted to its printed form, right down to the last NEWLINE at the end of the string between the "up." and closing triple quotes. Also note that NEWLINEs occur either with an explicit carriage return at the end of a line or its escape code (\n) −</a:t>
            </a:r>
            <a:endParaRPr lang="en-IN" sz="4300" dirty="0"/>
          </a:p>
          <a:p>
            <a:r>
              <a:rPr lang="en-US" sz="4300" dirty="0"/>
              <a:t>this is a long string that is made up of</a:t>
            </a:r>
            <a:endParaRPr lang="en-IN" sz="4300" dirty="0"/>
          </a:p>
          <a:p>
            <a:r>
              <a:rPr lang="en-US" sz="4300" dirty="0"/>
              <a:t>several lines and non-printable characters such as</a:t>
            </a:r>
            <a:endParaRPr lang="en-IN" sz="4300" dirty="0"/>
          </a:p>
          <a:p>
            <a:r>
              <a:rPr lang="en-US" sz="4300" dirty="0"/>
              <a:t>TAB (    ) and they will show up that way when displayed.</a:t>
            </a:r>
            <a:endParaRPr lang="en-IN" sz="4300" dirty="0"/>
          </a:p>
          <a:p>
            <a:r>
              <a:rPr lang="en-US" sz="4300" dirty="0"/>
              <a:t>NEWLINEs within the string, whether explicitly given like</a:t>
            </a:r>
            <a:endParaRPr lang="en-IN" sz="4300" dirty="0"/>
          </a:p>
          <a:p>
            <a:r>
              <a:rPr lang="en-US" sz="4300" dirty="0"/>
              <a:t>this within the brackets [</a:t>
            </a:r>
            <a:endParaRPr lang="en-IN" sz="4300" dirty="0"/>
          </a:p>
          <a:p>
            <a:r>
              <a:rPr lang="en-US" sz="4300" dirty="0"/>
              <a:t> ], or just a NEWLINE within</a:t>
            </a:r>
            <a:endParaRPr lang="en-IN" sz="4300" dirty="0"/>
          </a:p>
          <a:p>
            <a:r>
              <a:rPr lang="en-US" sz="4300" dirty="0"/>
              <a:t>the variable assignment will also show up.</a:t>
            </a:r>
            <a:endParaRPr lang="en-IN" sz="4300" dirty="0"/>
          </a:p>
          <a:p>
            <a:endParaRPr lang="en-IN" dirty="0"/>
          </a:p>
        </p:txBody>
      </p:sp>
    </p:spTree>
    <p:extLst>
      <p:ext uri="{BB962C8B-B14F-4D97-AF65-F5344CB8AC3E}">
        <p14:creationId xmlns:p14="http://schemas.microsoft.com/office/powerpoint/2010/main" val="4013433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1253</Words>
  <Application>Microsoft Office PowerPoint</Application>
  <PresentationFormat>On-screen Show (4:3)</PresentationFormat>
  <Paragraphs>249</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Strings  - Manipulate Python strings</vt:lpstr>
      <vt:lpstr>Strings  - Manipulate Python strings</vt:lpstr>
      <vt:lpstr>Updating Strings</vt:lpstr>
      <vt:lpstr>Escape Characters </vt:lpstr>
      <vt:lpstr>A list of escape or non-printable characters</vt:lpstr>
      <vt:lpstr>String Special Operators Assume string variable a holds 'Hello' and variable b holds 'Python', then − </vt:lpstr>
      <vt:lpstr>String Formatting Operator </vt:lpstr>
      <vt:lpstr> list of complete set of symbols which can be used along with %</vt:lpstr>
      <vt:lpstr>Triple Quotes</vt:lpstr>
      <vt:lpstr>Raw strings</vt:lpstr>
      <vt:lpstr>Unicode String </vt:lpstr>
      <vt:lpstr>Built-in String Methods </vt:lpstr>
      <vt:lpstr>Built-in String Methods</vt:lpstr>
      <vt:lpstr>Built-in String Methods</vt:lpstr>
      <vt:lpstr>Built-in String Methods</vt:lpstr>
      <vt:lpstr>Built-in String Methods</vt:lpstr>
      <vt:lpstr>Built-in String Methods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Strings  - Manipulate Python strings</dc:title>
  <dc:creator>ANKIT PANDEY</dc:creator>
  <cp:lastModifiedBy>ANKIT PANDEY</cp:lastModifiedBy>
  <cp:revision>12</cp:revision>
  <dcterms:created xsi:type="dcterms:W3CDTF">2006-08-16T00:00:00Z</dcterms:created>
  <dcterms:modified xsi:type="dcterms:W3CDTF">2016-10-07T23:15:32Z</dcterms:modified>
</cp:coreProperties>
</file>