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8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09-Oct-16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09-Oct-16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09-Oct-16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09-Oct-16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09-Oct-16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09-Oct-16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09-Oct-16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tutorialspoint.com/python3/list_remove.htm" TargetMode="External"/><Relationship Id="rId3" Type="http://schemas.openxmlformats.org/officeDocument/2006/relationships/hyperlink" Target="https://www.tutorialspoint.com/python3/list_count.htm" TargetMode="External"/><Relationship Id="rId7" Type="http://schemas.openxmlformats.org/officeDocument/2006/relationships/hyperlink" Target="https://www.tutorialspoint.com/python3/list_pop.htm" TargetMode="External"/><Relationship Id="rId2" Type="http://schemas.openxmlformats.org/officeDocument/2006/relationships/hyperlink" Target="https://www.tutorialspoint.com/python3/list_append.htm" TargetMode="External"/><Relationship Id="rId1" Type="http://schemas.openxmlformats.org/officeDocument/2006/relationships/slideLayout" Target="../slideLayouts/slideLayout2.xml"/><Relationship Id="rId6" Type="http://schemas.openxmlformats.org/officeDocument/2006/relationships/hyperlink" Target="https://www.tutorialspoint.com/python3/list_insert.htm" TargetMode="External"/><Relationship Id="rId5" Type="http://schemas.openxmlformats.org/officeDocument/2006/relationships/hyperlink" Target="https://www.tutorialspoint.com/python3/list_index.htm" TargetMode="External"/><Relationship Id="rId10" Type="http://schemas.openxmlformats.org/officeDocument/2006/relationships/hyperlink" Target="https://www.tutorialspoint.com/python3/list_sort.htm" TargetMode="External"/><Relationship Id="rId4" Type="http://schemas.openxmlformats.org/officeDocument/2006/relationships/hyperlink" Target="https://www.tutorialspoint.com/python3/list_extend.htm" TargetMode="External"/><Relationship Id="rId9" Type="http://schemas.openxmlformats.org/officeDocument/2006/relationships/hyperlink" Target="https://www.tutorialspoint.com/python3/list_reverse.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point.com/python3/tuple_len.htm" TargetMode="External"/><Relationship Id="rId2" Type="http://schemas.openxmlformats.org/officeDocument/2006/relationships/hyperlink" Target="https://www.tutorialspoint.com/python3/tuple_cmp.htm" TargetMode="External"/><Relationship Id="rId1" Type="http://schemas.openxmlformats.org/officeDocument/2006/relationships/slideLayout" Target="../slideLayouts/slideLayout2.xml"/><Relationship Id="rId6" Type="http://schemas.openxmlformats.org/officeDocument/2006/relationships/hyperlink" Target="https://www.tutorialspoint.com/python3/tuple_tuple.htm" TargetMode="External"/><Relationship Id="rId5" Type="http://schemas.openxmlformats.org/officeDocument/2006/relationships/hyperlink" Target="https://www.tutorialspoint.com/python3/tuple_min.htm" TargetMode="External"/><Relationship Id="rId4" Type="http://schemas.openxmlformats.org/officeDocument/2006/relationships/hyperlink" Target="https://www.tutorialspoint.com/python3/tuple_max.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spoint.com/python3/list_len.htm" TargetMode="External"/><Relationship Id="rId2" Type="http://schemas.openxmlformats.org/officeDocument/2006/relationships/hyperlink" Target="https://www.tutorialspoint.com/python3/list_cmp.htm" TargetMode="External"/><Relationship Id="rId1" Type="http://schemas.openxmlformats.org/officeDocument/2006/relationships/slideLayout" Target="../slideLayouts/slideLayout2.xml"/><Relationship Id="rId6" Type="http://schemas.openxmlformats.org/officeDocument/2006/relationships/hyperlink" Target="https://www.tutorialspoint.com/python3/list_list.htm" TargetMode="External"/><Relationship Id="rId5" Type="http://schemas.openxmlformats.org/officeDocument/2006/relationships/hyperlink" Target="https://www.tutorialspoint.com/python3/list_min.htm" TargetMode="External"/><Relationship Id="rId4" Type="http://schemas.openxmlformats.org/officeDocument/2006/relationships/hyperlink" Target="https://www.tutorialspoint.com/python3/list_max.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Lists and Tuples  </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38499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Built-in List </a:t>
            </a:r>
            <a:r>
              <a:rPr lang="en-US" dirty="0" smtClean="0"/>
              <a:t>Methods</a:t>
            </a:r>
            <a:r>
              <a:rPr lang="en-US" dirty="0"/>
              <a:t>:</a:t>
            </a:r>
            <a:r>
              <a:rPr lang="en-IN" dirty="0"/>
              <a:t/>
            </a:r>
            <a:br>
              <a:rPr lang="en-IN" dirty="0"/>
            </a:b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0293678"/>
              </p:ext>
            </p:extLst>
          </p:nvPr>
        </p:nvGraphicFramePr>
        <p:xfrm>
          <a:off x="1066800" y="990604"/>
          <a:ext cx="7162799" cy="5517156"/>
        </p:xfrm>
        <a:graphic>
          <a:graphicData uri="http://schemas.openxmlformats.org/drawingml/2006/table">
            <a:tbl>
              <a:tblPr firstRow="1" firstCol="1" bandRow="1">
                <a:tableStyleId>{5C22544A-7EE6-4342-B048-85BDC9FD1C3A}</a:tableStyleId>
              </a:tblPr>
              <a:tblGrid>
                <a:gridCol w="463265"/>
                <a:gridCol w="6699534"/>
              </a:tblGrid>
              <a:tr h="209548">
                <a:tc>
                  <a:txBody>
                    <a:bodyPr/>
                    <a:lstStyle/>
                    <a:p>
                      <a:pPr>
                        <a:lnSpc>
                          <a:spcPct val="115000"/>
                        </a:lnSpc>
                        <a:spcAft>
                          <a:spcPts val="1000"/>
                        </a:spcAft>
                      </a:pPr>
                      <a:r>
                        <a:rPr lang="en-US" sz="1400" dirty="0">
                          <a:effectLst/>
                        </a:rPr>
                        <a:t>SN</a:t>
                      </a:r>
                      <a:endParaRPr lang="en-IN" sz="1400" dirty="0">
                        <a:effectLst/>
                        <a:latin typeface="Calibri"/>
                        <a:ea typeface="Calibri"/>
                        <a:cs typeface="Mangal"/>
                      </a:endParaRPr>
                    </a:p>
                  </a:txBody>
                  <a:tcPr marL="42762" marR="42762" marT="42762" marB="42762"/>
                </a:tc>
                <a:tc>
                  <a:txBody>
                    <a:bodyPr/>
                    <a:lstStyle/>
                    <a:p>
                      <a:pPr>
                        <a:lnSpc>
                          <a:spcPct val="115000"/>
                        </a:lnSpc>
                        <a:spcAft>
                          <a:spcPts val="1000"/>
                        </a:spcAft>
                      </a:pPr>
                      <a:r>
                        <a:rPr lang="en-US" sz="1400" dirty="0">
                          <a:effectLst/>
                        </a:rPr>
                        <a:t>Methods with Description</a:t>
                      </a:r>
                      <a:endParaRPr lang="en-IN" sz="1400" dirty="0">
                        <a:effectLst/>
                        <a:latin typeface="Calibri"/>
                        <a:ea typeface="Calibri"/>
                        <a:cs typeface="Mangal"/>
                      </a:endParaRPr>
                    </a:p>
                  </a:txBody>
                  <a:tcPr marL="42762" marR="42762" marT="42762" marB="42762"/>
                </a:tc>
              </a:tr>
              <a:tr h="564491">
                <a:tc>
                  <a:txBody>
                    <a:bodyPr/>
                    <a:lstStyle/>
                    <a:p>
                      <a:pPr>
                        <a:lnSpc>
                          <a:spcPct val="115000"/>
                        </a:lnSpc>
                        <a:spcAft>
                          <a:spcPts val="1000"/>
                        </a:spcAft>
                      </a:pPr>
                      <a:r>
                        <a:rPr lang="en-US" sz="1400">
                          <a:effectLst/>
                        </a:rPr>
                        <a:t>1</a:t>
                      </a:r>
                      <a:endParaRPr lang="en-IN" sz="1400">
                        <a:effectLst/>
                        <a:latin typeface="Calibri"/>
                        <a:ea typeface="Calibri"/>
                        <a:cs typeface="Mangal"/>
                      </a:endParaRPr>
                    </a:p>
                  </a:txBody>
                  <a:tcPr marL="42762" marR="42762" marT="42762" marB="42762"/>
                </a:tc>
                <a:tc>
                  <a:txBody>
                    <a:bodyPr/>
                    <a:lstStyle/>
                    <a:p>
                      <a:pPr>
                        <a:lnSpc>
                          <a:spcPct val="115000"/>
                        </a:lnSpc>
                        <a:spcAft>
                          <a:spcPts val="1000"/>
                        </a:spcAft>
                      </a:pPr>
                      <a:r>
                        <a:rPr lang="en-US" sz="1400" u="sng" dirty="0" err="1">
                          <a:effectLst/>
                          <a:hlinkClick r:id="rId2"/>
                        </a:rPr>
                        <a:t>list.append</a:t>
                      </a:r>
                      <a:r>
                        <a:rPr lang="en-US" sz="1400" u="sng" dirty="0">
                          <a:effectLst/>
                          <a:hlinkClick r:id="rId2"/>
                        </a:rPr>
                        <a:t>(</a:t>
                      </a:r>
                      <a:r>
                        <a:rPr lang="en-US" sz="1400" u="sng" dirty="0" err="1">
                          <a:effectLst/>
                          <a:hlinkClick r:id="rId2"/>
                        </a:rPr>
                        <a:t>obj</a:t>
                      </a:r>
                      <a:r>
                        <a:rPr lang="en-US" sz="1400" u="sng" dirty="0" smtClean="0">
                          <a:effectLst/>
                          <a:hlinkClick r:id="rId2"/>
                        </a:rPr>
                        <a:t>)</a:t>
                      </a:r>
                      <a:r>
                        <a:rPr lang="en-US" sz="1400" dirty="0" smtClean="0">
                          <a:effectLst/>
                        </a:rPr>
                        <a:t/>
                      </a:r>
                      <a:br>
                        <a:rPr lang="en-US" sz="1400" dirty="0" smtClean="0">
                          <a:effectLst/>
                        </a:rPr>
                      </a:br>
                      <a:r>
                        <a:rPr lang="en-US" sz="1400" dirty="0" smtClean="0">
                          <a:effectLst/>
                        </a:rPr>
                        <a:t>Appends object </a:t>
                      </a:r>
                      <a:r>
                        <a:rPr lang="en-US" sz="1400" dirty="0" err="1" smtClean="0">
                          <a:effectLst/>
                        </a:rPr>
                        <a:t>obj</a:t>
                      </a:r>
                      <a:r>
                        <a:rPr lang="en-US" sz="1400" dirty="0" smtClean="0">
                          <a:effectLst/>
                        </a:rPr>
                        <a:t> to list</a:t>
                      </a:r>
                      <a:endParaRPr lang="en-IN" sz="1400" dirty="0">
                        <a:effectLst/>
                        <a:latin typeface="Calibri"/>
                        <a:ea typeface="Calibri"/>
                        <a:cs typeface="Mangal"/>
                      </a:endParaRPr>
                    </a:p>
                  </a:txBody>
                  <a:tcPr marL="42762" marR="42762" marT="42762" marB="42762"/>
                </a:tc>
              </a:tr>
              <a:tr h="564491">
                <a:tc>
                  <a:txBody>
                    <a:bodyPr/>
                    <a:lstStyle/>
                    <a:p>
                      <a:pPr>
                        <a:lnSpc>
                          <a:spcPct val="115000"/>
                        </a:lnSpc>
                        <a:spcAft>
                          <a:spcPts val="1000"/>
                        </a:spcAft>
                      </a:pPr>
                      <a:r>
                        <a:rPr lang="en-US" sz="1400">
                          <a:effectLst/>
                        </a:rPr>
                        <a:t>2</a:t>
                      </a:r>
                      <a:endParaRPr lang="en-IN" sz="1400">
                        <a:effectLst/>
                        <a:latin typeface="Calibri"/>
                        <a:ea typeface="Calibri"/>
                        <a:cs typeface="Mangal"/>
                      </a:endParaRPr>
                    </a:p>
                  </a:txBody>
                  <a:tcPr marL="42762" marR="42762" marT="42762" marB="42762"/>
                </a:tc>
                <a:tc>
                  <a:txBody>
                    <a:bodyPr/>
                    <a:lstStyle/>
                    <a:p>
                      <a:pPr>
                        <a:lnSpc>
                          <a:spcPct val="115000"/>
                        </a:lnSpc>
                        <a:spcAft>
                          <a:spcPts val="1000"/>
                        </a:spcAft>
                      </a:pPr>
                      <a:r>
                        <a:rPr lang="en-US" sz="1400" u="sng" dirty="0" err="1">
                          <a:effectLst/>
                          <a:hlinkClick r:id="rId3"/>
                        </a:rPr>
                        <a:t>list.count</a:t>
                      </a:r>
                      <a:r>
                        <a:rPr lang="en-US" sz="1400" u="sng" dirty="0">
                          <a:effectLst/>
                          <a:hlinkClick r:id="rId3"/>
                        </a:rPr>
                        <a:t>(</a:t>
                      </a:r>
                      <a:r>
                        <a:rPr lang="en-US" sz="1400" u="sng" dirty="0" err="1">
                          <a:effectLst/>
                          <a:hlinkClick r:id="rId3"/>
                        </a:rPr>
                        <a:t>obj</a:t>
                      </a:r>
                      <a:r>
                        <a:rPr lang="en-US" sz="1400" u="sng" dirty="0" smtClean="0">
                          <a:effectLst/>
                          <a:hlinkClick r:id="rId3"/>
                        </a:rPr>
                        <a:t>)</a:t>
                      </a:r>
                      <a:r>
                        <a:rPr lang="en-US" sz="1400" dirty="0">
                          <a:effectLst/>
                        </a:rPr>
                        <a:t/>
                      </a:r>
                      <a:br>
                        <a:rPr lang="en-US" sz="1400" dirty="0">
                          <a:effectLst/>
                        </a:rPr>
                      </a:br>
                      <a:r>
                        <a:rPr lang="en-US" sz="1400" dirty="0">
                          <a:effectLst/>
                        </a:rPr>
                        <a:t>Returns count of how many times </a:t>
                      </a:r>
                      <a:r>
                        <a:rPr lang="en-US" sz="1400" dirty="0" err="1">
                          <a:effectLst/>
                        </a:rPr>
                        <a:t>obj</a:t>
                      </a:r>
                      <a:r>
                        <a:rPr lang="en-US" sz="1400" dirty="0">
                          <a:effectLst/>
                        </a:rPr>
                        <a:t> occurs in list</a:t>
                      </a:r>
                      <a:endParaRPr lang="en-IN" sz="1400" dirty="0">
                        <a:effectLst/>
                        <a:latin typeface="Calibri"/>
                        <a:ea typeface="Calibri"/>
                        <a:cs typeface="Mangal"/>
                      </a:endParaRPr>
                    </a:p>
                  </a:txBody>
                  <a:tcPr marL="42762" marR="42762" marT="42762" marB="42762"/>
                </a:tc>
              </a:tr>
              <a:tr h="564491">
                <a:tc>
                  <a:txBody>
                    <a:bodyPr/>
                    <a:lstStyle/>
                    <a:p>
                      <a:pPr>
                        <a:lnSpc>
                          <a:spcPct val="115000"/>
                        </a:lnSpc>
                        <a:spcAft>
                          <a:spcPts val="1000"/>
                        </a:spcAft>
                      </a:pPr>
                      <a:r>
                        <a:rPr lang="en-US" sz="1400">
                          <a:effectLst/>
                        </a:rPr>
                        <a:t>3</a:t>
                      </a:r>
                      <a:endParaRPr lang="en-IN" sz="1400">
                        <a:effectLst/>
                        <a:latin typeface="Calibri"/>
                        <a:ea typeface="Calibri"/>
                        <a:cs typeface="Mangal"/>
                      </a:endParaRPr>
                    </a:p>
                  </a:txBody>
                  <a:tcPr marL="42762" marR="42762" marT="42762" marB="42762"/>
                </a:tc>
                <a:tc>
                  <a:txBody>
                    <a:bodyPr/>
                    <a:lstStyle/>
                    <a:p>
                      <a:pPr>
                        <a:lnSpc>
                          <a:spcPct val="115000"/>
                        </a:lnSpc>
                        <a:spcAft>
                          <a:spcPts val="1000"/>
                        </a:spcAft>
                      </a:pPr>
                      <a:r>
                        <a:rPr lang="en-US" sz="1400" u="sng" dirty="0" err="1">
                          <a:effectLst/>
                          <a:hlinkClick r:id="rId4"/>
                        </a:rPr>
                        <a:t>list.extend</a:t>
                      </a:r>
                      <a:r>
                        <a:rPr lang="en-US" sz="1400" u="sng" dirty="0">
                          <a:effectLst/>
                          <a:hlinkClick r:id="rId4"/>
                        </a:rPr>
                        <a:t>(</a:t>
                      </a:r>
                      <a:r>
                        <a:rPr lang="en-US" sz="1400" u="sng" dirty="0" err="1">
                          <a:effectLst/>
                          <a:hlinkClick r:id="rId4"/>
                        </a:rPr>
                        <a:t>seq</a:t>
                      </a:r>
                      <a:r>
                        <a:rPr lang="en-US" sz="1400" u="sng" dirty="0" smtClean="0">
                          <a:effectLst/>
                          <a:hlinkClick r:id="rId4"/>
                        </a:rPr>
                        <a:t>)</a:t>
                      </a:r>
                      <a:r>
                        <a:rPr lang="en-US" sz="1400" dirty="0">
                          <a:effectLst/>
                        </a:rPr>
                        <a:t/>
                      </a:r>
                      <a:br>
                        <a:rPr lang="en-US" sz="1400" dirty="0">
                          <a:effectLst/>
                        </a:rPr>
                      </a:br>
                      <a:r>
                        <a:rPr lang="en-US" sz="1400" dirty="0">
                          <a:effectLst/>
                        </a:rPr>
                        <a:t>Appends the contents of </a:t>
                      </a:r>
                      <a:r>
                        <a:rPr lang="en-US" sz="1400" dirty="0" err="1">
                          <a:effectLst/>
                        </a:rPr>
                        <a:t>seq</a:t>
                      </a:r>
                      <a:r>
                        <a:rPr lang="en-US" sz="1400" dirty="0">
                          <a:effectLst/>
                        </a:rPr>
                        <a:t> to list</a:t>
                      </a:r>
                      <a:endParaRPr lang="en-IN" sz="1400" dirty="0">
                        <a:effectLst/>
                        <a:latin typeface="Calibri"/>
                        <a:ea typeface="Calibri"/>
                        <a:cs typeface="Mangal"/>
                      </a:endParaRPr>
                    </a:p>
                  </a:txBody>
                  <a:tcPr marL="42762" marR="42762" marT="42762" marB="42762"/>
                </a:tc>
              </a:tr>
              <a:tr h="564491">
                <a:tc>
                  <a:txBody>
                    <a:bodyPr/>
                    <a:lstStyle/>
                    <a:p>
                      <a:pPr>
                        <a:lnSpc>
                          <a:spcPct val="115000"/>
                        </a:lnSpc>
                        <a:spcAft>
                          <a:spcPts val="1000"/>
                        </a:spcAft>
                      </a:pPr>
                      <a:r>
                        <a:rPr lang="en-US" sz="1400">
                          <a:effectLst/>
                        </a:rPr>
                        <a:t>4</a:t>
                      </a:r>
                      <a:endParaRPr lang="en-IN" sz="1400">
                        <a:effectLst/>
                        <a:latin typeface="Calibri"/>
                        <a:ea typeface="Calibri"/>
                        <a:cs typeface="Mangal"/>
                      </a:endParaRPr>
                    </a:p>
                  </a:txBody>
                  <a:tcPr marL="42762" marR="42762" marT="42762" marB="42762"/>
                </a:tc>
                <a:tc>
                  <a:txBody>
                    <a:bodyPr/>
                    <a:lstStyle/>
                    <a:p>
                      <a:pPr>
                        <a:lnSpc>
                          <a:spcPct val="115000"/>
                        </a:lnSpc>
                        <a:spcAft>
                          <a:spcPts val="1000"/>
                        </a:spcAft>
                      </a:pPr>
                      <a:r>
                        <a:rPr lang="en-US" sz="1400" u="sng" dirty="0" err="1">
                          <a:effectLst/>
                          <a:hlinkClick r:id="rId5"/>
                        </a:rPr>
                        <a:t>list.index</a:t>
                      </a:r>
                      <a:r>
                        <a:rPr lang="en-US" sz="1400" u="sng" dirty="0">
                          <a:effectLst/>
                          <a:hlinkClick r:id="rId5"/>
                        </a:rPr>
                        <a:t>(</a:t>
                      </a:r>
                      <a:r>
                        <a:rPr lang="en-US" sz="1400" u="sng" dirty="0" err="1">
                          <a:effectLst/>
                          <a:hlinkClick r:id="rId5"/>
                        </a:rPr>
                        <a:t>obj</a:t>
                      </a:r>
                      <a:r>
                        <a:rPr lang="en-US" sz="1400" u="sng" dirty="0" smtClean="0">
                          <a:effectLst/>
                          <a:hlinkClick r:id="rId5"/>
                        </a:rPr>
                        <a:t>)</a:t>
                      </a:r>
                      <a:r>
                        <a:rPr lang="en-US" sz="1400" dirty="0">
                          <a:effectLst/>
                        </a:rPr>
                        <a:t/>
                      </a:r>
                      <a:br>
                        <a:rPr lang="en-US" sz="1400" dirty="0">
                          <a:effectLst/>
                        </a:rPr>
                      </a:br>
                      <a:r>
                        <a:rPr lang="en-US" sz="1400" dirty="0">
                          <a:effectLst/>
                        </a:rPr>
                        <a:t>Returns the lowest index in list that </a:t>
                      </a:r>
                      <a:r>
                        <a:rPr lang="en-US" sz="1400" dirty="0" err="1">
                          <a:effectLst/>
                        </a:rPr>
                        <a:t>obj</a:t>
                      </a:r>
                      <a:r>
                        <a:rPr lang="en-US" sz="1400" dirty="0">
                          <a:effectLst/>
                        </a:rPr>
                        <a:t> appears</a:t>
                      </a:r>
                      <a:endParaRPr lang="en-IN" sz="1400" dirty="0">
                        <a:effectLst/>
                        <a:latin typeface="Calibri"/>
                        <a:ea typeface="Calibri"/>
                        <a:cs typeface="Mangal"/>
                      </a:endParaRPr>
                    </a:p>
                  </a:txBody>
                  <a:tcPr marL="42762" marR="42762" marT="42762" marB="42762"/>
                </a:tc>
              </a:tr>
              <a:tr h="564491">
                <a:tc>
                  <a:txBody>
                    <a:bodyPr/>
                    <a:lstStyle/>
                    <a:p>
                      <a:pPr>
                        <a:lnSpc>
                          <a:spcPct val="115000"/>
                        </a:lnSpc>
                        <a:spcAft>
                          <a:spcPts val="1000"/>
                        </a:spcAft>
                      </a:pPr>
                      <a:r>
                        <a:rPr lang="en-US" sz="1400">
                          <a:effectLst/>
                        </a:rPr>
                        <a:t>5</a:t>
                      </a:r>
                      <a:endParaRPr lang="en-IN" sz="1400">
                        <a:effectLst/>
                        <a:latin typeface="Calibri"/>
                        <a:ea typeface="Calibri"/>
                        <a:cs typeface="Mangal"/>
                      </a:endParaRPr>
                    </a:p>
                  </a:txBody>
                  <a:tcPr marL="42762" marR="42762" marT="42762" marB="42762"/>
                </a:tc>
                <a:tc>
                  <a:txBody>
                    <a:bodyPr/>
                    <a:lstStyle/>
                    <a:p>
                      <a:pPr>
                        <a:lnSpc>
                          <a:spcPct val="115000"/>
                        </a:lnSpc>
                        <a:spcAft>
                          <a:spcPts val="1000"/>
                        </a:spcAft>
                      </a:pPr>
                      <a:r>
                        <a:rPr lang="en-US" sz="1400" u="sng" dirty="0" err="1">
                          <a:effectLst/>
                          <a:hlinkClick r:id="rId6"/>
                        </a:rPr>
                        <a:t>list.insert</a:t>
                      </a:r>
                      <a:r>
                        <a:rPr lang="en-US" sz="1400" u="sng" dirty="0">
                          <a:effectLst/>
                          <a:hlinkClick r:id="rId6"/>
                        </a:rPr>
                        <a:t>(index, </a:t>
                      </a:r>
                      <a:r>
                        <a:rPr lang="en-US" sz="1400" u="sng" dirty="0" err="1">
                          <a:effectLst/>
                          <a:hlinkClick r:id="rId6"/>
                        </a:rPr>
                        <a:t>obj</a:t>
                      </a:r>
                      <a:r>
                        <a:rPr lang="en-US" sz="1400" u="sng" dirty="0" smtClean="0">
                          <a:effectLst/>
                          <a:hlinkClick r:id="rId6"/>
                        </a:rPr>
                        <a:t>)</a:t>
                      </a:r>
                      <a:r>
                        <a:rPr lang="en-US" sz="1400" dirty="0">
                          <a:effectLst/>
                        </a:rPr>
                        <a:t/>
                      </a:r>
                      <a:br>
                        <a:rPr lang="en-US" sz="1400" dirty="0">
                          <a:effectLst/>
                        </a:rPr>
                      </a:br>
                      <a:r>
                        <a:rPr lang="en-US" sz="1400" dirty="0">
                          <a:effectLst/>
                        </a:rPr>
                        <a:t>Inserts object </a:t>
                      </a:r>
                      <a:r>
                        <a:rPr lang="en-US" sz="1400" dirty="0" err="1">
                          <a:effectLst/>
                        </a:rPr>
                        <a:t>obj</a:t>
                      </a:r>
                      <a:r>
                        <a:rPr lang="en-US" sz="1400" dirty="0">
                          <a:effectLst/>
                        </a:rPr>
                        <a:t> into list at offset index</a:t>
                      </a:r>
                      <a:endParaRPr lang="en-IN" sz="1400" dirty="0">
                        <a:effectLst/>
                        <a:latin typeface="Calibri"/>
                        <a:ea typeface="Calibri"/>
                        <a:cs typeface="Mangal"/>
                      </a:endParaRPr>
                    </a:p>
                  </a:txBody>
                  <a:tcPr marL="42762" marR="42762" marT="42762" marB="42762"/>
                </a:tc>
              </a:tr>
              <a:tr h="564491">
                <a:tc>
                  <a:txBody>
                    <a:bodyPr/>
                    <a:lstStyle/>
                    <a:p>
                      <a:pPr>
                        <a:lnSpc>
                          <a:spcPct val="115000"/>
                        </a:lnSpc>
                        <a:spcAft>
                          <a:spcPts val="1000"/>
                        </a:spcAft>
                      </a:pPr>
                      <a:r>
                        <a:rPr lang="en-US" sz="1400">
                          <a:effectLst/>
                        </a:rPr>
                        <a:t>6</a:t>
                      </a:r>
                      <a:endParaRPr lang="en-IN" sz="1400">
                        <a:effectLst/>
                        <a:latin typeface="Calibri"/>
                        <a:ea typeface="Calibri"/>
                        <a:cs typeface="Mangal"/>
                      </a:endParaRPr>
                    </a:p>
                  </a:txBody>
                  <a:tcPr marL="42762" marR="42762" marT="42762" marB="42762"/>
                </a:tc>
                <a:tc>
                  <a:txBody>
                    <a:bodyPr/>
                    <a:lstStyle/>
                    <a:p>
                      <a:pPr>
                        <a:lnSpc>
                          <a:spcPct val="115000"/>
                        </a:lnSpc>
                        <a:spcAft>
                          <a:spcPts val="1000"/>
                        </a:spcAft>
                      </a:pPr>
                      <a:r>
                        <a:rPr lang="en-US" sz="1400" u="sng" dirty="0" err="1">
                          <a:effectLst/>
                          <a:hlinkClick r:id="rId7"/>
                        </a:rPr>
                        <a:t>list.pop</a:t>
                      </a:r>
                      <a:r>
                        <a:rPr lang="en-US" sz="1400" u="sng" dirty="0">
                          <a:effectLst/>
                          <a:hlinkClick r:id="rId7"/>
                        </a:rPr>
                        <a:t>(</a:t>
                      </a:r>
                      <a:r>
                        <a:rPr lang="en-US" sz="1400" u="sng" dirty="0" err="1">
                          <a:effectLst/>
                          <a:hlinkClick r:id="rId7"/>
                        </a:rPr>
                        <a:t>obj</a:t>
                      </a:r>
                      <a:r>
                        <a:rPr lang="en-US" sz="1400" u="sng" dirty="0">
                          <a:effectLst/>
                          <a:hlinkClick r:id="rId7"/>
                        </a:rPr>
                        <a:t>=list[-1</a:t>
                      </a:r>
                      <a:r>
                        <a:rPr lang="en-US" sz="1400" u="sng" dirty="0" smtClean="0">
                          <a:effectLst/>
                          <a:hlinkClick r:id="rId7"/>
                        </a:rPr>
                        <a:t>])</a:t>
                      </a:r>
                      <a:r>
                        <a:rPr lang="en-US" sz="1400" dirty="0">
                          <a:effectLst/>
                        </a:rPr>
                        <a:t/>
                      </a:r>
                      <a:br>
                        <a:rPr lang="en-US" sz="1400" dirty="0">
                          <a:effectLst/>
                        </a:rPr>
                      </a:br>
                      <a:r>
                        <a:rPr lang="en-US" sz="1400" dirty="0">
                          <a:effectLst/>
                        </a:rPr>
                        <a:t>Removes and returns last object or </a:t>
                      </a:r>
                      <a:r>
                        <a:rPr lang="en-US" sz="1400" dirty="0" err="1">
                          <a:effectLst/>
                        </a:rPr>
                        <a:t>obj</a:t>
                      </a:r>
                      <a:r>
                        <a:rPr lang="en-US" sz="1400" dirty="0">
                          <a:effectLst/>
                        </a:rPr>
                        <a:t> from list</a:t>
                      </a:r>
                      <a:endParaRPr lang="en-IN" sz="1400" dirty="0">
                        <a:effectLst/>
                        <a:latin typeface="Calibri"/>
                        <a:ea typeface="Calibri"/>
                        <a:cs typeface="Mangal"/>
                      </a:endParaRPr>
                    </a:p>
                  </a:txBody>
                  <a:tcPr marL="42762" marR="42762" marT="42762" marB="42762"/>
                </a:tc>
              </a:tr>
              <a:tr h="564491">
                <a:tc>
                  <a:txBody>
                    <a:bodyPr/>
                    <a:lstStyle/>
                    <a:p>
                      <a:pPr>
                        <a:lnSpc>
                          <a:spcPct val="115000"/>
                        </a:lnSpc>
                        <a:spcAft>
                          <a:spcPts val="1000"/>
                        </a:spcAft>
                      </a:pPr>
                      <a:r>
                        <a:rPr lang="en-US" sz="1400">
                          <a:effectLst/>
                        </a:rPr>
                        <a:t>7</a:t>
                      </a:r>
                      <a:endParaRPr lang="en-IN" sz="1400">
                        <a:effectLst/>
                        <a:latin typeface="Calibri"/>
                        <a:ea typeface="Calibri"/>
                        <a:cs typeface="Mangal"/>
                      </a:endParaRPr>
                    </a:p>
                  </a:txBody>
                  <a:tcPr marL="42762" marR="42762" marT="42762" marB="42762"/>
                </a:tc>
                <a:tc>
                  <a:txBody>
                    <a:bodyPr/>
                    <a:lstStyle/>
                    <a:p>
                      <a:pPr>
                        <a:lnSpc>
                          <a:spcPct val="115000"/>
                        </a:lnSpc>
                        <a:spcAft>
                          <a:spcPts val="1000"/>
                        </a:spcAft>
                      </a:pPr>
                      <a:r>
                        <a:rPr lang="en-US" sz="1400" u="sng" dirty="0" err="1">
                          <a:effectLst/>
                          <a:hlinkClick r:id="rId8"/>
                        </a:rPr>
                        <a:t>list.remove</a:t>
                      </a:r>
                      <a:r>
                        <a:rPr lang="en-US" sz="1400" u="sng" dirty="0">
                          <a:effectLst/>
                          <a:hlinkClick r:id="rId8"/>
                        </a:rPr>
                        <a:t>(</a:t>
                      </a:r>
                      <a:r>
                        <a:rPr lang="en-US" sz="1400" u="sng" dirty="0" err="1">
                          <a:effectLst/>
                          <a:hlinkClick r:id="rId8"/>
                        </a:rPr>
                        <a:t>obj</a:t>
                      </a:r>
                      <a:r>
                        <a:rPr lang="en-US" sz="1400" u="sng" dirty="0" smtClean="0">
                          <a:effectLst/>
                          <a:hlinkClick r:id="rId8"/>
                        </a:rPr>
                        <a:t>)</a:t>
                      </a:r>
                      <a:r>
                        <a:rPr lang="en-US" sz="1400" dirty="0">
                          <a:effectLst/>
                        </a:rPr>
                        <a:t/>
                      </a:r>
                      <a:br>
                        <a:rPr lang="en-US" sz="1400" dirty="0">
                          <a:effectLst/>
                        </a:rPr>
                      </a:br>
                      <a:r>
                        <a:rPr lang="en-US" sz="1400" dirty="0">
                          <a:effectLst/>
                        </a:rPr>
                        <a:t>Removes object </a:t>
                      </a:r>
                      <a:r>
                        <a:rPr lang="en-US" sz="1400" dirty="0" err="1">
                          <a:effectLst/>
                        </a:rPr>
                        <a:t>obj</a:t>
                      </a:r>
                      <a:r>
                        <a:rPr lang="en-US" sz="1400" dirty="0">
                          <a:effectLst/>
                        </a:rPr>
                        <a:t> from list</a:t>
                      </a:r>
                      <a:endParaRPr lang="en-IN" sz="1400" dirty="0">
                        <a:effectLst/>
                        <a:latin typeface="Calibri"/>
                        <a:ea typeface="Calibri"/>
                        <a:cs typeface="Mangal"/>
                      </a:endParaRPr>
                    </a:p>
                  </a:txBody>
                  <a:tcPr marL="42762" marR="42762" marT="42762" marB="42762"/>
                </a:tc>
              </a:tr>
              <a:tr h="564491">
                <a:tc>
                  <a:txBody>
                    <a:bodyPr/>
                    <a:lstStyle/>
                    <a:p>
                      <a:pPr>
                        <a:lnSpc>
                          <a:spcPct val="115000"/>
                        </a:lnSpc>
                        <a:spcAft>
                          <a:spcPts val="1000"/>
                        </a:spcAft>
                      </a:pPr>
                      <a:r>
                        <a:rPr lang="en-US" sz="1400">
                          <a:effectLst/>
                        </a:rPr>
                        <a:t>8</a:t>
                      </a:r>
                      <a:endParaRPr lang="en-IN" sz="1400">
                        <a:effectLst/>
                        <a:latin typeface="Calibri"/>
                        <a:ea typeface="Calibri"/>
                        <a:cs typeface="Mangal"/>
                      </a:endParaRPr>
                    </a:p>
                  </a:txBody>
                  <a:tcPr marL="42762" marR="42762" marT="42762" marB="42762"/>
                </a:tc>
                <a:tc>
                  <a:txBody>
                    <a:bodyPr/>
                    <a:lstStyle/>
                    <a:p>
                      <a:pPr>
                        <a:lnSpc>
                          <a:spcPct val="115000"/>
                        </a:lnSpc>
                        <a:spcAft>
                          <a:spcPts val="1000"/>
                        </a:spcAft>
                      </a:pPr>
                      <a:r>
                        <a:rPr lang="en-US" sz="1400" u="sng" dirty="0" err="1">
                          <a:effectLst/>
                          <a:hlinkClick r:id="rId9"/>
                        </a:rPr>
                        <a:t>list.reverse</a:t>
                      </a:r>
                      <a:r>
                        <a:rPr lang="en-US" sz="1400" u="sng" dirty="0" smtClean="0">
                          <a:effectLst/>
                          <a:hlinkClick r:id="rId9"/>
                        </a:rPr>
                        <a:t>()</a:t>
                      </a:r>
                      <a:r>
                        <a:rPr lang="en-US" sz="1400" dirty="0">
                          <a:effectLst/>
                        </a:rPr>
                        <a:t/>
                      </a:r>
                      <a:br>
                        <a:rPr lang="en-US" sz="1400" dirty="0">
                          <a:effectLst/>
                        </a:rPr>
                      </a:br>
                      <a:r>
                        <a:rPr lang="en-US" sz="1400" dirty="0">
                          <a:effectLst/>
                        </a:rPr>
                        <a:t>Reverses objects of list in place</a:t>
                      </a:r>
                      <a:endParaRPr lang="en-IN" sz="1400" dirty="0">
                        <a:effectLst/>
                        <a:latin typeface="Calibri"/>
                        <a:ea typeface="Calibri"/>
                        <a:cs typeface="Mangal"/>
                      </a:endParaRPr>
                    </a:p>
                  </a:txBody>
                  <a:tcPr marL="42762" marR="42762" marT="42762" marB="42762"/>
                </a:tc>
              </a:tr>
              <a:tr h="564491">
                <a:tc>
                  <a:txBody>
                    <a:bodyPr/>
                    <a:lstStyle/>
                    <a:p>
                      <a:pPr>
                        <a:lnSpc>
                          <a:spcPct val="115000"/>
                        </a:lnSpc>
                        <a:spcAft>
                          <a:spcPts val="1000"/>
                        </a:spcAft>
                      </a:pPr>
                      <a:r>
                        <a:rPr lang="en-US" sz="1400">
                          <a:effectLst/>
                        </a:rPr>
                        <a:t>9</a:t>
                      </a:r>
                      <a:endParaRPr lang="en-IN" sz="1400">
                        <a:effectLst/>
                        <a:latin typeface="Calibri"/>
                        <a:ea typeface="Calibri"/>
                        <a:cs typeface="Mangal"/>
                      </a:endParaRPr>
                    </a:p>
                  </a:txBody>
                  <a:tcPr marL="42762" marR="42762" marT="42762" marB="42762"/>
                </a:tc>
                <a:tc>
                  <a:txBody>
                    <a:bodyPr/>
                    <a:lstStyle/>
                    <a:p>
                      <a:pPr>
                        <a:lnSpc>
                          <a:spcPct val="115000"/>
                        </a:lnSpc>
                        <a:spcAft>
                          <a:spcPts val="1000"/>
                        </a:spcAft>
                      </a:pPr>
                      <a:r>
                        <a:rPr lang="en-US" sz="1400" u="sng" dirty="0" err="1">
                          <a:effectLst/>
                          <a:hlinkClick r:id="rId10"/>
                        </a:rPr>
                        <a:t>list.sort</a:t>
                      </a:r>
                      <a:r>
                        <a:rPr lang="en-US" sz="1400" u="sng" dirty="0">
                          <a:effectLst/>
                          <a:hlinkClick r:id="rId10"/>
                        </a:rPr>
                        <a:t>([</a:t>
                      </a:r>
                      <a:r>
                        <a:rPr lang="en-US" sz="1400" u="sng" dirty="0" err="1">
                          <a:effectLst/>
                          <a:hlinkClick r:id="rId10"/>
                        </a:rPr>
                        <a:t>func</a:t>
                      </a:r>
                      <a:r>
                        <a:rPr lang="en-US" sz="1400" u="sng" dirty="0" smtClean="0">
                          <a:effectLst/>
                          <a:hlinkClick r:id="rId10"/>
                        </a:rPr>
                        <a:t>])</a:t>
                      </a:r>
                      <a:r>
                        <a:rPr lang="en-US" sz="1400" dirty="0">
                          <a:effectLst/>
                        </a:rPr>
                        <a:t/>
                      </a:r>
                      <a:br>
                        <a:rPr lang="en-US" sz="1400" dirty="0">
                          <a:effectLst/>
                        </a:rPr>
                      </a:br>
                      <a:r>
                        <a:rPr lang="en-US" sz="1400" dirty="0">
                          <a:effectLst/>
                        </a:rPr>
                        <a:t>Sorts objects of list, use compare </a:t>
                      </a:r>
                      <a:r>
                        <a:rPr lang="en-US" sz="1400" dirty="0" err="1">
                          <a:effectLst/>
                        </a:rPr>
                        <a:t>func</a:t>
                      </a:r>
                      <a:r>
                        <a:rPr lang="en-US" sz="1400" dirty="0">
                          <a:effectLst/>
                        </a:rPr>
                        <a:t> if given</a:t>
                      </a:r>
                      <a:endParaRPr lang="en-IN" sz="1400" dirty="0">
                        <a:effectLst/>
                        <a:latin typeface="Calibri"/>
                        <a:ea typeface="Calibri"/>
                        <a:cs typeface="Mangal"/>
                      </a:endParaRPr>
                    </a:p>
                  </a:txBody>
                  <a:tcPr marL="42762" marR="42762" marT="42762" marB="42762"/>
                </a:tc>
              </a:tr>
            </a:tbl>
          </a:graphicData>
        </a:graphic>
      </p:graphicFrame>
    </p:spTree>
    <p:extLst>
      <p:ext uri="{BB962C8B-B14F-4D97-AF65-F5344CB8AC3E}">
        <p14:creationId xmlns:p14="http://schemas.microsoft.com/office/powerpoint/2010/main" val="1027263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Tuples</a:t>
            </a:r>
            <a:r>
              <a:rPr lang="en-IN" dirty="0"/>
              <a:t/>
            </a:r>
            <a:br>
              <a:rPr lang="en-IN" dirty="0"/>
            </a:br>
            <a:endParaRPr lang="en-IN" dirty="0"/>
          </a:p>
        </p:txBody>
      </p:sp>
      <p:sp>
        <p:nvSpPr>
          <p:cNvPr id="5" name="Subtitle 4"/>
          <p:cNvSpPr>
            <a:spLocks noGrp="1"/>
          </p:cNvSpPr>
          <p:nvPr>
            <p:ph type="subTitle" idx="1"/>
          </p:nvPr>
        </p:nvSpPr>
        <p:spPr>
          <a:xfrm>
            <a:off x="1371600" y="3124200"/>
            <a:ext cx="6400800" cy="2514600"/>
          </a:xfrm>
        </p:spPr>
        <p:txBody>
          <a:bodyPr>
            <a:normAutofit fontScale="85000" lnSpcReduction="10000"/>
          </a:bodyPr>
          <a:lstStyle/>
          <a:p>
            <a:pPr algn="just"/>
            <a:r>
              <a:rPr lang="en-US" dirty="0"/>
              <a:t>A tuple is a sequence of immutable Python objects. Tuples are sequences, just like lists. The differences between tuples and lists are, the tuples cannot be changed unlike lists and tuples use parentheses, whereas lists use square brackets.</a:t>
            </a:r>
            <a:endParaRPr lang="en-IN" dirty="0"/>
          </a:p>
          <a:p>
            <a:pPr algn="just"/>
            <a:endParaRPr lang="en-IN" dirty="0"/>
          </a:p>
        </p:txBody>
      </p:sp>
    </p:spTree>
    <p:extLst>
      <p:ext uri="{BB962C8B-B14F-4D97-AF65-F5344CB8AC3E}">
        <p14:creationId xmlns:p14="http://schemas.microsoft.com/office/powerpoint/2010/main" val="2903580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tuple</a:t>
            </a:r>
            <a:endParaRPr lang="en-IN" dirty="0"/>
          </a:p>
        </p:txBody>
      </p:sp>
      <p:sp>
        <p:nvSpPr>
          <p:cNvPr id="3" name="Content Placeholder 2"/>
          <p:cNvSpPr>
            <a:spLocks noGrp="1"/>
          </p:cNvSpPr>
          <p:nvPr>
            <p:ph idx="1"/>
          </p:nvPr>
        </p:nvSpPr>
        <p:spPr/>
        <p:txBody>
          <a:bodyPr>
            <a:normAutofit fontScale="70000" lnSpcReduction="20000"/>
          </a:bodyPr>
          <a:lstStyle/>
          <a:p>
            <a:r>
              <a:rPr lang="en-US" dirty="0"/>
              <a:t>Creating a tuple is as simple as putting different comma-separated values. Optionally you can put these comma-separated values between parentheses also. For example −</a:t>
            </a:r>
            <a:endParaRPr lang="en-IN" dirty="0"/>
          </a:p>
          <a:p>
            <a:r>
              <a:rPr lang="en-US" dirty="0"/>
              <a:t>tup1 = ('physics', 'chemistry', 1997, 2000)</a:t>
            </a:r>
            <a:endParaRPr lang="en-IN" dirty="0"/>
          </a:p>
          <a:p>
            <a:r>
              <a:rPr lang="en-US" dirty="0"/>
              <a:t>tup2 = (1, 2, 3, 4, 5 )</a:t>
            </a:r>
            <a:endParaRPr lang="en-IN" dirty="0"/>
          </a:p>
          <a:p>
            <a:r>
              <a:rPr lang="en-US" dirty="0"/>
              <a:t>tup3 = "a", "b", "c", "d"</a:t>
            </a:r>
            <a:endParaRPr lang="en-IN" dirty="0"/>
          </a:p>
          <a:p>
            <a:r>
              <a:rPr lang="en-US" dirty="0"/>
              <a:t>The empty tuple is written as two parentheses containing nothing −</a:t>
            </a:r>
            <a:endParaRPr lang="en-IN" dirty="0"/>
          </a:p>
          <a:p>
            <a:r>
              <a:rPr lang="en-US" dirty="0"/>
              <a:t>tup1 = ();</a:t>
            </a:r>
            <a:endParaRPr lang="en-IN" dirty="0"/>
          </a:p>
          <a:p>
            <a:r>
              <a:rPr lang="en-US" dirty="0"/>
              <a:t>To write a tuple containing a single value you have to include a comma, even though there is only one value −</a:t>
            </a:r>
            <a:endParaRPr lang="en-IN" dirty="0"/>
          </a:p>
          <a:p>
            <a:r>
              <a:rPr lang="en-US" dirty="0"/>
              <a:t>tup1 = (50,)</a:t>
            </a:r>
            <a:endParaRPr lang="en-IN" dirty="0"/>
          </a:p>
          <a:p>
            <a:r>
              <a:rPr lang="en-US" dirty="0"/>
              <a:t>Like string indices, tuple indices start at 0, and they can be sliced, concatenated, and so on.</a:t>
            </a:r>
            <a:endParaRPr lang="en-IN" dirty="0"/>
          </a:p>
          <a:p>
            <a:endParaRPr lang="en-IN" dirty="0"/>
          </a:p>
        </p:txBody>
      </p:sp>
    </p:spTree>
    <p:extLst>
      <p:ext uri="{BB962C8B-B14F-4D97-AF65-F5344CB8AC3E}">
        <p14:creationId xmlns:p14="http://schemas.microsoft.com/office/powerpoint/2010/main" val="151504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Values in Tuples:</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a:t>To access values in tuple, use the square brackets for slicing along with the index or indices to obtain value available at that index. For example −</a:t>
            </a:r>
            <a:endParaRPr lang="en-IN" dirty="0"/>
          </a:p>
          <a:p>
            <a:r>
              <a:rPr lang="en-US" dirty="0"/>
              <a:t> </a:t>
            </a:r>
            <a:endParaRPr lang="en-IN" dirty="0"/>
          </a:p>
          <a:p>
            <a:r>
              <a:rPr lang="en-US" dirty="0"/>
              <a:t>tup1 = ('physics', 'chemistry', 1997, 2000)</a:t>
            </a:r>
            <a:endParaRPr lang="en-IN" dirty="0"/>
          </a:p>
          <a:p>
            <a:r>
              <a:rPr lang="en-US" dirty="0"/>
              <a:t>tup2 = (1, 2, 3, 4, 5, 6, 7 )</a:t>
            </a:r>
            <a:endParaRPr lang="en-IN" dirty="0"/>
          </a:p>
          <a:p>
            <a:r>
              <a:rPr lang="en-US" dirty="0"/>
              <a:t> </a:t>
            </a:r>
            <a:endParaRPr lang="en-IN" dirty="0"/>
          </a:p>
          <a:p>
            <a:r>
              <a:rPr lang="en-US" dirty="0"/>
              <a:t>print ("tup1[0]: ", tup1[0])</a:t>
            </a:r>
            <a:endParaRPr lang="en-IN" dirty="0"/>
          </a:p>
          <a:p>
            <a:r>
              <a:rPr lang="en-US" dirty="0"/>
              <a:t>print ("tup2[1:5]: ", tup2[1:5])</a:t>
            </a:r>
            <a:endParaRPr lang="en-IN" dirty="0"/>
          </a:p>
          <a:p>
            <a:r>
              <a:rPr lang="en-US" dirty="0"/>
              <a:t>When the above code is executed, it produces the following result −</a:t>
            </a:r>
            <a:endParaRPr lang="en-IN" dirty="0"/>
          </a:p>
          <a:p>
            <a:r>
              <a:rPr lang="en-US" dirty="0"/>
              <a:t>tup1[0]:  physics</a:t>
            </a:r>
            <a:endParaRPr lang="en-IN" dirty="0"/>
          </a:p>
          <a:p>
            <a:r>
              <a:rPr lang="en-US" dirty="0"/>
              <a:t>tup2[1:5]:  [2, 3, 4, 5]</a:t>
            </a:r>
            <a:endParaRPr lang="en-IN" dirty="0"/>
          </a:p>
          <a:p>
            <a:endParaRPr lang="en-IN" dirty="0"/>
          </a:p>
        </p:txBody>
      </p:sp>
    </p:spTree>
    <p:extLst>
      <p:ext uri="{BB962C8B-B14F-4D97-AF65-F5344CB8AC3E}">
        <p14:creationId xmlns:p14="http://schemas.microsoft.com/office/powerpoint/2010/main" val="4164775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Tuples</a:t>
            </a:r>
            <a:r>
              <a:rPr lang="en-IN" dirty="0"/>
              <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Tuples </a:t>
            </a:r>
            <a:r>
              <a:rPr lang="en-US" dirty="0"/>
              <a:t>are immutable which means you cannot update or change the values of tuple elements. You are able to take portions of existing tuples to create new tuples as the following example demonstrates −</a:t>
            </a:r>
            <a:endParaRPr lang="en-IN" dirty="0"/>
          </a:p>
          <a:p>
            <a:pPr marL="0" indent="0">
              <a:buNone/>
            </a:pPr>
            <a:r>
              <a:rPr lang="en-US" dirty="0"/>
              <a:t> </a:t>
            </a:r>
            <a:endParaRPr lang="en-IN" dirty="0"/>
          </a:p>
          <a:p>
            <a:r>
              <a:rPr lang="en-US" dirty="0"/>
              <a:t>tup1 = (12, 34.56)</a:t>
            </a:r>
            <a:endParaRPr lang="en-IN" dirty="0"/>
          </a:p>
          <a:p>
            <a:r>
              <a:rPr lang="en-US" dirty="0"/>
              <a:t>tup2 = ('</a:t>
            </a:r>
            <a:r>
              <a:rPr lang="en-US" dirty="0" err="1"/>
              <a:t>abc</a:t>
            </a:r>
            <a:r>
              <a:rPr lang="en-US" dirty="0"/>
              <a:t>', 'xyz')</a:t>
            </a:r>
            <a:endParaRPr lang="en-IN" dirty="0"/>
          </a:p>
          <a:p>
            <a:pPr marL="0" indent="0">
              <a:buNone/>
            </a:pPr>
            <a:r>
              <a:rPr lang="en-US" dirty="0"/>
              <a:t> </a:t>
            </a:r>
            <a:endParaRPr lang="en-IN" dirty="0"/>
          </a:p>
          <a:p>
            <a:r>
              <a:rPr lang="en-US" dirty="0"/>
              <a:t># Following action is not valid for tuples</a:t>
            </a:r>
            <a:endParaRPr lang="en-IN" dirty="0"/>
          </a:p>
          <a:p>
            <a:r>
              <a:rPr lang="en-US" dirty="0"/>
              <a:t># tup1[0] = 100;</a:t>
            </a:r>
            <a:endParaRPr lang="en-IN" dirty="0"/>
          </a:p>
          <a:p>
            <a:r>
              <a:rPr lang="en-US" dirty="0"/>
              <a:t> </a:t>
            </a:r>
            <a:endParaRPr lang="en-IN" dirty="0"/>
          </a:p>
          <a:p>
            <a:r>
              <a:rPr lang="en-US" dirty="0"/>
              <a:t># So let's create a new tuple as follows</a:t>
            </a:r>
            <a:endParaRPr lang="en-IN" dirty="0"/>
          </a:p>
          <a:p>
            <a:r>
              <a:rPr lang="en-US" dirty="0"/>
              <a:t>tup3 = tup1 + tup2</a:t>
            </a:r>
            <a:endParaRPr lang="en-IN" dirty="0"/>
          </a:p>
          <a:p>
            <a:r>
              <a:rPr lang="en-US" dirty="0"/>
              <a:t>print (tup3)</a:t>
            </a:r>
            <a:endParaRPr lang="en-IN" dirty="0"/>
          </a:p>
          <a:p>
            <a:r>
              <a:rPr lang="en-US" dirty="0"/>
              <a:t>When the above code is executed, it produces the following result −</a:t>
            </a:r>
            <a:endParaRPr lang="en-IN" dirty="0"/>
          </a:p>
          <a:p>
            <a:r>
              <a:rPr lang="en-US" dirty="0"/>
              <a:t>(12, 34.56, '</a:t>
            </a:r>
            <a:r>
              <a:rPr lang="en-US" dirty="0" err="1"/>
              <a:t>abc</a:t>
            </a:r>
            <a:r>
              <a:rPr lang="en-US" dirty="0"/>
              <a:t>', 'xyz')</a:t>
            </a:r>
            <a:endParaRPr lang="en-IN" dirty="0"/>
          </a:p>
        </p:txBody>
      </p:sp>
    </p:spTree>
    <p:extLst>
      <p:ext uri="{BB962C8B-B14F-4D97-AF65-F5344CB8AC3E}">
        <p14:creationId xmlns:p14="http://schemas.microsoft.com/office/powerpoint/2010/main" val="336429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Delete Tuple Elements</a:t>
            </a:r>
            <a:r>
              <a:rPr lang="en-IN" dirty="0"/>
              <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Removing </a:t>
            </a:r>
            <a:r>
              <a:rPr lang="en-US" dirty="0"/>
              <a:t>individual tuple elements is not possible. There is, of course, nothing wrong with putting together another tuple with the undesired elements discarded.</a:t>
            </a:r>
            <a:endParaRPr lang="en-IN" dirty="0"/>
          </a:p>
          <a:p>
            <a:r>
              <a:rPr lang="en-US" dirty="0"/>
              <a:t>To explicitly remove an entire tuple, just use the </a:t>
            </a:r>
            <a:r>
              <a:rPr lang="en-US" b="1" dirty="0"/>
              <a:t>del</a:t>
            </a:r>
            <a:r>
              <a:rPr lang="en-US" dirty="0"/>
              <a:t> statement. For example:</a:t>
            </a:r>
            <a:endParaRPr lang="en-IN" dirty="0"/>
          </a:p>
          <a:p>
            <a:pPr marL="0" indent="0">
              <a:buNone/>
            </a:pPr>
            <a:endParaRPr lang="en-IN" dirty="0"/>
          </a:p>
          <a:p>
            <a:r>
              <a:rPr lang="en-US" dirty="0" err="1"/>
              <a:t>tup</a:t>
            </a:r>
            <a:r>
              <a:rPr lang="en-US" dirty="0"/>
              <a:t> = ('physics', 'chemistry', 1997, 2000);</a:t>
            </a:r>
            <a:endParaRPr lang="en-IN" dirty="0"/>
          </a:p>
          <a:p>
            <a:pPr marL="0" indent="0">
              <a:buNone/>
            </a:pPr>
            <a:r>
              <a:rPr lang="en-US" dirty="0"/>
              <a:t> </a:t>
            </a:r>
            <a:endParaRPr lang="en-IN" dirty="0"/>
          </a:p>
          <a:p>
            <a:r>
              <a:rPr lang="en-US" dirty="0"/>
              <a:t>print (</a:t>
            </a:r>
            <a:r>
              <a:rPr lang="en-US" dirty="0" err="1"/>
              <a:t>tup</a:t>
            </a:r>
            <a:r>
              <a:rPr lang="en-US" dirty="0"/>
              <a:t>)</a:t>
            </a:r>
            <a:endParaRPr lang="en-IN" dirty="0"/>
          </a:p>
          <a:p>
            <a:r>
              <a:rPr lang="en-US" dirty="0"/>
              <a:t>del </a:t>
            </a:r>
            <a:r>
              <a:rPr lang="en-US" dirty="0" err="1"/>
              <a:t>tup</a:t>
            </a:r>
            <a:r>
              <a:rPr lang="en-US" dirty="0"/>
              <a:t>;</a:t>
            </a:r>
            <a:endParaRPr lang="en-IN" dirty="0"/>
          </a:p>
          <a:p>
            <a:r>
              <a:rPr lang="en-US" dirty="0"/>
              <a:t>print </a:t>
            </a:r>
            <a:r>
              <a:rPr lang="en-US" dirty="0" smtClean="0"/>
              <a:t>("</a:t>
            </a:r>
            <a:r>
              <a:rPr lang="en-US" dirty="0"/>
              <a:t>After deleting </a:t>
            </a:r>
            <a:r>
              <a:rPr lang="en-US" dirty="0" err="1"/>
              <a:t>tup</a:t>
            </a:r>
            <a:r>
              <a:rPr lang="en-US" dirty="0"/>
              <a:t> : </a:t>
            </a:r>
            <a:r>
              <a:rPr lang="en-US" dirty="0" smtClean="0"/>
              <a:t>“)</a:t>
            </a:r>
            <a:endParaRPr lang="en-IN" dirty="0"/>
          </a:p>
          <a:p>
            <a:r>
              <a:rPr lang="en-US" dirty="0"/>
              <a:t>print </a:t>
            </a:r>
            <a:r>
              <a:rPr lang="en-US" dirty="0" smtClean="0"/>
              <a:t>(</a:t>
            </a:r>
            <a:r>
              <a:rPr lang="en-US" dirty="0" err="1" smtClean="0"/>
              <a:t>tup</a:t>
            </a:r>
            <a:r>
              <a:rPr lang="en-US" dirty="0" smtClean="0"/>
              <a:t>)</a:t>
            </a:r>
            <a:endParaRPr lang="en-IN" dirty="0"/>
          </a:p>
          <a:p>
            <a:r>
              <a:rPr lang="en-US" dirty="0"/>
              <a:t>This produces the following result. Note an exception raised, this is because after </a:t>
            </a:r>
            <a:r>
              <a:rPr lang="en-US" b="1" dirty="0"/>
              <a:t>del </a:t>
            </a:r>
            <a:r>
              <a:rPr lang="en-US" b="1" dirty="0" err="1"/>
              <a:t>tup</a:t>
            </a:r>
            <a:r>
              <a:rPr lang="en-US" dirty="0"/>
              <a:t> tuple does not exist any more −</a:t>
            </a:r>
            <a:endParaRPr lang="en-IN" dirty="0"/>
          </a:p>
          <a:p>
            <a:r>
              <a:rPr lang="en-US" dirty="0"/>
              <a:t>('physics', 'chemistry', 1997, 2000)</a:t>
            </a:r>
            <a:endParaRPr lang="en-IN" dirty="0"/>
          </a:p>
          <a:p>
            <a:endParaRPr lang="en-IN" dirty="0"/>
          </a:p>
        </p:txBody>
      </p:sp>
    </p:spTree>
    <p:extLst>
      <p:ext uri="{BB962C8B-B14F-4D97-AF65-F5344CB8AC3E}">
        <p14:creationId xmlns:p14="http://schemas.microsoft.com/office/powerpoint/2010/main" val="143815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Basic Tuples </a:t>
            </a:r>
            <a:r>
              <a:rPr lang="en-US" sz="2000" dirty="0" smtClean="0"/>
              <a:t>Operations</a:t>
            </a:r>
            <a:r>
              <a:rPr lang="en-IN" sz="2000" dirty="0"/>
              <a:t/>
            </a:r>
            <a:br>
              <a:rPr lang="en-IN" sz="2000" dirty="0"/>
            </a:br>
            <a:r>
              <a:rPr lang="en-US" sz="1800" dirty="0"/>
              <a:t>Tuples respond to the + and * operators much like strings; they mean concatenation and repetition here too, except that the result is a new tuple, not a string.</a:t>
            </a:r>
            <a:r>
              <a:rPr lang="en-IN" sz="2000" dirty="0"/>
              <a:t/>
            </a:r>
            <a:br>
              <a:rPr lang="en-IN" sz="2000" dirty="0"/>
            </a:br>
            <a:endParaRPr lang="en-IN"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1369778"/>
              </p:ext>
            </p:extLst>
          </p:nvPr>
        </p:nvGraphicFramePr>
        <p:xfrm>
          <a:off x="609600" y="1905000"/>
          <a:ext cx="8153400" cy="3111177"/>
        </p:xfrm>
        <a:graphic>
          <a:graphicData uri="http://schemas.openxmlformats.org/drawingml/2006/table">
            <a:tbl>
              <a:tblPr firstRow="1" firstCol="1" bandRow="1">
                <a:tableStyleId>{5C22544A-7EE6-4342-B048-85BDC9FD1C3A}</a:tableStyleId>
              </a:tblPr>
              <a:tblGrid>
                <a:gridCol w="2717800"/>
                <a:gridCol w="2717800"/>
                <a:gridCol w="2717800"/>
              </a:tblGrid>
              <a:tr h="482891">
                <a:tc>
                  <a:txBody>
                    <a:bodyPr/>
                    <a:lstStyle/>
                    <a:p>
                      <a:pPr>
                        <a:lnSpc>
                          <a:spcPct val="115000"/>
                        </a:lnSpc>
                        <a:spcAft>
                          <a:spcPts val="1000"/>
                        </a:spcAft>
                      </a:pPr>
                      <a:r>
                        <a:rPr lang="en-US" sz="1600" dirty="0">
                          <a:effectLst/>
                        </a:rPr>
                        <a:t>Python Expression</a:t>
                      </a:r>
                      <a:endParaRPr lang="en-IN" sz="16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Results</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Description</a:t>
                      </a:r>
                      <a:endParaRPr lang="en-IN" sz="1600">
                        <a:effectLst/>
                        <a:latin typeface="Calibri"/>
                        <a:ea typeface="Calibri"/>
                        <a:cs typeface="Mangal"/>
                      </a:endParaRPr>
                    </a:p>
                  </a:txBody>
                  <a:tcPr marL="76200" marR="76200" marT="76200" marB="76200"/>
                </a:tc>
              </a:tr>
              <a:tr h="482891">
                <a:tc>
                  <a:txBody>
                    <a:bodyPr/>
                    <a:lstStyle/>
                    <a:p>
                      <a:pPr>
                        <a:lnSpc>
                          <a:spcPct val="115000"/>
                        </a:lnSpc>
                        <a:spcAft>
                          <a:spcPts val="1000"/>
                        </a:spcAft>
                      </a:pPr>
                      <a:r>
                        <a:rPr lang="en-US" sz="1600" dirty="0" err="1">
                          <a:effectLst/>
                        </a:rPr>
                        <a:t>len</a:t>
                      </a:r>
                      <a:r>
                        <a:rPr lang="en-US" sz="1600" dirty="0">
                          <a:effectLst/>
                        </a:rPr>
                        <a:t>((1, 2, 3))</a:t>
                      </a:r>
                      <a:endParaRPr lang="en-IN" sz="16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3</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Length</a:t>
                      </a:r>
                      <a:endParaRPr lang="en-IN" sz="1600">
                        <a:effectLst/>
                        <a:latin typeface="Calibri"/>
                        <a:ea typeface="Calibri"/>
                        <a:cs typeface="Mangal"/>
                      </a:endParaRPr>
                    </a:p>
                  </a:txBody>
                  <a:tcPr marL="76200" marR="76200" marT="76200" marB="76200"/>
                </a:tc>
              </a:tr>
              <a:tr h="482891">
                <a:tc>
                  <a:txBody>
                    <a:bodyPr/>
                    <a:lstStyle/>
                    <a:p>
                      <a:pPr>
                        <a:lnSpc>
                          <a:spcPct val="115000"/>
                        </a:lnSpc>
                        <a:spcAft>
                          <a:spcPts val="1000"/>
                        </a:spcAft>
                      </a:pPr>
                      <a:r>
                        <a:rPr lang="en-US" sz="1600" dirty="0">
                          <a:effectLst/>
                        </a:rPr>
                        <a:t>(1, 2, 3) + (4, 5, 6)</a:t>
                      </a:r>
                      <a:endParaRPr lang="en-IN" sz="16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(1, 2, 3, 4, 5, 6)</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Concatenation</a:t>
                      </a:r>
                      <a:endParaRPr lang="en-IN" sz="1600">
                        <a:effectLst/>
                        <a:latin typeface="Calibri"/>
                        <a:ea typeface="Calibri"/>
                        <a:cs typeface="Mangal"/>
                      </a:endParaRPr>
                    </a:p>
                  </a:txBody>
                  <a:tcPr marL="76200" marR="76200" marT="76200" marB="76200"/>
                </a:tc>
              </a:tr>
              <a:tr h="482891">
                <a:tc>
                  <a:txBody>
                    <a:bodyPr/>
                    <a:lstStyle/>
                    <a:p>
                      <a:pPr>
                        <a:lnSpc>
                          <a:spcPct val="115000"/>
                        </a:lnSpc>
                        <a:spcAft>
                          <a:spcPts val="1000"/>
                        </a:spcAft>
                      </a:pPr>
                      <a:r>
                        <a:rPr lang="en-US" sz="1600" dirty="0">
                          <a:effectLst/>
                        </a:rPr>
                        <a:t>('Hi!',) * 4</a:t>
                      </a:r>
                      <a:endParaRPr lang="en-IN" sz="16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600" dirty="0">
                          <a:effectLst/>
                        </a:rPr>
                        <a:t>('Hi!', 'Hi!', 'Hi!', 'Hi!')</a:t>
                      </a:r>
                      <a:endParaRPr lang="en-IN" sz="16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Repetition</a:t>
                      </a:r>
                      <a:endParaRPr lang="en-IN" sz="1600">
                        <a:effectLst/>
                        <a:latin typeface="Calibri"/>
                        <a:ea typeface="Calibri"/>
                        <a:cs typeface="Mangal"/>
                      </a:endParaRPr>
                    </a:p>
                  </a:txBody>
                  <a:tcPr marL="76200" marR="76200" marT="76200" marB="76200"/>
                </a:tc>
              </a:tr>
              <a:tr h="482891">
                <a:tc>
                  <a:txBody>
                    <a:bodyPr/>
                    <a:lstStyle/>
                    <a:p>
                      <a:pPr>
                        <a:lnSpc>
                          <a:spcPct val="115000"/>
                        </a:lnSpc>
                        <a:spcAft>
                          <a:spcPts val="1000"/>
                        </a:spcAft>
                      </a:pPr>
                      <a:r>
                        <a:rPr lang="en-US" sz="1600">
                          <a:effectLst/>
                        </a:rPr>
                        <a:t>3 in (1, 2, 3)</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dirty="0">
                          <a:effectLst/>
                        </a:rPr>
                        <a:t>True</a:t>
                      </a:r>
                      <a:endParaRPr lang="en-IN" sz="16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Membership</a:t>
                      </a:r>
                      <a:endParaRPr lang="en-IN" sz="1600">
                        <a:effectLst/>
                        <a:latin typeface="Calibri"/>
                        <a:ea typeface="Calibri"/>
                        <a:cs typeface="Mangal"/>
                      </a:endParaRPr>
                    </a:p>
                  </a:txBody>
                  <a:tcPr marL="76200" marR="76200" marT="76200" marB="76200"/>
                </a:tc>
              </a:tr>
              <a:tr h="482891">
                <a:tc>
                  <a:txBody>
                    <a:bodyPr/>
                    <a:lstStyle/>
                    <a:p>
                      <a:pPr>
                        <a:lnSpc>
                          <a:spcPct val="115000"/>
                        </a:lnSpc>
                        <a:spcAft>
                          <a:spcPts val="1000"/>
                        </a:spcAft>
                      </a:pPr>
                      <a:r>
                        <a:rPr lang="en-US" sz="1600" dirty="0">
                          <a:effectLst/>
                        </a:rPr>
                        <a:t>for x in (1,2,3) : print (x, end=' ')</a:t>
                      </a:r>
                      <a:endParaRPr lang="en-IN" sz="16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600" dirty="0">
                          <a:effectLst/>
                        </a:rPr>
                        <a:t>1 2 3</a:t>
                      </a:r>
                      <a:endParaRPr lang="en-IN" sz="16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600" dirty="0">
                          <a:effectLst/>
                        </a:rPr>
                        <a:t>Iteration</a:t>
                      </a:r>
                      <a:endParaRPr lang="en-IN" sz="16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1127621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Autofit/>
          </a:bodyPr>
          <a:lstStyle/>
          <a:p>
            <a:pPr algn="l"/>
            <a:r>
              <a:rPr lang="en-US" sz="1800" dirty="0"/>
              <a:t>Indexing, Slicing, and Matrixes</a:t>
            </a:r>
            <a:r>
              <a:rPr lang="en-IN" sz="1800" dirty="0"/>
              <a:t/>
            </a:r>
            <a:br>
              <a:rPr lang="en-IN" sz="1800" dirty="0"/>
            </a:br>
            <a:r>
              <a:rPr lang="en-US" sz="1800" dirty="0"/>
              <a:t>Because tuples are sequences, indexing and slicing work the same way for tuples as they do for strings. Assuming following input −</a:t>
            </a:r>
            <a:r>
              <a:rPr lang="en-IN" sz="1800" dirty="0"/>
              <a:t/>
            </a:r>
            <a:br>
              <a:rPr lang="en-IN" sz="1800" dirty="0"/>
            </a:br>
            <a:r>
              <a:rPr lang="en-US" sz="1800" dirty="0"/>
              <a:t>T=('C++', 'Java', 'Python')</a:t>
            </a:r>
            <a:r>
              <a:rPr lang="en-IN" sz="1800" dirty="0"/>
              <a:t/>
            </a:r>
            <a:br>
              <a:rPr lang="en-IN" sz="1800" dirty="0"/>
            </a:br>
            <a:endParaRPr lang="en-IN"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6269062"/>
              </p:ext>
            </p:extLst>
          </p:nvPr>
        </p:nvGraphicFramePr>
        <p:xfrm>
          <a:off x="1066800" y="2286000"/>
          <a:ext cx="7219950" cy="2374740"/>
        </p:xfrm>
        <a:graphic>
          <a:graphicData uri="http://schemas.openxmlformats.org/drawingml/2006/table">
            <a:tbl>
              <a:tblPr firstRow="1" firstCol="1" bandRow="1">
                <a:tableStyleId>{5C22544A-7EE6-4342-B048-85BDC9FD1C3A}</a:tableStyleId>
              </a:tblPr>
              <a:tblGrid>
                <a:gridCol w="2406650"/>
                <a:gridCol w="2406650"/>
                <a:gridCol w="2406650"/>
              </a:tblGrid>
              <a:tr h="593685">
                <a:tc>
                  <a:txBody>
                    <a:bodyPr/>
                    <a:lstStyle/>
                    <a:p>
                      <a:pPr>
                        <a:lnSpc>
                          <a:spcPct val="115000"/>
                        </a:lnSpc>
                        <a:spcAft>
                          <a:spcPts val="1000"/>
                        </a:spcAft>
                      </a:pPr>
                      <a:r>
                        <a:rPr lang="en-US" sz="1100">
                          <a:effectLst/>
                        </a:rPr>
                        <a:t>Python Expression</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Results</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Description</a:t>
                      </a:r>
                      <a:endParaRPr lang="en-IN" sz="1100">
                        <a:effectLst/>
                        <a:latin typeface="Calibri"/>
                        <a:ea typeface="Calibri"/>
                        <a:cs typeface="Mangal"/>
                      </a:endParaRPr>
                    </a:p>
                  </a:txBody>
                  <a:tcPr marL="76200" marR="76200" marT="76200" marB="76200"/>
                </a:tc>
              </a:tr>
              <a:tr h="593685">
                <a:tc>
                  <a:txBody>
                    <a:bodyPr/>
                    <a:lstStyle/>
                    <a:p>
                      <a:pPr>
                        <a:lnSpc>
                          <a:spcPct val="115000"/>
                        </a:lnSpc>
                        <a:spcAft>
                          <a:spcPts val="1000"/>
                        </a:spcAft>
                      </a:pPr>
                      <a:r>
                        <a:rPr lang="en-US" sz="1100" dirty="0">
                          <a:effectLst/>
                        </a:rPr>
                        <a:t>T[2]</a:t>
                      </a:r>
                      <a:endParaRPr lang="en-IN" sz="11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'Python'</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Offsets start at zero</a:t>
                      </a:r>
                      <a:endParaRPr lang="en-IN" sz="1100">
                        <a:effectLst/>
                        <a:latin typeface="Calibri"/>
                        <a:ea typeface="Calibri"/>
                        <a:cs typeface="Mangal"/>
                      </a:endParaRPr>
                    </a:p>
                  </a:txBody>
                  <a:tcPr marL="76200" marR="76200" marT="76200" marB="76200"/>
                </a:tc>
              </a:tr>
              <a:tr h="593685">
                <a:tc>
                  <a:txBody>
                    <a:bodyPr/>
                    <a:lstStyle/>
                    <a:p>
                      <a:pPr>
                        <a:lnSpc>
                          <a:spcPct val="115000"/>
                        </a:lnSpc>
                        <a:spcAft>
                          <a:spcPts val="1000"/>
                        </a:spcAft>
                      </a:pPr>
                      <a:r>
                        <a:rPr lang="en-US" sz="1100">
                          <a:effectLst/>
                        </a:rPr>
                        <a:t>T[-2]</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'Java'</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Negative: count from the right</a:t>
                      </a:r>
                      <a:endParaRPr lang="en-IN" sz="1100">
                        <a:effectLst/>
                        <a:latin typeface="Calibri"/>
                        <a:ea typeface="Calibri"/>
                        <a:cs typeface="Mangal"/>
                      </a:endParaRPr>
                    </a:p>
                  </a:txBody>
                  <a:tcPr marL="76200" marR="76200" marT="76200" marB="76200"/>
                </a:tc>
              </a:tr>
              <a:tr h="593685">
                <a:tc>
                  <a:txBody>
                    <a:bodyPr/>
                    <a:lstStyle/>
                    <a:p>
                      <a:pPr>
                        <a:lnSpc>
                          <a:spcPct val="115000"/>
                        </a:lnSpc>
                        <a:spcAft>
                          <a:spcPts val="1000"/>
                        </a:spcAft>
                      </a:pPr>
                      <a:r>
                        <a:rPr lang="en-US" sz="1100">
                          <a:effectLst/>
                        </a:rPr>
                        <a:t>T[1:]</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('Java', 'Python')</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dirty="0">
                          <a:effectLst/>
                        </a:rPr>
                        <a:t>Slicing fetches sections</a:t>
                      </a:r>
                      <a:endParaRPr lang="en-IN" sz="11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206776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Tuple Functions</a:t>
            </a:r>
            <a:endParaRPr lang="en-IN" dirty="0"/>
          </a:p>
        </p:txBody>
      </p:sp>
      <p:graphicFrame>
        <p:nvGraphicFramePr>
          <p:cNvPr id="4" name="Content Placeholder 3"/>
          <p:cNvGraphicFramePr>
            <a:graphicFrameLocks noGrp="1"/>
          </p:cNvGraphicFramePr>
          <p:nvPr>
            <p:ph idx="1"/>
          </p:nvPr>
        </p:nvGraphicFramePr>
        <p:xfrm>
          <a:off x="1762499" y="1556850"/>
          <a:ext cx="5619001" cy="4612664"/>
        </p:xfrm>
        <a:graphic>
          <a:graphicData uri="http://schemas.openxmlformats.org/drawingml/2006/table">
            <a:tbl>
              <a:tblPr firstRow="1" firstCol="1" bandRow="1">
                <a:tableStyleId>{5C22544A-7EE6-4342-B048-85BDC9FD1C3A}</a:tableStyleId>
              </a:tblPr>
              <a:tblGrid>
                <a:gridCol w="363418"/>
                <a:gridCol w="5255583"/>
              </a:tblGrid>
              <a:tr h="337140">
                <a:tc>
                  <a:txBody>
                    <a:bodyPr/>
                    <a:lstStyle/>
                    <a:p>
                      <a:pPr>
                        <a:lnSpc>
                          <a:spcPct val="115000"/>
                        </a:lnSpc>
                        <a:spcAft>
                          <a:spcPts val="1000"/>
                        </a:spcAft>
                      </a:pPr>
                      <a:r>
                        <a:rPr lang="en-US" sz="1100">
                          <a:effectLst/>
                        </a:rPr>
                        <a:t>SN</a:t>
                      </a:r>
                      <a:endParaRPr lang="en-IN" sz="1100">
                        <a:effectLst/>
                        <a:latin typeface="Calibri"/>
                        <a:ea typeface="Calibri"/>
                        <a:cs typeface="Mangal"/>
                      </a:endParaRPr>
                    </a:p>
                  </a:txBody>
                  <a:tcPr marL="74424" marR="74424" marT="74424" marB="74424"/>
                </a:tc>
                <a:tc>
                  <a:txBody>
                    <a:bodyPr/>
                    <a:lstStyle/>
                    <a:p>
                      <a:pPr>
                        <a:lnSpc>
                          <a:spcPct val="115000"/>
                        </a:lnSpc>
                        <a:spcAft>
                          <a:spcPts val="1000"/>
                        </a:spcAft>
                      </a:pPr>
                      <a:r>
                        <a:rPr lang="en-US" sz="1100">
                          <a:effectLst/>
                        </a:rPr>
                        <a:t>Function with Description</a:t>
                      </a:r>
                      <a:endParaRPr lang="en-IN" sz="1100">
                        <a:effectLst/>
                        <a:latin typeface="Calibri"/>
                        <a:ea typeface="Calibri"/>
                        <a:cs typeface="Mangal"/>
                      </a:endParaRPr>
                    </a:p>
                  </a:txBody>
                  <a:tcPr marL="74424" marR="74424" marT="74424" marB="74424"/>
                </a:tc>
              </a:tr>
              <a:tr h="837765">
                <a:tc>
                  <a:txBody>
                    <a:bodyPr/>
                    <a:lstStyle/>
                    <a:p>
                      <a:pPr>
                        <a:lnSpc>
                          <a:spcPct val="115000"/>
                        </a:lnSpc>
                        <a:spcAft>
                          <a:spcPts val="1000"/>
                        </a:spcAft>
                      </a:pPr>
                      <a:r>
                        <a:rPr lang="en-US" sz="1100">
                          <a:effectLst/>
                        </a:rPr>
                        <a:t>1</a:t>
                      </a:r>
                      <a:endParaRPr lang="en-IN" sz="1100">
                        <a:effectLst/>
                        <a:latin typeface="Calibri"/>
                        <a:ea typeface="Calibri"/>
                        <a:cs typeface="Mangal"/>
                      </a:endParaRPr>
                    </a:p>
                  </a:txBody>
                  <a:tcPr marL="74424" marR="74424" marT="74424" marB="74424"/>
                </a:tc>
                <a:tc>
                  <a:txBody>
                    <a:bodyPr/>
                    <a:lstStyle/>
                    <a:p>
                      <a:pPr>
                        <a:lnSpc>
                          <a:spcPct val="115000"/>
                        </a:lnSpc>
                        <a:spcAft>
                          <a:spcPts val="1000"/>
                        </a:spcAft>
                      </a:pPr>
                      <a:r>
                        <a:rPr lang="en-US" sz="1100" u="sng">
                          <a:effectLst/>
                          <a:hlinkClick r:id="rId2"/>
                        </a:rPr>
                        <a:t>cmp(tuple1, tuple2)</a:t>
                      </a:r>
                      <a:endParaRPr lang="en-IN" sz="1100">
                        <a:effectLst/>
                      </a:endParaRPr>
                    </a:p>
                    <a:p>
                      <a:pPr>
                        <a:lnSpc>
                          <a:spcPct val="115000"/>
                        </a:lnSpc>
                        <a:spcAft>
                          <a:spcPts val="1000"/>
                        </a:spcAft>
                      </a:pPr>
                      <a:r>
                        <a:rPr lang="en-US" sz="1100">
                          <a:effectLst/>
                        </a:rPr>
                        <a:t/>
                      </a:r>
                      <a:br>
                        <a:rPr lang="en-US" sz="1100">
                          <a:effectLst/>
                        </a:rPr>
                      </a:br>
                      <a:r>
                        <a:rPr lang="en-US" sz="1100">
                          <a:effectLst/>
                        </a:rPr>
                        <a:t>Compares elements of both tuples.</a:t>
                      </a:r>
                      <a:endParaRPr lang="en-IN" sz="1100">
                        <a:effectLst/>
                        <a:latin typeface="Calibri"/>
                        <a:ea typeface="Calibri"/>
                        <a:cs typeface="Mangal"/>
                      </a:endParaRPr>
                    </a:p>
                  </a:txBody>
                  <a:tcPr marL="74424" marR="74424" marT="74424" marB="74424"/>
                </a:tc>
              </a:tr>
              <a:tr h="837765">
                <a:tc>
                  <a:txBody>
                    <a:bodyPr/>
                    <a:lstStyle/>
                    <a:p>
                      <a:pPr>
                        <a:lnSpc>
                          <a:spcPct val="115000"/>
                        </a:lnSpc>
                        <a:spcAft>
                          <a:spcPts val="1000"/>
                        </a:spcAft>
                      </a:pPr>
                      <a:r>
                        <a:rPr lang="en-US" sz="1100">
                          <a:effectLst/>
                        </a:rPr>
                        <a:t>2</a:t>
                      </a:r>
                      <a:endParaRPr lang="en-IN" sz="1100">
                        <a:effectLst/>
                        <a:latin typeface="Calibri"/>
                        <a:ea typeface="Calibri"/>
                        <a:cs typeface="Mangal"/>
                      </a:endParaRPr>
                    </a:p>
                  </a:txBody>
                  <a:tcPr marL="74424" marR="74424" marT="74424" marB="74424"/>
                </a:tc>
                <a:tc>
                  <a:txBody>
                    <a:bodyPr/>
                    <a:lstStyle/>
                    <a:p>
                      <a:pPr>
                        <a:lnSpc>
                          <a:spcPct val="115000"/>
                        </a:lnSpc>
                        <a:spcAft>
                          <a:spcPts val="1000"/>
                        </a:spcAft>
                      </a:pPr>
                      <a:r>
                        <a:rPr lang="en-US" sz="1100" u="sng">
                          <a:effectLst/>
                          <a:hlinkClick r:id="rId3"/>
                        </a:rPr>
                        <a:t>len(tuple)</a:t>
                      </a:r>
                      <a:endParaRPr lang="en-IN" sz="1100">
                        <a:effectLst/>
                      </a:endParaRPr>
                    </a:p>
                    <a:p>
                      <a:pPr>
                        <a:lnSpc>
                          <a:spcPct val="115000"/>
                        </a:lnSpc>
                        <a:spcAft>
                          <a:spcPts val="1000"/>
                        </a:spcAft>
                      </a:pPr>
                      <a:r>
                        <a:rPr lang="en-US" sz="1100">
                          <a:effectLst/>
                        </a:rPr>
                        <a:t/>
                      </a:r>
                      <a:br>
                        <a:rPr lang="en-US" sz="1100">
                          <a:effectLst/>
                        </a:rPr>
                      </a:br>
                      <a:r>
                        <a:rPr lang="en-US" sz="1100">
                          <a:effectLst/>
                        </a:rPr>
                        <a:t>Gives the total length of the tuple.</a:t>
                      </a:r>
                      <a:endParaRPr lang="en-IN" sz="1100">
                        <a:effectLst/>
                        <a:latin typeface="Calibri"/>
                        <a:ea typeface="Calibri"/>
                        <a:cs typeface="Mangal"/>
                      </a:endParaRPr>
                    </a:p>
                  </a:txBody>
                  <a:tcPr marL="74424" marR="74424" marT="74424" marB="74424"/>
                </a:tc>
              </a:tr>
              <a:tr h="837765">
                <a:tc>
                  <a:txBody>
                    <a:bodyPr/>
                    <a:lstStyle/>
                    <a:p>
                      <a:pPr>
                        <a:lnSpc>
                          <a:spcPct val="115000"/>
                        </a:lnSpc>
                        <a:spcAft>
                          <a:spcPts val="1000"/>
                        </a:spcAft>
                      </a:pPr>
                      <a:r>
                        <a:rPr lang="en-US" sz="1100">
                          <a:effectLst/>
                        </a:rPr>
                        <a:t>3</a:t>
                      </a:r>
                      <a:endParaRPr lang="en-IN" sz="1100">
                        <a:effectLst/>
                        <a:latin typeface="Calibri"/>
                        <a:ea typeface="Calibri"/>
                        <a:cs typeface="Mangal"/>
                      </a:endParaRPr>
                    </a:p>
                  </a:txBody>
                  <a:tcPr marL="74424" marR="74424" marT="74424" marB="74424"/>
                </a:tc>
                <a:tc>
                  <a:txBody>
                    <a:bodyPr/>
                    <a:lstStyle/>
                    <a:p>
                      <a:pPr>
                        <a:lnSpc>
                          <a:spcPct val="115000"/>
                        </a:lnSpc>
                        <a:spcAft>
                          <a:spcPts val="1000"/>
                        </a:spcAft>
                      </a:pPr>
                      <a:r>
                        <a:rPr lang="en-US" sz="1100" u="sng">
                          <a:effectLst/>
                          <a:hlinkClick r:id="rId4"/>
                        </a:rPr>
                        <a:t>max(tuple)</a:t>
                      </a:r>
                      <a:endParaRPr lang="en-IN" sz="1100">
                        <a:effectLst/>
                      </a:endParaRPr>
                    </a:p>
                    <a:p>
                      <a:pPr>
                        <a:lnSpc>
                          <a:spcPct val="115000"/>
                        </a:lnSpc>
                        <a:spcAft>
                          <a:spcPts val="1000"/>
                        </a:spcAft>
                      </a:pPr>
                      <a:r>
                        <a:rPr lang="en-US" sz="1100">
                          <a:effectLst/>
                        </a:rPr>
                        <a:t/>
                      </a:r>
                      <a:br>
                        <a:rPr lang="en-US" sz="1100">
                          <a:effectLst/>
                        </a:rPr>
                      </a:br>
                      <a:r>
                        <a:rPr lang="en-US" sz="1100">
                          <a:effectLst/>
                        </a:rPr>
                        <a:t>Returns item from the tuple with max value.</a:t>
                      </a:r>
                      <a:endParaRPr lang="en-IN" sz="1100">
                        <a:effectLst/>
                        <a:latin typeface="Calibri"/>
                        <a:ea typeface="Calibri"/>
                        <a:cs typeface="Mangal"/>
                      </a:endParaRPr>
                    </a:p>
                  </a:txBody>
                  <a:tcPr marL="74424" marR="74424" marT="74424" marB="74424"/>
                </a:tc>
              </a:tr>
              <a:tr h="837765">
                <a:tc>
                  <a:txBody>
                    <a:bodyPr/>
                    <a:lstStyle/>
                    <a:p>
                      <a:pPr>
                        <a:lnSpc>
                          <a:spcPct val="115000"/>
                        </a:lnSpc>
                        <a:spcAft>
                          <a:spcPts val="1000"/>
                        </a:spcAft>
                      </a:pPr>
                      <a:r>
                        <a:rPr lang="en-US" sz="1100">
                          <a:effectLst/>
                        </a:rPr>
                        <a:t>4</a:t>
                      </a:r>
                      <a:endParaRPr lang="en-IN" sz="1100">
                        <a:effectLst/>
                        <a:latin typeface="Calibri"/>
                        <a:ea typeface="Calibri"/>
                        <a:cs typeface="Mangal"/>
                      </a:endParaRPr>
                    </a:p>
                  </a:txBody>
                  <a:tcPr marL="74424" marR="74424" marT="74424" marB="74424"/>
                </a:tc>
                <a:tc>
                  <a:txBody>
                    <a:bodyPr/>
                    <a:lstStyle/>
                    <a:p>
                      <a:pPr>
                        <a:lnSpc>
                          <a:spcPct val="115000"/>
                        </a:lnSpc>
                        <a:spcAft>
                          <a:spcPts val="1000"/>
                        </a:spcAft>
                      </a:pPr>
                      <a:r>
                        <a:rPr lang="en-US" sz="1100" u="sng">
                          <a:effectLst/>
                          <a:hlinkClick r:id="rId5"/>
                        </a:rPr>
                        <a:t>min(tuple)</a:t>
                      </a:r>
                      <a:endParaRPr lang="en-IN" sz="1100">
                        <a:effectLst/>
                      </a:endParaRPr>
                    </a:p>
                    <a:p>
                      <a:pPr>
                        <a:lnSpc>
                          <a:spcPct val="115000"/>
                        </a:lnSpc>
                        <a:spcAft>
                          <a:spcPts val="1000"/>
                        </a:spcAft>
                      </a:pPr>
                      <a:r>
                        <a:rPr lang="en-US" sz="1100">
                          <a:effectLst/>
                        </a:rPr>
                        <a:t/>
                      </a:r>
                      <a:br>
                        <a:rPr lang="en-US" sz="1100">
                          <a:effectLst/>
                        </a:rPr>
                      </a:br>
                      <a:r>
                        <a:rPr lang="en-US" sz="1100">
                          <a:effectLst/>
                        </a:rPr>
                        <a:t>Returns item from the tuple with min value.</a:t>
                      </a:r>
                      <a:endParaRPr lang="en-IN" sz="1100">
                        <a:effectLst/>
                        <a:latin typeface="Calibri"/>
                        <a:ea typeface="Calibri"/>
                        <a:cs typeface="Mangal"/>
                      </a:endParaRPr>
                    </a:p>
                  </a:txBody>
                  <a:tcPr marL="74424" marR="74424" marT="74424" marB="74424"/>
                </a:tc>
              </a:tr>
              <a:tr h="837765">
                <a:tc>
                  <a:txBody>
                    <a:bodyPr/>
                    <a:lstStyle/>
                    <a:p>
                      <a:pPr>
                        <a:lnSpc>
                          <a:spcPct val="115000"/>
                        </a:lnSpc>
                        <a:spcAft>
                          <a:spcPts val="1000"/>
                        </a:spcAft>
                      </a:pPr>
                      <a:r>
                        <a:rPr lang="en-US" sz="1100">
                          <a:effectLst/>
                        </a:rPr>
                        <a:t>5</a:t>
                      </a:r>
                      <a:endParaRPr lang="en-IN" sz="1100">
                        <a:effectLst/>
                        <a:latin typeface="Calibri"/>
                        <a:ea typeface="Calibri"/>
                        <a:cs typeface="Mangal"/>
                      </a:endParaRPr>
                    </a:p>
                  </a:txBody>
                  <a:tcPr marL="74424" marR="74424" marT="74424" marB="74424"/>
                </a:tc>
                <a:tc>
                  <a:txBody>
                    <a:bodyPr/>
                    <a:lstStyle/>
                    <a:p>
                      <a:pPr>
                        <a:lnSpc>
                          <a:spcPct val="115000"/>
                        </a:lnSpc>
                        <a:spcAft>
                          <a:spcPts val="1000"/>
                        </a:spcAft>
                      </a:pPr>
                      <a:r>
                        <a:rPr lang="en-US" sz="1100" u="sng" dirty="0">
                          <a:effectLst/>
                          <a:hlinkClick r:id="rId6"/>
                        </a:rPr>
                        <a:t>tuple(</a:t>
                      </a:r>
                      <a:r>
                        <a:rPr lang="en-US" sz="1100" u="sng" dirty="0" err="1">
                          <a:effectLst/>
                          <a:hlinkClick r:id="rId6"/>
                        </a:rPr>
                        <a:t>seq</a:t>
                      </a:r>
                      <a:r>
                        <a:rPr lang="en-US" sz="1100" u="sng" dirty="0">
                          <a:effectLst/>
                          <a:hlinkClick r:id="rId6"/>
                        </a:rPr>
                        <a:t>)</a:t>
                      </a:r>
                      <a:endParaRPr lang="en-IN" sz="1100" dirty="0">
                        <a:effectLst/>
                      </a:endParaRPr>
                    </a:p>
                    <a:p>
                      <a:pPr>
                        <a:lnSpc>
                          <a:spcPct val="115000"/>
                        </a:lnSpc>
                        <a:spcAft>
                          <a:spcPts val="1000"/>
                        </a:spcAft>
                      </a:pPr>
                      <a:r>
                        <a:rPr lang="en-US" sz="1100" dirty="0">
                          <a:effectLst/>
                        </a:rPr>
                        <a:t/>
                      </a:r>
                      <a:br>
                        <a:rPr lang="en-US" sz="1100" dirty="0">
                          <a:effectLst/>
                        </a:rPr>
                      </a:br>
                      <a:r>
                        <a:rPr lang="en-US" sz="1100" dirty="0">
                          <a:effectLst/>
                        </a:rPr>
                        <a:t>Converts a list into tuple.</a:t>
                      </a:r>
                      <a:endParaRPr lang="en-IN" sz="1100" dirty="0">
                        <a:effectLst/>
                        <a:latin typeface="Calibri"/>
                        <a:ea typeface="Calibri"/>
                        <a:cs typeface="Mangal"/>
                      </a:endParaRPr>
                    </a:p>
                  </a:txBody>
                  <a:tcPr marL="74424" marR="74424" marT="74424" marB="74424"/>
                </a:tc>
              </a:tr>
            </a:tbl>
          </a:graphicData>
        </a:graphic>
      </p:graphicFrame>
    </p:spTree>
    <p:extLst>
      <p:ext uri="{BB962C8B-B14F-4D97-AF65-F5344CB8AC3E}">
        <p14:creationId xmlns:p14="http://schemas.microsoft.com/office/powerpoint/2010/main" val="163015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Lists</a:t>
            </a: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a:t>The list is a most versatile </a:t>
            </a:r>
            <a:r>
              <a:rPr lang="en-US" dirty="0" err="1"/>
              <a:t>datatype</a:t>
            </a:r>
            <a:r>
              <a:rPr lang="en-US" dirty="0"/>
              <a:t> available in Python which can be written as a list of comma-separated values (items) between square brackets. Important thing about a list is that items in a list need not be of the same type.</a:t>
            </a:r>
            <a:endParaRPr lang="en-IN" dirty="0"/>
          </a:p>
          <a:p>
            <a:r>
              <a:rPr lang="en-US" dirty="0"/>
              <a:t>Creating a list is as simple as putting different comma-separated values between square brackets. </a:t>
            </a:r>
            <a:endParaRPr lang="en-US" dirty="0" smtClean="0"/>
          </a:p>
          <a:p>
            <a:pPr marL="0" indent="0">
              <a:buNone/>
            </a:pPr>
            <a:r>
              <a:rPr lang="en-US" dirty="0" smtClean="0"/>
              <a:t>For </a:t>
            </a:r>
            <a:r>
              <a:rPr lang="en-US" dirty="0"/>
              <a:t>example −</a:t>
            </a:r>
            <a:endParaRPr lang="en-IN" dirty="0"/>
          </a:p>
          <a:p>
            <a:r>
              <a:rPr lang="en-US" dirty="0"/>
              <a:t>list1 = ['physics', 'chemistry', 1997, 2000];</a:t>
            </a:r>
            <a:endParaRPr lang="en-IN" dirty="0"/>
          </a:p>
          <a:p>
            <a:r>
              <a:rPr lang="en-US" dirty="0"/>
              <a:t>list2 = [1, 2, 3, 4, 5 ];</a:t>
            </a:r>
            <a:endParaRPr lang="en-IN" dirty="0"/>
          </a:p>
          <a:p>
            <a:r>
              <a:rPr lang="en-US" dirty="0"/>
              <a:t>list3 = ["a", "b", "c", "d"];</a:t>
            </a:r>
            <a:endParaRPr lang="en-IN" dirty="0"/>
          </a:p>
          <a:p>
            <a:r>
              <a:rPr lang="en-US" dirty="0"/>
              <a:t>Similar to string indices, list indices start at 0, and lists can be sliced, concatenated and so on.</a:t>
            </a:r>
            <a:endParaRPr lang="en-IN" dirty="0"/>
          </a:p>
          <a:p>
            <a:pPr marL="0" indent="0">
              <a:buNone/>
            </a:pPr>
            <a:endParaRPr lang="en-IN" dirty="0"/>
          </a:p>
        </p:txBody>
      </p:sp>
    </p:spTree>
    <p:extLst>
      <p:ext uri="{BB962C8B-B14F-4D97-AF65-F5344CB8AC3E}">
        <p14:creationId xmlns:p14="http://schemas.microsoft.com/office/powerpoint/2010/main" val="1126798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Values in Lists</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To access values in lists, use the square brackets for slicing along with the index or indices to obtain value available at that index. </a:t>
            </a:r>
            <a:endParaRPr lang="en-US" dirty="0" smtClean="0"/>
          </a:p>
          <a:p>
            <a:pPr marL="0" indent="0">
              <a:buNone/>
            </a:pPr>
            <a:r>
              <a:rPr lang="en-US" dirty="0" smtClean="0"/>
              <a:t>For </a:t>
            </a:r>
            <a:r>
              <a:rPr lang="en-US" dirty="0"/>
              <a:t>example −</a:t>
            </a:r>
            <a:endParaRPr lang="en-IN" dirty="0"/>
          </a:p>
          <a:p>
            <a:r>
              <a:rPr lang="en-US" dirty="0" smtClean="0"/>
              <a:t>list1 </a:t>
            </a:r>
            <a:r>
              <a:rPr lang="en-US" dirty="0"/>
              <a:t>= ['physics', 'chemistry', 1997, 2000]</a:t>
            </a:r>
            <a:endParaRPr lang="en-IN" dirty="0"/>
          </a:p>
          <a:p>
            <a:r>
              <a:rPr lang="en-US" dirty="0"/>
              <a:t>list2 = [1, 2, 3, 4, 5, 6, 7 ]</a:t>
            </a:r>
            <a:endParaRPr lang="en-IN" dirty="0"/>
          </a:p>
          <a:p>
            <a:pPr marL="0" indent="0">
              <a:buNone/>
            </a:pPr>
            <a:r>
              <a:rPr lang="en-US" dirty="0"/>
              <a:t> </a:t>
            </a:r>
            <a:endParaRPr lang="en-IN" dirty="0"/>
          </a:p>
          <a:p>
            <a:r>
              <a:rPr lang="en-US" dirty="0"/>
              <a:t>print ("list1[0]: ", list1[0])</a:t>
            </a:r>
            <a:endParaRPr lang="en-IN" dirty="0"/>
          </a:p>
          <a:p>
            <a:r>
              <a:rPr lang="en-US" dirty="0"/>
              <a:t>print ("list2[1:5]: ", list2[1:5])</a:t>
            </a:r>
            <a:endParaRPr lang="en-IN" dirty="0"/>
          </a:p>
          <a:p>
            <a:pPr marL="0" indent="0">
              <a:buNone/>
            </a:pPr>
            <a:r>
              <a:rPr lang="en-US" dirty="0"/>
              <a:t>When the above code is executed, it produces the following result −</a:t>
            </a:r>
            <a:endParaRPr lang="en-IN" dirty="0"/>
          </a:p>
          <a:p>
            <a:r>
              <a:rPr lang="en-US" dirty="0"/>
              <a:t>list1[0]:  physics</a:t>
            </a:r>
            <a:endParaRPr lang="en-IN" dirty="0"/>
          </a:p>
          <a:p>
            <a:r>
              <a:rPr lang="en-US" dirty="0"/>
              <a:t>list2[1:5]:  [2, 3, 4, 5]</a:t>
            </a:r>
            <a:endParaRPr lang="en-IN" dirty="0"/>
          </a:p>
          <a:p>
            <a:endParaRPr lang="en-IN" dirty="0"/>
          </a:p>
        </p:txBody>
      </p:sp>
    </p:spTree>
    <p:extLst>
      <p:ext uri="{BB962C8B-B14F-4D97-AF65-F5344CB8AC3E}">
        <p14:creationId xmlns:p14="http://schemas.microsoft.com/office/powerpoint/2010/main" val="3385738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Lists</a:t>
            </a:r>
            <a:r>
              <a:rPr lang="en-IN" dirty="0"/>
              <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You </a:t>
            </a:r>
            <a:r>
              <a:rPr lang="en-US" dirty="0"/>
              <a:t>can update single or multiple elements of lists by giving the slice on the left-hand side of the assignment operator, and you can add to elements in a list with the append() method. For example −</a:t>
            </a:r>
            <a:endParaRPr lang="en-IN" dirty="0"/>
          </a:p>
          <a:p>
            <a:endParaRPr lang="en-US" dirty="0" smtClean="0"/>
          </a:p>
          <a:p>
            <a:r>
              <a:rPr lang="en-US" dirty="0" smtClean="0"/>
              <a:t>list </a:t>
            </a:r>
            <a:r>
              <a:rPr lang="en-US" dirty="0"/>
              <a:t>= ['physics', 'chemistry', 1997, 2000]</a:t>
            </a:r>
            <a:endParaRPr lang="en-IN" dirty="0"/>
          </a:p>
          <a:p>
            <a:r>
              <a:rPr lang="en-US" dirty="0" smtClean="0"/>
              <a:t>print </a:t>
            </a:r>
            <a:r>
              <a:rPr lang="en-US" dirty="0"/>
              <a:t>("Value available at index 2 : ", list[2])</a:t>
            </a:r>
            <a:endParaRPr lang="en-IN" dirty="0"/>
          </a:p>
          <a:p>
            <a:r>
              <a:rPr lang="en-US" dirty="0"/>
              <a:t>list[2] = 2001</a:t>
            </a:r>
            <a:endParaRPr lang="en-IN" dirty="0"/>
          </a:p>
          <a:p>
            <a:r>
              <a:rPr lang="en-US" dirty="0"/>
              <a:t>print ("New value available at index 2 : ", list[2])</a:t>
            </a:r>
            <a:endParaRPr lang="en-IN" dirty="0"/>
          </a:p>
          <a:p>
            <a:pPr marL="0" indent="0">
              <a:buNone/>
            </a:pPr>
            <a:r>
              <a:rPr lang="en-US" dirty="0" smtClean="0"/>
              <a:t>When </a:t>
            </a:r>
            <a:r>
              <a:rPr lang="en-US" dirty="0"/>
              <a:t>the above code is executed, it produces the following result −</a:t>
            </a:r>
            <a:endParaRPr lang="en-IN" dirty="0"/>
          </a:p>
          <a:p>
            <a:r>
              <a:rPr lang="en-US" dirty="0"/>
              <a:t>Value available at index 2 :</a:t>
            </a:r>
            <a:endParaRPr lang="en-IN" dirty="0"/>
          </a:p>
          <a:p>
            <a:r>
              <a:rPr lang="en-US" dirty="0"/>
              <a:t>1997</a:t>
            </a:r>
            <a:endParaRPr lang="en-IN" dirty="0"/>
          </a:p>
          <a:p>
            <a:r>
              <a:rPr lang="en-US" dirty="0"/>
              <a:t>New value available at index 2 :</a:t>
            </a:r>
            <a:endParaRPr lang="en-IN" dirty="0"/>
          </a:p>
          <a:p>
            <a:r>
              <a:rPr lang="en-US" dirty="0"/>
              <a:t>2001</a:t>
            </a:r>
            <a:endParaRPr lang="en-IN" dirty="0"/>
          </a:p>
          <a:p>
            <a:r>
              <a:rPr lang="en-US" b="1" dirty="0"/>
              <a:t>Note:</a:t>
            </a:r>
            <a:r>
              <a:rPr lang="en-US" dirty="0"/>
              <a:t> append() method is discussed in subsequent section.</a:t>
            </a:r>
            <a:endParaRPr lang="en-IN" dirty="0"/>
          </a:p>
          <a:p>
            <a:pPr marL="0" indent="0">
              <a:buNone/>
            </a:pPr>
            <a:endParaRPr lang="en-IN" dirty="0"/>
          </a:p>
        </p:txBody>
      </p:sp>
    </p:spTree>
    <p:extLst>
      <p:ext uri="{BB962C8B-B14F-4D97-AF65-F5344CB8AC3E}">
        <p14:creationId xmlns:p14="http://schemas.microsoft.com/office/powerpoint/2010/main" val="3535681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Delete List Elements</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To </a:t>
            </a:r>
            <a:r>
              <a:rPr lang="en-US" dirty="0"/>
              <a:t>remove a list element, you can use either the del statement if you know exactly which element(s) you are deleting or the remove() method if you do not know. For example −</a:t>
            </a:r>
            <a:endParaRPr lang="en-IN" dirty="0"/>
          </a:p>
          <a:p>
            <a:endParaRPr lang="en-US" dirty="0"/>
          </a:p>
          <a:p>
            <a:r>
              <a:rPr lang="en-US" dirty="0" smtClean="0"/>
              <a:t>list </a:t>
            </a:r>
            <a:r>
              <a:rPr lang="en-US" dirty="0"/>
              <a:t>= ['physics', 'chemistry', 1997, 2000]</a:t>
            </a:r>
            <a:endParaRPr lang="en-IN" dirty="0"/>
          </a:p>
          <a:p>
            <a:r>
              <a:rPr lang="en-US" dirty="0" smtClean="0"/>
              <a:t>print </a:t>
            </a:r>
            <a:r>
              <a:rPr lang="en-US" dirty="0"/>
              <a:t>(list)</a:t>
            </a:r>
            <a:endParaRPr lang="en-IN" dirty="0"/>
          </a:p>
          <a:p>
            <a:r>
              <a:rPr lang="en-US" dirty="0"/>
              <a:t>del list[2]</a:t>
            </a:r>
            <a:endParaRPr lang="en-IN" dirty="0"/>
          </a:p>
          <a:p>
            <a:r>
              <a:rPr lang="en-US" dirty="0"/>
              <a:t>print ("After deleting value at index 2 : ", list)</a:t>
            </a:r>
            <a:endParaRPr lang="en-IN" dirty="0"/>
          </a:p>
          <a:p>
            <a:pPr marL="0" indent="0">
              <a:buNone/>
            </a:pPr>
            <a:r>
              <a:rPr lang="en-US" dirty="0"/>
              <a:t>When the above code is executed, it produces following result −</a:t>
            </a:r>
            <a:endParaRPr lang="en-IN" dirty="0"/>
          </a:p>
          <a:p>
            <a:r>
              <a:rPr lang="en-US" dirty="0"/>
              <a:t>['physics', 'chemistry', 1997, 2000]</a:t>
            </a:r>
            <a:endParaRPr lang="en-IN" dirty="0"/>
          </a:p>
          <a:p>
            <a:r>
              <a:rPr lang="en-US" dirty="0"/>
              <a:t>After deleting value at index 2 :  ['physics', 'chemistry', 2000]</a:t>
            </a:r>
            <a:endParaRPr lang="en-IN" dirty="0"/>
          </a:p>
          <a:p>
            <a:pPr marL="0" indent="0">
              <a:buNone/>
            </a:pPr>
            <a:r>
              <a:rPr lang="en-US" b="1" dirty="0"/>
              <a:t>Note:</a:t>
            </a:r>
            <a:r>
              <a:rPr lang="en-US" dirty="0"/>
              <a:t> remove() method is discussed in subsequent section.</a:t>
            </a:r>
            <a:endParaRPr lang="en-IN" dirty="0"/>
          </a:p>
          <a:p>
            <a:endParaRPr lang="en-IN" dirty="0"/>
          </a:p>
        </p:txBody>
      </p:sp>
    </p:spTree>
    <p:extLst>
      <p:ext uri="{BB962C8B-B14F-4D97-AF65-F5344CB8AC3E}">
        <p14:creationId xmlns:p14="http://schemas.microsoft.com/office/powerpoint/2010/main" val="4034723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List Operations</a:t>
            </a:r>
            <a:r>
              <a:rPr lang="en-IN" dirty="0"/>
              <a:t/>
            </a:r>
            <a:br>
              <a:rPr lang="en-IN" dirty="0"/>
            </a:br>
            <a:r>
              <a:rPr lang="en-US" sz="1800" dirty="0"/>
              <a:t>Lists respond to the + and * operators much like strings; they mean concatenation and repetition here too, except that the result is a new list, not </a:t>
            </a:r>
            <a:r>
              <a:rPr lang="en-US" sz="1800" dirty="0" smtClean="0"/>
              <a:t>a </a:t>
            </a:r>
            <a:r>
              <a:rPr lang="en-US" sz="1800" dirty="0"/>
              <a:t>string.</a:t>
            </a:r>
            <a:r>
              <a:rPr lang="en-IN" sz="1800" dirty="0"/>
              <a:t/>
            </a:r>
            <a:br>
              <a:rPr lang="en-IN" sz="1800" dirty="0"/>
            </a:br>
            <a:endParaRPr lang="en-IN" sz="1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71228987"/>
              </p:ext>
            </p:extLst>
          </p:nvPr>
        </p:nvGraphicFramePr>
        <p:xfrm>
          <a:off x="609600" y="1905000"/>
          <a:ext cx="8077200" cy="3352800"/>
        </p:xfrm>
        <a:graphic>
          <a:graphicData uri="http://schemas.openxmlformats.org/drawingml/2006/table">
            <a:tbl>
              <a:tblPr firstRow="1" firstCol="1" bandRow="1">
                <a:tableStyleId>{5C22544A-7EE6-4342-B048-85BDC9FD1C3A}</a:tableStyleId>
              </a:tblPr>
              <a:tblGrid>
                <a:gridCol w="2692400"/>
                <a:gridCol w="2692400"/>
                <a:gridCol w="2692400"/>
              </a:tblGrid>
              <a:tr h="558800">
                <a:tc>
                  <a:txBody>
                    <a:bodyPr/>
                    <a:lstStyle/>
                    <a:p>
                      <a:pPr>
                        <a:lnSpc>
                          <a:spcPct val="115000"/>
                        </a:lnSpc>
                        <a:spcAft>
                          <a:spcPts val="1000"/>
                        </a:spcAft>
                      </a:pPr>
                      <a:r>
                        <a:rPr lang="en-US" sz="1100">
                          <a:effectLst/>
                        </a:rPr>
                        <a:t>Python Expression</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Results</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Description</a:t>
                      </a:r>
                      <a:endParaRPr lang="en-IN" sz="1100">
                        <a:effectLst/>
                        <a:latin typeface="Calibri"/>
                        <a:ea typeface="Calibri"/>
                        <a:cs typeface="Mangal"/>
                      </a:endParaRPr>
                    </a:p>
                  </a:txBody>
                  <a:tcPr marL="76200" marR="76200" marT="76200" marB="76200"/>
                </a:tc>
              </a:tr>
              <a:tr h="558800">
                <a:tc>
                  <a:txBody>
                    <a:bodyPr/>
                    <a:lstStyle/>
                    <a:p>
                      <a:pPr>
                        <a:lnSpc>
                          <a:spcPct val="115000"/>
                        </a:lnSpc>
                        <a:spcAft>
                          <a:spcPts val="1000"/>
                        </a:spcAft>
                      </a:pPr>
                      <a:r>
                        <a:rPr lang="en-US" sz="1100">
                          <a:effectLst/>
                        </a:rPr>
                        <a:t>len([1, 2, 3])</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3</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Length</a:t>
                      </a:r>
                      <a:endParaRPr lang="en-IN" sz="1100">
                        <a:effectLst/>
                        <a:latin typeface="Calibri"/>
                        <a:ea typeface="Calibri"/>
                        <a:cs typeface="Mangal"/>
                      </a:endParaRPr>
                    </a:p>
                  </a:txBody>
                  <a:tcPr marL="76200" marR="76200" marT="76200" marB="76200"/>
                </a:tc>
              </a:tr>
              <a:tr h="558800">
                <a:tc>
                  <a:txBody>
                    <a:bodyPr/>
                    <a:lstStyle/>
                    <a:p>
                      <a:pPr>
                        <a:lnSpc>
                          <a:spcPct val="115000"/>
                        </a:lnSpc>
                        <a:spcAft>
                          <a:spcPts val="1000"/>
                        </a:spcAft>
                      </a:pPr>
                      <a:r>
                        <a:rPr lang="en-US" sz="1100">
                          <a:effectLst/>
                        </a:rPr>
                        <a:t>[1, 2, 3] + [4, 5, 6]</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[1, 2, 3, 4, 5, 6]</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Concatenation</a:t>
                      </a:r>
                      <a:endParaRPr lang="en-IN" sz="1100">
                        <a:effectLst/>
                        <a:latin typeface="Calibri"/>
                        <a:ea typeface="Calibri"/>
                        <a:cs typeface="Mangal"/>
                      </a:endParaRPr>
                    </a:p>
                  </a:txBody>
                  <a:tcPr marL="76200" marR="76200" marT="76200" marB="76200"/>
                </a:tc>
              </a:tr>
              <a:tr h="558800">
                <a:tc>
                  <a:txBody>
                    <a:bodyPr/>
                    <a:lstStyle/>
                    <a:p>
                      <a:pPr>
                        <a:lnSpc>
                          <a:spcPct val="115000"/>
                        </a:lnSpc>
                        <a:spcAft>
                          <a:spcPts val="1000"/>
                        </a:spcAft>
                      </a:pPr>
                      <a:r>
                        <a:rPr lang="en-US" sz="1100">
                          <a:effectLst/>
                        </a:rPr>
                        <a:t>['Hi!'] * 4</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['Hi!', 'Hi!', 'Hi!', 'Hi!']</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Repetition</a:t>
                      </a:r>
                      <a:endParaRPr lang="en-IN" sz="1100">
                        <a:effectLst/>
                        <a:latin typeface="Calibri"/>
                        <a:ea typeface="Calibri"/>
                        <a:cs typeface="Mangal"/>
                      </a:endParaRPr>
                    </a:p>
                  </a:txBody>
                  <a:tcPr marL="76200" marR="76200" marT="76200" marB="76200"/>
                </a:tc>
              </a:tr>
              <a:tr h="558800">
                <a:tc>
                  <a:txBody>
                    <a:bodyPr/>
                    <a:lstStyle/>
                    <a:p>
                      <a:pPr>
                        <a:lnSpc>
                          <a:spcPct val="115000"/>
                        </a:lnSpc>
                        <a:spcAft>
                          <a:spcPts val="1000"/>
                        </a:spcAft>
                      </a:pPr>
                      <a:r>
                        <a:rPr lang="en-US" sz="1100" dirty="0">
                          <a:effectLst/>
                        </a:rPr>
                        <a:t>3 in [1, 2, 3]</a:t>
                      </a:r>
                      <a:endParaRPr lang="en-IN" sz="11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True</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Membership</a:t>
                      </a:r>
                      <a:endParaRPr lang="en-IN" sz="1100">
                        <a:effectLst/>
                        <a:latin typeface="Calibri"/>
                        <a:ea typeface="Calibri"/>
                        <a:cs typeface="Mangal"/>
                      </a:endParaRPr>
                    </a:p>
                  </a:txBody>
                  <a:tcPr marL="76200" marR="76200" marT="76200" marB="76200"/>
                </a:tc>
              </a:tr>
              <a:tr h="558800">
                <a:tc>
                  <a:txBody>
                    <a:bodyPr/>
                    <a:lstStyle/>
                    <a:p>
                      <a:pPr>
                        <a:lnSpc>
                          <a:spcPct val="115000"/>
                        </a:lnSpc>
                        <a:spcAft>
                          <a:spcPts val="1000"/>
                        </a:spcAft>
                      </a:pPr>
                      <a:r>
                        <a:rPr lang="en-US" sz="1100">
                          <a:effectLst/>
                        </a:rPr>
                        <a:t>for x in [1,2,3] : print (x,end=' ')</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dirty="0">
                          <a:effectLst/>
                        </a:rPr>
                        <a:t>1 2 3</a:t>
                      </a:r>
                      <a:endParaRPr lang="en-IN" sz="11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100" dirty="0">
                          <a:effectLst/>
                        </a:rPr>
                        <a:t>Iteration</a:t>
                      </a:r>
                      <a:endParaRPr lang="en-IN" sz="11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629717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Indexing, Slicing, and Matrixes</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a:t>Because lists are sequences, indexing and slicing work the same way for lists as they do for strings.</a:t>
            </a:r>
            <a:endParaRPr lang="en-IN" dirty="0"/>
          </a:p>
          <a:p>
            <a:pPr marL="0" indent="0">
              <a:buNone/>
            </a:pPr>
            <a:endParaRPr lang="en-IN" dirty="0"/>
          </a:p>
        </p:txBody>
      </p:sp>
    </p:spTree>
    <p:extLst>
      <p:ext uri="{BB962C8B-B14F-4D97-AF65-F5344CB8AC3E}">
        <p14:creationId xmlns:p14="http://schemas.microsoft.com/office/powerpoint/2010/main" val="2115984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2400" dirty="0"/>
              <a:t>Assuming following input −</a:t>
            </a:r>
            <a:r>
              <a:rPr lang="en-IN" sz="2400" dirty="0"/>
              <a:t/>
            </a:r>
            <a:br>
              <a:rPr lang="en-IN" sz="2400" dirty="0"/>
            </a:br>
            <a:r>
              <a:rPr lang="en-US" sz="2400" dirty="0"/>
              <a:t>L=['C++'', 'Java', 'Python']</a:t>
            </a:r>
            <a:r>
              <a:rPr lang="en-IN" sz="2400" dirty="0"/>
              <a:t/>
            </a:r>
            <a:br>
              <a:rPr lang="en-IN" sz="2400" dirty="0"/>
            </a:b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9260444"/>
              </p:ext>
            </p:extLst>
          </p:nvPr>
        </p:nvGraphicFramePr>
        <p:xfrm>
          <a:off x="1219200" y="1981199"/>
          <a:ext cx="6229350" cy="3505200"/>
        </p:xfrm>
        <a:graphic>
          <a:graphicData uri="http://schemas.openxmlformats.org/drawingml/2006/table">
            <a:tbl>
              <a:tblPr firstRow="1" firstCol="1" bandRow="1">
                <a:tableStyleId>{5C22544A-7EE6-4342-B048-85BDC9FD1C3A}</a:tableStyleId>
              </a:tblPr>
              <a:tblGrid>
                <a:gridCol w="2076450"/>
                <a:gridCol w="2076450"/>
                <a:gridCol w="2076450"/>
              </a:tblGrid>
              <a:tr h="876300">
                <a:tc>
                  <a:txBody>
                    <a:bodyPr/>
                    <a:lstStyle/>
                    <a:p>
                      <a:pPr>
                        <a:lnSpc>
                          <a:spcPct val="115000"/>
                        </a:lnSpc>
                        <a:spcAft>
                          <a:spcPts val="1000"/>
                        </a:spcAft>
                      </a:pPr>
                      <a:r>
                        <a:rPr lang="en-US" sz="1100">
                          <a:effectLst/>
                        </a:rPr>
                        <a:t>Python Expression</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Results</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Description</a:t>
                      </a:r>
                      <a:endParaRPr lang="en-IN" sz="1100">
                        <a:effectLst/>
                        <a:latin typeface="Calibri"/>
                        <a:ea typeface="Calibri"/>
                        <a:cs typeface="Mangal"/>
                      </a:endParaRPr>
                    </a:p>
                  </a:txBody>
                  <a:tcPr marL="76200" marR="76200" marT="76200" marB="76200"/>
                </a:tc>
              </a:tr>
              <a:tr h="876300">
                <a:tc>
                  <a:txBody>
                    <a:bodyPr/>
                    <a:lstStyle/>
                    <a:p>
                      <a:pPr>
                        <a:lnSpc>
                          <a:spcPct val="115000"/>
                        </a:lnSpc>
                        <a:spcAft>
                          <a:spcPts val="1000"/>
                        </a:spcAft>
                      </a:pPr>
                      <a:r>
                        <a:rPr lang="en-US" sz="1100">
                          <a:effectLst/>
                        </a:rPr>
                        <a:t>L[2]</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'Python'</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Offsets start at zero</a:t>
                      </a:r>
                      <a:endParaRPr lang="en-IN" sz="1100">
                        <a:effectLst/>
                        <a:latin typeface="Calibri"/>
                        <a:ea typeface="Calibri"/>
                        <a:cs typeface="Mangal"/>
                      </a:endParaRPr>
                    </a:p>
                  </a:txBody>
                  <a:tcPr marL="76200" marR="76200" marT="76200" marB="76200"/>
                </a:tc>
              </a:tr>
              <a:tr h="876300">
                <a:tc>
                  <a:txBody>
                    <a:bodyPr/>
                    <a:lstStyle/>
                    <a:p>
                      <a:pPr>
                        <a:lnSpc>
                          <a:spcPct val="115000"/>
                        </a:lnSpc>
                        <a:spcAft>
                          <a:spcPts val="1000"/>
                        </a:spcAft>
                      </a:pPr>
                      <a:r>
                        <a:rPr lang="en-US" sz="1100" dirty="0">
                          <a:effectLst/>
                        </a:rPr>
                        <a:t>L[-2]</a:t>
                      </a:r>
                      <a:endParaRPr lang="en-IN" sz="11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'Java'</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Negative: count from the right</a:t>
                      </a:r>
                      <a:endParaRPr lang="en-IN" sz="1100">
                        <a:effectLst/>
                        <a:latin typeface="Calibri"/>
                        <a:ea typeface="Calibri"/>
                        <a:cs typeface="Mangal"/>
                      </a:endParaRPr>
                    </a:p>
                  </a:txBody>
                  <a:tcPr marL="76200" marR="76200" marT="76200" marB="76200"/>
                </a:tc>
              </a:tr>
              <a:tr h="876300">
                <a:tc>
                  <a:txBody>
                    <a:bodyPr/>
                    <a:lstStyle/>
                    <a:p>
                      <a:pPr>
                        <a:lnSpc>
                          <a:spcPct val="115000"/>
                        </a:lnSpc>
                        <a:spcAft>
                          <a:spcPts val="1000"/>
                        </a:spcAft>
                      </a:pPr>
                      <a:r>
                        <a:rPr lang="en-US" sz="1100">
                          <a:effectLst/>
                        </a:rPr>
                        <a:t>L[1:]</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['Java', 'Python']</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dirty="0">
                          <a:effectLst/>
                        </a:rPr>
                        <a:t>Slicing fetches sections</a:t>
                      </a:r>
                      <a:endParaRPr lang="en-IN" sz="11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3325299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Built-in List Functions </a:t>
            </a:r>
            <a:r>
              <a:rPr lang="en-US" dirty="0" smtClean="0"/>
              <a:t>:</a:t>
            </a:r>
            <a:r>
              <a:rPr lang="en-IN" dirty="0"/>
              <a:t/>
            </a:r>
            <a:br>
              <a:rPr lang="en-IN" dirty="0"/>
            </a:br>
            <a:endParaRPr lang="en-IN" dirty="0"/>
          </a:p>
        </p:txBody>
      </p:sp>
      <p:graphicFrame>
        <p:nvGraphicFramePr>
          <p:cNvPr id="4" name="Content Placeholder 3"/>
          <p:cNvGraphicFramePr>
            <a:graphicFrameLocks noGrp="1"/>
          </p:cNvGraphicFramePr>
          <p:nvPr>
            <p:ph idx="1"/>
          </p:nvPr>
        </p:nvGraphicFramePr>
        <p:xfrm>
          <a:off x="1762499" y="1556850"/>
          <a:ext cx="5619001" cy="4612664"/>
        </p:xfrm>
        <a:graphic>
          <a:graphicData uri="http://schemas.openxmlformats.org/drawingml/2006/table">
            <a:tbl>
              <a:tblPr firstRow="1" firstCol="1" bandRow="1">
                <a:tableStyleId>{5C22544A-7EE6-4342-B048-85BDC9FD1C3A}</a:tableStyleId>
              </a:tblPr>
              <a:tblGrid>
                <a:gridCol w="363418"/>
                <a:gridCol w="5255583"/>
              </a:tblGrid>
              <a:tr h="337140">
                <a:tc>
                  <a:txBody>
                    <a:bodyPr/>
                    <a:lstStyle/>
                    <a:p>
                      <a:pPr>
                        <a:lnSpc>
                          <a:spcPct val="115000"/>
                        </a:lnSpc>
                        <a:spcAft>
                          <a:spcPts val="1000"/>
                        </a:spcAft>
                      </a:pPr>
                      <a:r>
                        <a:rPr lang="en-US" sz="1100">
                          <a:effectLst/>
                        </a:rPr>
                        <a:t>SN</a:t>
                      </a:r>
                      <a:endParaRPr lang="en-IN" sz="1100">
                        <a:effectLst/>
                        <a:latin typeface="Calibri"/>
                        <a:ea typeface="Calibri"/>
                        <a:cs typeface="Mangal"/>
                      </a:endParaRPr>
                    </a:p>
                  </a:txBody>
                  <a:tcPr marL="74424" marR="74424" marT="74424" marB="74424"/>
                </a:tc>
                <a:tc>
                  <a:txBody>
                    <a:bodyPr/>
                    <a:lstStyle/>
                    <a:p>
                      <a:pPr>
                        <a:lnSpc>
                          <a:spcPct val="115000"/>
                        </a:lnSpc>
                        <a:spcAft>
                          <a:spcPts val="1000"/>
                        </a:spcAft>
                      </a:pPr>
                      <a:r>
                        <a:rPr lang="en-US" sz="1100">
                          <a:effectLst/>
                        </a:rPr>
                        <a:t>Function with Description</a:t>
                      </a:r>
                      <a:endParaRPr lang="en-IN" sz="1100">
                        <a:effectLst/>
                        <a:latin typeface="Calibri"/>
                        <a:ea typeface="Calibri"/>
                        <a:cs typeface="Mangal"/>
                      </a:endParaRPr>
                    </a:p>
                  </a:txBody>
                  <a:tcPr marL="74424" marR="74424" marT="74424" marB="74424"/>
                </a:tc>
              </a:tr>
              <a:tr h="837765">
                <a:tc>
                  <a:txBody>
                    <a:bodyPr/>
                    <a:lstStyle/>
                    <a:p>
                      <a:pPr>
                        <a:lnSpc>
                          <a:spcPct val="115000"/>
                        </a:lnSpc>
                        <a:spcAft>
                          <a:spcPts val="1000"/>
                        </a:spcAft>
                      </a:pPr>
                      <a:r>
                        <a:rPr lang="en-US" sz="1100">
                          <a:effectLst/>
                        </a:rPr>
                        <a:t>1</a:t>
                      </a:r>
                      <a:endParaRPr lang="en-IN" sz="1100">
                        <a:effectLst/>
                        <a:latin typeface="Calibri"/>
                        <a:ea typeface="Calibri"/>
                        <a:cs typeface="Mangal"/>
                      </a:endParaRPr>
                    </a:p>
                  </a:txBody>
                  <a:tcPr marL="74424" marR="74424" marT="74424" marB="74424"/>
                </a:tc>
                <a:tc>
                  <a:txBody>
                    <a:bodyPr/>
                    <a:lstStyle/>
                    <a:p>
                      <a:pPr>
                        <a:lnSpc>
                          <a:spcPct val="115000"/>
                        </a:lnSpc>
                        <a:spcAft>
                          <a:spcPts val="1000"/>
                        </a:spcAft>
                      </a:pPr>
                      <a:r>
                        <a:rPr lang="en-US" sz="1100" u="sng">
                          <a:effectLst/>
                          <a:hlinkClick r:id="rId2"/>
                        </a:rPr>
                        <a:t>cmp(list1, list2)</a:t>
                      </a:r>
                      <a:endParaRPr lang="en-IN" sz="1100">
                        <a:effectLst/>
                      </a:endParaRPr>
                    </a:p>
                    <a:p>
                      <a:pPr>
                        <a:lnSpc>
                          <a:spcPct val="115000"/>
                        </a:lnSpc>
                        <a:spcAft>
                          <a:spcPts val="1000"/>
                        </a:spcAft>
                      </a:pPr>
                      <a:r>
                        <a:rPr lang="en-US" sz="1100">
                          <a:effectLst/>
                        </a:rPr>
                        <a:t/>
                      </a:r>
                      <a:br>
                        <a:rPr lang="en-US" sz="1100">
                          <a:effectLst/>
                        </a:rPr>
                      </a:br>
                      <a:r>
                        <a:rPr lang="en-US" sz="1100">
                          <a:effectLst/>
                        </a:rPr>
                        <a:t>Compares elements of both lists.</a:t>
                      </a:r>
                      <a:endParaRPr lang="en-IN" sz="1100">
                        <a:effectLst/>
                        <a:latin typeface="Calibri"/>
                        <a:ea typeface="Calibri"/>
                        <a:cs typeface="Mangal"/>
                      </a:endParaRPr>
                    </a:p>
                  </a:txBody>
                  <a:tcPr marL="74424" marR="74424" marT="74424" marB="74424"/>
                </a:tc>
              </a:tr>
              <a:tr h="837765">
                <a:tc>
                  <a:txBody>
                    <a:bodyPr/>
                    <a:lstStyle/>
                    <a:p>
                      <a:pPr>
                        <a:lnSpc>
                          <a:spcPct val="115000"/>
                        </a:lnSpc>
                        <a:spcAft>
                          <a:spcPts val="1000"/>
                        </a:spcAft>
                      </a:pPr>
                      <a:r>
                        <a:rPr lang="en-US" sz="1100">
                          <a:effectLst/>
                        </a:rPr>
                        <a:t>2</a:t>
                      </a:r>
                      <a:endParaRPr lang="en-IN" sz="1100">
                        <a:effectLst/>
                        <a:latin typeface="Calibri"/>
                        <a:ea typeface="Calibri"/>
                        <a:cs typeface="Mangal"/>
                      </a:endParaRPr>
                    </a:p>
                  </a:txBody>
                  <a:tcPr marL="74424" marR="74424" marT="74424" marB="74424"/>
                </a:tc>
                <a:tc>
                  <a:txBody>
                    <a:bodyPr/>
                    <a:lstStyle/>
                    <a:p>
                      <a:pPr>
                        <a:lnSpc>
                          <a:spcPct val="115000"/>
                        </a:lnSpc>
                        <a:spcAft>
                          <a:spcPts val="1000"/>
                        </a:spcAft>
                      </a:pPr>
                      <a:r>
                        <a:rPr lang="en-US" sz="1100" u="sng">
                          <a:effectLst/>
                          <a:hlinkClick r:id="rId3"/>
                        </a:rPr>
                        <a:t>len(list)</a:t>
                      </a:r>
                      <a:endParaRPr lang="en-IN" sz="1100">
                        <a:effectLst/>
                      </a:endParaRPr>
                    </a:p>
                    <a:p>
                      <a:pPr>
                        <a:lnSpc>
                          <a:spcPct val="115000"/>
                        </a:lnSpc>
                        <a:spcAft>
                          <a:spcPts val="1000"/>
                        </a:spcAft>
                      </a:pPr>
                      <a:r>
                        <a:rPr lang="en-US" sz="1100">
                          <a:effectLst/>
                        </a:rPr>
                        <a:t/>
                      </a:r>
                      <a:br>
                        <a:rPr lang="en-US" sz="1100">
                          <a:effectLst/>
                        </a:rPr>
                      </a:br>
                      <a:r>
                        <a:rPr lang="en-US" sz="1100">
                          <a:effectLst/>
                        </a:rPr>
                        <a:t>Gives the total length of the list.</a:t>
                      </a:r>
                      <a:endParaRPr lang="en-IN" sz="1100">
                        <a:effectLst/>
                        <a:latin typeface="Calibri"/>
                        <a:ea typeface="Calibri"/>
                        <a:cs typeface="Mangal"/>
                      </a:endParaRPr>
                    </a:p>
                  </a:txBody>
                  <a:tcPr marL="74424" marR="74424" marT="74424" marB="74424"/>
                </a:tc>
              </a:tr>
              <a:tr h="837765">
                <a:tc>
                  <a:txBody>
                    <a:bodyPr/>
                    <a:lstStyle/>
                    <a:p>
                      <a:pPr>
                        <a:lnSpc>
                          <a:spcPct val="115000"/>
                        </a:lnSpc>
                        <a:spcAft>
                          <a:spcPts val="1000"/>
                        </a:spcAft>
                      </a:pPr>
                      <a:r>
                        <a:rPr lang="en-US" sz="1100">
                          <a:effectLst/>
                        </a:rPr>
                        <a:t>3</a:t>
                      </a:r>
                      <a:endParaRPr lang="en-IN" sz="1100">
                        <a:effectLst/>
                        <a:latin typeface="Calibri"/>
                        <a:ea typeface="Calibri"/>
                        <a:cs typeface="Mangal"/>
                      </a:endParaRPr>
                    </a:p>
                  </a:txBody>
                  <a:tcPr marL="74424" marR="74424" marT="74424" marB="74424"/>
                </a:tc>
                <a:tc>
                  <a:txBody>
                    <a:bodyPr/>
                    <a:lstStyle/>
                    <a:p>
                      <a:pPr>
                        <a:lnSpc>
                          <a:spcPct val="115000"/>
                        </a:lnSpc>
                        <a:spcAft>
                          <a:spcPts val="1000"/>
                        </a:spcAft>
                      </a:pPr>
                      <a:r>
                        <a:rPr lang="en-US" sz="1100" u="sng">
                          <a:effectLst/>
                          <a:hlinkClick r:id="rId4"/>
                        </a:rPr>
                        <a:t>max(list)</a:t>
                      </a:r>
                      <a:endParaRPr lang="en-IN" sz="1100">
                        <a:effectLst/>
                      </a:endParaRPr>
                    </a:p>
                    <a:p>
                      <a:pPr>
                        <a:lnSpc>
                          <a:spcPct val="115000"/>
                        </a:lnSpc>
                        <a:spcAft>
                          <a:spcPts val="1000"/>
                        </a:spcAft>
                      </a:pPr>
                      <a:r>
                        <a:rPr lang="en-US" sz="1100">
                          <a:effectLst/>
                        </a:rPr>
                        <a:t/>
                      </a:r>
                      <a:br>
                        <a:rPr lang="en-US" sz="1100">
                          <a:effectLst/>
                        </a:rPr>
                      </a:br>
                      <a:r>
                        <a:rPr lang="en-US" sz="1100">
                          <a:effectLst/>
                        </a:rPr>
                        <a:t>Returns item from the list with max value.</a:t>
                      </a:r>
                      <a:endParaRPr lang="en-IN" sz="1100">
                        <a:effectLst/>
                        <a:latin typeface="Calibri"/>
                        <a:ea typeface="Calibri"/>
                        <a:cs typeface="Mangal"/>
                      </a:endParaRPr>
                    </a:p>
                  </a:txBody>
                  <a:tcPr marL="74424" marR="74424" marT="74424" marB="74424"/>
                </a:tc>
              </a:tr>
              <a:tr h="837765">
                <a:tc>
                  <a:txBody>
                    <a:bodyPr/>
                    <a:lstStyle/>
                    <a:p>
                      <a:pPr>
                        <a:lnSpc>
                          <a:spcPct val="115000"/>
                        </a:lnSpc>
                        <a:spcAft>
                          <a:spcPts val="1000"/>
                        </a:spcAft>
                      </a:pPr>
                      <a:r>
                        <a:rPr lang="en-US" sz="1100">
                          <a:effectLst/>
                        </a:rPr>
                        <a:t>4</a:t>
                      </a:r>
                      <a:endParaRPr lang="en-IN" sz="1100">
                        <a:effectLst/>
                        <a:latin typeface="Calibri"/>
                        <a:ea typeface="Calibri"/>
                        <a:cs typeface="Mangal"/>
                      </a:endParaRPr>
                    </a:p>
                  </a:txBody>
                  <a:tcPr marL="74424" marR="74424" marT="74424" marB="74424"/>
                </a:tc>
                <a:tc>
                  <a:txBody>
                    <a:bodyPr/>
                    <a:lstStyle/>
                    <a:p>
                      <a:pPr>
                        <a:lnSpc>
                          <a:spcPct val="115000"/>
                        </a:lnSpc>
                        <a:spcAft>
                          <a:spcPts val="1000"/>
                        </a:spcAft>
                      </a:pPr>
                      <a:r>
                        <a:rPr lang="en-US" sz="1100" u="sng">
                          <a:effectLst/>
                          <a:hlinkClick r:id="rId5"/>
                        </a:rPr>
                        <a:t>min(list)</a:t>
                      </a:r>
                      <a:endParaRPr lang="en-IN" sz="1100">
                        <a:effectLst/>
                      </a:endParaRPr>
                    </a:p>
                    <a:p>
                      <a:pPr>
                        <a:lnSpc>
                          <a:spcPct val="115000"/>
                        </a:lnSpc>
                        <a:spcAft>
                          <a:spcPts val="1000"/>
                        </a:spcAft>
                      </a:pPr>
                      <a:r>
                        <a:rPr lang="en-US" sz="1100">
                          <a:effectLst/>
                        </a:rPr>
                        <a:t/>
                      </a:r>
                      <a:br>
                        <a:rPr lang="en-US" sz="1100">
                          <a:effectLst/>
                        </a:rPr>
                      </a:br>
                      <a:r>
                        <a:rPr lang="en-US" sz="1100">
                          <a:effectLst/>
                        </a:rPr>
                        <a:t>Returns item from the list with min value.</a:t>
                      </a:r>
                      <a:endParaRPr lang="en-IN" sz="1100">
                        <a:effectLst/>
                        <a:latin typeface="Calibri"/>
                        <a:ea typeface="Calibri"/>
                        <a:cs typeface="Mangal"/>
                      </a:endParaRPr>
                    </a:p>
                  </a:txBody>
                  <a:tcPr marL="74424" marR="74424" marT="74424" marB="74424"/>
                </a:tc>
              </a:tr>
              <a:tr h="837765">
                <a:tc>
                  <a:txBody>
                    <a:bodyPr/>
                    <a:lstStyle/>
                    <a:p>
                      <a:pPr>
                        <a:lnSpc>
                          <a:spcPct val="115000"/>
                        </a:lnSpc>
                        <a:spcAft>
                          <a:spcPts val="1000"/>
                        </a:spcAft>
                      </a:pPr>
                      <a:r>
                        <a:rPr lang="en-US" sz="1100">
                          <a:effectLst/>
                        </a:rPr>
                        <a:t>5</a:t>
                      </a:r>
                      <a:endParaRPr lang="en-IN" sz="1100">
                        <a:effectLst/>
                        <a:latin typeface="Calibri"/>
                        <a:ea typeface="Calibri"/>
                        <a:cs typeface="Mangal"/>
                      </a:endParaRPr>
                    </a:p>
                  </a:txBody>
                  <a:tcPr marL="74424" marR="74424" marT="74424" marB="74424"/>
                </a:tc>
                <a:tc>
                  <a:txBody>
                    <a:bodyPr/>
                    <a:lstStyle/>
                    <a:p>
                      <a:pPr>
                        <a:lnSpc>
                          <a:spcPct val="115000"/>
                        </a:lnSpc>
                        <a:spcAft>
                          <a:spcPts val="1000"/>
                        </a:spcAft>
                      </a:pPr>
                      <a:r>
                        <a:rPr lang="en-US" sz="1100" u="sng" dirty="0">
                          <a:effectLst/>
                          <a:hlinkClick r:id="rId6"/>
                        </a:rPr>
                        <a:t>list(</a:t>
                      </a:r>
                      <a:r>
                        <a:rPr lang="en-US" sz="1100" u="sng" dirty="0" err="1">
                          <a:effectLst/>
                          <a:hlinkClick r:id="rId6"/>
                        </a:rPr>
                        <a:t>seq</a:t>
                      </a:r>
                      <a:r>
                        <a:rPr lang="en-US" sz="1100" u="sng" dirty="0">
                          <a:effectLst/>
                          <a:hlinkClick r:id="rId6"/>
                        </a:rPr>
                        <a:t>)</a:t>
                      </a:r>
                      <a:endParaRPr lang="en-IN" sz="1100" dirty="0">
                        <a:effectLst/>
                      </a:endParaRPr>
                    </a:p>
                    <a:p>
                      <a:pPr>
                        <a:lnSpc>
                          <a:spcPct val="115000"/>
                        </a:lnSpc>
                        <a:spcAft>
                          <a:spcPts val="1000"/>
                        </a:spcAft>
                      </a:pPr>
                      <a:r>
                        <a:rPr lang="en-US" sz="1100" dirty="0">
                          <a:effectLst/>
                        </a:rPr>
                        <a:t/>
                      </a:r>
                      <a:br>
                        <a:rPr lang="en-US" sz="1100" dirty="0">
                          <a:effectLst/>
                        </a:rPr>
                      </a:br>
                      <a:r>
                        <a:rPr lang="en-US" sz="1100" dirty="0">
                          <a:effectLst/>
                        </a:rPr>
                        <a:t>Converts a tuple into list.</a:t>
                      </a:r>
                      <a:endParaRPr lang="en-IN" sz="1100" dirty="0">
                        <a:effectLst/>
                        <a:latin typeface="Calibri"/>
                        <a:ea typeface="Calibri"/>
                        <a:cs typeface="Mangal"/>
                      </a:endParaRPr>
                    </a:p>
                  </a:txBody>
                  <a:tcPr marL="74424" marR="74424" marT="74424" marB="74424"/>
                </a:tc>
              </a:tr>
            </a:tbl>
          </a:graphicData>
        </a:graphic>
      </p:graphicFrame>
    </p:spTree>
    <p:extLst>
      <p:ext uri="{BB962C8B-B14F-4D97-AF65-F5344CB8AC3E}">
        <p14:creationId xmlns:p14="http://schemas.microsoft.com/office/powerpoint/2010/main" val="1872610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1066</Words>
  <Application>Microsoft Office PowerPoint</Application>
  <PresentationFormat>On-screen Show (4:3)</PresentationFormat>
  <Paragraphs>216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Lists and Tuples  </vt:lpstr>
      <vt:lpstr>Python Lists </vt:lpstr>
      <vt:lpstr>Accessing Values in Lists </vt:lpstr>
      <vt:lpstr>Updating Lists </vt:lpstr>
      <vt:lpstr>Delete List Elements </vt:lpstr>
      <vt:lpstr>Basic List Operations Lists respond to the + and * operators much like strings; they mean concatenation and repetition here too, except that the result is a new list, not a string. </vt:lpstr>
      <vt:lpstr>Indexing, Slicing, and Matrixes </vt:lpstr>
      <vt:lpstr>Assuming following input − L=['C++'', 'Java', 'Python'] </vt:lpstr>
      <vt:lpstr>Built-in List Functions : </vt:lpstr>
      <vt:lpstr>Built-in List Methods: </vt:lpstr>
      <vt:lpstr>Tuples </vt:lpstr>
      <vt:lpstr>Creating a tuple</vt:lpstr>
      <vt:lpstr>Accessing Values in Tuples: </vt:lpstr>
      <vt:lpstr>Updating Tuples </vt:lpstr>
      <vt:lpstr>Delete Tuple Elements </vt:lpstr>
      <vt:lpstr>Basic Tuples Operations Tuples respond to the + and * operators much like strings; they mean concatenation and repetition here too, except that the result is a new tuple, not a string. </vt:lpstr>
      <vt:lpstr>Indexing, Slicing, and Matrixes Because tuples are sequences, indexing and slicing work the same way for tuples as they do for strings. Assuming following input − T=('C++', 'Java', 'Python') </vt:lpstr>
      <vt:lpstr>Built-in Tuple Functions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and Tuples  </dc:title>
  <dc:creator>ANKIT PANDEY</dc:creator>
  <cp:lastModifiedBy>fathermom</cp:lastModifiedBy>
  <cp:revision>6</cp:revision>
  <dcterms:created xsi:type="dcterms:W3CDTF">2006-08-16T00:00:00Z</dcterms:created>
  <dcterms:modified xsi:type="dcterms:W3CDTF">2016-10-09T04:10:40Z</dcterms:modified>
</cp:coreProperties>
</file>