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3" r:id="rId2"/>
    <p:sldId id="264" r:id="rId3"/>
    <p:sldId id="265" r:id="rId4"/>
    <p:sldId id="266" r:id="rId5"/>
    <p:sldId id="267" r:id="rId6"/>
    <p:sldId id="268" r:id="rId7"/>
    <p:sldId id="256" r:id="rId8"/>
    <p:sldId id="257" r:id="rId9"/>
    <p:sldId id="258" r:id="rId10"/>
    <p:sldId id="259" r:id="rId11"/>
    <p:sldId id="260" r:id="rId12"/>
    <p:sldId id="261" r:id="rId13"/>
    <p:sldId id="273" r:id="rId14"/>
    <p:sldId id="274" r:id="rId15"/>
    <p:sldId id="275" r:id="rId16"/>
    <p:sldId id="262" r:id="rId17"/>
    <p:sldId id="272" r:id="rId18"/>
    <p:sldId id="269"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08C6D3B-664A-4D80-B559-FD4F4CA05DCA}" type="datetimeFigureOut">
              <a:rPr lang="en-IN" smtClean="0"/>
              <a:t>28-10-2016</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0C645C-8256-4109-8F7E-F9A09DC47974}" type="slidenum">
              <a:rPr lang="en-IN" smtClean="0"/>
              <a:t>‹#›</a:t>
            </a:fld>
            <a:endParaRPr lang="en-IN"/>
          </a:p>
        </p:txBody>
      </p:sp>
    </p:spTree>
    <p:extLst>
      <p:ext uri="{BB962C8B-B14F-4D97-AF65-F5344CB8AC3E}">
        <p14:creationId xmlns:p14="http://schemas.microsoft.com/office/powerpoint/2010/main" val="25626508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5E28211-C2E4-44D2-9FBE-62074D839193}" type="slidenum">
              <a:rPr lang="he-IL" sz="1200"/>
              <a:pPr eaLnBrk="1" hangingPunct="1"/>
              <a:t>7</a:t>
            </a:fld>
            <a:endParaRPr lang="en-IN" sz="1200"/>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386694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2CDDC070-7842-452D-AA46-AB4FC564BF9D}" type="slidenum">
              <a:rPr lang="he-IL" sz="1200"/>
              <a:pPr eaLnBrk="1" hangingPunct="1"/>
              <a:t>8</a:t>
            </a:fld>
            <a:endParaRPr lang="en-IN"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83085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299312A-1B95-430C-9E96-CD7B57712746}" type="slidenum">
              <a:rPr lang="he-IL" sz="1200"/>
              <a:pPr eaLnBrk="1" hangingPunct="1"/>
              <a:t>9</a:t>
            </a:fld>
            <a:endParaRPr lang="en-IN" sz="1200"/>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281187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C8F7F5C-9095-4943-B943-B3D86B6B99B1}" type="slidenum">
              <a:rPr lang="he-IL" sz="1200"/>
              <a:pPr eaLnBrk="1" hangingPunct="1"/>
              <a:t>10</a:t>
            </a:fld>
            <a:endParaRPr lang="en-IN"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829214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CBA6A5C2-FBF8-4B46-91D5-3B7EFEA460FD}" type="slidenum">
              <a:rPr lang="he-IL" sz="1200"/>
              <a:pPr eaLnBrk="1" hangingPunct="1"/>
              <a:t>11</a:t>
            </a:fld>
            <a:endParaRPr lang="en-IN" sz="120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770124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929F90C9-A92F-4425-9DCD-DEDE482DD97A}" type="slidenum">
              <a:rPr lang="he-IL" sz="1200"/>
              <a:pPr eaLnBrk="1" hangingPunct="1"/>
              <a:t>12</a:t>
            </a:fld>
            <a:endParaRPr lang="en-IN"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1648213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B1F169A4-B4D8-4324-B563-A707AD89C4C4}" type="slidenum">
              <a:rPr lang="he-IL" sz="1200"/>
              <a:pPr eaLnBrk="1" hangingPunct="1"/>
              <a:t>16</a:t>
            </a:fld>
            <a:endParaRPr lang="en-IN" sz="1200"/>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p:spPr>
        <p:txBody>
          <a:bodyPr/>
          <a:lstStyle/>
          <a:p>
            <a:pPr eaLnBrk="1" hangingPunct="1"/>
            <a:endParaRPr lang="en-US" smtClean="0"/>
          </a:p>
        </p:txBody>
      </p:sp>
    </p:spTree>
    <p:extLst>
      <p:ext uri="{BB962C8B-B14F-4D97-AF65-F5344CB8AC3E}">
        <p14:creationId xmlns:p14="http://schemas.microsoft.com/office/powerpoint/2010/main" val="2973351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F90C645C-8256-4109-8F7E-F9A09DC47974}" type="slidenum">
              <a:rPr lang="en-IN" smtClean="0"/>
              <a:t>36</a:t>
            </a:fld>
            <a:endParaRPr lang="en-IN"/>
          </a:p>
        </p:txBody>
      </p:sp>
    </p:spTree>
    <p:extLst>
      <p:ext uri="{BB962C8B-B14F-4D97-AF65-F5344CB8AC3E}">
        <p14:creationId xmlns:p14="http://schemas.microsoft.com/office/powerpoint/2010/main" val="2551779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tutorialspoint.com/python_numbers.ht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tutorialspoint.com/python_strings.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tutorialspoint.com/python_lists.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tutorialspoint.com/python_tuples.htm"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tutorialspoint.com/python_dictionary.ht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8229600" cy="1143000"/>
          </a:xfrm>
        </p:spPr>
        <p:txBody>
          <a:bodyPr/>
          <a:lstStyle/>
          <a:p>
            <a:r>
              <a:rPr lang="en-IN" dirty="0" smtClean="0"/>
              <a:t>Learning Python</a:t>
            </a:r>
            <a:endParaRPr lang="en-IN" dirty="0"/>
          </a:p>
        </p:txBody>
      </p:sp>
    </p:spTree>
    <p:extLst>
      <p:ext uri="{BB962C8B-B14F-4D97-AF65-F5344CB8AC3E}">
        <p14:creationId xmlns:p14="http://schemas.microsoft.com/office/powerpoint/2010/main" val="842827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z="4000" smtClean="0">
                <a:solidFill>
                  <a:schemeClr val="accent2"/>
                </a:solidFill>
                <a:latin typeface="Comic Sans MS" pitchFamily="66" charset="0"/>
              </a:rPr>
              <a:t>The print Statement</a:t>
            </a:r>
          </a:p>
        </p:txBody>
      </p:sp>
      <p:sp>
        <p:nvSpPr>
          <p:cNvPr id="19459" name="Rectangle 3"/>
          <p:cNvSpPr>
            <a:spLocks noChangeArrowheads="1"/>
          </p:cNvSpPr>
          <p:nvPr/>
        </p:nvSpPr>
        <p:spPr bwMode="auto">
          <a:xfrm>
            <a:off x="5410200" y="3048000"/>
            <a:ext cx="2569614" cy="147732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dirty="0"/>
              <a:t>&gt;&gt;&gt; print </a:t>
            </a:r>
            <a:r>
              <a:rPr lang="en-US" dirty="0" smtClean="0"/>
              <a:t> ('hello‘)</a:t>
            </a:r>
            <a:endParaRPr lang="en-US" dirty="0"/>
          </a:p>
          <a:p>
            <a:r>
              <a:rPr lang="en-US" dirty="0"/>
              <a:t>hello</a:t>
            </a:r>
          </a:p>
          <a:p>
            <a:r>
              <a:rPr lang="en-US" dirty="0"/>
              <a:t>&gt;&gt;&gt; print </a:t>
            </a:r>
            <a:r>
              <a:rPr lang="en-US" dirty="0" smtClean="0"/>
              <a:t> ('hello</a:t>
            </a:r>
            <a:r>
              <a:rPr lang="en-US" dirty="0"/>
              <a:t>', </a:t>
            </a:r>
            <a:r>
              <a:rPr lang="en-US" dirty="0" smtClean="0"/>
              <a:t>'there‘)</a:t>
            </a:r>
            <a:endParaRPr lang="en-US" dirty="0"/>
          </a:p>
          <a:p>
            <a:r>
              <a:rPr lang="en-US" dirty="0"/>
              <a:t>hello there</a:t>
            </a:r>
          </a:p>
          <a:p>
            <a:endParaRPr lang="en-US" dirty="0"/>
          </a:p>
        </p:txBody>
      </p:sp>
      <p:sp>
        <p:nvSpPr>
          <p:cNvPr id="19460" name="Rectangle 4"/>
          <p:cNvSpPr>
            <a:spLocks noChangeArrowheads="1"/>
          </p:cNvSpPr>
          <p:nvPr/>
        </p:nvSpPr>
        <p:spPr bwMode="auto">
          <a:xfrm>
            <a:off x="914400" y="2514600"/>
            <a:ext cx="37338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FontTx/>
              <a:buChar char="•"/>
            </a:pPr>
            <a:r>
              <a:rPr lang="en-US"/>
              <a:t>Elements separated by commas print with a space between them</a:t>
            </a:r>
          </a:p>
          <a:p>
            <a:pPr>
              <a:buFontTx/>
              <a:buChar char="•"/>
            </a:pPr>
            <a:r>
              <a:rPr lang="en-US"/>
              <a:t>A comma at the end of the statement (print ‘hello’,) will not print a newline character</a:t>
            </a:r>
          </a:p>
        </p:txBody>
      </p:sp>
    </p:spTree>
    <p:extLst>
      <p:ext uri="{BB962C8B-B14F-4D97-AF65-F5344CB8AC3E}">
        <p14:creationId xmlns:p14="http://schemas.microsoft.com/office/powerpoint/2010/main" val="4263762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4000" smtClean="0">
                <a:solidFill>
                  <a:schemeClr val="accent2"/>
                </a:solidFill>
                <a:latin typeface="Comic Sans MS" pitchFamily="66" charset="0"/>
              </a:rPr>
              <a:t>Documentation</a:t>
            </a:r>
            <a:endParaRPr lang="en-CA" sz="4000" smtClean="0">
              <a:solidFill>
                <a:schemeClr val="accent2"/>
              </a:solidFill>
              <a:latin typeface="Comic Sans MS" pitchFamily="66" charset="0"/>
            </a:endParaRPr>
          </a:p>
        </p:txBody>
      </p:sp>
      <p:sp>
        <p:nvSpPr>
          <p:cNvPr id="20483" name="Text Box 3"/>
          <p:cNvSpPr txBox="1">
            <a:spLocks noChangeArrowheads="1"/>
          </p:cNvSpPr>
          <p:nvPr/>
        </p:nvSpPr>
        <p:spPr bwMode="auto">
          <a:xfrm>
            <a:off x="2895600" y="3352800"/>
            <a:ext cx="2743200" cy="21097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CA"/>
              <a:t>&gt;&gt;&gt; 'this will print'</a:t>
            </a:r>
          </a:p>
          <a:p>
            <a:pPr eaLnBrk="1" hangingPunct="1">
              <a:spcBef>
                <a:spcPct val="50000"/>
              </a:spcBef>
            </a:pPr>
            <a:r>
              <a:rPr lang="en-CA"/>
              <a:t>'this will print'</a:t>
            </a:r>
          </a:p>
          <a:p>
            <a:pPr eaLnBrk="1" hangingPunct="1">
              <a:spcBef>
                <a:spcPct val="50000"/>
              </a:spcBef>
            </a:pPr>
            <a:r>
              <a:rPr lang="en-CA"/>
              <a:t>&gt;&gt;&gt; #'this will not'</a:t>
            </a:r>
          </a:p>
          <a:p>
            <a:pPr eaLnBrk="1" hangingPunct="1">
              <a:spcBef>
                <a:spcPct val="50000"/>
              </a:spcBef>
            </a:pPr>
            <a:r>
              <a:rPr lang="en-CA"/>
              <a:t>&gt;&gt;&gt; </a:t>
            </a:r>
          </a:p>
        </p:txBody>
      </p:sp>
      <p:sp>
        <p:nvSpPr>
          <p:cNvPr id="20484" name="Text Box 4"/>
          <p:cNvSpPr txBox="1">
            <a:spLocks noChangeArrowheads="1"/>
          </p:cNvSpPr>
          <p:nvPr/>
        </p:nvSpPr>
        <p:spPr bwMode="auto">
          <a:xfrm>
            <a:off x="1600200" y="2057400"/>
            <a:ext cx="411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The ‘#’ starts a line comment</a:t>
            </a:r>
            <a:endParaRPr lang="en-CA"/>
          </a:p>
        </p:txBody>
      </p:sp>
    </p:spTree>
    <p:extLst>
      <p:ext uri="{BB962C8B-B14F-4D97-AF65-F5344CB8AC3E}">
        <p14:creationId xmlns:p14="http://schemas.microsoft.com/office/powerpoint/2010/main" val="21043650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z="4000" smtClean="0">
                <a:solidFill>
                  <a:schemeClr val="accent2"/>
                </a:solidFill>
                <a:latin typeface="Comic Sans MS" pitchFamily="66" charset="0"/>
              </a:rPr>
              <a:t>Variables</a:t>
            </a:r>
            <a:endParaRPr lang="en-CA" sz="4000" smtClean="0">
              <a:solidFill>
                <a:schemeClr val="accent2"/>
              </a:solidFill>
              <a:latin typeface="Comic Sans MS" pitchFamily="66" charset="0"/>
            </a:endParaRPr>
          </a:p>
        </p:txBody>
      </p:sp>
      <p:sp>
        <p:nvSpPr>
          <p:cNvPr id="21507" name="Rectangle 3"/>
          <p:cNvSpPr>
            <a:spLocks noGrp="1" noChangeArrowheads="1"/>
          </p:cNvSpPr>
          <p:nvPr>
            <p:ph type="body" idx="1"/>
          </p:nvPr>
        </p:nvSpPr>
        <p:spPr>
          <a:xfrm>
            <a:off x="685800" y="1981200"/>
            <a:ext cx="7696200" cy="3581400"/>
          </a:xfrm>
        </p:spPr>
        <p:txBody>
          <a:bodyPr/>
          <a:lstStyle/>
          <a:p>
            <a:pPr eaLnBrk="1" hangingPunct="1">
              <a:lnSpc>
                <a:spcPct val="90000"/>
              </a:lnSpc>
            </a:pPr>
            <a:r>
              <a:rPr lang="en-US" sz="2800" smtClean="0"/>
              <a:t>Are not declared, just assigned</a:t>
            </a:r>
          </a:p>
          <a:p>
            <a:pPr eaLnBrk="1" hangingPunct="1">
              <a:lnSpc>
                <a:spcPct val="90000"/>
              </a:lnSpc>
            </a:pPr>
            <a:r>
              <a:rPr lang="en-US" sz="2800" smtClean="0"/>
              <a:t>The variable is created the first time you assign it a value</a:t>
            </a:r>
          </a:p>
          <a:p>
            <a:pPr eaLnBrk="1" hangingPunct="1">
              <a:lnSpc>
                <a:spcPct val="90000"/>
              </a:lnSpc>
            </a:pPr>
            <a:r>
              <a:rPr lang="en-US" sz="2800" smtClean="0"/>
              <a:t>Are references to objects</a:t>
            </a:r>
          </a:p>
          <a:p>
            <a:pPr eaLnBrk="1" hangingPunct="1">
              <a:lnSpc>
                <a:spcPct val="90000"/>
              </a:lnSpc>
            </a:pPr>
            <a:r>
              <a:rPr lang="en-US" sz="2800" smtClean="0"/>
              <a:t>Type information is with the object, not the reference</a:t>
            </a:r>
          </a:p>
          <a:p>
            <a:pPr eaLnBrk="1" hangingPunct="1">
              <a:lnSpc>
                <a:spcPct val="90000"/>
              </a:lnSpc>
            </a:pPr>
            <a:r>
              <a:rPr lang="en-US" sz="2800" smtClean="0"/>
              <a:t>Everything in Python is an object</a:t>
            </a:r>
            <a:endParaRPr lang="en-CA" sz="2800" smtClean="0"/>
          </a:p>
        </p:txBody>
      </p:sp>
    </p:spTree>
    <p:extLst>
      <p:ext uri="{BB962C8B-B14F-4D97-AF65-F5344CB8AC3E}">
        <p14:creationId xmlns:p14="http://schemas.microsoft.com/office/powerpoint/2010/main" val="320866566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
            </a:r>
            <a:br>
              <a:rPr lang="en-IN" dirty="0"/>
            </a:br>
            <a:r>
              <a:rPr lang="en-IN" dirty="0"/>
              <a:t>P</a:t>
            </a:r>
            <a:r>
              <a:rPr lang="en-IN" dirty="0" smtClean="0"/>
              <a:t>ython Variables</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t>Variables are nothing but reserved memory locations to store values. This means that when you create a variable you reserve some space in memory.</a:t>
            </a:r>
            <a:endParaRPr lang="en-IN" dirty="0"/>
          </a:p>
          <a:p>
            <a:pPr marL="0" indent="0">
              <a:buNone/>
            </a:pPr>
            <a:r>
              <a:rPr lang="en-US" dirty="0"/>
              <a:t>Based on the data type of a variable, the interpreter allocates memory and decides what can be stored in the reserved memory. Therefore, by assigning different data types to variables, you can store integers, decimals or characters in these variables.</a:t>
            </a:r>
            <a:endParaRPr lang="en-IN" dirty="0"/>
          </a:p>
          <a:p>
            <a:endParaRPr lang="en-IN" dirty="0"/>
          </a:p>
        </p:txBody>
      </p:sp>
    </p:spTree>
    <p:extLst>
      <p:ext uri="{BB962C8B-B14F-4D97-AF65-F5344CB8AC3E}">
        <p14:creationId xmlns:p14="http://schemas.microsoft.com/office/powerpoint/2010/main" val="2906878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Assigning Values to Variables</a:t>
            </a:r>
            <a:r>
              <a:rPr lang="en-IN" dirty="0"/>
              <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Python </a:t>
            </a:r>
            <a:r>
              <a:rPr lang="en-US" dirty="0"/>
              <a:t>variables do not need explicit declaration to reserve memory space. The declaration happens automatically when you assign a value to a variable. The equal sign (=) is used to assign values to variables.</a:t>
            </a:r>
            <a:endParaRPr lang="en-IN" dirty="0"/>
          </a:p>
          <a:p>
            <a:r>
              <a:rPr lang="en-US" dirty="0"/>
              <a:t>The operand to the left of the = operator is the name of the variable and the operand to the right of the = operator is the value stored in the variable. For example −</a:t>
            </a:r>
            <a:endParaRPr lang="en-IN" dirty="0"/>
          </a:p>
          <a:p>
            <a:r>
              <a:rPr lang="en-US" dirty="0"/>
              <a:t> </a:t>
            </a:r>
            <a:endParaRPr lang="en-IN" dirty="0"/>
          </a:p>
          <a:p>
            <a:r>
              <a:rPr lang="en-US" dirty="0"/>
              <a:t>counter = 100          # An integer assignment</a:t>
            </a:r>
            <a:endParaRPr lang="en-IN" dirty="0"/>
          </a:p>
          <a:p>
            <a:r>
              <a:rPr lang="en-US" dirty="0"/>
              <a:t>miles   = 1000.0       # A floating point</a:t>
            </a:r>
            <a:endParaRPr lang="en-IN" dirty="0"/>
          </a:p>
          <a:p>
            <a:r>
              <a:rPr lang="en-US" dirty="0"/>
              <a:t>name    = "John"       # A string</a:t>
            </a:r>
            <a:endParaRPr lang="en-IN" dirty="0"/>
          </a:p>
          <a:p>
            <a:r>
              <a:rPr lang="en-US" dirty="0"/>
              <a:t> </a:t>
            </a:r>
            <a:endParaRPr lang="en-IN" dirty="0"/>
          </a:p>
          <a:p>
            <a:r>
              <a:rPr lang="en-US" dirty="0"/>
              <a:t>print (counter)</a:t>
            </a:r>
            <a:endParaRPr lang="en-IN" dirty="0"/>
          </a:p>
          <a:p>
            <a:r>
              <a:rPr lang="en-US" dirty="0"/>
              <a:t>print (miles)</a:t>
            </a:r>
            <a:endParaRPr lang="en-IN" dirty="0"/>
          </a:p>
          <a:p>
            <a:r>
              <a:rPr lang="en-US" dirty="0"/>
              <a:t>print (name)</a:t>
            </a:r>
            <a:endParaRPr lang="en-IN" dirty="0"/>
          </a:p>
          <a:p>
            <a:r>
              <a:rPr lang="en-US" dirty="0"/>
              <a:t>Here, 100, 1000.0 and "John" are the values assigned to </a:t>
            </a:r>
            <a:r>
              <a:rPr lang="en-US" i="1" dirty="0"/>
              <a:t>counter</a:t>
            </a:r>
            <a:r>
              <a:rPr lang="en-US" dirty="0"/>
              <a:t>, </a:t>
            </a:r>
            <a:r>
              <a:rPr lang="en-US" i="1" dirty="0"/>
              <a:t>miles</a:t>
            </a:r>
            <a:r>
              <a:rPr lang="en-US" dirty="0"/>
              <a:t>, </a:t>
            </a:r>
            <a:r>
              <a:rPr lang="en-US" dirty="0" smtClean="0"/>
              <a:t>and </a:t>
            </a:r>
            <a:r>
              <a:rPr lang="en-US" i="1" dirty="0" smtClean="0"/>
              <a:t>name</a:t>
            </a:r>
            <a:r>
              <a:rPr lang="en-US" dirty="0"/>
              <a:t> variables, respectively. </a:t>
            </a:r>
            <a:endParaRPr lang="en-IN" dirty="0"/>
          </a:p>
        </p:txBody>
      </p:sp>
    </p:spTree>
    <p:extLst>
      <p:ext uri="{BB962C8B-B14F-4D97-AF65-F5344CB8AC3E}">
        <p14:creationId xmlns:p14="http://schemas.microsoft.com/office/powerpoint/2010/main" val="1228074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Assignment</a:t>
            </a:r>
            <a:r>
              <a:rPr lang="en-IN" dirty="0"/>
              <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r>
              <a:rPr lang="en-US" dirty="0" smtClean="0"/>
              <a:t>Python </a:t>
            </a:r>
            <a:r>
              <a:rPr lang="en-US" dirty="0"/>
              <a:t>allows you to assign a single value to several variables simultaneously. For example −</a:t>
            </a:r>
            <a:endParaRPr lang="en-IN" dirty="0"/>
          </a:p>
          <a:p>
            <a:r>
              <a:rPr lang="en-US" dirty="0"/>
              <a:t>a = b = c = 1</a:t>
            </a:r>
            <a:endParaRPr lang="en-IN" dirty="0"/>
          </a:p>
          <a:p>
            <a:r>
              <a:rPr lang="en-US" dirty="0"/>
              <a:t>Here, an integer object is created with the value 1, and all three variables are assigned to the same memory location. You can also assign multiple objects to multiple variables. For example −</a:t>
            </a:r>
            <a:endParaRPr lang="en-IN" dirty="0"/>
          </a:p>
          <a:p>
            <a:r>
              <a:rPr lang="en-US" dirty="0"/>
              <a:t>	a, b, c = 1, 2, "john"</a:t>
            </a:r>
            <a:endParaRPr lang="en-IN" dirty="0"/>
          </a:p>
          <a:p>
            <a:r>
              <a:rPr lang="en-US" dirty="0"/>
              <a:t>Here, two integer objects with values 1 and 2 are assigned to variables a and b respectively, and one string object with the value "john" is assigned to the variable c.</a:t>
            </a:r>
            <a:endParaRPr lang="en-IN" dirty="0"/>
          </a:p>
        </p:txBody>
      </p:sp>
    </p:spTree>
    <p:extLst>
      <p:ext uri="{BB962C8B-B14F-4D97-AF65-F5344CB8AC3E}">
        <p14:creationId xmlns:p14="http://schemas.microsoft.com/office/powerpoint/2010/main" val="332216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z="4000" smtClean="0">
                <a:solidFill>
                  <a:schemeClr val="accent2"/>
                </a:solidFill>
                <a:latin typeface="Comic Sans MS" pitchFamily="66" charset="0"/>
              </a:rPr>
              <a:t>Everything is an object</a:t>
            </a:r>
            <a:endParaRPr lang="en-CA" sz="4000" smtClean="0">
              <a:solidFill>
                <a:schemeClr val="accent2"/>
              </a:solidFill>
              <a:latin typeface="Comic Sans MS" pitchFamily="66" charset="0"/>
            </a:endParaRPr>
          </a:p>
        </p:txBody>
      </p:sp>
      <p:sp>
        <p:nvSpPr>
          <p:cNvPr id="22531" name="Rectangle 3"/>
          <p:cNvSpPr>
            <a:spLocks noGrp="1" noChangeArrowheads="1"/>
          </p:cNvSpPr>
          <p:nvPr>
            <p:ph type="body" idx="1"/>
          </p:nvPr>
        </p:nvSpPr>
        <p:spPr>
          <a:xfrm>
            <a:off x="685800" y="2133600"/>
            <a:ext cx="3886200" cy="3581400"/>
          </a:xfrm>
        </p:spPr>
        <p:txBody>
          <a:bodyPr/>
          <a:lstStyle/>
          <a:p>
            <a:pPr eaLnBrk="1" hangingPunct="1"/>
            <a:r>
              <a:rPr lang="en-US" sz="2800" dirty="0" smtClean="0"/>
              <a:t>Everything means everything, including </a:t>
            </a:r>
            <a:r>
              <a:rPr lang="en-US" sz="2800" u="sng" dirty="0" smtClean="0"/>
              <a:t>functions</a:t>
            </a:r>
            <a:r>
              <a:rPr lang="en-US" sz="2800" dirty="0" smtClean="0"/>
              <a:t> and </a:t>
            </a:r>
            <a:r>
              <a:rPr lang="en-US" sz="2800" u="sng" dirty="0" smtClean="0"/>
              <a:t>classes</a:t>
            </a:r>
            <a:r>
              <a:rPr lang="en-US" sz="2800" dirty="0" smtClean="0"/>
              <a:t> (more on this later!)</a:t>
            </a:r>
          </a:p>
          <a:p>
            <a:pPr eaLnBrk="1" hangingPunct="1"/>
            <a:r>
              <a:rPr lang="en-US" sz="2800" u="sng" dirty="0" smtClean="0"/>
              <a:t>Data type</a:t>
            </a:r>
            <a:r>
              <a:rPr lang="en-US" sz="2800" dirty="0" smtClean="0"/>
              <a:t> is a property of the object and not of the variable</a:t>
            </a:r>
            <a:endParaRPr lang="en-CA" sz="2800" u="sng" dirty="0" smtClean="0"/>
          </a:p>
        </p:txBody>
      </p:sp>
      <p:sp>
        <p:nvSpPr>
          <p:cNvPr id="22532" name="Text Box 5"/>
          <p:cNvSpPr txBox="1">
            <a:spLocks noChangeArrowheads="1"/>
          </p:cNvSpPr>
          <p:nvPr/>
        </p:nvSpPr>
        <p:spPr bwMode="auto">
          <a:xfrm>
            <a:off x="5638800" y="2438400"/>
            <a:ext cx="2514600" cy="26574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&gt;&gt;&gt; x = 7</a:t>
            </a:r>
          </a:p>
          <a:p>
            <a:pPr eaLnBrk="1" hangingPunct="1"/>
            <a:r>
              <a:rPr lang="en-US"/>
              <a:t>&gt;&gt;&gt; x</a:t>
            </a:r>
          </a:p>
          <a:p>
            <a:pPr eaLnBrk="1" hangingPunct="1"/>
            <a:r>
              <a:rPr lang="en-US"/>
              <a:t>7</a:t>
            </a:r>
          </a:p>
          <a:p>
            <a:pPr eaLnBrk="1" hangingPunct="1"/>
            <a:r>
              <a:rPr lang="en-US"/>
              <a:t>&gt;&gt;&gt; x = 'hello'</a:t>
            </a:r>
          </a:p>
          <a:p>
            <a:pPr eaLnBrk="1" hangingPunct="1"/>
            <a:r>
              <a:rPr lang="en-US"/>
              <a:t>&gt;&gt;&gt; x</a:t>
            </a:r>
          </a:p>
          <a:p>
            <a:pPr eaLnBrk="1" hangingPunct="1"/>
            <a:r>
              <a:rPr lang="en-US"/>
              <a:t>'hello'</a:t>
            </a:r>
          </a:p>
          <a:p>
            <a:pPr eaLnBrk="1" hangingPunct="1"/>
            <a:r>
              <a:rPr lang="en-US"/>
              <a:t>&gt;&gt;&gt; </a:t>
            </a:r>
            <a:endParaRPr lang="en-CA"/>
          </a:p>
        </p:txBody>
      </p:sp>
      <p:sp>
        <p:nvSpPr>
          <p:cNvPr id="22533" name="Rectangle 8"/>
          <p:cNvSpPr>
            <a:spLocks noChangeArrowheads="1"/>
          </p:cNvSpPr>
          <p:nvPr/>
        </p:nvSpPr>
        <p:spPr bwMode="auto">
          <a:xfrm>
            <a:off x="4689475" y="49371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p>
        </p:txBody>
      </p:sp>
    </p:spTree>
    <p:extLst>
      <p:ext uri="{BB962C8B-B14F-4D97-AF65-F5344CB8AC3E}">
        <p14:creationId xmlns:p14="http://schemas.microsoft.com/office/powerpoint/2010/main" val="2654546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Printing to the Screen</a:t>
            </a:r>
            <a:r>
              <a:rPr lang="en-IN" dirty="0"/>
              <a:t/>
            </a:r>
            <a:br>
              <a:rPr lang="en-IN" dirty="0"/>
            </a:br>
            <a:endParaRPr lang="en-IN" dirty="0"/>
          </a:p>
        </p:txBody>
      </p:sp>
      <p:sp>
        <p:nvSpPr>
          <p:cNvPr id="3" name="Content Placeholder 2"/>
          <p:cNvSpPr>
            <a:spLocks noGrp="1"/>
          </p:cNvSpPr>
          <p:nvPr>
            <p:ph idx="1"/>
          </p:nvPr>
        </p:nvSpPr>
        <p:spPr>
          <a:xfrm>
            <a:off x="457200" y="1143000"/>
            <a:ext cx="8229600" cy="4983163"/>
          </a:xfrm>
        </p:spPr>
        <p:txBody>
          <a:bodyPr>
            <a:normAutofit fontScale="47500" lnSpcReduction="20000"/>
          </a:bodyPr>
          <a:lstStyle/>
          <a:p>
            <a:r>
              <a:rPr lang="en-US" dirty="0" smtClean="0"/>
              <a:t>The </a:t>
            </a:r>
            <a:r>
              <a:rPr lang="en-US" dirty="0"/>
              <a:t>simplest way to produce output is using the </a:t>
            </a:r>
            <a:r>
              <a:rPr lang="en-US" i="1" dirty="0"/>
              <a:t>print</a:t>
            </a:r>
            <a:r>
              <a:rPr lang="en-US" dirty="0"/>
              <a:t> statement where you can pass zero or more expressions separated by commas. This function converts the expressions you pass into a string and writes the result to standard output as follows </a:t>
            </a:r>
            <a:r>
              <a:rPr lang="en-US" dirty="0" smtClean="0"/>
              <a:t>−</a:t>
            </a:r>
            <a:endParaRPr lang="en-IN" dirty="0"/>
          </a:p>
          <a:p>
            <a:pPr marL="0" indent="0">
              <a:buNone/>
            </a:pPr>
            <a:r>
              <a:rPr lang="en-US" dirty="0"/>
              <a:t> </a:t>
            </a:r>
            <a:endParaRPr lang="en-IN" dirty="0"/>
          </a:p>
          <a:p>
            <a:r>
              <a:rPr lang="en-US" dirty="0"/>
              <a:t>print ("Python is really a great language,", "isn't it?")</a:t>
            </a:r>
            <a:endParaRPr lang="en-IN" dirty="0"/>
          </a:p>
          <a:p>
            <a:r>
              <a:rPr lang="en-US" dirty="0"/>
              <a:t>This produces the following result on your standard screen −</a:t>
            </a:r>
            <a:endParaRPr lang="en-IN" dirty="0"/>
          </a:p>
          <a:p>
            <a:r>
              <a:rPr lang="en-US" dirty="0"/>
              <a:t>Reading Keyboard Input</a:t>
            </a:r>
            <a:endParaRPr lang="en-IN" dirty="0"/>
          </a:p>
          <a:p>
            <a:r>
              <a:rPr lang="en-US" dirty="0"/>
              <a:t>Python </a:t>
            </a:r>
            <a:r>
              <a:rPr lang="en-US" dirty="0" smtClean="0"/>
              <a:t>2 has two </a:t>
            </a:r>
            <a:r>
              <a:rPr lang="en-US" dirty="0"/>
              <a:t>built-in functions to read data from standard input, which by default comes from the keyboard. </a:t>
            </a:r>
            <a:r>
              <a:rPr lang="en-US" dirty="0" smtClean="0"/>
              <a:t>These functions are </a:t>
            </a:r>
            <a:r>
              <a:rPr lang="en-US" b="1" dirty="0" smtClean="0"/>
              <a:t>input</a:t>
            </a:r>
            <a:r>
              <a:rPr lang="en-US" b="1" dirty="0"/>
              <a:t>()</a:t>
            </a:r>
            <a:r>
              <a:rPr lang="en-US" dirty="0"/>
              <a:t> </a:t>
            </a:r>
            <a:r>
              <a:rPr lang="en-US" dirty="0" err="1" smtClean="0"/>
              <a:t>and</a:t>
            </a:r>
            <a:r>
              <a:rPr lang="en-US" b="1" dirty="0" err="1" smtClean="0"/>
              <a:t>raw_input</a:t>
            </a:r>
            <a:r>
              <a:rPr lang="en-US" b="1" dirty="0" smtClean="0"/>
              <a:t>()</a:t>
            </a:r>
            <a:endParaRPr lang="en-IN" dirty="0" smtClean="0"/>
          </a:p>
          <a:p>
            <a:r>
              <a:rPr lang="en-US" dirty="0" smtClean="0"/>
              <a:t>In Python 3, </a:t>
            </a:r>
            <a:r>
              <a:rPr lang="en-US" dirty="0" err="1" smtClean="0"/>
              <a:t>raw_input</a:t>
            </a:r>
            <a:r>
              <a:rPr lang="en-US" dirty="0" smtClean="0"/>
              <a:t>() function is deprecated. Moreover, input() functions reads data from keyboard as string, irrespective of whether it is enclosed with quotes ('' or "" ) or not.</a:t>
            </a:r>
            <a:endParaRPr lang="en-IN" dirty="0" smtClean="0"/>
          </a:p>
          <a:p>
            <a:r>
              <a:rPr lang="en-US" dirty="0" smtClean="0"/>
              <a:t>The</a:t>
            </a:r>
            <a:r>
              <a:rPr lang="en-US" dirty="0"/>
              <a:t> </a:t>
            </a:r>
            <a:r>
              <a:rPr lang="en-US" i="1" dirty="0"/>
              <a:t>input</a:t>
            </a:r>
            <a:r>
              <a:rPr lang="en-US" dirty="0"/>
              <a:t> Function</a:t>
            </a:r>
            <a:endParaRPr lang="en-IN" dirty="0"/>
          </a:p>
          <a:p>
            <a:r>
              <a:rPr lang="en-US" dirty="0"/>
              <a:t>The </a:t>
            </a:r>
            <a:r>
              <a:rPr lang="en-US" i="1" dirty="0"/>
              <a:t>input([prompt])</a:t>
            </a:r>
            <a:r>
              <a:rPr lang="en-US" dirty="0"/>
              <a:t> function is equivalent to </a:t>
            </a:r>
            <a:r>
              <a:rPr lang="en-US" dirty="0" err="1"/>
              <a:t>raw_input</a:t>
            </a:r>
            <a:r>
              <a:rPr lang="en-US" dirty="0"/>
              <a:t>, except that it assumes the input is a valid Python expression and returns the evaluated result to you.</a:t>
            </a:r>
            <a:endParaRPr lang="en-IN" dirty="0"/>
          </a:p>
          <a:p>
            <a:r>
              <a:rPr lang="en-US" dirty="0"/>
              <a:t>&gt;&gt;&gt; x=input("something:")</a:t>
            </a:r>
            <a:endParaRPr lang="en-IN" dirty="0"/>
          </a:p>
          <a:p>
            <a:r>
              <a:rPr lang="en-US" dirty="0"/>
              <a:t>something:10</a:t>
            </a:r>
            <a:endParaRPr lang="en-IN" dirty="0"/>
          </a:p>
          <a:p>
            <a:r>
              <a:rPr lang="en-US" dirty="0"/>
              <a:t>&gt;&gt;&gt; x</a:t>
            </a:r>
            <a:endParaRPr lang="en-IN" dirty="0"/>
          </a:p>
          <a:p>
            <a:r>
              <a:rPr lang="en-US" dirty="0"/>
              <a:t>'10'</a:t>
            </a:r>
            <a:endParaRPr lang="en-IN" dirty="0"/>
          </a:p>
          <a:p>
            <a:r>
              <a:rPr lang="en-US" dirty="0"/>
              <a:t>&gt;&gt;&gt; x=input("something:")</a:t>
            </a:r>
            <a:endParaRPr lang="en-IN" dirty="0"/>
          </a:p>
          <a:p>
            <a:r>
              <a:rPr lang="en-US" dirty="0"/>
              <a:t>something:'10' #entered data treated as string with or without ''</a:t>
            </a:r>
            <a:endParaRPr lang="en-IN" dirty="0"/>
          </a:p>
          <a:p>
            <a:r>
              <a:rPr lang="en-US" dirty="0"/>
              <a:t>&gt;&gt;&gt; x</a:t>
            </a:r>
            <a:endParaRPr lang="en-IN" dirty="0"/>
          </a:p>
          <a:p>
            <a:r>
              <a:rPr lang="en-US" dirty="0"/>
              <a:t>"'10'"</a:t>
            </a:r>
            <a:endParaRPr lang="en-IN" dirty="0"/>
          </a:p>
          <a:p>
            <a:endParaRPr lang="en-IN" dirty="0"/>
          </a:p>
          <a:p>
            <a:endParaRPr lang="en-IN" dirty="0"/>
          </a:p>
        </p:txBody>
      </p:sp>
    </p:spTree>
    <p:extLst>
      <p:ext uri="{BB962C8B-B14F-4D97-AF65-F5344CB8AC3E}">
        <p14:creationId xmlns:p14="http://schemas.microsoft.com/office/powerpoint/2010/main" val="2598222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Data Types</a:t>
            </a:r>
            <a:endParaRPr lang="en-IN"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The </a:t>
            </a:r>
            <a:r>
              <a:rPr lang="en-US" dirty="0"/>
              <a:t>data stored in memory can be of many types. For example, a person's age is stored as a numeric value and his or her address is stored as alphanumeric characters. Python has various standard data types that are used to define the operations possible on them and the storage method for each of them.</a:t>
            </a:r>
            <a:endParaRPr lang="en-IN" dirty="0"/>
          </a:p>
          <a:p>
            <a:pPr marL="0" indent="0">
              <a:buNone/>
            </a:pPr>
            <a:r>
              <a:rPr lang="en-US" dirty="0"/>
              <a:t>Python has five standard data types −</a:t>
            </a:r>
            <a:endParaRPr lang="en-IN" dirty="0"/>
          </a:p>
          <a:p>
            <a:pPr lvl="0"/>
            <a:r>
              <a:rPr lang="en-US" dirty="0"/>
              <a:t>Numbers</a:t>
            </a:r>
            <a:endParaRPr lang="en-IN" dirty="0"/>
          </a:p>
          <a:p>
            <a:pPr lvl="0"/>
            <a:r>
              <a:rPr lang="en-US" dirty="0"/>
              <a:t>String</a:t>
            </a:r>
            <a:endParaRPr lang="en-IN" dirty="0"/>
          </a:p>
          <a:p>
            <a:pPr lvl="0"/>
            <a:r>
              <a:rPr lang="en-US" dirty="0"/>
              <a:t>List</a:t>
            </a:r>
            <a:endParaRPr lang="en-IN" dirty="0"/>
          </a:p>
          <a:p>
            <a:pPr lvl="0"/>
            <a:r>
              <a:rPr lang="en-US" dirty="0"/>
              <a:t>Tuple</a:t>
            </a:r>
            <a:endParaRPr lang="en-IN" dirty="0"/>
          </a:p>
          <a:p>
            <a:pPr lvl="0"/>
            <a:r>
              <a:rPr lang="en-US" dirty="0"/>
              <a:t>Dictionary</a:t>
            </a:r>
            <a:endParaRPr lang="en-IN" dirty="0"/>
          </a:p>
          <a:p>
            <a:endParaRPr lang="en-IN" dirty="0"/>
          </a:p>
        </p:txBody>
      </p:sp>
    </p:spTree>
    <p:extLst>
      <p:ext uri="{BB962C8B-B14F-4D97-AF65-F5344CB8AC3E}">
        <p14:creationId xmlns:p14="http://schemas.microsoft.com/office/powerpoint/2010/main" val="2382083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Reserved Words</a:t>
            </a:r>
            <a:br>
              <a:rPr lang="en-US" dirty="0" smtClean="0"/>
            </a:br>
            <a:endParaRPr lang="en-IN" dirty="0"/>
          </a:p>
        </p:txBody>
      </p:sp>
      <p:sp>
        <p:nvSpPr>
          <p:cNvPr id="3" name="Content Placeholder 2"/>
          <p:cNvSpPr>
            <a:spLocks noGrp="1"/>
          </p:cNvSpPr>
          <p:nvPr>
            <p:ph idx="1"/>
          </p:nvPr>
        </p:nvSpPr>
        <p:spPr/>
        <p:txBody>
          <a:bodyPr/>
          <a:lstStyle/>
          <a:p>
            <a:r>
              <a:rPr lang="en-US" dirty="0"/>
              <a:t>These are reserved words and you cannot use them as constant or variable or any other identifier names. All the Python keywords contain lowercase letters only.</a:t>
            </a:r>
            <a:endParaRPr lang="en-IN" dirty="0"/>
          </a:p>
        </p:txBody>
      </p:sp>
    </p:spTree>
    <p:extLst>
      <p:ext uri="{BB962C8B-B14F-4D97-AF65-F5344CB8AC3E}">
        <p14:creationId xmlns:p14="http://schemas.microsoft.com/office/powerpoint/2010/main" val="1491973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Introduction to Python</a:t>
            </a:r>
            <a:r>
              <a:rPr lang="en-IN" dirty="0"/>
              <a:t/>
            </a:r>
            <a:br>
              <a:rPr lang="en-IN" dirty="0"/>
            </a:br>
            <a:endParaRPr lang="en-IN" dirty="0"/>
          </a:p>
        </p:txBody>
      </p:sp>
      <p:sp>
        <p:nvSpPr>
          <p:cNvPr id="4" name="Content Placeholder 3"/>
          <p:cNvSpPr>
            <a:spLocks noGrp="1"/>
          </p:cNvSpPr>
          <p:nvPr>
            <p:ph idx="1"/>
          </p:nvPr>
        </p:nvSpPr>
        <p:spPr/>
        <p:txBody>
          <a:bodyPr>
            <a:normAutofit/>
          </a:bodyPr>
          <a:lstStyle/>
          <a:p>
            <a:r>
              <a:rPr lang="en-US" dirty="0" smtClean="0"/>
              <a:t>It </a:t>
            </a:r>
            <a:r>
              <a:rPr lang="en-US" dirty="0"/>
              <a:t>was created by Guido van </a:t>
            </a:r>
            <a:r>
              <a:rPr lang="en-US" dirty="0" err="1"/>
              <a:t>Rossum</a:t>
            </a:r>
            <a:r>
              <a:rPr lang="en-US" dirty="0"/>
              <a:t> during 1985- 1990. Python source code is also available under the GNU General Public License (GPL).</a:t>
            </a:r>
            <a:endParaRPr lang="en-IN" dirty="0"/>
          </a:p>
          <a:p>
            <a:pPr marL="342900" lvl="1" indent="-342900">
              <a:buFont typeface="Arial" pitchFamily="34" charset="0"/>
              <a:buChar char="•"/>
            </a:pPr>
            <a:r>
              <a:rPr lang="en-US" dirty="0"/>
              <a:t>Python is now </a:t>
            </a:r>
            <a:r>
              <a:rPr lang="en-AU" dirty="0" smtClean="0"/>
              <a:t>hosted </a:t>
            </a:r>
            <a:r>
              <a:rPr lang="en-AU" dirty="0"/>
              <a:t>by centre for national research initiatives, </a:t>
            </a:r>
            <a:r>
              <a:rPr lang="en-AU" dirty="0" smtClean="0"/>
              <a:t>Reston, USA</a:t>
            </a:r>
            <a:endParaRPr lang="en-IN" dirty="0"/>
          </a:p>
        </p:txBody>
      </p:sp>
    </p:spTree>
    <p:extLst>
      <p:ext uri="{BB962C8B-B14F-4D97-AF65-F5344CB8AC3E}">
        <p14:creationId xmlns:p14="http://schemas.microsoft.com/office/powerpoint/2010/main" val="3997628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56875877"/>
              </p:ext>
            </p:extLst>
          </p:nvPr>
        </p:nvGraphicFramePr>
        <p:xfrm>
          <a:off x="304800" y="457197"/>
          <a:ext cx="8610600" cy="6018375"/>
        </p:xfrm>
        <a:graphic>
          <a:graphicData uri="http://schemas.openxmlformats.org/drawingml/2006/table">
            <a:tbl>
              <a:tblPr firstRow="1" firstCol="1" bandRow="1">
                <a:tableStyleId>{5C22544A-7EE6-4342-B048-85BDC9FD1C3A}</a:tableStyleId>
              </a:tblPr>
              <a:tblGrid>
                <a:gridCol w="2870200"/>
                <a:gridCol w="2870200"/>
                <a:gridCol w="2870200"/>
              </a:tblGrid>
              <a:tr h="547125">
                <a:tc>
                  <a:txBody>
                    <a:bodyPr/>
                    <a:lstStyle/>
                    <a:p>
                      <a:pPr>
                        <a:lnSpc>
                          <a:spcPct val="115000"/>
                        </a:lnSpc>
                        <a:spcAft>
                          <a:spcPts val="1000"/>
                        </a:spcAft>
                      </a:pPr>
                      <a:r>
                        <a:rPr lang="en-US" sz="1100">
                          <a:effectLst/>
                        </a:rPr>
                        <a:t>and</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exec</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Not</a:t>
                      </a:r>
                      <a:endParaRPr lang="en-IN" sz="1100">
                        <a:effectLst/>
                        <a:latin typeface="Calibri"/>
                        <a:ea typeface="Calibri"/>
                        <a:cs typeface="Mangal"/>
                      </a:endParaRPr>
                    </a:p>
                  </a:txBody>
                  <a:tcPr marL="76200" marR="76200" marT="76200" marB="76200"/>
                </a:tc>
              </a:tr>
              <a:tr h="547125">
                <a:tc>
                  <a:txBody>
                    <a:bodyPr/>
                    <a:lstStyle/>
                    <a:p>
                      <a:pPr>
                        <a:lnSpc>
                          <a:spcPct val="115000"/>
                        </a:lnSpc>
                        <a:spcAft>
                          <a:spcPts val="1000"/>
                        </a:spcAft>
                      </a:pPr>
                      <a:r>
                        <a:rPr lang="en-US" sz="1100">
                          <a:effectLst/>
                        </a:rPr>
                        <a:t>as</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finally</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or</a:t>
                      </a:r>
                      <a:endParaRPr lang="en-IN" sz="1100">
                        <a:effectLst/>
                        <a:latin typeface="Calibri"/>
                        <a:ea typeface="Calibri"/>
                        <a:cs typeface="Mangal"/>
                      </a:endParaRPr>
                    </a:p>
                  </a:txBody>
                  <a:tcPr marL="76200" marR="76200" marT="76200" marB="76200"/>
                </a:tc>
              </a:tr>
              <a:tr h="547125">
                <a:tc>
                  <a:txBody>
                    <a:bodyPr/>
                    <a:lstStyle/>
                    <a:p>
                      <a:pPr>
                        <a:lnSpc>
                          <a:spcPct val="115000"/>
                        </a:lnSpc>
                        <a:spcAft>
                          <a:spcPts val="1000"/>
                        </a:spcAft>
                      </a:pPr>
                      <a:r>
                        <a:rPr lang="en-US" sz="1100">
                          <a:effectLst/>
                        </a:rPr>
                        <a:t>assert</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for</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pass</a:t>
                      </a:r>
                      <a:endParaRPr lang="en-IN" sz="1100">
                        <a:effectLst/>
                        <a:latin typeface="Calibri"/>
                        <a:ea typeface="Calibri"/>
                        <a:cs typeface="Mangal"/>
                      </a:endParaRPr>
                    </a:p>
                  </a:txBody>
                  <a:tcPr marL="76200" marR="76200" marT="76200" marB="76200"/>
                </a:tc>
              </a:tr>
              <a:tr h="547125">
                <a:tc>
                  <a:txBody>
                    <a:bodyPr/>
                    <a:lstStyle/>
                    <a:p>
                      <a:pPr>
                        <a:lnSpc>
                          <a:spcPct val="115000"/>
                        </a:lnSpc>
                        <a:spcAft>
                          <a:spcPts val="1000"/>
                        </a:spcAft>
                      </a:pPr>
                      <a:r>
                        <a:rPr lang="en-US" sz="1100">
                          <a:effectLst/>
                        </a:rPr>
                        <a:t>break</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from</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print</a:t>
                      </a:r>
                      <a:endParaRPr lang="en-IN" sz="1100">
                        <a:effectLst/>
                        <a:latin typeface="Calibri"/>
                        <a:ea typeface="Calibri"/>
                        <a:cs typeface="Mangal"/>
                      </a:endParaRPr>
                    </a:p>
                  </a:txBody>
                  <a:tcPr marL="76200" marR="76200" marT="76200" marB="76200"/>
                </a:tc>
              </a:tr>
              <a:tr h="547125">
                <a:tc>
                  <a:txBody>
                    <a:bodyPr/>
                    <a:lstStyle/>
                    <a:p>
                      <a:pPr>
                        <a:lnSpc>
                          <a:spcPct val="115000"/>
                        </a:lnSpc>
                        <a:spcAft>
                          <a:spcPts val="1000"/>
                        </a:spcAft>
                      </a:pPr>
                      <a:r>
                        <a:rPr lang="en-US" sz="1100">
                          <a:effectLst/>
                        </a:rPr>
                        <a:t>class</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global</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raise</a:t>
                      </a:r>
                      <a:endParaRPr lang="en-IN" sz="1100">
                        <a:effectLst/>
                        <a:latin typeface="Calibri"/>
                        <a:ea typeface="Calibri"/>
                        <a:cs typeface="Mangal"/>
                      </a:endParaRPr>
                    </a:p>
                  </a:txBody>
                  <a:tcPr marL="76200" marR="76200" marT="76200" marB="76200"/>
                </a:tc>
              </a:tr>
              <a:tr h="547125">
                <a:tc>
                  <a:txBody>
                    <a:bodyPr/>
                    <a:lstStyle/>
                    <a:p>
                      <a:pPr>
                        <a:lnSpc>
                          <a:spcPct val="115000"/>
                        </a:lnSpc>
                        <a:spcAft>
                          <a:spcPts val="1000"/>
                        </a:spcAft>
                      </a:pPr>
                      <a:r>
                        <a:rPr lang="en-US" sz="1100">
                          <a:effectLst/>
                        </a:rPr>
                        <a:t>continue</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if</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return</a:t>
                      </a:r>
                      <a:endParaRPr lang="en-IN" sz="1100">
                        <a:effectLst/>
                        <a:latin typeface="Calibri"/>
                        <a:ea typeface="Calibri"/>
                        <a:cs typeface="Mangal"/>
                      </a:endParaRPr>
                    </a:p>
                  </a:txBody>
                  <a:tcPr marL="76200" marR="76200" marT="76200" marB="76200"/>
                </a:tc>
              </a:tr>
              <a:tr h="547125">
                <a:tc>
                  <a:txBody>
                    <a:bodyPr/>
                    <a:lstStyle/>
                    <a:p>
                      <a:pPr>
                        <a:lnSpc>
                          <a:spcPct val="115000"/>
                        </a:lnSpc>
                        <a:spcAft>
                          <a:spcPts val="1000"/>
                        </a:spcAft>
                      </a:pPr>
                      <a:r>
                        <a:rPr lang="en-US" sz="1100">
                          <a:effectLst/>
                        </a:rPr>
                        <a:t>def</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import</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try</a:t>
                      </a:r>
                      <a:endParaRPr lang="en-IN" sz="1100">
                        <a:effectLst/>
                        <a:latin typeface="Calibri"/>
                        <a:ea typeface="Calibri"/>
                        <a:cs typeface="Mangal"/>
                      </a:endParaRPr>
                    </a:p>
                  </a:txBody>
                  <a:tcPr marL="76200" marR="76200" marT="76200" marB="76200"/>
                </a:tc>
              </a:tr>
              <a:tr h="547125">
                <a:tc>
                  <a:txBody>
                    <a:bodyPr/>
                    <a:lstStyle/>
                    <a:p>
                      <a:pPr>
                        <a:lnSpc>
                          <a:spcPct val="115000"/>
                        </a:lnSpc>
                        <a:spcAft>
                          <a:spcPts val="1000"/>
                        </a:spcAft>
                      </a:pPr>
                      <a:r>
                        <a:rPr lang="en-US" sz="1100">
                          <a:effectLst/>
                        </a:rPr>
                        <a:t>del</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in</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while</a:t>
                      </a:r>
                      <a:endParaRPr lang="en-IN" sz="1100">
                        <a:effectLst/>
                        <a:latin typeface="Calibri"/>
                        <a:ea typeface="Calibri"/>
                        <a:cs typeface="Mangal"/>
                      </a:endParaRPr>
                    </a:p>
                  </a:txBody>
                  <a:tcPr marL="76200" marR="76200" marT="76200" marB="76200"/>
                </a:tc>
              </a:tr>
              <a:tr h="547125">
                <a:tc>
                  <a:txBody>
                    <a:bodyPr/>
                    <a:lstStyle/>
                    <a:p>
                      <a:pPr>
                        <a:lnSpc>
                          <a:spcPct val="115000"/>
                        </a:lnSpc>
                        <a:spcAft>
                          <a:spcPts val="1000"/>
                        </a:spcAft>
                      </a:pPr>
                      <a:r>
                        <a:rPr lang="en-US" sz="1100">
                          <a:effectLst/>
                        </a:rPr>
                        <a:t>elif</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is</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with</a:t>
                      </a:r>
                      <a:endParaRPr lang="en-IN" sz="1100">
                        <a:effectLst/>
                        <a:latin typeface="Calibri"/>
                        <a:ea typeface="Calibri"/>
                        <a:cs typeface="Mangal"/>
                      </a:endParaRPr>
                    </a:p>
                  </a:txBody>
                  <a:tcPr marL="76200" marR="76200" marT="76200" marB="76200"/>
                </a:tc>
              </a:tr>
              <a:tr h="547125">
                <a:tc>
                  <a:txBody>
                    <a:bodyPr/>
                    <a:lstStyle/>
                    <a:p>
                      <a:pPr>
                        <a:lnSpc>
                          <a:spcPct val="115000"/>
                        </a:lnSpc>
                        <a:spcAft>
                          <a:spcPts val="1000"/>
                        </a:spcAft>
                      </a:pPr>
                      <a:r>
                        <a:rPr lang="en-US" sz="1100">
                          <a:effectLst/>
                        </a:rPr>
                        <a:t>else</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lambda</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yield</a:t>
                      </a:r>
                      <a:endParaRPr lang="en-IN" sz="1100">
                        <a:effectLst/>
                        <a:latin typeface="Calibri"/>
                        <a:ea typeface="Calibri"/>
                        <a:cs typeface="Mangal"/>
                      </a:endParaRPr>
                    </a:p>
                  </a:txBody>
                  <a:tcPr marL="76200" marR="76200" marT="76200" marB="76200"/>
                </a:tc>
              </a:tr>
              <a:tr h="547125">
                <a:tc>
                  <a:txBody>
                    <a:bodyPr/>
                    <a:lstStyle/>
                    <a:p>
                      <a:pPr>
                        <a:lnSpc>
                          <a:spcPct val="115000"/>
                        </a:lnSpc>
                        <a:spcAft>
                          <a:spcPts val="1000"/>
                        </a:spcAft>
                      </a:pPr>
                      <a:r>
                        <a:rPr lang="en-US" sz="1100">
                          <a:effectLst/>
                        </a:rPr>
                        <a:t>except</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 </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dirty="0">
                          <a:effectLst/>
                        </a:rPr>
                        <a:t> </a:t>
                      </a:r>
                      <a:endParaRPr lang="en-IN" sz="11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4061349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Lines and </a:t>
            </a:r>
            <a:r>
              <a:rPr lang="en-US" b="1" dirty="0" smtClean="0"/>
              <a:t>Indentation</a:t>
            </a:r>
            <a:endParaRPr lang="en-IN" dirty="0"/>
          </a:p>
        </p:txBody>
      </p:sp>
      <p:sp>
        <p:nvSpPr>
          <p:cNvPr id="3" name="Content Placeholder 2"/>
          <p:cNvSpPr>
            <a:spLocks noGrp="1"/>
          </p:cNvSpPr>
          <p:nvPr>
            <p:ph idx="1"/>
          </p:nvPr>
        </p:nvSpPr>
        <p:spPr>
          <a:xfrm>
            <a:off x="457200" y="1143000"/>
            <a:ext cx="8229600" cy="5638800"/>
          </a:xfrm>
        </p:spPr>
        <p:txBody>
          <a:bodyPr>
            <a:normAutofit fontScale="47500" lnSpcReduction="20000"/>
          </a:bodyPr>
          <a:lstStyle/>
          <a:p>
            <a:r>
              <a:rPr lang="en-US" sz="4500" dirty="0" smtClean="0"/>
              <a:t>Python </a:t>
            </a:r>
            <a:r>
              <a:rPr lang="en-US" sz="4500" dirty="0"/>
              <a:t>doesn't use braces({}) to indicate blocks of code for class and function definitions or flow control. Blocks of code are denoted by line indentation, which is rigidly enforced.</a:t>
            </a:r>
            <a:endParaRPr lang="en-IN" sz="4500" dirty="0"/>
          </a:p>
          <a:p>
            <a:r>
              <a:rPr lang="en-US" sz="4500" dirty="0"/>
              <a:t>The number of spaces in the indentation is variable, but all statements within the block must be indented the same amount. For example −</a:t>
            </a:r>
            <a:endParaRPr lang="en-IN" sz="4500" dirty="0"/>
          </a:p>
          <a:p>
            <a:r>
              <a:rPr lang="en-US" sz="4500" dirty="0"/>
              <a:t>if True:</a:t>
            </a:r>
            <a:endParaRPr lang="en-IN" sz="4500" dirty="0"/>
          </a:p>
          <a:p>
            <a:r>
              <a:rPr lang="en-US" sz="4500" dirty="0"/>
              <a:t>    print ("True")</a:t>
            </a:r>
            <a:endParaRPr lang="en-IN" sz="4500" dirty="0"/>
          </a:p>
          <a:p>
            <a:r>
              <a:rPr lang="en-US" sz="4500" dirty="0"/>
              <a:t>else:</a:t>
            </a:r>
            <a:endParaRPr lang="en-IN" sz="4500" dirty="0"/>
          </a:p>
          <a:p>
            <a:r>
              <a:rPr lang="en-US" sz="4500" dirty="0"/>
              <a:t>  print ("False")</a:t>
            </a:r>
            <a:endParaRPr lang="en-IN" sz="4500" dirty="0"/>
          </a:p>
          <a:p>
            <a:r>
              <a:rPr lang="en-US" sz="4500" dirty="0"/>
              <a:t>However, the following block generates an error −</a:t>
            </a:r>
            <a:endParaRPr lang="en-IN" sz="4500" dirty="0"/>
          </a:p>
          <a:p>
            <a:r>
              <a:rPr lang="en-US" sz="4500" dirty="0"/>
              <a:t>if True:</a:t>
            </a:r>
            <a:endParaRPr lang="en-IN" sz="4500" dirty="0"/>
          </a:p>
          <a:p>
            <a:r>
              <a:rPr lang="en-US" sz="4500" dirty="0"/>
              <a:t>    print ("Answer")</a:t>
            </a:r>
            <a:endParaRPr lang="en-IN" sz="4500" dirty="0"/>
          </a:p>
          <a:p>
            <a:r>
              <a:rPr lang="en-US" sz="4500" dirty="0"/>
              <a:t>    print ("True")</a:t>
            </a:r>
            <a:endParaRPr lang="en-IN" sz="4500" dirty="0"/>
          </a:p>
          <a:p>
            <a:r>
              <a:rPr lang="en-US" sz="4500" dirty="0"/>
              <a:t>else:</a:t>
            </a:r>
            <a:endParaRPr lang="en-IN" sz="4500" dirty="0"/>
          </a:p>
          <a:p>
            <a:r>
              <a:rPr lang="en-US" sz="4500" dirty="0"/>
              <a:t>    print "(Answer")</a:t>
            </a:r>
            <a:endParaRPr lang="en-IN" sz="4500" dirty="0"/>
          </a:p>
          <a:p>
            <a:r>
              <a:rPr lang="en-US" sz="4500" dirty="0"/>
              <a:t>  print ("False")</a:t>
            </a:r>
            <a:endParaRPr lang="en-IN" sz="4500" dirty="0"/>
          </a:p>
          <a:p>
            <a:r>
              <a:rPr lang="en-US" sz="4500" dirty="0"/>
              <a:t>Thus, in Python all the continuous lines indented with same number of spaces would form a block</a:t>
            </a:r>
            <a:endParaRPr lang="en-IN" sz="4500" dirty="0"/>
          </a:p>
          <a:p>
            <a:endParaRPr lang="en-IN" dirty="0"/>
          </a:p>
        </p:txBody>
      </p:sp>
    </p:spTree>
    <p:extLst>
      <p:ext uri="{BB962C8B-B14F-4D97-AF65-F5344CB8AC3E}">
        <p14:creationId xmlns:p14="http://schemas.microsoft.com/office/powerpoint/2010/main" val="38525993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Multi-Line Statements</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Statements </a:t>
            </a:r>
            <a:r>
              <a:rPr lang="en-US" dirty="0"/>
              <a:t>in Python typically end with a new line. Python does, however, allow the use of the line continuation character (\) to denote that the line should continue. For example −</a:t>
            </a:r>
            <a:endParaRPr lang="en-IN" dirty="0"/>
          </a:p>
          <a:p>
            <a:r>
              <a:rPr lang="en-US" dirty="0"/>
              <a:t>total = </a:t>
            </a:r>
            <a:r>
              <a:rPr lang="en-US" dirty="0" err="1"/>
              <a:t>item_one</a:t>
            </a:r>
            <a:r>
              <a:rPr lang="en-US" dirty="0"/>
              <a:t> + \</a:t>
            </a:r>
            <a:endParaRPr lang="en-IN" dirty="0"/>
          </a:p>
          <a:p>
            <a:r>
              <a:rPr lang="en-US" dirty="0"/>
              <a:t>        </a:t>
            </a:r>
            <a:r>
              <a:rPr lang="en-US" dirty="0" err="1"/>
              <a:t>item_two</a:t>
            </a:r>
            <a:r>
              <a:rPr lang="en-US" dirty="0"/>
              <a:t> + \</a:t>
            </a:r>
            <a:endParaRPr lang="en-IN" dirty="0"/>
          </a:p>
          <a:p>
            <a:r>
              <a:rPr lang="en-US" dirty="0"/>
              <a:t>        </a:t>
            </a:r>
            <a:r>
              <a:rPr lang="en-US" dirty="0" err="1"/>
              <a:t>item_three</a:t>
            </a:r>
            <a:endParaRPr lang="en-IN" dirty="0"/>
          </a:p>
          <a:p>
            <a:r>
              <a:rPr lang="en-US" dirty="0"/>
              <a:t>Statements contained within the [], {}, or () brackets do not need to use the line continuation character. For example −</a:t>
            </a:r>
            <a:endParaRPr lang="en-IN" dirty="0"/>
          </a:p>
          <a:p>
            <a:r>
              <a:rPr lang="en-US" dirty="0"/>
              <a:t>days = ['Monday', 'Tuesday', 'Wednesday',</a:t>
            </a:r>
            <a:endParaRPr lang="en-IN" dirty="0"/>
          </a:p>
          <a:p>
            <a:r>
              <a:rPr lang="en-US" dirty="0"/>
              <a:t>        'Thursday', 'Friday']</a:t>
            </a:r>
            <a:endParaRPr lang="en-IN" dirty="0"/>
          </a:p>
          <a:p>
            <a:endParaRPr lang="en-IN" dirty="0"/>
          </a:p>
        </p:txBody>
      </p:sp>
    </p:spTree>
    <p:extLst>
      <p:ext uri="{BB962C8B-B14F-4D97-AF65-F5344CB8AC3E}">
        <p14:creationId xmlns:p14="http://schemas.microsoft.com/office/powerpoint/2010/main" val="1828412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Quotation in Python</a:t>
            </a:r>
            <a:r>
              <a:rPr lang="en-IN" dirty="0"/>
              <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Python </a:t>
            </a:r>
            <a:r>
              <a:rPr lang="en-US" dirty="0"/>
              <a:t>accepts single ('), double (") and triple (''' or """) quotes to denote string literals, as long as the same type of quote starts and ends the string.</a:t>
            </a:r>
            <a:endParaRPr lang="en-IN" dirty="0"/>
          </a:p>
          <a:p>
            <a:r>
              <a:rPr lang="en-US" dirty="0"/>
              <a:t>The triple quotes are used to span the string across multiple lines. For example, all the following are legal −</a:t>
            </a:r>
            <a:endParaRPr lang="en-IN" dirty="0"/>
          </a:p>
          <a:p>
            <a:r>
              <a:rPr lang="en-US" dirty="0"/>
              <a:t>word = 'word'</a:t>
            </a:r>
            <a:endParaRPr lang="en-IN" dirty="0"/>
          </a:p>
          <a:p>
            <a:r>
              <a:rPr lang="en-US" dirty="0"/>
              <a:t>sentence = "This is a sentence."</a:t>
            </a:r>
            <a:endParaRPr lang="en-IN" dirty="0"/>
          </a:p>
          <a:p>
            <a:r>
              <a:rPr lang="en-US" dirty="0"/>
              <a:t>paragraph = """This is a paragraph. It is</a:t>
            </a:r>
            <a:endParaRPr lang="en-IN" dirty="0"/>
          </a:p>
          <a:p>
            <a:r>
              <a:rPr lang="en-US" dirty="0"/>
              <a:t>made up of multiple lines and sentences."""</a:t>
            </a:r>
            <a:endParaRPr lang="en-IN" dirty="0"/>
          </a:p>
          <a:p>
            <a:endParaRPr lang="en-IN" dirty="0"/>
          </a:p>
        </p:txBody>
      </p:sp>
    </p:spTree>
    <p:extLst>
      <p:ext uri="{BB962C8B-B14F-4D97-AF65-F5344CB8AC3E}">
        <p14:creationId xmlns:p14="http://schemas.microsoft.com/office/powerpoint/2010/main" val="1525969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Comments in Python</a:t>
            </a:r>
            <a:r>
              <a:rPr lang="en-IN" dirty="0"/>
              <a:t/>
            </a:r>
            <a:br>
              <a:rPr lang="en-IN" dirty="0"/>
            </a:br>
            <a:endParaRPr lang="en-IN" dirty="0"/>
          </a:p>
        </p:txBody>
      </p:sp>
      <p:sp>
        <p:nvSpPr>
          <p:cNvPr id="3" name="Content Placeholder 2"/>
          <p:cNvSpPr>
            <a:spLocks noGrp="1"/>
          </p:cNvSpPr>
          <p:nvPr>
            <p:ph idx="1"/>
          </p:nvPr>
        </p:nvSpPr>
        <p:spPr/>
        <p:txBody>
          <a:bodyPr>
            <a:normAutofit fontScale="55000" lnSpcReduction="20000"/>
          </a:bodyPr>
          <a:lstStyle/>
          <a:p>
            <a:r>
              <a:rPr lang="en-US" dirty="0" smtClean="0"/>
              <a:t>A </a:t>
            </a:r>
            <a:r>
              <a:rPr lang="en-US" dirty="0"/>
              <a:t>hash sign (#) that is not inside a string literal begins a comment. All characters after the # and up to the end of the physical line are part of the comment and the Python interpreter ignores them.</a:t>
            </a:r>
            <a:endParaRPr lang="en-IN" dirty="0"/>
          </a:p>
          <a:p>
            <a:r>
              <a:rPr lang="en-US" dirty="0"/>
              <a:t> </a:t>
            </a:r>
            <a:endParaRPr lang="en-IN" dirty="0"/>
          </a:p>
          <a:p>
            <a:r>
              <a:rPr lang="en-US" dirty="0"/>
              <a:t># First comment</a:t>
            </a:r>
            <a:endParaRPr lang="en-IN" dirty="0"/>
          </a:p>
          <a:p>
            <a:r>
              <a:rPr lang="en-US" dirty="0"/>
              <a:t>print ("Hello, Python!") # second comment</a:t>
            </a:r>
            <a:endParaRPr lang="en-IN" dirty="0"/>
          </a:p>
          <a:p>
            <a:r>
              <a:rPr lang="en-US" dirty="0"/>
              <a:t>This produces the following result −</a:t>
            </a:r>
            <a:endParaRPr lang="en-IN" dirty="0"/>
          </a:p>
          <a:p>
            <a:r>
              <a:rPr lang="en-US" dirty="0"/>
              <a:t>Hello, Python!</a:t>
            </a:r>
            <a:endParaRPr lang="en-IN" dirty="0"/>
          </a:p>
          <a:p>
            <a:r>
              <a:rPr lang="en-US" dirty="0"/>
              <a:t>You can type a comment on the same line after a statement or expression −</a:t>
            </a:r>
            <a:endParaRPr lang="en-IN" dirty="0"/>
          </a:p>
          <a:p>
            <a:r>
              <a:rPr lang="en-US" dirty="0"/>
              <a:t>name = </a:t>
            </a:r>
            <a:r>
              <a:rPr lang="en-US" dirty="0" smtClean="0"/>
              <a:t>“Hello World" </a:t>
            </a:r>
            <a:r>
              <a:rPr lang="en-US" dirty="0"/>
              <a:t># This is again comment</a:t>
            </a:r>
            <a:endParaRPr lang="en-IN" dirty="0"/>
          </a:p>
          <a:p>
            <a:r>
              <a:rPr lang="en-US" dirty="0"/>
              <a:t>Python doesn't have multiple-line commenting feature. You should comment each line individually as follows −</a:t>
            </a:r>
            <a:endParaRPr lang="en-IN" dirty="0"/>
          </a:p>
          <a:p>
            <a:r>
              <a:rPr lang="en-US" dirty="0"/>
              <a:t># This is a comment.</a:t>
            </a:r>
            <a:endParaRPr lang="en-IN" dirty="0"/>
          </a:p>
          <a:p>
            <a:r>
              <a:rPr lang="en-US" dirty="0"/>
              <a:t># This is a comment, too.</a:t>
            </a:r>
            <a:endParaRPr lang="en-IN" dirty="0"/>
          </a:p>
          <a:p>
            <a:r>
              <a:rPr lang="en-US" dirty="0"/>
              <a:t># This is a comment, too.</a:t>
            </a:r>
            <a:endParaRPr lang="en-IN" dirty="0"/>
          </a:p>
          <a:p>
            <a:r>
              <a:rPr lang="en-US" dirty="0"/>
              <a:t># I said that already.</a:t>
            </a:r>
            <a:endParaRPr lang="en-IN" dirty="0"/>
          </a:p>
          <a:p>
            <a:endParaRPr lang="en-IN" dirty="0"/>
          </a:p>
        </p:txBody>
      </p:sp>
    </p:spTree>
    <p:extLst>
      <p:ext uri="{BB962C8B-B14F-4D97-AF65-F5344CB8AC3E}">
        <p14:creationId xmlns:p14="http://schemas.microsoft.com/office/powerpoint/2010/main" val="158402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Using Blank Lines</a:t>
            </a:r>
            <a:r>
              <a:rPr lang="en-IN" dirty="0"/>
              <a:t/>
            </a:r>
            <a:br>
              <a:rPr lang="en-IN" dirty="0"/>
            </a:b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Using Blank Lines</a:t>
            </a:r>
            <a:endParaRPr lang="en-IN" dirty="0"/>
          </a:p>
          <a:p>
            <a:r>
              <a:rPr lang="en-US" dirty="0"/>
              <a:t>A line containing only whitespace, possibly with a comment, is known as a blank line and Python totally ignores it.</a:t>
            </a:r>
            <a:endParaRPr lang="en-IN" dirty="0"/>
          </a:p>
          <a:p>
            <a:r>
              <a:rPr lang="en-US" dirty="0"/>
              <a:t>In an interactive interpreter session, you must enter an empty physical line to terminate a multiline statement.</a:t>
            </a:r>
            <a:endParaRPr lang="en-IN" dirty="0"/>
          </a:p>
          <a:p>
            <a:pPr marL="0" indent="0">
              <a:buNone/>
            </a:pPr>
            <a:r>
              <a:rPr lang="en-US" b="1" dirty="0"/>
              <a:t>Waiting for the User</a:t>
            </a:r>
            <a:endParaRPr lang="en-IN" dirty="0"/>
          </a:p>
          <a:p>
            <a:r>
              <a:rPr lang="en-US" dirty="0"/>
              <a:t>The following line of the program displays the prompt, the statement saying “Press the enter key to exit”, and waits for the user to take action −</a:t>
            </a:r>
            <a:endParaRPr lang="en-IN" dirty="0"/>
          </a:p>
          <a:p>
            <a:r>
              <a:rPr lang="en-US" dirty="0"/>
              <a:t>input("\n\</a:t>
            </a:r>
            <a:r>
              <a:rPr lang="en-US" dirty="0" err="1"/>
              <a:t>nPress</a:t>
            </a:r>
            <a:r>
              <a:rPr lang="en-US" dirty="0"/>
              <a:t> the enter key to exit.")</a:t>
            </a:r>
            <a:endParaRPr lang="en-IN" dirty="0"/>
          </a:p>
          <a:p>
            <a:r>
              <a:rPr lang="en-US" dirty="0"/>
              <a:t>Here, "\n\n" is used to create two new lines before displaying the actual line. Once the user presses the key, the program ends. This is a nice trick to keep a console window open until the user is done with an application.</a:t>
            </a:r>
            <a:endParaRPr lang="en-IN" dirty="0"/>
          </a:p>
          <a:p>
            <a:endParaRPr lang="en-IN" dirty="0"/>
          </a:p>
        </p:txBody>
      </p:sp>
    </p:spTree>
    <p:extLst>
      <p:ext uri="{BB962C8B-B14F-4D97-AF65-F5344CB8AC3E}">
        <p14:creationId xmlns:p14="http://schemas.microsoft.com/office/powerpoint/2010/main" val="516902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Multiple Statements</a:t>
            </a:r>
            <a:endParaRPr lang="en-IN" dirty="0"/>
          </a:p>
        </p:txBody>
      </p:sp>
      <p:sp>
        <p:nvSpPr>
          <p:cNvPr id="3" name="Content Placeholder 2"/>
          <p:cNvSpPr>
            <a:spLocks noGrp="1"/>
          </p:cNvSpPr>
          <p:nvPr>
            <p:ph idx="1"/>
          </p:nvPr>
        </p:nvSpPr>
        <p:spPr/>
        <p:txBody>
          <a:bodyPr>
            <a:normAutofit fontScale="55000" lnSpcReduction="20000"/>
          </a:bodyPr>
          <a:lstStyle/>
          <a:p>
            <a:r>
              <a:rPr lang="en-US" b="1" dirty="0"/>
              <a:t>Multiple Statements on a Single Line</a:t>
            </a:r>
            <a:endParaRPr lang="en-IN" dirty="0"/>
          </a:p>
          <a:p>
            <a:r>
              <a:rPr lang="en-US" dirty="0"/>
              <a:t>The semicolon ( ; ) allows multiple statements on the single line given that neither statement starts a new code block. Here is a sample snip using the semicolon −</a:t>
            </a:r>
            <a:endParaRPr lang="en-IN" dirty="0"/>
          </a:p>
          <a:p>
            <a:r>
              <a:rPr lang="en-US" dirty="0"/>
              <a:t>import sys; x = 'foo'; </a:t>
            </a:r>
            <a:r>
              <a:rPr lang="en-US" dirty="0" err="1"/>
              <a:t>sys.stdout.write</a:t>
            </a:r>
            <a:r>
              <a:rPr lang="en-US" dirty="0"/>
              <a:t>(x + '\n')</a:t>
            </a:r>
            <a:endParaRPr lang="en-IN" dirty="0"/>
          </a:p>
          <a:p>
            <a:r>
              <a:rPr lang="en-US" b="1" dirty="0"/>
              <a:t>Multiple Statement Groups as Suites</a:t>
            </a:r>
            <a:endParaRPr lang="en-IN" dirty="0"/>
          </a:p>
          <a:p>
            <a:r>
              <a:rPr lang="en-US" dirty="0"/>
              <a:t>A group of individual statements, which make a single code block are </a:t>
            </a:r>
            <a:r>
              <a:rPr lang="en-US" dirty="0" err="1"/>
              <a:t>called</a:t>
            </a:r>
            <a:r>
              <a:rPr lang="en-US" b="1" dirty="0" err="1"/>
              <a:t>suites</a:t>
            </a:r>
            <a:r>
              <a:rPr lang="en-US" dirty="0"/>
              <a:t> in Python. Compound or complex statements, such as if, while, </a:t>
            </a:r>
            <a:r>
              <a:rPr lang="en-US" dirty="0" err="1"/>
              <a:t>def</a:t>
            </a:r>
            <a:r>
              <a:rPr lang="en-US" dirty="0"/>
              <a:t>, and class require a header line and a suite.</a:t>
            </a:r>
            <a:endParaRPr lang="en-IN" dirty="0"/>
          </a:p>
          <a:p>
            <a:r>
              <a:rPr lang="en-US" dirty="0"/>
              <a:t>Header lines begin the statement (with the keyword) and terminate with a colon ( : ) and are followed by one or more lines which make up the suite. For example −</a:t>
            </a:r>
            <a:endParaRPr lang="en-IN" dirty="0"/>
          </a:p>
          <a:p>
            <a:r>
              <a:rPr lang="en-US" dirty="0"/>
              <a:t>if expression : </a:t>
            </a:r>
            <a:endParaRPr lang="en-IN" dirty="0"/>
          </a:p>
          <a:p>
            <a:r>
              <a:rPr lang="en-US" dirty="0"/>
              <a:t>   suite</a:t>
            </a:r>
            <a:endParaRPr lang="en-IN" dirty="0"/>
          </a:p>
          <a:p>
            <a:r>
              <a:rPr lang="en-US" dirty="0" err="1"/>
              <a:t>elif</a:t>
            </a:r>
            <a:r>
              <a:rPr lang="en-US" dirty="0"/>
              <a:t> expression : </a:t>
            </a:r>
            <a:endParaRPr lang="en-IN" dirty="0"/>
          </a:p>
          <a:p>
            <a:r>
              <a:rPr lang="en-US" dirty="0"/>
              <a:t>   suite </a:t>
            </a:r>
            <a:endParaRPr lang="en-IN" dirty="0"/>
          </a:p>
          <a:p>
            <a:r>
              <a:rPr lang="en-US" dirty="0"/>
              <a:t>else : </a:t>
            </a:r>
            <a:endParaRPr lang="en-IN" dirty="0"/>
          </a:p>
          <a:p>
            <a:r>
              <a:rPr lang="en-US" dirty="0"/>
              <a:t>   suite</a:t>
            </a:r>
            <a:endParaRPr lang="en-IN" dirty="0"/>
          </a:p>
          <a:p>
            <a:endParaRPr lang="en-IN" dirty="0"/>
          </a:p>
        </p:txBody>
      </p:sp>
    </p:spTree>
    <p:extLst>
      <p:ext uri="{BB962C8B-B14F-4D97-AF65-F5344CB8AC3E}">
        <p14:creationId xmlns:p14="http://schemas.microsoft.com/office/powerpoint/2010/main" val="3974137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hlinkClick r:id="rId2"/>
              </a:rPr>
              <a:t>Python Numbers</a:t>
            </a:r>
            <a:r>
              <a:rPr lang="en-IN" dirty="0"/>
              <a:t/>
            </a:r>
            <a:br>
              <a:rPr lang="en-IN" dirty="0"/>
            </a:br>
            <a:endParaRPr lang="en-IN" dirty="0"/>
          </a:p>
        </p:txBody>
      </p:sp>
      <p:sp>
        <p:nvSpPr>
          <p:cNvPr id="3" name="Content Placeholder 2"/>
          <p:cNvSpPr>
            <a:spLocks noGrp="1"/>
          </p:cNvSpPr>
          <p:nvPr>
            <p:ph idx="1"/>
          </p:nvPr>
        </p:nvSpPr>
        <p:spPr/>
        <p:txBody>
          <a:bodyPr>
            <a:normAutofit fontScale="47500" lnSpcReduction="20000"/>
          </a:bodyPr>
          <a:lstStyle/>
          <a:p>
            <a:r>
              <a:rPr lang="en-US" dirty="0" smtClean="0"/>
              <a:t>Number </a:t>
            </a:r>
            <a:r>
              <a:rPr lang="en-US" dirty="0"/>
              <a:t>data types store numeric values. Number objects are created when you assign a value to them. For example −</a:t>
            </a:r>
            <a:endParaRPr lang="en-IN" dirty="0"/>
          </a:p>
          <a:p>
            <a:r>
              <a:rPr lang="en-US" dirty="0"/>
              <a:t>var1 = 1</a:t>
            </a:r>
            <a:endParaRPr lang="en-IN" dirty="0"/>
          </a:p>
          <a:p>
            <a:r>
              <a:rPr lang="en-US" dirty="0"/>
              <a:t>var2 = 10</a:t>
            </a:r>
            <a:endParaRPr lang="en-IN" dirty="0"/>
          </a:p>
          <a:p>
            <a:r>
              <a:rPr lang="en-US" dirty="0"/>
              <a:t>You can also delete the reference to a number object by using the del statement. The syntax of the del statement is −</a:t>
            </a:r>
            <a:endParaRPr lang="en-IN" dirty="0"/>
          </a:p>
          <a:p>
            <a:r>
              <a:rPr lang="en-US" dirty="0"/>
              <a:t>del var1[,var2[,var3[....,</a:t>
            </a:r>
            <a:r>
              <a:rPr lang="en-US" dirty="0" err="1"/>
              <a:t>varN</a:t>
            </a:r>
            <a:r>
              <a:rPr lang="en-US" dirty="0"/>
              <a:t>]]]]</a:t>
            </a:r>
            <a:endParaRPr lang="en-IN" dirty="0"/>
          </a:p>
          <a:p>
            <a:r>
              <a:rPr lang="en-US" dirty="0"/>
              <a:t>You can delete a single object or multiple objects by using the del statement. For example −</a:t>
            </a:r>
            <a:endParaRPr lang="en-IN" dirty="0"/>
          </a:p>
          <a:p>
            <a:r>
              <a:rPr lang="en-US" dirty="0"/>
              <a:t>del </a:t>
            </a:r>
            <a:r>
              <a:rPr lang="en-US" dirty="0" err="1"/>
              <a:t>var</a:t>
            </a:r>
            <a:endParaRPr lang="en-IN" dirty="0"/>
          </a:p>
          <a:p>
            <a:r>
              <a:rPr lang="en-US" dirty="0"/>
              <a:t>del </a:t>
            </a:r>
            <a:r>
              <a:rPr lang="en-US" dirty="0" err="1"/>
              <a:t>var_a</a:t>
            </a:r>
            <a:r>
              <a:rPr lang="en-US" dirty="0"/>
              <a:t>, </a:t>
            </a:r>
            <a:r>
              <a:rPr lang="en-US" dirty="0" err="1"/>
              <a:t>var_b</a:t>
            </a:r>
            <a:endParaRPr lang="en-IN" dirty="0"/>
          </a:p>
          <a:p>
            <a:r>
              <a:rPr lang="en-US" dirty="0"/>
              <a:t>Python supports </a:t>
            </a:r>
            <a:r>
              <a:rPr lang="en-US" dirty="0" smtClean="0"/>
              <a:t>different </a:t>
            </a:r>
            <a:r>
              <a:rPr lang="en-US" dirty="0"/>
              <a:t>numerical types −</a:t>
            </a:r>
            <a:endParaRPr lang="en-IN" dirty="0"/>
          </a:p>
          <a:p>
            <a:pPr lvl="0"/>
            <a:r>
              <a:rPr lang="en-US" dirty="0" err="1"/>
              <a:t>int</a:t>
            </a:r>
            <a:r>
              <a:rPr lang="en-US" dirty="0"/>
              <a:t> (signed integers)</a:t>
            </a:r>
            <a:endParaRPr lang="en-IN" dirty="0"/>
          </a:p>
          <a:p>
            <a:pPr lvl="0"/>
            <a:r>
              <a:rPr lang="en-US" dirty="0"/>
              <a:t>float (floating point real values)</a:t>
            </a:r>
            <a:endParaRPr lang="en-IN" dirty="0"/>
          </a:p>
          <a:p>
            <a:pPr lvl="0"/>
            <a:r>
              <a:rPr lang="en-US" dirty="0"/>
              <a:t>complex (complex numbers</a:t>
            </a:r>
            <a:r>
              <a:rPr lang="en-US" dirty="0" smtClean="0"/>
              <a:t>)</a:t>
            </a:r>
          </a:p>
          <a:p>
            <a:pPr marL="0" indent="0">
              <a:buNone/>
            </a:pPr>
            <a:r>
              <a:rPr lang="en-US" dirty="0"/>
              <a:t>A complex number consists of an ordered pair of real floating-point numbers denoted by x + </a:t>
            </a:r>
            <a:r>
              <a:rPr lang="en-US" dirty="0" err="1"/>
              <a:t>yj</a:t>
            </a:r>
            <a:r>
              <a:rPr lang="en-US" dirty="0"/>
              <a:t>, where x and y are the real numbers and j is the imaginary unit.</a:t>
            </a:r>
            <a:endParaRPr lang="en-IN" dirty="0"/>
          </a:p>
          <a:p>
            <a:pPr lvl="0"/>
            <a:endParaRPr lang="en-US" dirty="0" smtClean="0"/>
          </a:p>
          <a:p>
            <a:pPr marL="0" indent="0">
              <a:buNone/>
            </a:pPr>
            <a:r>
              <a:rPr lang="en-US" dirty="0"/>
              <a:t>All integers in Python3 are represented as long integers. Hence there is no separate number type as long.</a:t>
            </a:r>
            <a:endParaRPr lang="en-IN" dirty="0"/>
          </a:p>
          <a:p>
            <a:pPr lvl="0"/>
            <a:endParaRPr lang="en-IN" dirty="0"/>
          </a:p>
          <a:p>
            <a:endParaRPr lang="en-IN" dirty="0"/>
          </a:p>
        </p:txBody>
      </p:sp>
    </p:spTree>
    <p:extLst>
      <p:ext uri="{BB962C8B-B14F-4D97-AF65-F5344CB8AC3E}">
        <p14:creationId xmlns:p14="http://schemas.microsoft.com/office/powerpoint/2010/main" val="3635005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some </a:t>
            </a:r>
            <a:r>
              <a:rPr lang="en-US" dirty="0"/>
              <a:t>examples of numbers −</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6983273"/>
              </p:ext>
            </p:extLst>
          </p:nvPr>
        </p:nvGraphicFramePr>
        <p:xfrm>
          <a:off x="1695450" y="1828797"/>
          <a:ext cx="5753100" cy="3324704"/>
        </p:xfrm>
        <a:graphic>
          <a:graphicData uri="http://schemas.openxmlformats.org/drawingml/2006/table">
            <a:tbl>
              <a:tblPr firstRow="1" firstCol="1" bandRow="1">
                <a:tableStyleId>{5C22544A-7EE6-4342-B048-85BDC9FD1C3A}</a:tableStyleId>
              </a:tblPr>
              <a:tblGrid>
                <a:gridCol w="1917700"/>
                <a:gridCol w="1917700"/>
                <a:gridCol w="1917700"/>
              </a:tblGrid>
              <a:tr h="415588">
                <a:tc>
                  <a:txBody>
                    <a:bodyPr/>
                    <a:lstStyle/>
                    <a:p>
                      <a:pPr>
                        <a:lnSpc>
                          <a:spcPct val="115000"/>
                        </a:lnSpc>
                        <a:spcAft>
                          <a:spcPts val="1000"/>
                        </a:spcAft>
                      </a:pPr>
                      <a:r>
                        <a:rPr lang="en-US" sz="1100" dirty="0" err="1">
                          <a:effectLst/>
                        </a:rPr>
                        <a:t>int</a:t>
                      </a:r>
                      <a:endParaRPr lang="en-IN" sz="11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float</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complex</a:t>
                      </a:r>
                      <a:endParaRPr lang="en-IN" sz="1100">
                        <a:effectLst/>
                        <a:latin typeface="Calibri"/>
                        <a:ea typeface="Calibri"/>
                        <a:cs typeface="Mangal"/>
                      </a:endParaRPr>
                    </a:p>
                  </a:txBody>
                  <a:tcPr marL="76200" marR="76200" marT="76200" marB="76200"/>
                </a:tc>
              </a:tr>
              <a:tr h="415588">
                <a:tc>
                  <a:txBody>
                    <a:bodyPr/>
                    <a:lstStyle/>
                    <a:p>
                      <a:pPr>
                        <a:lnSpc>
                          <a:spcPct val="115000"/>
                        </a:lnSpc>
                        <a:spcAft>
                          <a:spcPts val="1000"/>
                        </a:spcAft>
                      </a:pPr>
                      <a:r>
                        <a:rPr lang="en-US" sz="1100">
                          <a:effectLst/>
                        </a:rPr>
                        <a:t>10</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dirty="0">
                          <a:effectLst/>
                        </a:rPr>
                        <a:t>0.0</a:t>
                      </a:r>
                      <a:endParaRPr lang="en-IN" sz="11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3.14j</a:t>
                      </a:r>
                      <a:endParaRPr lang="en-IN" sz="1100">
                        <a:effectLst/>
                        <a:latin typeface="Calibri"/>
                        <a:ea typeface="Calibri"/>
                        <a:cs typeface="Mangal"/>
                      </a:endParaRPr>
                    </a:p>
                  </a:txBody>
                  <a:tcPr marL="76200" marR="76200" marT="76200" marB="76200"/>
                </a:tc>
              </a:tr>
              <a:tr h="415588">
                <a:tc>
                  <a:txBody>
                    <a:bodyPr/>
                    <a:lstStyle/>
                    <a:p>
                      <a:pPr>
                        <a:lnSpc>
                          <a:spcPct val="115000"/>
                        </a:lnSpc>
                        <a:spcAft>
                          <a:spcPts val="1000"/>
                        </a:spcAft>
                      </a:pPr>
                      <a:r>
                        <a:rPr lang="en-US" sz="1100">
                          <a:effectLst/>
                        </a:rPr>
                        <a:t>100</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15.20</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45.j</a:t>
                      </a:r>
                      <a:endParaRPr lang="en-IN" sz="1100">
                        <a:effectLst/>
                        <a:latin typeface="Calibri"/>
                        <a:ea typeface="Calibri"/>
                        <a:cs typeface="Mangal"/>
                      </a:endParaRPr>
                    </a:p>
                  </a:txBody>
                  <a:tcPr marL="76200" marR="76200" marT="76200" marB="76200"/>
                </a:tc>
              </a:tr>
              <a:tr h="415588">
                <a:tc>
                  <a:txBody>
                    <a:bodyPr/>
                    <a:lstStyle/>
                    <a:p>
                      <a:pPr>
                        <a:lnSpc>
                          <a:spcPct val="115000"/>
                        </a:lnSpc>
                        <a:spcAft>
                          <a:spcPts val="1000"/>
                        </a:spcAft>
                      </a:pPr>
                      <a:r>
                        <a:rPr lang="en-US" sz="1100">
                          <a:effectLst/>
                        </a:rPr>
                        <a:t>-786</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-21.9</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9.322e-36j</a:t>
                      </a:r>
                      <a:endParaRPr lang="en-IN" sz="1100">
                        <a:effectLst/>
                        <a:latin typeface="Calibri"/>
                        <a:ea typeface="Calibri"/>
                        <a:cs typeface="Mangal"/>
                      </a:endParaRPr>
                    </a:p>
                  </a:txBody>
                  <a:tcPr marL="76200" marR="76200" marT="76200" marB="76200"/>
                </a:tc>
              </a:tr>
              <a:tr h="415588">
                <a:tc>
                  <a:txBody>
                    <a:bodyPr/>
                    <a:lstStyle/>
                    <a:p>
                      <a:pPr>
                        <a:lnSpc>
                          <a:spcPct val="115000"/>
                        </a:lnSpc>
                        <a:spcAft>
                          <a:spcPts val="1000"/>
                        </a:spcAft>
                      </a:pPr>
                      <a:r>
                        <a:rPr lang="en-US" sz="1100">
                          <a:effectLst/>
                        </a:rPr>
                        <a:t>080</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32.3+e18</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.876j</a:t>
                      </a:r>
                      <a:endParaRPr lang="en-IN" sz="1100">
                        <a:effectLst/>
                        <a:latin typeface="Calibri"/>
                        <a:ea typeface="Calibri"/>
                        <a:cs typeface="Mangal"/>
                      </a:endParaRPr>
                    </a:p>
                  </a:txBody>
                  <a:tcPr marL="76200" marR="76200" marT="76200" marB="76200"/>
                </a:tc>
              </a:tr>
              <a:tr h="415588">
                <a:tc>
                  <a:txBody>
                    <a:bodyPr/>
                    <a:lstStyle/>
                    <a:p>
                      <a:pPr>
                        <a:lnSpc>
                          <a:spcPct val="115000"/>
                        </a:lnSpc>
                        <a:spcAft>
                          <a:spcPts val="1000"/>
                        </a:spcAft>
                      </a:pPr>
                      <a:r>
                        <a:rPr lang="en-US" sz="1100">
                          <a:effectLst/>
                        </a:rPr>
                        <a:t>-0490</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-90.</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-.6545+0J</a:t>
                      </a:r>
                      <a:endParaRPr lang="en-IN" sz="1100">
                        <a:effectLst/>
                        <a:latin typeface="Calibri"/>
                        <a:ea typeface="Calibri"/>
                        <a:cs typeface="Mangal"/>
                      </a:endParaRPr>
                    </a:p>
                  </a:txBody>
                  <a:tcPr marL="76200" marR="76200" marT="76200" marB="76200"/>
                </a:tc>
              </a:tr>
              <a:tr h="415588">
                <a:tc>
                  <a:txBody>
                    <a:bodyPr/>
                    <a:lstStyle/>
                    <a:p>
                      <a:pPr>
                        <a:lnSpc>
                          <a:spcPct val="115000"/>
                        </a:lnSpc>
                        <a:spcAft>
                          <a:spcPts val="1000"/>
                        </a:spcAft>
                      </a:pPr>
                      <a:r>
                        <a:rPr lang="en-US" sz="1100">
                          <a:effectLst/>
                        </a:rPr>
                        <a:t>-0x260</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-32.54e100</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3e+26J</a:t>
                      </a:r>
                      <a:endParaRPr lang="en-IN" sz="1100">
                        <a:effectLst/>
                        <a:latin typeface="Calibri"/>
                        <a:ea typeface="Calibri"/>
                        <a:cs typeface="Mangal"/>
                      </a:endParaRPr>
                    </a:p>
                  </a:txBody>
                  <a:tcPr marL="76200" marR="76200" marT="76200" marB="76200"/>
                </a:tc>
              </a:tr>
              <a:tr h="415588">
                <a:tc>
                  <a:txBody>
                    <a:bodyPr/>
                    <a:lstStyle/>
                    <a:p>
                      <a:pPr>
                        <a:lnSpc>
                          <a:spcPct val="115000"/>
                        </a:lnSpc>
                        <a:spcAft>
                          <a:spcPts val="1000"/>
                        </a:spcAft>
                      </a:pPr>
                      <a:r>
                        <a:rPr lang="en-US" sz="1100">
                          <a:effectLst/>
                        </a:rPr>
                        <a:t>0x69</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70.2-E12</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dirty="0">
                          <a:effectLst/>
                        </a:rPr>
                        <a:t>4.53e-7j</a:t>
                      </a:r>
                      <a:endParaRPr lang="en-IN" sz="11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20654975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hlinkClick r:id="rId2"/>
              </a:rPr>
              <a:t>Python Strings</a:t>
            </a:r>
            <a:r>
              <a:rPr lang="en-IN" dirty="0"/>
              <a:t/>
            </a:r>
            <a:br>
              <a:rPr lang="en-IN" dirty="0"/>
            </a:br>
            <a:endParaRPr lang="en-IN" dirty="0"/>
          </a:p>
        </p:txBody>
      </p:sp>
      <p:sp>
        <p:nvSpPr>
          <p:cNvPr id="3" name="Content Placeholder 2"/>
          <p:cNvSpPr>
            <a:spLocks noGrp="1"/>
          </p:cNvSpPr>
          <p:nvPr>
            <p:ph idx="1"/>
          </p:nvPr>
        </p:nvSpPr>
        <p:spPr>
          <a:xfrm>
            <a:off x="457200" y="990600"/>
            <a:ext cx="8229600" cy="5135563"/>
          </a:xfrm>
        </p:spPr>
        <p:txBody>
          <a:bodyPr>
            <a:normAutofit fontScale="47500" lnSpcReduction="20000"/>
          </a:bodyPr>
          <a:lstStyle/>
          <a:p>
            <a:r>
              <a:rPr lang="en-US" dirty="0"/>
              <a:t>Strings in Python are identified as a contiguous set of characters represented in the quotation marks. Python allows for either pairs of single or double quotes. Subsets of strings can be taken using the slice operator ([ ] and [:] ) with indexes starting at 0 in the beginning of the string and working their way from -1 at the end.</a:t>
            </a:r>
            <a:endParaRPr lang="en-IN" dirty="0"/>
          </a:p>
          <a:p>
            <a:r>
              <a:rPr lang="en-US" dirty="0"/>
              <a:t>The plus (+) sign is the string concatenation operator and the asterisk (*) is the repetition operator. For example −</a:t>
            </a:r>
            <a:endParaRPr lang="en-IN" dirty="0"/>
          </a:p>
          <a:p>
            <a:pPr marL="0" indent="0">
              <a:buNone/>
            </a:pPr>
            <a:r>
              <a:rPr lang="en-US" dirty="0"/>
              <a:t> </a:t>
            </a:r>
            <a:endParaRPr lang="en-IN" dirty="0"/>
          </a:p>
          <a:p>
            <a:r>
              <a:rPr lang="en-US" dirty="0" err="1"/>
              <a:t>str</a:t>
            </a:r>
            <a:r>
              <a:rPr lang="en-US" dirty="0"/>
              <a:t> = 'Hello World!'</a:t>
            </a:r>
            <a:endParaRPr lang="en-IN" dirty="0"/>
          </a:p>
          <a:p>
            <a:pPr marL="0" indent="0">
              <a:buNone/>
            </a:pPr>
            <a:r>
              <a:rPr lang="en-US" dirty="0"/>
              <a:t> </a:t>
            </a:r>
            <a:endParaRPr lang="en-IN" dirty="0"/>
          </a:p>
          <a:p>
            <a:r>
              <a:rPr lang="en-US" dirty="0"/>
              <a:t>print (</a:t>
            </a:r>
            <a:r>
              <a:rPr lang="en-US" dirty="0" err="1"/>
              <a:t>str</a:t>
            </a:r>
            <a:r>
              <a:rPr lang="en-US" dirty="0"/>
              <a:t>)          # Prints complete string</a:t>
            </a:r>
            <a:endParaRPr lang="en-IN" dirty="0"/>
          </a:p>
          <a:p>
            <a:r>
              <a:rPr lang="en-US" dirty="0"/>
              <a:t>print (</a:t>
            </a:r>
            <a:r>
              <a:rPr lang="en-US" dirty="0" err="1"/>
              <a:t>str</a:t>
            </a:r>
            <a:r>
              <a:rPr lang="en-US" dirty="0"/>
              <a:t>[0])       # Prints first character of the string</a:t>
            </a:r>
            <a:endParaRPr lang="en-IN" dirty="0"/>
          </a:p>
          <a:p>
            <a:r>
              <a:rPr lang="en-US" dirty="0"/>
              <a:t>print (</a:t>
            </a:r>
            <a:r>
              <a:rPr lang="en-US" dirty="0" err="1"/>
              <a:t>str</a:t>
            </a:r>
            <a:r>
              <a:rPr lang="en-US" dirty="0"/>
              <a:t>[2:5])     # Prints characters starting from 3rd to 5th</a:t>
            </a:r>
            <a:endParaRPr lang="en-IN" dirty="0"/>
          </a:p>
          <a:p>
            <a:r>
              <a:rPr lang="en-US" dirty="0"/>
              <a:t>print (</a:t>
            </a:r>
            <a:r>
              <a:rPr lang="en-US" dirty="0" err="1"/>
              <a:t>str</a:t>
            </a:r>
            <a:r>
              <a:rPr lang="en-US" dirty="0"/>
              <a:t>[2:])      # Prints string starting from 3rd character</a:t>
            </a:r>
            <a:endParaRPr lang="en-IN" dirty="0"/>
          </a:p>
          <a:p>
            <a:r>
              <a:rPr lang="en-US" dirty="0"/>
              <a:t>print (</a:t>
            </a:r>
            <a:r>
              <a:rPr lang="en-US" dirty="0" err="1"/>
              <a:t>str</a:t>
            </a:r>
            <a:r>
              <a:rPr lang="en-US" dirty="0"/>
              <a:t> * 2)      # Prints string two times</a:t>
            </a:r>
            <a:endParaRPr lang="en-IN" dirty="0"/>
          </a:p>
          <a:p>
            <a:r>
              <a:rPr lang="en-US" dirty="0"/>
              <a:t>print (</a:t>
            </a:r>
            <a:r>
              <a:rPr lang="en-US" dirty="0" err="1"/>
              <a:t>str</a:t>
            </a:r>
            <a:r>
              <a:rPr lang="en-US" dirty="0"/>
              <a:t> + "TEST") # Prints concatenated string</a:t>
            </a:r>
            <a:endParaRPr lang="en-IN" dirty="0"/>
          </a:p>
          <a:p>
            <a:pPr marL="0" indent="0">
              <a:buNone/>
            </a:pPr>
            <a:r>
              <a:rPr lang="en-US" dirty="0"/>
              <a:t>This will produce the following result −</a:t>
            </a:r>
            <a:endParaRPr lang="en-IN" dirty="0"/>
          </a:p>
          <a:p>
            <a:r>
              <a:rPr lang="en-US" dirty="0"/>
              <a:t>Hello World!</a:t>
            </a:r>
            <a:endParaRPr lang="en-IN" dirty="0"/>
          </a:p>
          <a:p>
            <a:r>
              <a:rPr lang="en-US" dirty="0"/>
              <a:t>H</a:t>
            </a:r>
            <a:endParaRPr lang="en-IN" dirty="0"/>
          </a:p>
          <a:p>
            <a:r>
              <a:rPr lang="en-US" dirty="0" err="1"/>
              <a:t>llo</a:t>
            </a:r>
            <a:endParaRPr lang="en-IN" dirty="0"/>
          </a:p>
          <a:p>
            <a:r>
              <a:rPr lang="en-US" dirty="0" err="1"/>
              <a:t>llo</a:t>
            </a:r>
            <a:r>
              <a:rPr lang="en-US" dirty="0"/>
              <a:t> World!</a:t>
            </a:r>
            <a:endParaRPr lang="en-IN" dirty="0"/>
          </a:p>
          <a:p>
            <a:r>
              <a:rPr lang="en-US" dirty="0"/>
              <a:t>Hello </a:t>
            </a:r>
            <a:r>
              <a:rPr lang="en-US" dirty="0" err="1"/>
              <a:t>World!Hello</a:t>
            </a:r>
            <a:r>
              <a:rPr lang="en-US" dirty="0"/>
              <a:t> World!</a:t>
            </a:r>
            <a:endParaRPr lang="en-IN" dirty="0"/>
          </a:p>
          <a:p>
            <a:r>
              <a:rPr lang="en-US" dirty="0"/>
              <a:t>Hello </a:t>
            </a:r>
            <a:r>
              <a:rPr lang="en-US" dirty="0" err="1"/>
              <a:t>World!TEST</a:t>
            </a:r>
            <a:endParaRPr lang="en-IN" dirty="0"/>
          </a:p>
          <a:p>
            <a:endParaRPr lang="en-IN" dirty="0"/>
          </a:p>
        </p:txBody>
      </p:sp>
    </p:spTree>
    <p:extLst>
      <p:ext uri="{BB962C8B-B14F-4D97-AF65-F5344CB8AC3E}">
        <p14:creationId xmlns:p14="http://schemas.microsoft.com/office/powerpoint/2010/main" val="855865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Overview</a:t>
            </a:r>
            <a:endParaRPr lang="en-IN" dirty="0"/>
          </a:p>
        </p:txBody>
      </p:sp>
      <p:sp>
        <p:nvSpPr>
          <p:cNvPr id="3" name="Content Placeholder 2"/>
          <p:cNvSpPr>
            <a:spLocks noGrp="1"/>
          </p:cNvSpPr>
          <p:nvPr>
            <p:ph idx="1"/>
          </p:nvPr>
        </p:nvSpPr>
        <p:spPr/>
        <p:txBody>
          <a:bodyPr/>
          <a:lstStyle/>
          <a:p>
            <a:pPr marL="0" indent="0">
              <a:buNone/>
            </a:pPr>
            <a:r>
              <a:rPr lang="en-US" dirty="0"/>
              <a:t>Python is a high-level, interpreted, interactive and object-oriented scripting language. Python is designed to be highly readable. It uses English keywords frequently where as other languages use punctuation, and it has fewer syntactical constructions than other languages.</a:t>
            </a:r>
            <a:endParaRPr lang="en-IN" dirty="0"/>
          </a:p>
          <a:p>
            <a:endParaRPr lang="en-IN" dirty="0"/>
          </a:p>
        </p:txBody>
      </p:sp>
    </p:spTree>
    <p:extLst>
      <p:ext uri="{BB962C8B-B14F-4D97-AF65-F5344CB8AC3E}">
        <p14:creationId xmlns:p14="http://schemas.microsoft.com/office/powerpoint/2010/main" val="2476931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a:hlinkClick r:id="rId2"/>
              </a:rPr>
              <a:t>Python Lists</a:t>
            </a:r>
            <a:r>
              <a:rPr lang="en-IN" dirty="0"/>
              <a:t/>
            </a:r>
            <a:br>
              <a:rPr lang="en-IN" dirty="0"/>
            </a:br>
            <a:endParaRPr lang="en-IN" dirty="0"/>
          </a:p>
        </p:txBody>
      </p:sp>
      <p:sp>
        <p:nvSpPr>
          <p:cNvPr id="3" name="Content Placeholder 2"/>
          <p:cNvSpPr>
            <a:spLocks noGrp="1"/>
          </p:cNvSpPr>
          <p:nvPr>
            <p:ph idx="1"/>
          </p:nvPr>
        </p:nvSpPr>
        <p:spPr>
          <a:xfrm>
            <a:off x="457200" y="990600"/>
            <a:ext cx="8229600" cy="5715000"/>
          </a:xfrm>
        </p:spPr>
        <p:txBody>
          <a:bodyPr>
            <a:normAutofit fontScale="25000" lnSpcReduction="20000"/>
          </a:bodyPr>
          <a:lstStyle/>
          <a:p>
            <a:r>
              <a:rPr lang="en-US" sz="6400" dirty="0" smtClean="0"/>
              <a:t>Lists </a:t>
            </a:r>
            <a:r>
              <a:rPr lang="en-US" sz="6400" dirty="0"/>
              <a:t>are the most versatile of Python's compound data types. A list contains items separated by commas and enclosed within square brackets ([]). To some extent, lists are similar to arrays in C. One difference between them is that all the items belonging to a list can be of different data type.</a:t>
            </a:r>
            <a:endParaRPr lang="en-IN" sz="6400" dirty="0"/>
          </a:p>
          <a:p>
            <a:r>
              <a:rPr lang="en-US" sz="6400" dirty="0"/>
              <a:t>The values stored in a list can be accessed using the slice operator ([ ] and [:]) with indexes starting at 0 in the beginning of the list and working their way to end -1. The plus (+) sign is the list concatenation operator, and the asterisk (*) is the repetition operator. For example −</a:t>
            </a:r>
            <a:endParaRPr lang="en-IN" sz="6400" dirty="0"/>
          </a:p>
          <a:p>
            <a:pPr marL="0" indent="0">
              <a:buNone/>
            </a:pPr>
            <a:r>
              <a:rPr lang="en-US" sz="6400" dirty="0"/>
              <a:t> </a:t>
            </a:r>
            <a:endParaRPr lang="en-IN" sz="6400" dirty="0"/>
          </a:p>
          <a:p>
            <a:r>
              <a:rPr lang="en-US" sz="6400" dirty="0"/>
              <a:t>list = [ '</a:t>
            </a:r>
            <a:r>
              <a:rPr lang="en-US" sz="6400" dirty="0" err="1"/>
              <a:t>abcd</a:t>
            </a:r>
            <a:r>
              <a:rPr lang="en-US" sz="6400" dirty="0"/>
              <a:t>', 786 , 2.23, 'john', 70.2 ]</a:t>
            </a:r>
            <a:endParaRPr lang="en-IN" sz="6400" dirty="0"/>
          </a:p>
          <a:p>
            <a:r>
              <a:rPr lang="en-US" sz="6400" dirty="0" err="1"/>
              <a:t>tinylist</a:t>
            </a:r>
            <a:r>
              <a:rPr lang="en-US" sz="6400" dirty="0"/>
              <a:t> = [123, 'john']</a:t>
            </a:r>
            <a:endParaRPr lang="en-IN" sz="6400" dirty="0"/>
          </a:p>
          <a:p>
            <a:r>
              <a:rPr lang="en-US" sz="6400" dirty="0" smtClean="0"/>
              <a:t>print </a:t>
            </a:r>
            <a:r>
              <a:rPr lang="en-US" sz="6400" dirty="0"/>
              <a:t>(list)          # Prints complete list</a:t>
            </a:r>
            <a:endParaRPr lang="en-IN" sz="6400" dirty="0"/>
          </a:p>
          <a:p>
            <a:r>
              <a:rPr lang="en-US" sz="6400" dirty="0"/>
              <a:t>print (list[0])       # Prints first element of the list</a:t>
            </a:r>
            <a:endParaRPr lang="en-IN" sz="6400" dirty="0"/>
          </a:p>
          <a:p>
            <a:r>
              <a:rPr lang="en-US" sz="6400" dirty="0"/>
              <a:t>print (list[1:3])     # Prints elements starting from 2nd till 3rd </a:t>
            </a:r>
            <a:endParaRPr lang="en-IN" sz="6400" dirty="0"/>
          </a:p>
          <a:p>
            <a:r>
              <a:rPr lang="en-US" sz="6400" dirty="0"/>
              <a:t>print (list[2:])      # Prints elements starting from 3rd element</a:t>
            </a:r>
            <a:endParaRPr lang="en-IN" sz="6400" dirty="0"/>
          </a:p>
          <a:p>
            <a:r>
              <a:rPr lang="en-US" sz="6400" dirty="0"/>
              <a:t>print (</a:t>
            </a:r>
            <a:r>
              <a:rPr lang="en-US" sz="6400" dirty="0" err="1"/>
              <a:t>tinylist</a:t>
            </a:r>
            <a:r>
              <a:rPr lang="en-US" sz="6400" dirty="0"/>
              <a:t> * 2)  # Prints list two times</a:t>
            </a:r>
            <a:endParaRPr lang="en-IN" sz="6400" dirty="0"/>
          </a:p>
          <a:p>
            <a:r>
              <a:rPr lang="en-US" sz="6400" dirty="0"/>
              <a:t>print (list + </a:t>
            </a:r>
            <a:r>
              <a:rPr lang="en-US" sz="6400" dirty="0" err="1"/>
              <a:t>tinylist</a:t>
            </a:r>
            <a:r>
              <a:rPr lang="en-US" sz="6400" dirty="0"/>
              <a:t>) # Prints concatenated lists</a:t>
            </a:r>
            <a:endParaRPr lang="en-IN" sz="6400" dirty="0"/>
          </a:p>
          <a:p>
            <a:pPr marL="0" indent="0">
              <a:buNone/>
            </a:pPr>
            <a:r>
              <a:rPr lang="en-US" sz="6400" dirty="0"/>
              <a:t>This produce the following result −</a:t>
            </a:r>
            <a:endParaRPr lang="en-IN" sz="6400" dirty="0"/>
          </a:p>
          <a:p>
            <a:r>
              <a:rPr lang="en-US" sz="6400" dirty="0"/>
              <a:t>['</a:t>
            </a:r>
            <a:r>
              <a:rPr lang="en-US" sz="6400" dirty="0" err="1"/>
              <a:t>abcd</a:t>
            </a:r>
            <a:r>
              <a:rPr lang="en-US" sz="6400" dirty="0"/>
              <a:t>', 786, 2.23, 'john', 70.200000000000003]</a:t>
            </a:r>
            <a:endParaRPr lang="en-IN" sz="6400" dirty="0"/>
          </a:p>
          <a:p>
            <a:r>
              <a:rPr lang="en-US" sz="6400" dirty="0" err="1"/>
              <a:t>abcd</a:t>
            </a:r>
            <a:endParaRPr lang="en-IN" sz="6400" dirty="0"/>
          </a:p>
          <a:p>
            <a:r>
              <a:rPr lang="en-US" sz="6400" dirty="0"/>
              <a:t>[786, 2.23]</a:t>
            </a:r>
            <a:endParaRPr lang="en-IN" sz="6400" dirty="0"/>
          </a:p>
          <a:p>
            <a:r>
              <a:rPr lang="en-US" sz="6400" dirty="0"/>
              <a:t>[2.23, 'john', 70.200000000000003]</a:t>
            </a:r>
            <a:endParaRPr lang="en-IN" sz="6400" dirty="0"/>
          </a:p>
          <a:p>
            <a:r>
              <a:rPr lang="en-US" sz="6400" dirty="0"/>
              <a:t>[123, 'john', 123, 'john']</a:t>
            </a:r>
            <a:endParaRPr lang="en-IN" sz="6400" dirty="0"/>
          </a:p>
          <a:p>
            <a:r>
              <a:rPr lang="en-US" sz="6400" dirty="0"/>
              <a:t>['</a:t>
            </a:r>
            <a:r>
              <a:rPr lang="en-US" sz="6400" dirty="0" err="1"/>
              <a:t>abcd</a:t>
            </a:r>
            <a:r>
              <a:rPr lang="en-US" sz="6400" dirty="0"/>
              <a:t>', 786, 2.23, 'john', 70.200000000000003, 123, 'john']</a:t>
            </a:r>
            <a:endParaRPr lang="en-IN" sz="6400" dirty="0"/>
          </a:p>
          <a:p>
            <a:endParaRPr lang="en-IN" dirty="0"/>
          </a:p>
        </p:txBody>
      </p:sp>
    </p:spTree>
    <p:extLst>
      <p:ext uri="{BB962C8B-B14F-4D97-AF65-F5344CB8AC3E}">
        <p14:creationId xmlns:p14="http://schemas.microsoft.com/office/powerpoint/2010/main" val="3458626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u="sng" dirty="0">
                <a:hlinkClick r:id="rId2"/>
              </a:rPr>
              <a:t>Python Tuples</a:t>
            </a:r>
            <a:r>
              <a:rPr lang="en-IN" dirty="0"/>
              <a:t/>
            </a:r>
            <a:br>
              <a:rPr lang="en-IN" dirty="0"/>
            </a:br>
            <a:endParaRPr lang="en-IN" dirty="0"/>
          </a:p>
        </p:txBody>
      </p:sp>
      <p:sp>
        <p:nvSpPr>
          <p:cNvPr id="3" name="Content Placeholder 2"/>
          <p:cNvSpPr>
            <a:spLocks noGrp="1"/>
          </p:cNvSpPr>
          <p:nvPr>
            <p:ph idx="1"/>
          </p:nvPr>
        </p:nvSpPr>
        <p:spPr>
          <a:xfrm>
            <a:off x="457200" y="762000"/>
            <a:ext cx="8229600" cy="5943600"/>
          </a:xfrm>
        </p:spPr>
        <p:txBody>
          <a:bodyPr>
            <a:noAutofit/>
          </a:bodyPr>
          <a:lstStyle/>
          <a:p>
            <a:r>
              <a:rPr lang="en-US" sz="1600" dirty="0" smtClean="0"/>
              <a:t>A </a:t>
            </a:r>
            <a:r>
              <a:rPr lang="en-US" sz="1600" dirty="0"/>
              <a:t>tuple is another sequence data type that is similar to the list. A tuple consists of a number of values separated by commas. Unlike lists, however, tuples are enclosed within parentheses.</a:t>
            </a:r>
            <a:endParaRPr lang="en-IN" sz="1600" dirty="0"/>
          </a:p>
          <a:p>
            <a:r>
              <a:rPr lang="en-US" sz="1600" dirty="0"/>
              <a:t>The main differences between lists and tuples are: Lists are enclosed in brackets ( [ ] ) and their elements and size can be changed, while tuples are enclosed in parentheses ( ( ) ) and cannot be updated. Tuples can be thought of as </a:t>
            </a:r>
            <a:r>
              <a:rPr lang="en-US" sz="1600" b="1" dirty="0"/>
              <a:t>read-only</a:t>
            </a:r>
            <a:r>
              <a:rPr lang="en-US" sz="1600" dirty="0"/>
              <a:t> lists. For example </a:t>
            </a:r>
            <a:r>
              <a:rPr lang="en-US" sz="1600" dirty="0" smtClean="0"/>
              <a:t>− </a:t>
            </a:r>
            <a:endParaRPr lang="en-IN" sz="1600" dirty="0" smtClean="0"/>
          </a:p>
          <a:p>
            <a:r>
              <a:rPr lang="en-US" sz="1600" dirty="0" smtClean="0"/>
              <a:t>tuple </a:t>
            </a:r>
            <a:r>
              <a:rPr lang="en-US" sz="1600" dirty="0"/>
              <a:t>= ( '</a:t>
            </a:r>
            <a:r>
              <a:rPr lang="en-US" sz="1600" dirty="0" err="1"/>
              <a:t>abcd</a:t>
            </a:r>
            <a:r>
              <a:rPr lang="en-US" sz="1600" dirty="0"/>
              <a:t>', 786 , 2.23, 'john', 70.2  )</a:t>
            </a:r>
            <a:endParaRPr lang="en-IN" sz="1600" dirty="0"/>
          </a:p>
          <a:p>
            <a:r>
              <a:rPr lang="en-US" sz="1600" dirty="0" err="1"/>
              <a:t>tinytuple</a:t>
            </a:r>
            <a:r>
              <a:rPr lang="en-US" sz="1600" dirty="0"/>
              <a:t> = (123, 'john')</a:t>
            </a:r>
            <a:endParaRPr lang="en-IN" sz="1600" dirty="0"/>
          </a:p>
          <a:p>
            <a:r>
              <a:rPr lang="en-US" sz="1600" dirty="0" smtClean="0"/>
              <a:t>print </a:t>
            </a:r>
            <a:r>
              <a:rPr lang="en-US" sz="1600" dirty="0"/>
              <a:t>(tuple)           # Prints complete tuple</a:t>
            </a:r>
            <a:endParaRPr lang="en-IN" sz="1600" dirty="0"/>
          </a:p>
          <a:p>
            <a:r>
              <a:rPr lang="en-US" sz="1600" dirty="0"/>
              <a:t>print (tuple[0])        # Prints first element of the tuple</a:t>
            </a:r>
            <a:endParaRPr lang="en-IN" sz="1600" dirty="0"/>
          </a:p>
          <a:p>
            <a:r>
              <a:rPr lang="en-US" sz="1600" dirty="0"/>
              <a:t>print (tuple[1:3])      # Prints elements starting from 2nd till 3rd </a:t>
            </a:r>
            <a:endParaRPr lang="en-IN" sz="1600" dirty="0"/>
          </a:p>
          <a:p>
            <a:r>
              <a:rPr lang="en-US" sz="1600" dirty="0"/>
              <a:t>print (tuple[2:])       # Prints elements starting from 3rd element</a:t>
            </a:r>
            <a:endParaRPr lang="en-IN" sz="1600" dirty="0"/>
          </a:p>
          <a:p>
            <a:r>
              <a:rPr lang="en-US" sz="1600" dirty="0"/>
              <a:t>print (</a:t>
            </a:r>
            <a:r>
              <a:rPr lang="en-US" sz="1600" dirty="0" err="1"/>
              <a:t>tinytuple</a:t>
            </a:r>
            <a:r>
              <a:rPr lang="en-US" sz="1600" dirty="0"/>
              <a:t> * 2)   # Prints tuple two times</a:t>
            </a:r>
            <a:endParaRPr lang="en-IN" sz="1600" dirty="0"/>
          </a:p>
          <a:p>
            <a:r>
              <a:rPr lang="en-US" sz="1600" dirty="0"/>
              <a:t>print (tuple + </a:t>
            </a:r>
            <a:r>
              <a:rPr lang="en-US" sz="1600" dirty="0" err="1"/>
              <a:t>tinytuple</a:t>
            </a:r>
            <a:r>
              <a:rPr lang="en-US" sz="1600" dirty="0"/>
              <a:t>) # Prints concatenated tuple</a:t>
            </a:r>
            <a:endParaRPr lang="en-IN" sz="1600" dirty="0"/>
          </a:p>
          <a:p>
            <a:pPr marL="0" indent="0">
              <a:buNone/>
            </a:pPr>
            <a:r>
              <a:rPr lang="en-US" sz="1600" dirty="0"/>
              <a:t>This produce the following result −</a:t>
            </a:r>
            <a:endParaRPr lang="en-IN" sz="1600" dirty="0"/>
          </a:p>
          <a:p>
            <a:r>
              <a:rPr lang="en-US" sz="1600" dirty="0"/>
              <a:t>('</a:t>
            </a:r>
            <a:r>
              <a:rPr lang="en-US" sz="1600" dirty="0" err="1"/>
              <a:t>abcd</a:t>
            </a:r>
            <a:r>
              <a:rPr lang="en-US" sz="1600" dirty="0"/>
              <a:t>', 786, 2.23, 'john', 70.200000000000003)</a:t>
            </a:r>
            <a:endParaRPr lang="en-IN" sz="1600" dirty="0"/>
          </a:p>
          <a:p>
            <a:r>
              <a:rPr lang="en-US" sz="1600" dirty="0" err="1"/>
              <a:t>abcd</a:t>
            </a:r>
            <a:endParaRPr lang="en-IN" sz="1600" dirty="0"/>
          </a:p>
          <a:p>
            <a:r>
              <a:rPr lang="en-US" sz="1600" dirty="0"/>
              <a:t>(786, 2.23)</a:t>
            </a:r>
            <a:endParaRPr lang="en-IN" sz="1600" dirty="0"/>
          </a:p>
          <a:p>
            <a:r>
              <a:rPr lang="en-US" sz="1600" dirty="0"/>
              <a:t>(2.23, 'john', 70.200000000000003)</a:t>
            </a:r>
            <a:endParaRPr lang="en-IN" sz="1600" dirty="0"/>
          </a:p>
          <a:p>
            <a:r>
              <a:rPr lang="en-US" sz="1600" dirty="0"/>
              <a:t>(123, 'john', 123, 'john')</a:t>
            </a:r>
            <a:endParaRPr lang="en-IN" sz="1600" dirty="0"/>
          </a:p>
          <a:p>
            <a:r>
              <a:rPr lang="en-US" sz="1600" dirty="0"/>
              <a:t>('</a:t>
            </a:r>
            <a:r>
              <a:rPr lang="en-US" sz="1600" dirty="0" err="1"/>
              <a:t>abcd</a:t>
            </a:r>
            <a:r>
              <a:rPr lang="en-US" sz="1600" dirty="0"/>
              <a:t>', 786, 2.23, 'john', 70.200000000000003, 123, 'john')</a:t>
            </a:r>
            <a:endParaRPr lang="en-IN" sz="1600" dirty="0"/>
          </a:p>
        </p:txBody>
      </p:sp>
    </p:spTree>
    <p:extLst>
      <p:ext uri="{BB962C8B-B14F-4D97-AF65-F5344CB8AC3E}">
        <p14:creationId xmlns:p14="http://schemas.microsoft.com/office/powerpoint/2010/main" val="18749894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u="sng" dirty="0">
                <a:hlinkClick r:id="rId2"/>
              </a:rPr>
              <a:t>Python Dictionary</a:t>
            </a:r>
            <a:r>
              <a:rPr lang="en-IN" dirty="0"/>
              <a:t/>
            </a:r>
            <a:br>
              <a:rPr lang="en-IN" dirty="0"/>
            </a:br>
            <a:endParaRPr lang="en-IN" dirty="0"/>
          </a:p>
        </p:txBody>
      </p:sp>
      <p:sp>
        <p:nvSpPr>
          <p:cNvPr id="3" name="Content Placeholder 2"/>
          <p:cNvSpPr>
            <a:spLocks noGrp="1"/>
          </p:cNvSpPr>
          <p:nvPr>
            <p:ph idx="1"/>
          </p:nvPr>
        </p:nvSpPr>
        <p:spPr>
          <a:xfrm>
            <a:off x="457200" y="762000"/>
            <a:ext cx="8229600" cy="5943600"/>
          </a:xfrm>
        </p:spPr>
        <p:txBody>
          <a:bodyPr>
            <a:normAutofit fontScale="40000" lnSpcReduction="20000"/>
          </a:bodyPr>
          <a:lstStyle/>
          <a:p>
            <a:r>
              <a:rPr lang="en-US" sz="4000" dirty="0" smtClean="0"/>
              <a:t>Python's </a:t>
            </a:r>
            <a:r>
              <a:rPr lang="en-US" sz="4000" dirty="0"/>
              <a:t>dictionaries are kind of hash table type. They work like associative arrays or hashes found in Perl and consist of key-value pairs. A dictionary key can be almost any Python type, but are usually numbers or strings. Values, on the other hand, can be any arbitrary Python object.</a:t>
            </a:r>
            <a:endParaRPr lang="en-IN" sz="4000" dirty="0"/>
          </a:p>
          <a:p>
            <a:r>
              <a:rPr lang="en-US" sz="4000" dirty="0"/>
              <a:t>Dictionaries are enclosed by curly braces ({ }) and values can be assigned and accessed using square braces ([]). For example −</a:t>
            </a:r>
            <a:endParaRPr lang="en-IN" sz="4000" dirty="0"/>
          </a:p>
          <a:p>
            <a:pPr marL="0" indent="0">
              <a:buNone/>
            </a:pPr>
            <a:r>
              <a:rPr lang="en-US" sz="4000" dirty="0"/>
              <a:t> </a:t>
            </a:r>
            <a:endParaRPr lang="en-IN" sz="4000" dirty="0"/>
          </a:p>
          <a:p>
            <a:r>
              <a:rPr lang="en-US" sz="4000" dirty="0" err="1"/>
              <a:t>dict</a:t>
            </a:r>
            <a:r>
              <a:rPr lang="en-US" sz="4000" dirty="0"/>
              <a:t> = {}</a:t>
            </a:r>
            <a:endParaRPr lang="en-IN" sz="4000" dirty="0"/>
          </a:p>
          <a:p>
            <a:r>
              <a:rPr lang="en-US" sz="4000" dirty="0" err="1"/>
              <a:t>dict</a:t>
            </a:r>
            <a:r>
              <a:rPr lang="en-US" sz="4000" dirty="0"/>
              <a:t>['one'] = "This is one"</a:t>
            </a:r>
            <a:endParaRPr lang="en-IN" sz="4000" dirty="0"/>
          </a:p>
          <a:p>
            <a:r>
              <a:rPr lang="en-US" sz="4000" dirty="0" err="1"/>
              <a:t>dict</a:t>
            </a:r>
            <a:r>
              <a:rPr lang="en-US" sz="4000" dirty="0"/>
              <a:t>[2]     = "This is two"</a:t>
            </a:r>
            <a:endParaRPr lang="en-IN" sz="4000" dirty="0"/>
          </a:p>
          <a:p>
            <a:r>
              <a:rPr lang="en-US" sz="4000" dirty="0" err="1" smtClean="0"/>
              <a:t>tinydict</a:t>
            </a:r>
            <a:r>
              <a:rPr lang="en-US" sz="4000" dirty="0" smtClean="0"/>
              <a:t> </a:t>
            </a:r>
            <a:r>
              <a:rPr lang="en-US" sz="4000" dirty="0"/>
              <a:t>= {'name': 'john','code':6734, '</a:t>
            </a:r>
            <a:r>
              <a:rPr lang="en-US" sz="4000" dirty="0" err="1"/>
              <a:t>dept</a:t>
            </a:r>
            <a:r>
              <a:rPr lang="en-US" sz="4000" dirty="0"/>
              <a:t>': 'sales'}</a:t>
            </a:r>
            <a:endParaRPr lang="en-IN" sz="4000" dirty="0"/>
          </a:p>
          <a:p>
            <a:r>
              <a:rPr lang="en-US" sz="4000" dirty="0" smtClean="0"/>
              <a:t>print </a:t>
            </a:r>
            <a:r>
              <a:rPr lang="en-US" sz="4000" dirty="0"/>
              <a:t>(</a:t>
            </a:r>
            <a:r>
              <a:rPr lang="en-US" sz="4000" dirty="0" err="1"/>
              <a:t>dict</a:t>
            </a:r>
            <a:r>
              <a:rPr lang="en-US" sz="4000" dirty="0"/>
              <a:t>['one'])       # Prints value for 'one' key</a:t>
            </a:r>
            <a:endParaRPr lang="en-IN" sz="4000" dirty="0"/>
          </a:p>
          <a:p>
            <a:r>
              <a:rPr lang="en-US" sz="4000" dirty="0"/>
              <a:t>print (</a:t>
            </a:r>
            <a:r>
              <a:rPr lang="en-US" sz="4000" dirty="0" err="1"/>
              <a:t>dict</a:t>
            </a:r>
            <a:r>
              <a:rPr lang="en-US" sz="4000" dirty="0"/>
              <a:t>[2])           # Prints value for 2 key</a:t>
            </a:r>
            <a:endParaRPr lang="en-IN" sz="4000" dirty="0"/>
          </a:p>
          <a:p>
            <a:r>
              <a:rPr lang="en-US" sz="4000" dirty="0"/>
              <a:t>print (</a:t>
            </a:r>
            <a:r>
              <a:rPr lang="en-US" sz="4000" dirty="0" err="1"/>
              <a:t>tinydict</a:t>
            </a:r>
            <a:r>
              <a:rPr lang="en-US" sz="4000" dirty="0"/>
              <a:t>)          # Prints complete dictionary</a:t>
            </a:r>
            <a:endParaRPr lang="en-IN" sz="4000" dirty="0"/>
          </a:p>
          <a:p>
            <a:r>
              <a:rPr lang="en-US" sz="4000" dirty="0"/>
              <a:t>print (</a:t>
            </a:r>
            <a:r>
              <a:rPr lang="en-US" sz="4000" dirty="0" err="1"/>
              <a:t>tinydict.keys</a:t>
            </a:r>
            <a:r>
              <a:rPr lang="en-US" sz="4000" dirty="0"/>
              <a:t>())   # Prints all the keys</a:t>
            </a:r>
            <a:endParaRPr lang="en-IN" sz="4000" dirty="0"/>
          </a:p>
          <a:p>
            <a:r>
              <a:rPr lang="en-US" sz="4000" dirty="0"/>
              <a:t>print (</a:t>
            </a:r>
            <a:r>
              <a:rPr lang="en-US" sz="4000" dirty="0" err="1"/>
              <a:t>tinydict.values</a:t>
            </a:r>
            <a:r>
              <a:rPr lang="en-US" sz="4000" dirty="0"/>
              <a:t>()) # Prints all the values</a:t>
            </a:r>
            <a:endParaRPr lang="en-IN" sz="4000" dirty="0"/>
          </a:p>
          <a:p>
            <a:pPr marL="0" indent="0">
              <a:buNone/>
            </a:pPr>
            <a:r>
              <a:rPr lang="en-US" sz="4000" dirty="0"/>
              <a:t>This produce the following result −</a:t>
            </a:r>
            <a:endParaRPr lang="en-IN" sz="4000" dirty="0"/>
          </a:p>
          <a:p>
            <a:r>
              <a:rPr lang="en-US" sz="4000" dirty="0"/>
              <a:t>This is one</a:t>
            </a:r>
            <a:endParaRPr lang="en-IN" sz="4000" dirty="0"/>
          </a:p>
          <a:p>
            <a:r>
              <a:rPr lang="en-US" sz="4000" dirty="0"/>
              <a:t>This is two</a:t>
            </a:r>
            <a:endParaRPr lang="en-IN" sz="4000" dirty="0"/>
          </a:p>
          <a:p>
            <a:r>
              <a:rPr lang="en-US" sz="4000" dirty="0"/>
              <a:t>{'</a:t>
            </a:r>
            <a:r>
              <a:rPr lang="en-US" sz="4000" dirty="0" err="1"/>
              <a:t>dept</a:t>
            </a:r>
            <a:r>
              <a:rPr lang="en-US" sz="4000" dirty="0"/>
              <a:t>': 'sales', 'code': 6734, 'name': 'john'}</a:t>
            </a:r>
            <a:endParaRPr lang="en-IN" sz="4000" dirty="0"/>
          </a:p>
          <a:p>
            <a:r>
              <a:rPr lang="en-US" sz="4000" dirty="0"/>
              <a:t>['</a:t>
            </a:r>
            <a:r>
              <a:rPr lang="en-US" sz="4000" dirty="0" err="1"/>
              <a:t>dept</a:t>
            </a:r>
            <a:r>
              <a:rPr lang="en-US" sz="4000" dirty="0"/>
              <a:t>', 'code', 'name']</a:t>
            </a:r>
            <a:endParaRPr lang="en-IN" sz="4000" dirty="0"/>
          </a:p>
          <a:p>
            <a:r>
              <a:rPr lang="en-US" sz="4000" dirty="0"/>
              <a:t>['sales', 6734, 'john']</a:t>
            </a:r>
            <a:endParaRPr lang="en-IN" sz="4000" dirty="0"/>
          </a:p>
          <a:p>
            <a:r>
              <a:rPr lang="en-US" sz="4000" dirty="0"/>
              <a:t>Dictionaries have no concept of order among elements. It is incorrect to say that the elements are "out of order"; they are simply unordered.</a:t>
            </a:r>
            <a:endParaRPr lang="en-IN" sz="4000" dirty="0"/>
          </a:p>
          <a:p>
            <a:endParaRPr lang="en-IN" dirty="0"/>
          </a:p>
        </p:txBody>
      </p:sp>
    </p:spTree>
    <p:extLst>
      <p:ext uri="{BB962C8B-B14F-4D97-AF65-F5344CB8AC3E}">
        <p14:creationId xmlns:p14="http://schemas.microsoft.com/office/powerpoint/2010/main" val="20273075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Type Conversion</a:t>
            </a:r>
            <a:r>
              <a:rPr lang="en-IN" dirty="0"/>
              <a:t/>
            </a:r>
            <a:br>
              <a:rPr lang="en-IN" dirty="0"/>
            </a:br>
            <a:endParaRPr lang="en-IN" dirty="0"/>
          </a:p>
        </p:txBody>
      </p:sp>
      <p:sp>
        <p:nvSpPr>
          <p:cNvPr id="3" name="Content Placeholder 2"/>
          <p:cNvSpPr>
            <a:spLocks noGrp="1"/>
          </p:cNvSpPr>
          <p:nvPr>
            <p:ph idx="1"/>
          </p:nvPr>
        </p:nvSpPr>
        <p:spPr/>
        <p:txBody>
          <a:bodyPr/>
          <a:lstStyle/>
          <a:p>
            <a:r>
              <a:rPr lang="en-US" dirty="0" smtClean="0"/>
              <a:t>Sometimes</a:t>
            </a:r>
            <a:r>
              <a:rPr lang="en-US" dirty="0"/>
              <a:t>, you may need to perform conversions between the built-in types. To convert between types, you simply use the type name as a function.</a:t>
            </a:r>
            <a:endParaRPr lang="en-IN" dirty="0"/>
          </a:p>
          <a:p>
            <a:r>
              <a:rPr lang="en-US" dirty="0"/>
              <a:t>There are several built-in functions to perform conversion from one data type to another. </a:t>
            </a:r>
            <a:endParaRPr lang="en-IN" dirty="0"/>
          </a:p>
        </p:txBody>
      </p:sp>
    </p:spTree>
    <p:extLst>
      <p:ext uri="{BB962C8B-B14F-4D97-AF65-F5344CB8AC3E}">
        <p14:creationId xmlns:p14="http://schemas.microsoft.com/office/powerpoint/2010/main" val="1816967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61164209"/>
              </p:ext>
            </p:extLst>
          </p:nvPr>
        </p:nvGraphicFramePr>
        <p:xfrm>
          <a:off x="838200" y="1143000"/>
          <a:ext cx="7924800" cy="5181602"/>
        </p:xfrm>
        <a:graphic>
          <a:graphicData uri="http://schemas.openxmlformats.org/drawingml/2006/table">
            <a:tbl>
              <a:tblPr firstRow="1" firstCol="1" bandRow="1">
                <a:tableStyleId>{5C22544A-7EE6-4342-B048-85BDC9FD1C3A}</a:tableStyleId>
              </a:tblPr>
              <a:tblGrid>
                <a:gridCol w="2895600"/>
                <a:gridCol w="5029200"/>
              </a:tblGrid>
              <a:tr h="480845">
                <a:tc>
                  <a:txBody>
                    <a:bodyPr/>
                    <a:lstStyle/>
                    <a:p>
                      <a:pPr>
                        <a:lnSpc>
                          <a:spcPct val="115000"/>
                        </a:lnSpc>
                        <a:spcAft>
                          <a:spcPts val="1000"/>
                        </a:spcAft>
                      </a:pPr>
                      <a:r>
                        <a:rPr lang="en-US" sz="1400" dirty="0">
                          <a:effectLst/>
                        </a:rPr>
                        <a:t>Function</a:t>
                      </a:r>
                      <a:endParaRPr lang="en-IN" sz="1400" dirty="0">
                        <a:effectLst/>
                        <a:latin typeface="Calibri"/>
                        <a:ea typeface="Calibri"/>
                        <a:cs typeface="Mangal"/>
                      </a:endParaRPr>
                    </a:p>
                  </a:txBody>
                  <a:tcPr marL="55148" marR="55148" marT="55148" marB="55148"/>
                </a:tc>
                <a:tc>
                  <a:txBody>
                    <a:bodyPr/>
                    <a:lstStyle/>
                    <a:p>
                      <a:pPr>
                        <a:lnSpc>
                          <a:spcPct val="115000"/>
                        </a:lnSpc>
                        <a:spcAft>
                          <a:spcPts val="1000"/>
                        </a:spcAft>
                      </a:pPr>
                      <a:r>
                        <a:rPr lang="en-US" sz="1400">
                          <a:effectLst/>
                        </a:rPr>
                        <a:t>Description</a:t>
                      </a:r>
                      <a:endParaRPr lang="en-IN" sz="1400">
                        <a:effectLst/>
                        <a:latin typeface="Calibri"/>
                        <a:ea typeface="Calibri"/>
                        <a:cs typeface="Mangal"/>
                      </a:endParaRPr>
                    </a:p>
                  </a:txBody>
                  <a:tcPr marL="55148" marR="55148" marT="55148" marB="55148"/>
                </a:tc>
              </a:tr>
              <a:tr h="667421">
                <a:tc>
                  <a:txBody>
                    <a:bodyPr/>
                    <a:lstStyle/>
                    <a:p>
                      <a:pPr>
                        <a:lnSpc>
                          <a:spcPct val="115000"/>
                        </a:lnSpc>
                        <a:spcAft>
                          <a:spcPts val="1000"/>
                        </a:spcAft>
                      </a:pPr>
                      <a:r>
                        <a:rPr lang="en-US" sz="1400" dirty="0" err="1">
                          <a:effectLst/>
                        </a:rPr>
                        <a:t>int</a:t>
                      </a:r>
                      <a:r>
                        <a:rPr lang="en-US" sz="1400" dirty="0">
                          <a:effectLst/>
                        </a:rPr>
                        <a:t>(x [,base])</a:t>
                      </a:r>
                      <a:endParaRPr lang="en-IN" sz="1400" dirty="0">
                        <a:effectLst/>
                        <a:latin typeface="Calibri"/>
                        <a:ea typeface="Calibri"/>
                        <a:cs typeface="Mangal"/>
                      </a:endParaRPr>
                    </a:p>
                  </a:txBody>
                  <a:tcPr marL="55148" marR="55148" marT="55148" marB="55148"/>
                </a:tc>
                <a:tc>
                  <a:txBody>
                    <a:bodyPr/>
                    <a:lstStyle/>
                    <a:p>
                      <a:pPr>
                        <a:lnSpc>
                          <a:spcPct val="115000"/>
                        </a:lnSpc>
                        <a:spcAft>
                          <a:spcPts val="1000"/>
                        </a:spcAft>
                      </a:pPr>
                      <a:r>
                        <a:rPr lang="en-US" sz="1400" dirty="0">
                          <a:effectLst/>
                        </a:rPr>
                        <a:t>Converts x to an integer. base specifies the base if x is a string.</a:t>
                      </a:r>
                      <a:endParaRPr lang="en-IN" sz="1400" dirty="0">
                        <a:effectLst/>
                        <a:latin typeface="Calibri"/>
                        <a:ea typeface="Calibri"/>
                        <a:cs typeface="Mangal"/>
                      </a:endParaRPr>
                    </a:p>
                  </a:txBody>
                  <a:tcPr marL="55148" marR="55148" marT="55148" marB="55148"/>
                </a:tc>
              </a:tr>
              <a:tr h="480845">
                <a:tc>
                  <a:txBody>
                    <a:bodyPr/>
                    <a:lstStyle/>
                    <a:p>
                      <a:pPr>
                        <a:lnSpc>
                          <a:spcPct val="115000"/>
                        </a:lnSpc>
                        <a:spcAft>
                          <a:spcPts val="1000"/>
                        </a:spcAft>
                      </a:pPr>
                      <a:r>
                        <a:rPr lang="en-US" sz="1400" dirty="0">
                          <a:effectLst/>
                        </a:rPr>
                        <a:t>float(x)</a:t>
                      </a:r>
                      <a:endParaRPr lang="en-IN" sz="1400" dirty="0">
                        <a:effectLst/>
                        <a:latin typeface="Calibri"/>
                        <a:ea typeface="Calibri"/>
                        <a:cs typeface="Mangal"/>
                      </a:endParaRPr>
                    </a:p>
                  </a:txBody>
                  <a:tcPr marL="55148" marR="55148" marT="55148" marB="55148"/>
                </a:tc>
                <a:tc>
                  <a:txBody>
                    <a:bodyPr/>
                    <a:lstStyle/>
                    <a:p>
                      <a:pPr>
                        <a:lnSpc>
                          <a:spcPct val="115000"/>
                        </a:lnSpc>
                        <a:spcAft>
                          <a:spcPts val="1000"/>
                        </a:spcAft>
                      </a:pPr>
                      <a:r>
                        <a:rPr lang="en-US" sz="1400">
                          <a:effectLst/>
                        </a:rPr>
                        <a:t>Converts x to a floating-point number.</a:t>
                      </a:r>
                      <a:endParaRPr lang="en-IN" sz="1400">
                        <a:effectLst/>
                        <a:latin typeface="Calibri"/>
                        <a:ea typeface="Calibri"/>
                        <a:cs typeface="Mangal"/>
                      </a:endParaRPr>
                    </a:p>
                  </a:txBody>
                  <a:tcPr marL="55148" marR="55148" marT="55148" marB="55148"/>
                </a:tc>
              </a:tr>
              <a:tr h="480845">
                <a:tc>
                  <a:txBody>
                    <a:bodyPr/>
                    <a:lstStyle/>
                    <a:p>
                      <a:pPr>
                        <a:lnSpc>
                          <a:spcPct val="115000"/>
                        </a:lnSpc>
                        <a:spcAft>
                          <a:spcPts val="1000"/>
                        </a:spcAft>
                      </a:pPr>
                      <a:r>
                        <a:rPr lang="en-US" sz="1400" dirty="0">
                          <a:effectLst/>
                        </a:rPr>
                        <a:t>complex(real [,</a:t>
                      </a:r>
                      <a:r>
                        <a:rPr lang="en-US" sz="1400" dirty="0" err="1">
                          <a:effectLst/>
                        </a:rPr>
                        <a:t>imag</a:t>
                      </a:r>
                      <a:r>
                        <a:rPr lang="en-US" sz="1400" dirty="0">
                          <a:effectLst/>
                        </a:rPr>
                        <a:t>])</a:t>
                      </a:r>
                      <a:endParaRPr lang="en-IN" sz="1400" dirty="0">
                        <a:effectLst/>
                        <a:latin typeface="Calibri"/>
                        <a:ea typeface="Calibri"/>
                        <a:cs typeface="Mangal"/>
                      </a:endParaRPr>
                    </a:p>
                  </a:txBody>
                  <a:tcPr marL="55148" marR="55148" marT="55148" marB="55148"/>
                </a:tc>
                <a:tc>
                  <a:txBody>
                    <a:bodyPr/>
                    <a:lstStyle/>
                    <a:p>
                      <a:pPr>
                        <a:lnSpc>
                          <a:spcPct val="115000"/>
                        </a:lnSpc>
                        <a:spcAft>
                          <a:spcPts val="1000"/>
                        </a:spcAft>
                      </a:pPr>
                      <a:r>
                        <a:rPr lang="en-US" sz="1400" dirty="0">
                          <a:effectLst/>
                        </a:rPr>
                        <a:t>Creates a complex number.</a:t>
                      </a:r>
                      <a:endParaRPr lang="en-IN" sz="1400" dirty="0">
                        <a:effectLst/>
                        <a:latin typeface="Calibri"/>
                        <a:ea typeface="Calibri"/>
                        <a:cs typeface="Mangal"/>
                      </a:endParaRPr>
                    </a:p>
                  </a:txBody>
                  <a:tcPr marL="55148" marR="55148" marT="55148" marB="55148"/>
                </a:tc>
              </a:tr>
              <a:tr h="480845">
                <a:tc>
                  <a:txBody>
                    <a:bodyPr/>
                    <a:lstStyle/>
                    <a:p>
                      <a:pPr>
                        <a:lnSpc>
                          <a:spcPct val="115000"/>
                        </a:lnSpc>
                        <a:spcAft>
                          <a:spcPts val="1000"/>
                        </a:spcAft>
                      </a:pPr>
                      <a:r>
                        <a:rPr lang="en-US" sz="1400" dirty="0">
                          <a:effectLst/>
                        </a:rPr>
                        <a:t>tuple(s)</a:t>
                      </a:r>
                      <a:endParaRPr lang="en-IN" sz="1400" dirty="0">
                        <a:effectLst/>
                        <a:latin typeface="Calibri"/>
                        <a:ea typeface="Calibri"/>
                        <a:cs typeface="Mangal"/>
                      </a:endParaRPr>
                    </a:p>
                  </a:txBody>
                  <a:tcPr marL="55148" marR="55148" marT="55148" marB="55148"/>
                </a:tc>
                <a:tc>
                  <a:txBody>
                    <a:bodyPr/>
                    <a:lstStyle/>
                    <a:p>
                      <a:pPr>
                        <a:lnSpc>
                          <a:spcPct val="115000"/>
                        </a:lnSpc>
                        <a:spcAft>
                          <a:spcPts val="1000"/>
                        </a:spcAft>
                      </a:pPr>
                      <a:r>
                        <a:rPr lang="en-US" sz="1400" dirty="0">
                          <a:effectLst/>
                        </a:rPr>
                        <a:t>Converts s to a tuple.</a:t>
                      </a:r>
                      <a:endParaRPr lang="en-IN" sz="1400" dirty="0">
                        <a:effectLst/>
                        <a:latin typeface="Calibri"/>
                        <a:ea typeface="Calibri"/>
                        <a:cs typeface="Mangal"/>
                      </a:endParaRPr>
                    </a:p>
                  </a:txBody>
                  <a:tcPr marL="55148" marR="55148" marT="55148" marB="55148"/>
                </a:tc>
              </a:tr>
              <a:tr h="480845">
                <a:tc>
                  <a:txBody>
                    <a:bodyPr/>
                    <a:lstStyle/>
                    <a:p>
                      <a:pPr>
                        <a:lnSpc>
                          <a:spcPct val="115000"/>
                        </a:lnSpc>
                        <a:spcAft>
                          <a:spcPts val="1000"/>
                        </a:spcAft>
                      </a:pPr>
                      <a:r>
                        <a:rPr lang="en-US" sz="1400" dirty="0">
                          <a:effectLst/>
                        </a:rPr>
                        <a:t>list(s)</a:t>
                      </a:r>
                      <a:endParaRPr lang="en-IN" sz="1400" dirty="0">
                        <a:effectLst/>
                        <a:latin typeface="Calibri"/>
                        <a:ea typeface="Calibri"/>
                        <a:cs typeface="Mangal"/>
                      </a:endParaRPr>
                    </a:p>
                  </a:txBody>
                  <a:tcPr marL="55148" marR="55148" marT="55148" marB="55148"/>
                </a:tc>
                <a:tc>
                  <a:txBody>
                    <a:bodyPr/>
                    <a:lstStyle/>
                    <a:p>
                      <a:pPr>
                        <a:lnSpc>
                          <a:spcPct val="115000"/>
                        </a:lnSpc>
                        <a:spcAft>
                          <a:spcPts val="1000"/>
                        </a:spcAft>
                      </a:pPr>
                      <a:r>
                        <a:rPr lang="en-US" sz="1400" dirty="0">
                          <a:effectLst/>
                        </a:rPr>
                        <a:t>Converts s to a list.</a:t>
                      </a:r>
                      <a:endParaRPr lang="en-IN" sz="1400" dirty="0">
                        <a:effectLst/>
                        <a:latin typeface="Calibri"/>
                        <a:ea typeface="Calibri"/>
                        <a:cs typeface="Mangal"/>
                      </a:endParaRPr>
                    </a:p>
                  </a:txBody>
                  <a:tcPr marL="55148" marR="55148" marT="55148" marB="55148"/>
                </a:tc>
              </a:tr>
              <a:tr h="667421">
                <a:tc>
                  <a:txBody>
                    <a:bodyPr/>
                    <a:lstStyle/>
                    <a:p>
                      <a:pPr>
                        <a:lnSpc>
                          <a:spcPct val="115000"/>
                        </a:lnSpc>
                        <a:spcAft>
                          <a:spcPts val="1000"/>
                        </a:spcAft>
                      </a:pPr>
                      <a:r>
                        <a:rPr lang="en-US" sz="1400" dirty="0" err="1">
                          <a:effectLst/>
                        </a:rPr>
                        <a:t>dict</a:t>
                      </a:r>
                      <a:r>
                        <a:rPr lang="en-US" sz="1400" dirty="0">
                          <a:effectLst/>
                        </a:rPr>
                        <a:t>(d)</a:t>
                      </a:r>
                      <a:endParaRPr lang="en-IN" sz="1400" dirty="0">
                        <a:effectLst/>
                        <a:latin typeface="Calibri"/>
                        <a:ea typeface="Calibri"/>
                        <a:cs typeface="Mangal"/>
                      </a:endParaRPr>
                    </a:p>
                  </a:txBody>
                  <a:tcPr marL="55148" marR="55148" marT="55148" marB="55148"/>
                </a:tc>
                <a:tc>
                  <a:txBody>
                    <a:bodyPr/>
                    <a:lstStyle/>
                    <a:p>
                      <a:pPr>
                        <a:lnSpc>
                          <a:spcPct val="115000"/>
                        </a:lnSpc>
                        <a:spcAft>
                          <a:spcPts val="1000"/>
                        </a:spcAft>
                      </a:pPr>
                      <a:r>
                        <a:rPr lang="en-US" sz="1400">
                          <a:effectLst/>
                        </a:rPr>
                        <a:t>Creates a dictionary. d must be a sequence of (key,value) tuples.</a:t>
                      </a:r>
                      <a:endParaRPr lang="en-IN" sz="1400">
                        <a:effectLst/>
                        <a:latin typeface="Calibri"/>
                        <a:ea typeface="Calibri"/>
                        <a:cs typeface="Mangal"/>
                      </a:endParaRPr>
                    </a:p>
                  </a:txBody>
                  <a:tcPr marL="55148" marR="55148" marT="55148" marB="55148"/>
                </a:tc>
              </a:tr>
              <a:tr h="480845">
                <a:tc>
                  <a:txBody>
                    <a:bodyPr/>
                    <a:lstStyle/>
                    <a:p>
                      <a:pPr>
                        <a:lnSpc>
                          <a:spcPct val="115000"/>
                        </a:lnSpc>
                        <a:spcAft>
                          <a:spcPts val="1000"/>
                        </a:spcAft>
                      </a:pPr>
                      <a:r>
                        <a:rPr lang="en-US" sz="1400" dirty="0" err="1">
                          <a:effectLst/>
                        </a:rPr>
                        <a:t>chr</a:t>
                      </a:r>
                      <a:r>
                        <a:rPr lang="en-US" sz="1400" dirty="0">
                          <a:effectLst/>
                        </a:rPr>
                        <a:t>(x)</a:t>
                      </a:r>
                      <a:endParaRPr lang="en-IN" sz="1400" dirty="0">
                        <a:effectLst/>
                        <a:latin typeface="Calibri"/>
                        <a:ea typeface="Calibri"/>
                        <a:cs typeface="Mangal"/>
                      </a:endParaRPr>
                    </a:p>
                  </a:txBody>
                  <a:tcPr marL="55148" marR="55148" marT="55148" marB="55148"/>
                </a:tc>
                <a:tc>
                  <a:txBody>
                    <a:bodyPr/>
                    <a:lstStyle/>
                    <a:p>
                      <a:pPr>
                        <a:lnSpc>
                          <a:spcPct val="115000"/>
                        </a:lnSpc>
                        <a:spcAft>
                          <a:spcPts val="1000"/>
                        </a:spcAft>
                      </a:pPr>
                      <a:r>
                        <a:rPr lang="en-US" sz="1400" dirty="0">
                          <a:effectLst/>
                        </a:rPr>
                        <a:t>Converts an integer to a character.</a:t>
                      </a:r>
                      <a:endParaRPr lang="en-IN" sz="1400" dirty="0">
                        <a:effectLst/>
                        <a:latin typeface="Calibri"/>
                        <a:ea typeface="Calibri"/>
                        <a:cs typeface="Mangal"/>
                      </a:endParaRPr>
                    </a:p>
                  </a:txBody>
                  <a:tcPr marL="55148" marR="55148" marT="55148" marB="55148"/>
                </a:tc>
              </a:tr>
              <a:tr h="480845">
                <a:tc>
                  <a:txBody>
                    <a:bodyPr/>
                    <a:lstStyle/>
                    <a:p>
                      <a:pPr>
                        <a:lnSpc>
                          <a:spcPct val="115000"/>
                        </a:lnSpc>
                        <a:spcAft>
                          <a:spcPts val="1000"/>
                        </a:spcAft>
                      </a:pPr>
                      <a:r>
                        <a:rPr lang="en-US" sz="1400" dirty="0">
                          <a:effectLst/>
                        </a:rPr>
                        <a:t>hex(x)</a:t>
                      </a:r>
                      <a:endParaRPr lang="en-IN" sz="1400" dirty="0">
                        <a:effectLst/>
                        <a:latin typeface="Calibri"/>
                        <a:ea typeface="Calibri"/>
                        <a:cs typeface="Mangal"/>
                      </a:endParaRPr>
                    </a:p>
                  </a:txBody>
                  <a:tcPr marL="55148" marR="55148" marT="55148" marB="55148"/>
                </a:tc>
                <a:tc>
                  <a:txBody>
                    <a:bodyPr/>
                    <a:lstStyle/>
                    <a:p>
                      <a:pPr>
                        <a:lnSpc>
                          <a:spcPct val="115000"/>
                        </a:lnSpc>
                        <a:spcAft>
                          <a:spcPts val="1000"/>
                        </a:spcAft>
                      </a:pPr>
                      <a:r>
                        <a:rPr lang="en-US" sz="1400" dirty="0">
                          <a:effectLst/>
                        </a:rPr>
                        <a:t>Converts an integer to a hexadecimal string.</a:t>
                      </a:r>
                      <a:endParaRPr lang="en-IN" sz="1400" dirty="0">
                        <a:effectLst/>
                        <a:latin typeface="Calibri"/>
                        <a:ea typeface="Calibri"/>
                        <a:cs typeface="Mangal"/>
                      </a:endParaRPr>
                    </a:p>
                  </a:txBody>
                  <a:tcPr marL="55148" marR="55148" marT="55148" marB="55148"/>
                </a:tc>
              </a:tr>
              <a:tr h="480845">
                <a:tc>
                  <a:txBody>
                    <a:bodyPr/>
                    <a:lstStyle/>
                    <a:p>
                      <a:pPr>
                        <a:lnSpc>
                          <a:spcPct val="115000"/>
                        </a:lnSpc>
                        <a:spcAft>
                          <a:spcPts val="1000"/>
                        </a:spcAft>
                      </a:pPr>
                      <a:r>
                        <a:rPr lang="en-US" sz="1400">
                          <a:effectLst/>
                        </a:rPr>
                        <a:t>oct(x)</a:t>
                      </a:r>
                      <a:endParaRPr lang="en-IN" sz="1400">
                        <a:effectLst/>
                        <a:latin typeface="Calibri"/>
                        <a:ea typeface="Calibri"/>
                        <a:cs typeface="Mangal"/>
                      </a:endParaRPr>
                    </a:p>
                  </a:txBody>
                  <a:tcPr marL="55148" marR="55148" marT="55148" marB="55148"/>
                </a:tc>
                <a:tc>
                  <a:txBody>
                    <a:bodyPr/>
                    <a:lstStyle/>
                    <a:p>
                      <a:pPr>
                        <a:lnSpc>
                          <a:spcPct val="115000"/>
                        </a:lnSpc>
                        <a:spcAft>
                          <a:spcPts val="1000"/>
                        </a:spcAft>
                      </a:pPr>
                      <a:r>
                        <a:rPr lang="en-US" sz="1400" dirty="0">
                          <a:effectLst/>
                        </a:rPr>
                        <a:t>Converts an integer to an octal string.</a:t>
                      </a:r>
                      <a:endParaRPr lang="en-IN" sz="1400" dirty="0">
                        <a:effectLst/>
                        <a:latin typeface="Calibri"/>
                        <a:ea typeface="Calibri"/>
                        <a:cs typeface="Mangal"/>
                      </a:endParaRPr>
                    </a:p>
                  </a:txBody>
                  <a:tcPr marL="55148" marR="55148" marT="55148" marB="55148"/>
                </a:tc>
              </a:tr>
            </a:tbl>
          </a:graphicData>
        </a:graphic>
      </p:graphicFrame>
    </p:spTree>
    <p:extLst>
      <p:ext uri="{BB962C8B-B14F-4D97-AF65-F5344CB8AC3E}">
        <p14:creationId xmlns:p14="http://schemas.microsoft.com/office/powerpoint/2010/main" val="2714325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Operators</a:t>
            </a:r>
            <a:endParaRPr lang="en-IN" dirty="0"/>
          </a:p>
        </p:txBody>
      </p:sp>
      <p:sp>
        <p:nvSpPr>
          <p:cNvPr id="3" name="Content Placeholder 2"/>
          <p:cNvSpPr>
            <a:spLocks noGrp="1"/>
          </p:cNvSpPr>
          <p:nvPr>
            <p:ph idx="1"/>
          </p:nvPr>
        </p:nvSpPr>
        <p:spPr/>
        <p:txBody>
          <a:bodyPr>
            <a:normAutofit fontScale="77500" lnSpcReduction="20000"/>
          </a:bodyPr>
          <a:lstStyle/>
          <a:p>
            <a:r>
              <a:rPr lang="en-US" dirty="0"/>
              <a:t>Operators are the constructs which can manipulate the value of operands.</a:t>
            </a:r>
            <a:endParaRPr lang="en-IN" dirty="0"/>
          </a:p>
          <a:p>
            <a:r>
              <a:rPr lang="en-US" dirty="0"/>
              <a:t>Consider the expression 4 + 5 = 9. Here, 4 and 5 are called operands and + is called operator.</a:t>
            </a:r>
            <a:endParaRPr lang="en-IN" dirty="0"/>
          </a:p>
          <a:p>
            <a:pPr marL="0" indent="0">
              <a:buNone/>
            </a:pPr>
            <a:r>
              <a:rPr lang="en-US" dirty="0" smtClean="0"/>
              <a:t>Python </a:t>
            </a:r>
            <a:r>
              <a:rPr lang="en-US" dirty="0"/>
              <a:t>language supports the following types of operators.</a:t>
            </a:r>
            <a:endParaRPr lang="en-IN" dirty="0"/>
          </a:p>
          <a:p>
            <a:pPr lvl="0"/>
            <a:r>
              <a:rPr lang="en-US" dirty="0"/>
              <a:t>Arithmetic Operators</a:t>
            </a:r>
            <a:endParaRPr lang="en-IN" dirty="0"/>
          </a:p>
          <a:p>
            <a:pPr lvl="0"/>
            <a:r>
              <a:rPr lang="en-US" dirty="0"/>
              <a:t>Comparison (Relational) Operators</a:t>
            </a:r>
            <a:endParaRPr lang="en-IN" dirty="0"/>
          </a:p>
          <a:p>
            <a:pPr lvl="0"/>
            <a:r>
              <a:rPr lang="en-US" dirty="0"/>
              <a:t>Assignment Operators</a:t>
            </a:r>
            <a:endParaRPr lang="en-IN" dirty="0"/>
          </a:p>
          <a:p>
            <a:pPr lvl="0"/>
            <a:r>
              <a:rPr lang="en-US" dirty="0"/>
              <a:t>Logical Operators</a:t>
            </a:r>
            <a:endParaRPr lang="en-IN" dirty="0"/>
          </a:p>
          <a:p>
            <a:pPr lvl="0"/>
            <a:r>
              <a:rPr lang="en-US" dirty="0"/>
              <a:t>Bitwise Operators</a:t>
            </a:r>
            <a:endParaRPr lang="en-IN" dirty="0"/>
          </a:p>
          <a:p>
            <a:pPr lvl="0"/>
            <a:r>
              <a:rPr lang="en-US" dirty="0"/>
              <a:t>Membership Operators</a:t>
            </a:r>
            <a:endParaRPr lang="en-IN" dirty="0"/>
          </a:p>
          <a:p>
            <a:pPr lvl="0"/>
            <a:r>
              <a:rPr lang="en-US" dirty="0"/>
              <a:t>Identity Operators</a:t>
            </a:r>
            <a:endParaRPr lang="en-IN" dirty="0"/>
          </a:p>
        </p:txBody>
      </p:sp>
    </p:spTree>
    <p:extLst>
      <p:ext uri="{BB962C8B-B14F-4D97-AF65-F5344CB8AC3E}">
        <p14:creationId xmlns:p14="http://schemas.microsoft.com/office/powerpoint/2010/main" val="3520405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Python Arithmetic Operators</a:t>
            </a:r>
            <a:r>
              <a:rPr lang="en-IN" sz="2400" dirty="0"/>
              <a:t/>
            </a:r>
            <a:br>
              <a:rPr lang="en-IN" sz="2400" dirty="0"/>
            </a:br>
            <a:r>
              <a:rPr lang="en-US" sz="2400" dirty="0"/>
              <a:t>Assume variable a holds 10 and variable b holds 21, then </a:t>
            </a:r>
            <a:endParaRPr lang="en-IN" sz="24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719833720"/>
              </p:ext>
            </p:extLst>
          </p:nvPr>
        </p:nvGraphicFramePr>
        <p:xfrm>
          <a:off x="762000" y="1340696"/>
          <a:ext cx="7391400" cy="5039311"/>
        </p:xfrm>
        <a:graphic>
          <a:graphicData uri="http://schemas.openxmlformats.org/drawingml/2006/table">
            <a:tbl>
              <a:tblPr firstRow="1" firstCol="1" bandRow="1">
                <a:tableStyleId>{5C22544A-7EE6-4342-B048-85BDC9FD1C3A}</a:tableStyleId>
              </a:tblPr>
              <a:tblGrid>
                <a:gridCol w="1251481"/>
                <a:gridCol w="4768319"/>
                <a:gridCol w="1371600"/>
              </a:tblGrid>
              <a:tr h="267239">
                <a:tc>
                  <a:txBody>
                    <a:bodyPr/>
                    <a:lstStyle/>
                    <a:p>
                      <a:pPr>
                        <a:lnSpc>
                          <a:spcPct val="115000"/>
                        </a:lnSpc>
                        <a:spcAft>
                          <a:spcPts val="1000"/>
                        </a:spcAft>
                      </a:pPr>
                      <a:r>
                        <a:rPr lang="en-US" sz="1400" dirty="0">
                          <a:effectLst/>
                        </a:rPr>
                        <a:t>Operator</a:t>
                      </a:r>
                      <a:endParaRPr lang="en-IN" sz="1400" dirty="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Description</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Example</a:t>
                      </a:r>
                      <a:endParaRPr lang="en-IN" sz="1400">
                        <a:effectLst/>
                        <a:latin typeface="Calibri"/>
                        <a:ea typeface="Calibri"/>
                        <a:cs typeface="Mangal"/>
                      </a:endParaRPr>
                    </a:p>
                  </a:txBody>
                  <a:tcPr marL="58993" marR="58993" marT="58993" marB="58993"/>
                </a:tc>
              </a:tr>
              <a:tr h="416492">
                <a:tc>
                  <a:txBody>
                    <a:bodyPr/>
                    <a:lstStyle/>
                    <a:p>
                      <a:pPr>
                        <a:lnSpc>
                          <a:spcPct val="115000"/>
                        </a:lnSpc>
                        <a:spcAft>
                          <a:spcPts val="1000"/>
                        </a:spcAft>
                      </a:pPr>
                      <a:r>
                        <a:rPr lang="en-US" sz="1400">
                          <a:effectLst/>
                        </a:rPr>
                        <a:t>+ Addition</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Adds values on either side of the operator.</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a + b = 31</a:t>
                      </a:r>
                      <a:endParaRPr lang="en-IN" sz="1400">
                        <a:effectLst/>
                        <a:latin typeface="Calibri"/>
                        <a:ea typeface="Calibri"/>
                        <a:cs typeface="Mangal"/>
                      </a:endParaRPr>
                    </a:p>
                  </a:txBody>
                  <a:tcPr marL="58993" marR="58993" marT="58993" marB="58993"/>
                </a:tc>
              </a:tr>
              <a:tr h="416492">
                <a:tc>
                  <a:txBody>
                    <a:bodyPr/>
                    <a:lstStyle/>
                    <a:p>
                      <a:pPr>
                        <a:lnSpc>
                          <a:spcPct val="115000"/>
                        </a:lnSpc>
                        <a:spcAft>
                          <a:spcPts val="1000"/>
                        </a:spcAft>
                      </a:pPr>
                      <a:r>
                        <a:rPr lang="en-US" sz="1400">
                          <a:effectLst/>
                        </a:rPr>
                        <a:t>- Subtraction</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Subtracts right hand operand from left hand operand.</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a – b = -11</a:t>
                      </a:r>
                      <a:endParaRPr lang="en-IN" sz="1400">
                        <a:effectLst/>
                        <a:latin typeface="Calibri"/>
                        <a:ea typeface="Calibri"/>
                        <a:cs typeface="Mangal"/>
                      </a:endParaRPr>
                    </a:p>
                  </a:txBody>
                  <a:tcPr marL="58993" marR="58993" marT="58993" marB="58993"/>
                </a:tc>
              </a:tr>
              <a:tr h="416492">
                <a:tc>
                  <a:txBody>
                    <a:bodyPr/>
                    <a:lstStyle/>
                    <a:p>
                      <a:pPr>
                        <a:lnSpc>
                          <a:spcPct val="115000"/>
                        </a:lnSpc>
                        <a:spcAft>
                          <a:spcPts val="1000"/>
                        </a:spcAft>
                      </a:pPr>
                      <a:r>
                        <a:rPr lang="en-US" sz="1400">
                          <a:effectLst/>
                        </a:rPr>
                        <a:t>* Multiplication</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Multiplies values on either side of the operator</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a * b = 210</a:t>
                      </a:r>
                      <a:endParaRPr lang="en-IN" sz="1400">
                        <a:effectLst/>
                        <a:latin typeface="Calibri"/>
                        <a:ea typeface="Calibri"/>
                        <a:cs typeface="Mangal"/>
                      </a:endParaRPr>
                    </a:p>
                  </a:txBody>
                  <a:tcPr marL="58993" marR="58993" marT="58993" marB="58993"/>
                </a:tc>
              </a:tr>
              <a:tr h="416492">
                <a:tc>
                  <a:txBody>
                    <a:bodyPr/>
                    <a:lstStyle/>
                    <a:p>
                      <a:pPr>
                        <a:lnSpc>
                          <a:spcPct val="115000"/>
                        </a:lnSpc>
                        <a:spcAft>
                          <a:spcPts val="1000"/>
                        </a:spcAft>
                      </a:pPr>
                      <a:r>
                        <a:rPr lang="en-US" sz="1400">
                          <a:effectLst/>
                        </a:rPr>
                        <a:t>/ Division</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Divides left hand operand by right hand operand</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b / a = 2.1</a:t>
                      </a:r>
                      <a:endParaRPr lang="en-IN" sz="1400">
                        <a:effectLst/>
                        <a:latin typeface="Calibri"/>
                        <a:ea typeface="Calibri"/>
                        <a:cs typeface="Mangal"/>
                      </a:endParaRPr>
                    </a:p>
                  </a:txBody>
                  <a:tcPr marL="58993" marR="58993" marT="58993" marB="58993"/>
                </a:tc>
              </a:tr>
              <a:tr h="416492">
                <a:tc>
                  <a:txBody>
                    <a:bodyPr/>
                    <a:lstStyle/>
                    <a:p>
                      <a:pPr>
                        <a:lnSpc>
                          <a:spcPct val="115000"/>
                        </a:lnSpc>
                        <a:spcAft>
                          <a:spcPts val="1000"/>
                        </a:spcAft>
                      </a:pPr>
                      <a:r>
                        <a:rPr lang="en-US" sz="1400">
                          <a:effectLst/>
                        </a:rPr>
                        <a:t>% Modulus</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Divides left hand operand by right hand operand and returns remainder</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b % a = 1</a:t>
                      </a:r>
                      <a:endParaRPr lang="en-IN" sz="1400">
                        <a:effectLst/>
                        <a:latin typeface="Calibri"/>
                        <a:ea typeface="Calibri"/>
                        <a:cs typeface="Mangal"/>
                      </a:endParaRPr>
                    </a:p>
                  </a:txBody>
                  <a:tcPr marL="58993" marR="58993" marT="58993" marB="58993"/>
                </a:tc>
              </a:tr>
              <a:tr h="864251">
                <a:tc>
                  <a:txBody>
                    <a:bodyPr/>
                    <a:lstStyle/>
                    <a:p>
                      <a:pPr>
                        <a:lnSpc>
                          <a:spcPct val="115000"/>
                        </a:lnSpc>
                        <a:spcAft>
                          <a:spcPts val="1000"/>
                        </a:spcAft>
                      </a:pPr>
                      <a:r>
                        <a:rPr lang="en-US" sz="1400">
                          <a:effectLst/>
                        </a:rPr>
                        <a:t>** Exponent</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Performs exponential (power) calculation on operators</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a**b =10 to the power 20</a:t>
                      </a:r>
                      <a:endParaRPr lang="en-IN" sz="1400">
                        <a:effectLst/>
                        <a:latin typeface="Calibri"/>
                        <a:ea typeface="Calibri"/>
                        <a:cs typeface="Mangal"/>
                      </a:endParaRPr>
                    </a:p>
                  </a:txBody>
                  <a:tcPr marL="58993" marR="58993" marT="58993" marB="58993"/>
                </a:tc>
              </a:tr>
              <a:tr h="1312010">
                <a:tc>
                  <a:txBody>
                    <a:bodyPr/>
                    <a:lstStyle/>
                    <a:p>
                      <a:pPr>
                        <a:lnSpc>
                          <a:spcPct val="115000"/>
                        </a:lnSpc>
                        <a:spcAft>
                          <a:spcPts val="1000"/>
                        </a:spcAft>
                      </a:pPr>
                      <a:r>
                        <a:rPr lang="en-US" sz="1400">
                          <a:effectLst/>
                        </a:rPr>
                        <a:t>//</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a:effectLst/>
                        </a:rPr>
                        <a:t>Floor Division - The division of operands where the result is the quotient in which the digits after the decimal point are removed. But if one of the operands is negative, the result is floored, i.e., rounded away from zero (towards negative infinity):</a:t>
                      </a:r>
                      <a:endParaRPr lang="en-IN" sz="1400">
                        <a:effectLst/>
                        <a:latin typeface="Calibri"/>
                        <a:ea typeface="Calibri"/>
                        <a:cs typeface="Mangal"/>
                      </a:endParaRPr>
                    </a:p>
                  </a:txBody>
                  <a:tcPr marL="58993" marR="58993" marT="58993" marB="58993"/>
                </a:tc>
                <a:tc>
                  <a:txBody>
                    <a:bodyPr/>
                    <a:lstStyle/>
                    <a:p>
                      <a:pPr>
                        <a:lnSpc>
                          <a:spcPct val="115000"/>
                        </a:lnSpc>
                        <a:spcAft>
                          <a:spcPts val="1000"/>
                        </a:spcAft>
                      </a:pPr>
                      <a:r>
                        <a:rPr lang="en-US" sz="1400" dirty="0">
                          <a:effectLst/>
                        </a:rPr>
                        <a:t>9//2 = 4 and 9.0//2.0 = 4.0</a:t>
                      </a:r>
                      <a:r>
                        <a:rPr lang="en-US" sz="1400" dirty="0" smtClean="0">
                          <a:effectLst/>
                        </a:rPr>
                        <a:t>,</a:t>
                      </a:r>
                    </a:p>
                    <a:p>
                      <a:pPr>
                        <a:lnSpc>
                          <a:spcPct val="115000"/>
                        </a:lnSpc>
                        <a:spcAft>
                          <a:spcPts val="1000"/>
                        </a:spcAft>
                      </a:pPr>
                      <a:r>
                        <a:rPr lang="en-US" sz="1400" dirty="0" smtClean="0">
                          <a:effectLst/>
                        </a:rPr>
                        <a:t> </a:t>
                      </a:r>
                      <a:r>
                        <a:rPr lang="en-US" sz="1400" dirty="0">
                          <a:effectLst/>
                        </a:rPr>
                        <a:t>-11//3 = -4</a:t>
                      </a:r>
                      <a:r>
                        <a:rPr lang="en-US" sz="1400" dirty="0" smtClean="0">
                          <a:effectLst/>
                        </a:rPr>
                        <a:t>, </a:t>
                      </a:r>
                    </a:p>
                    <a:p>
                      <a:pPr>
                        <a:lnSpc>
                          <a:spcPct val="115000"/>
                        </a:lnSpc>
                        <a:spcAft>
                          <a:spcPts val="1000"/>
                        </a:spcAft>
                      </a:pPr>
                      <a:r>
                        <a:rPr lang="en-US" sz="1400" dirty="0" smtClean="0">
                          <a:effectLst/>
                        </a:rPr>
                        <a:t> </a:t>
                      </a:r>
                      <a:r>
                        <a:rPr lang="en-US" sz="1400" dirty="0">
                          <a:effectLst/>
                        </a:rPr>
                        <a:t>-11.0//3 = -4.0</a:t>
                      </a:r>
                      <a:endParaRPr lang="en-IN" sz="1400" dirty="0">
                        <a:effectLst/>
                        <a:latin typeface="Calibri"/>
                        <a:ea typeface="Calibri"/>
                        <a:cs typeface="Mangal"/>
                      </a:endParaRPr>
                    </a:p>
                  </a:txBody>
                  <a:tcPr marL="58993" marR="58993" marT="58993" marB="58993"/>
                </a:tc>
              </a:tr>
            </a:tbl>
          </a:graphicData>
        </a:graphic>
      </p:graphicFrame>
    </p:spTree>
    <p:extLst>
      <p:ext uri="{BB962C8B-B14F-4D97-AF65-F5344CB8AC3E}">
        <p14:creationId xmlns:p14="http://schemas.microsoft.com/office/powerpoint/2010/main" val="3006400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a:t>Python Comparison Operators</a:t>
            </a:r>
            <a:r>
              <a:rPr lang="en-IN" sz="2000" dirty="0"/>
              <a:t/>
            </a:r>
            <a:br>
              <a:rPr lang="en-IN" sz="2000" dirty="0"/>
            </a:br>
            <a:r>
              <a:rPr lang="en-US" sz="2000" dirty="0"/>
              <a:t>These operators compare the values on either sides of them and decide the relation among them. They are also called Relational operators.</a:t>
            </a:r>
            <a:r>
              <a:rPr lang="en-IN" sz="2000" dirty="0"/>
              <a:t/>
            </a:r>
            <a:br>
              <a:rPr lang="en-IN" sz="2000" dirty="0"/>
            </a:br>
            <a:endParaRPr lang="en-IN" sz="2000" dirty="0"/>
          </a:p>
        </p:txBody>
      </p:sp>
      <p:graphicFrame>
        <p:nvGraphicFramePr>
          <p:cNvPr id="4" name="Content Placeholder 3"/>
          <p:cNvGraphicFramePr>
            <a:graphicFrameLocks noGrp="1"/>
          </p:cNvGraphicFramePr>
          <p:nvPr>
            <p:ph idx="1"/>
          </p:nvPr>
        </p:nvGraphicFramePr>
        <p:xfrm>
          <a:off x="1695450" y="1787493"/>
          <a:ext cx="5753100" cy="4151376"/>
        </p:xfrm>
        <a:graphic>
          <a:graphicData uri="http://schemas.openxmlformats.org/drawingml/2006/table">
            <a:tbl>
              <a:tblPr firstRow="1" firstCol="1" bandRow="1">
                <a:tableStyleId>{5C22544A-7EE6-4342-B048-85BDC9FD1C3A}</a:tableStyleId>
              </a:tblPr>
              <a:tblGrid>
                <a:gridCol w="741680"/>
                <a:gridCol w="4364355"/>
                <a:gridCol w="647065"/>
              </a:tblGrid>
              <a:tr h="0">
                <a:tc>
                  <a:txBody>
                    <a:bodyPr/>
                    <a:lstStyle/>
                    <a:p>
                      <a:pPr>
                        <a:lnSpc>
                          <a:spcPct val="115000"/>
                        </a:lnSpc>
                        <a:spcAft>
                          <a:spcPts val="1000"/>
                        </a:spcAft>
                      </a:pPr>
                      <a:r>
                        <a:rPr lang="en-US" sz="1100" dirty="0">
                          <a:effectLst/>
                        </a:rPr>
                        <a:t>Operator</a:t>
                      </a:r>
                      <a:endParaRPr lang="en-IN" sz="11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Description</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Example</a:t>
                      </a:r>
                      <a:endParaRPr lang="en-IN" sz="1100">
                        <a:effectLst/>
                        <a:latin typeface="Calibri"/>
                        <a:ea typeface="Calibri"/>
                        <a:cs typeface="Mangal"/>
                      </a:endParaRPr>
                    </a:p>
                  </a:txBody>
                  <a:tcPr marL="76200" marR="76200" marT="76200" marB="76200"/>
                </a:tc>
              </a:tr>
              <a:tr h="0">
                <a:tc>
                  <a:txBody>
                    <a:bodyPr/>
                    <a:lstStyle/>
                    <a:p>
                      <a:pPr>
                        <a:lnSpc>
                          <a:spcPct val="115000"/>
                        </a:lnSpc>
                        <a:spcAft>
                          <a:spcPts val="1000"/>
                        </a:spcAft>
                      </a:pPr>
                      <a:r>
                        <a:rPr lang="en-US" sz="1100">
                          <a:effectLst/>
                        </a:rPr>
                        <a:t>==</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If the values of two operands are equal, then the condition becomes true.</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(a == b) is not true.</a:t>
                      </a:r>
                      <a:endParaRPr lang="en-IN" sz="1100">
                        <a:effectLst/>
                        <a:latin typeface="Calibri"/>
                        <a:ea typeface="Calibri"/>
                        <a:cs typeface="Mangal"/>
                      </a:endParaRPr>
                    </a:p>
                  </a:txBody>
                  <a:tcPr marL="76200" marR="76200" marT="76200" marB="76200"/>
                </a:tc>
              </a:tr>
              <a:tr h="0">
                <a:tc>
                  <a:txBody>
                    <a:bodyPr/>
                    <a:lstStyle/>
                    <a:p>
                      <a:pPr>
                        <a:lnSpc>
                          <a:spcPct val="115000"/>
                        </a:lnSpc>
                        <a:spcAft>
                          <a:spcPts val="1000"/>
                        </a:spcAft>
                      </a:pPr>
                      <a:r>
                        <a:rPr lang="en-US" sz="1100">
                          <a:effectLst/>
                        </a:rPr>
                        <a:t>!=</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If values of two operands are not equal, then condition becomes true.</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(a!= b) is true.</a:t>
                      </a:r>
                      <a:endParaRPr lang="en-IN" sz="1100">
                        <a:effectLst/>
                        <a:latin typeface="Calibri"/>
                        <a:ea typeface="Calibri"/>
                        <a:cs typeface="Mangal"/>
                      </a:endParaRPr>
                    </a:p>
                  </a:txBody>
                  <a:tcPr marL="76200" marR="76200" marT="76200" marB="76200"/>
                </a:tc>
              </a:tr>
              <a:tr h="0">
                <a:tc>
                  <a:txBody>
                    <a:bodyPr/>
                    <a:lstStyle/>
                    <a:p>
                      <a:pPr>
                        <a:lnSpc>
                          <a:spcPct val="115000"/>
                        </a:lnSpc>
                        <a:spcAft>
                          <a:spcPts val="1000"/>
                        </a:spcAft>
                      </a:pPr>
                      <a:r>
                        <a:rPr lang="en-US" sz="1100">
                          <a:effectLst/>
                        </a:rPr>
                        <a:t>&gt; </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If the value of left operand is greater than the value of right operand, then condition becomes true.</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(a &gt; b) is not true.</a:t>
                      </a:r>
                      <a:endParaRPr lang="en-IN" sz="1100">
                        <a:effectLst/>
                        <a:latin typeface="Calibri"/>
                        <a:ea typeface="Calibri"/>
                        <a:cs typeface="Mangal"/>
                      </a:endParaRPr>
                    </a:p>
                  </a:txBody>
                  <a:tcPr marL="76200" marR="76200" marT="76200" marB="76200"/>
                </a:tc>
              </a:tr>
              <a:tr h="0">
                <a:tc>
                  <a:txBody>
                    <a:bodyPr/>
                    <a:lstStyle/>
                    <a:p>
                      <a:pPr>
                        <a:lnSpc>
                          <a:spcPct val="115000"/>
                        </a:lnSpc>
                        <a:spcAft>
                          <a:spcPts val="1000"/>
                        </a:spcAft>
                      </a:pPr>
                      <a:r>
                        <a:rPr lang="en-US" sz="1100">
                          <a:effectLst/>
                        </a:rPr>
                        <a:t>&lt; </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dirty="0">
                          <a:effectLst/>
                        </a:rPr>
                        <a:t>If the value of left operand is less than the value of right operand, then condition becomes true.</a:t>
                      </a:r>
                      <a:endParaRPr lang="en-IN" sz="11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(a &lt; b) is true.</a:t>
                      </a:r>
                      <a:endParaRPr lang="en-IN" sz="1100">
                        <a:effectLst/>
                        <a:latin typeface="Calibri"/>
                        <a:ea typeface="Calibri"/>
                        <a:cs typeface="Mangal"/>
                      </a:endParaRPr>
                    </a:p>
                  </a:txBody>
                  <a:tcPr marL="76200" marR="76200" marT="76200" marB="76200"/>
                </a:tc>
              </a:tr>
              <a:tr h="0">
                <a:tc>
                  <a:txBody>
                    <a:bodyPr/>
                    <a:lstStyle/>
                    <a:p>
                      <a:pPr>
                        <a:lnSpc>
                          <a:spcPct val="115000"/>
                        </a:lnSpc>
                        <a:spcAft>
                          <a:spcPts val="1000"/>
                        </a:spcAft>
                      </a:pPr>
                      <a:r>
                        <a:rPr lang="en-US" sz="1100">
                          <a:effectLst/>
                        </a:rPr>
                        <a:t>&gt;=</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If the value of left operand is greater than or equal to the value of right operand, then condition becomes true.</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(a &gt;= b) is not true.</a:t>
                      </a:r>
                      <a:endParaRPr lang="en-IN" sz="1100">
                        <a:effectLst/>
                        <a:latin typeface="Calibri"/>
                        <a:ea typeface="Calibri"/>
                        <a:cs typeface="Mangal"/>
                      </a:endParaRPr>
                    </a:p>
                  </a:txBody>
                  <a:tcPr marL="76200" marR="76200" marT="76200" marB="76200"/>
                </a:tc>
              </a:tr>
              <a:tr h="0">
                <a:tc>
                  <a:txBody>
                    <a:bodyPr/>
                    <a:lstStyle/>
                    <a:p>
                      <a:pPr>
                        <a:lnSpc>
                          <a:spcPct val="115000"/>
                        </a:lnSpc>
                        <a:spcAft>
                          <a:spcPts val="1000"/>
                        </a:spcAft>
                      </a:pPr>
                      <a:r>
                        <a:rPr lang="en-US" sz="1100">
                          <a:effectLst/>
                        </a:rPr>
                        <a:t>&lt;=</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If the value of left operand is less than or equal to the value of right operand, then condition becomes true.</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dirty="0">
                          <a:effectLst/>
                        </a:rPr>
                        <a:t>(a &lt;= b) is true.</a:t>
                      </a:r>
                      <a:endParaRPr lang="en-IN" sz="11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16882761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t>Python Assignment Operators</a:t>
            </a:r>
            <a:r>
              <a:rPr lang="en-IN" sz="2000" dirty="0"/>
              <a:t/>
            </a:r>
            <a:br>
              <a:rPr lang="en-IN" sz="2000" dirty="0"/>
            </a:br>
            <a:r>
              <a:rPr lang="en-US" sz="2000" dirty="0"/>
              <a:t>Assume variable a holds 10 and variable b holds 20, then −</a:t>
            </a:r>
            <a:r>
              <a:rPr lang="en-IN" sz="2000" dirty="0"/>
              <a:t/>
            </a:r>
            <a:br>
              <a:rPr lang="en-IN" sz="2000" dirty="0"/>
            </a:br>
            <a:endParaRPr lang="en-IN"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944542475"/>
              </p:ext>
            </p:extLst>
          </p:nvPr>
        </p:nvGraphicFramePr>
        <p:xfrm>
          <a:off x="1066800" y="1219200"/>
          <a:ext cx="7086600" cy="5199750"/>
        </p:xfrm>
        <a:graphic>
          <a:graphicData uri="http://schemas.openxmlformats.org/drawingml/2006/table">
            <a:tbl>
              <a:tblPr firstRow="1" firstCol="1" bandRow="1">
                <a:tableStyleId>{5C22544A-7EE6-4342-B048-85BDC9FD1C3A}</a:tableStyleId>
              </a:tblPr>
              <a:tblGrid>
                <a:gridCol w="1301557"/>
                <a:gridCol w="3956243"/>
                <a:gridCol w="1828800"/>
              </a:tblGrid>
              <a:tr h="304799">
                <a:tc>
                  <a:txBody>
                    <a:bodyPr/>
                    <a:lstStyle/>
                    <a:p>
                      <a:pPr>
                        <a:lnSpc>
                          <a:spcPct val="115000"/>
                        </a:lnSpc>
                        <a:spcAft>
                          <a:spcPts val="1000"/>
                        </a:spcAft>
                      </a:pPr>
                      <a:r>
                        <a:rPr lang="en-US" sz="1400" dirty="0">
                          <a:effectLst/>
                        </a:rPr>
                        <a:t>Operator</a:t>
                      </a:r>
                      <a:endParaRPr lang="en-IN" sz="1400" dirty="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Description</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Example</a:t>
                      </a:r>
                      <a:endParaRPr lang="en-IN" sz="1400">
                        <a:effectLst/>
                        <a:latin typeface="Calibri"/>
                        <a:ea typeface="Calibri"/>
                        <a:cs typeface="Mangal"/>
                      </a:endParaRPr>
                    </a:p>
                  </a:txBody>
                  <a:tcPr marL="43511" marR="43511" marT="43511" marB="43511"/>
                </a:tc>
              </a:tr>
              <a:tr h="527347">
                <a:tc>
                  <a:txBody>
                    <a:bodyPr/>
                    <a:lstStyle/>
                    <a:p>
                      <a:pPr>
                        <a:lnSpc>
                          <a:spcPct val="115000"/>
                        </a:lnSpc>
                        <a:spcAft>
                          <a:spcPts val="1000"/>
                        </a:spcAft>
                      </a:pPr>
                      <a:r>
                        <a:rPr lang="en-US" sz="1400">
                          <a:effectLst/>
                        </a:rPr>
                        <a:t>=</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Assigns values from right side operands to left side operand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c = a + b assigns value of a + b into c</a:t>
                      </a:r>
                      <a:endParaRPr lang="en-IN" sz="1400">
                        <a:effectLst/>
                        <a:latin typeface="Calibri"/>
                        <a:ea typeface="Calibri"/>
                        <a:cs typeface="Mangal"/>
                      </a:endParaRPr>
                    </a:p>
                  </a:txBody>
                  <a:tcPr marL="43511" marR="43511" marT="43511" marB="43511"/>
                </a:tc>
              </a:tr>
              <a:tr h="527347">
                <a:tc>
                  <a:txBody>
                    <a:bodyPr/>
                    <a:lstStyle/>
                    <a:p>
                      <a:pPr>
                        <a:lnSpc>
                          <a:spcPct val="115000"/>
                        </a:lnSpc>
                        <a:spcAft>
                          <a:spcPts val="1000"/>
                        </a:spcAft>
                      </a:pPr>
                      <a:r>
                        <a:rPr lang="en-US" sz="1400">
                          <a:effectLst/>
                        </a:rPr>
                        <a:t>+= Add 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It adds right operand to the left operand and assign the result to left operand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c += a is equivalent to c = c + a</a:t>
                      </a:r>
                      <a:endParaRPr lang="en-IN" sz="1400">
                        <a:effectLst/>
                        <a:latin typeface="Calibri"/>
                        <a:ea typeface="Calibri"/>
                        <a:cs typeface="Mangal"/>
                      </a:endParaRPr>
                    </a:p>
                  </a:txBody>
                  <a:tcPr marL="43511" marR="43511" marT="43511" marB="43511"/>
                </a:tc>
              </a:tr>
              <a:tr h="417266">
                <a:tc>
                  <a:txBody>
                    <a:bodyPr/>
                    <a:lstStyle/>
                    <a:p>
                      <a:pPr>
                        <a:lnSpc>
                          <a:spcPct val="115000"/>
                        </a:lnSpc>
                        <a:spcAft>
                          <a:spcPts val="1000"/>
                        </a:spcAft>
                      </a:pPr>
                      <a:r>
                        <a:rPr lang="en-US" sz="1400">
                          <a:effectLst/>
                        </a:rPr>
                        <a:t>-= Subtract 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It subtracts right operand from the left operand and assign the result to left operand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c -= a is equivalent to c = c - a</a:t>
                      </a:r>
                      <a:endParaRPr lang="en-IN" sz="1400">
                        <a:effectLst/>
                        <a:latin typeface="Calibri"/>
                        <a:ea typeface="Calibri"/>
                        <a:cs typeface="Mangal"/>
                      </a:endParaRPr>
                    </a:p>
                  </a:txBody>
                  <a:tcPr marL="43511" marR="43511" marT="43511" marB="43511"/>
                </a:tc>
              </a:tr>
              <a:tr h="527347">
                <a:tc>
                  <a:txBody>
                    <a:bodyPr/>
                    <a:lstStyle/>
                    <a:p>
                      <a:pPr>
                        <a:lnSpc>
                          <a:spcPct val="115000"/>
                        </a:lnSpc>
                        <a:spcAft>
                          <a:spcPts val="1000"/>
                        </a:spcAft>
                      </a:pPr>
                      <a:r>
                        <a:rPr lang="en-US" sz="1400">
                          <a:effectLst/>
                        </a:rPr>
                        <a:t>*= Multiply 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It multiplies right operand with the left operand and assign the result to left operand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c *= a is equivalent to c = c * a</a:t>
                      </a:r>
                      <a:endParaRPr lang="en-IN" sz="1400">
                        <a:effectLst/>
                        <a:latin typeface="Calibri"/>
                        <a:ea typeface="Calibri"/>
                        <a:cs typeface="Mangal"/>
                      </a:endParaRPr>
                    </a:p>
                  </a:txBody>
                  <a:tcPr marL="43511" marR="43511" marT="43511" marB="43511"/>
                </a:tc>
              </a:tr>
              <a:tr h="747510">
                <a:tc>
                  <a:txBody>
                    <a:bodyPr/>
                    <a:lstStyle/>
                    <a:p>
                      <a:pPr>
                        <a:lnSpc>
                          <a:spcPct val="115000"/>
                        </a:lnSpc>
                        <a:spcAft>
                          <a:spcPts val="1000"/>
                        </a:spcAft>
                      </a:pPr>
                      <a:r>
                        <a:rPr lang="en-US" sz="1400">
                          <a:effectLst/>
                        </a:rPr>
                        <a:t>/= Divide 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It divides left operand with the right operand and assign the result to left operand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c /= a is equivalent to c = c / ac /= a is equivalent to c = c / a</a:t>
                      </a:r>
                      <a:endParaRPr lang="en-IN" sz="1400">
                        <a:effectLst/>
                        <a:latin typeface="Calibri"/>
                        <a:ea typeface="Calibri"/>
                        <a:cs typeface="Mangal"/>
                      </a:endParaRPr>
                    </a:p>
                  </a:txBody>
                  <a:tcPr marL="43511" marR="43511" marT="43511" marB="43511"/>
                </a:tc>
              </a:tr>
              <a:tr h="527347">
                <a:tc>
                  <a:txBody>
                    <a:bodyPr/>
                    <a:lstStyle/>
                    <a:p>
                      <a:pPr>
                        <a:lnSpc>
                          <a:spcPct val="115000"/>
                        </a:lnSpc>
                        <a:spcAft>
                          <a:spcPts val="1000"/>
                        </a:spcAft>
                      </a:pPr>
                      <a:r>
                        <a:rPr lang="en-US" sz="1400" dirty="0">
                          <a:effectLst/>
                        </a:rPr>
                        <a:t>%= Modulus AND</a:t>
                      </a:r>
                      <a:endParaRPr lang="en-IN" sz="1400" dirty="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It takes modulus using two operands and assign the result to left operand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c %= a is equivalent to c = c % a</a:t>
                      </a:r>
                      <a:endParaRPr lang="en-IN" sz="1400">
                        <a:effectLst/>
                        <a:latin typeface="Calibri"/>
                        <a:ea typeface="Calibri"/>
                        <a:cs typeface="Mangal"/>
                      </a:endParaRPr>
                    </a:p>
                  </a:txBody>
                  <a:tcPr marL="43511" marR="43511" marT="43511" marB="43511"/>
                </a:tc>
              </a:tr>
              <a:tr h="527347">
                <a:tc>
                  <a:txBody>
                    <a:bodyPr/>
                    <a:lstStyle/>
                    <a:p>
                      <a:pPr>
                        <a:lnSpc>
                          <a:spcPct val="115000"/>
                        </a:lnSpc>
                        <a:spcAft>
                          <a:spcPts val="1000"/>
                        </a:spcAft>
                      </a:pPr>
                      <a:r>
                        <a:rPr lang="en-US" sz="1400">
                          <a:effectLst/>
                        </a:rPr>
                        <a:t>**= Exponent 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Performs exponential (power) calculation on operators and assign value to the left operand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c **= a is equivalent to c = c ** a</a:t>
                      </a:r>
                      <a:endParaRPr lang="en-IN" sz="1400">
                        <a:effectLst/>
                        <a:latin typeface="Calibri"/>
                        <a:ea typeface="Calibri"/>
                        <a:cs typeface="Mangal"/>
                      </a:endParaRPr>
                    </a:p>
                  </a:txBody>
                  <a:tcPr marL="43511" marR="43511" marT="43511" marB="43511"/>
                </a:tc>
              </a:tr>
              <a:tr h="527347">
                <a:tc>
                  <a:txBody>
                    <a:bodyPr/>
                    <a:lstStyle/>
                    <a:p>
                      <a:pPr>
                        <a:lnSpc>
                          <a:spcPct val="115000"/>
                        </a:lnSpc>
                        <a:spcAft>
                          <a:spcPts val="1000"/>
                        </a:spcAft>
                      </a:pPr>
                      <a:r>
                        <a:rPr lang="en-US" sz="1400">
                          <a:effectLst/>
                        </a:rPr>
                        <a:t>//= Floor Division</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a:effectLst/>
                        </a:rPr>
                        <a:t>It performs floor division on operators and assign value to the left operand</a:t>
                      </a:r>
                      <a:endParaRPr lang="en-IN" sz="1400">
                        <a:effectLst/>
                        <a:latin typeface="Calibri"/>
                        <a:ea typeface="Calibri"/>
                        <a:cs typeface="Mangal"/>
                      </a:endParaRPr>
                    </a:p>
                  </a:txBody>
                  <a:tcPr marL="43511" marR="43511" marT="43511" marB="43511"/>
                </a:tc>
                <a:tc>
                  <a:txBody>
                    <a:bodyPr/>
                    <a:lstStyle/>
                    <a:p>
                      <a:pPr>
                        <a:lnSpc>
                          <a:spcPct val="115000"/>
                        </a:lnSpc>
                        <a:spcAft>
                          <a:spcPts val="1000"/>
                        </a:spcAft>
                      </a:pPr>
                      <a:r>
                        <a:rPr lang="en-US" sz="1400" dirty="0">
                          <a:effectLst/>
                        </a:rPr>
                        <a:t>c //= a is equivalent to c = c // a</a:t>
                      </a:r>
                      <a:endParaRPr lang="en-IN" sz="1400" dirty="0">
                        <a:effectLst/>
                        <a:latin typeface="Calibri"/>
                        <a:ea typeface="Calibri"/>
                        <a:cs typeface="Mangal"/>
                      </a:endParaRPr>
                    </a:p>
                  </a:txBody>
                  <a:tcPr marL="43511" marR="43511" marT="43511" marB="43511"/>
                </a:tc>
              </a:tr>
            </a:tbl>
          </a:graphicData>
        </a:graphic>
      </p:graphicFrame>
    </p:spTree>
    <p:extLst>
      <p:ext uri="{BB962C8B-B14F-4D97-AF65-F5344CB8AC3E}">
        <p14:creationId xmlns:p14="http://schemas.microsoft.com/office/powerpoint/2010/main" val="161430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Bitwise Operators</a:t>
            </a:r>
            <a:r>
              <a:rPr lang="en-IN" dirty="0"/>
              <a:t/>
            </a:r>
            <a:br>
              <a:rPr lang="en-IN" dirty="0"/>
            </a:b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Bitwise </a:t>
            </a:r>
            <a:r>
              <a:rPr lang="en-US" dirty="0"/>
              <a:t>operator works on bits and performs bit by bit operation. Assume if a = 60; and b = 13; Now in binary format they will be as follows −</a:t>
            </a:r>
            <a:endParaRPr lang="en-IN" dirty="0"/>
          </a:p>
          <a:p>
            <a:r>
              <a:rPr lang="en-US" dirty="0"/>
              <a:t>a = 0011 1100</a:t>
            </a:r>
            <a:endParaRPr lang="en-IN" dirty="0"/>
          </a:p>
          <a:p>
            <a:r>
              <a:rPr lang="en-US" dirty="0"/>
              <a:t>b = 0000 1101</a:t>
            </a:r>
            <a:endParaRPr lang="en-IN" dirty="0"/>
          </a:p>
          <a:p>
            <a:r>
              <a:rPr lang="en-US" dirty="0"/>
              <a:t>-----------------</a:t>
            </a:r>
            <a:endParaRPr lang="en-IN" dirty="0"/>
          </a:p>
          <a:p>
            <a:r>
              <a:rPr lang="en-US" dirty="0" err="1"/>
              <a:t>a&amp;b</a:t>
            </a:r>
            <a:r>
              <a:rPr lang="en-US" dirty="0"/>
              <a:t> = 0000 1100</a:t>
            </a:r>
            <a:endParaRPr lang="en-IN" dirty="0"/>
          </a:p>
          <a:p>
            <a:r>
              <a:rPr lang="en-US" dirty="0" err="1"/>
              <a:t>a|b</a:t>
            </a:r>
            <a:r>
              <a:rPr lang="en-US" dirty="0"/>
              <a:t> = 0011 1101</a:t>
            </a:r>
            <a:endParaRPr lang="en-IN" dirty="0"/>
          </a:p>
          <a:p>
            <a:r>
              <a:rPr lang="en-US" dirty="0" err="1"/>
              <a:t>a^b</a:t>
            </a:r>
            <a:r>
              <a:rPr lang="en-US" dirty="0"/>
              <a:t> = 0011 0001</a:t>
            </a:r>
            <a:endParaRPr lang="en-IN" dirty="0"/>
          </a:p>
          <a:p>
            <a:r>
              <a:rPr lang="en-US" dirty="0"/>
              <a:t>~a  = 1100 0011</a:t>
            </a:r>
            <a:endParaRPr lang="en-IN" dirty="0"/>
          </a:p>
          <a:p>
            <a:pPr marL="0" indent="0">
              <a:buNone/>
            </a:pPr>
            <a:r>
              <a:rPr lang="en-US" dirty="0" err="1"/>
              <a:t>Pyhton's</a:t>
            </a:r>
            <a:r>
              <a:rPr lang="en-US" dirty="0"/>
              <a:t> built-in function bin() can be used to obtain binary representation of integer number.</a:t>
            </a:r>
            <a:endParaRPr lang="en-IN" dirty="0"/>
          </a:p>
          <a:p>
            <a:endParaRPr lang="en-IN" dirty="0"/>
          </a:p>
        </p:txBody>
      </p:sp>
    </p:spTree>
    <p:extLst>
      <p:ext uri="{BB962C8B-B14F-4D97-AF65-F5344CB8AC3E}">
        <p14:creationId xmlns:p14="http://schemas.microsoft.com/office/powerpoint/2010/main" val="2881309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smtClean="0"/>
              <a:t>Python Features</a:t>
            </a:r>
            <a:endParaRPr lang="en-IN" dirty="0"/>
          </a:p>
        </p:txBody>
      </p:sp>
      <p:sp>
        <p:nvSpPr>
          <p:cNvPr id="4" name="Content Placeholder 3"/>
          <p:cNvSpPr>
            <a:spLocks noGrp="1"/>
          </p:cNvSpPr>
          <p:nvPr>
            <p:ph idx="1"/>
          </p:nvPr>
        </p:nvSpPr>
        <p:spPr/>
        <p:txBody>
          <a:bodyPr>
            <a:normAutofit fontScale="77500" lnSpcReduction="20000"/>
          </a:bodyPr>
          <a:lstStyle/>
          <a:p>
            <a:pPr lvl="0"/>
            <a:r>
              <a:rPr lang="en-US" b="1" dirty="0"/>
              <a:t>Python is Interpreted:</a:t>
            </a:r>
            <a:r>
              <a:rPr lang="en-US" dirty="0"/>
              <a:t> Python is processed at runtime by the interpreter. You do not need to compile your program before executing it. This is similar to PERL and PHP.</a:t>
            </a:r>
            <a:endParaRPr lang="en-IN" dirty="0"/>
          </a:p>
          <a:p>
            <a:pPr lvl="0"/>
            <a:r>
              <a:rPr lang="en-US" b="1" dirty="0"/>
              <a:t>Python is Interactive:</a:t>
            </a:r>
            <a:r>
              <a:rPr lang="en-US" dirty="0"/>
              <a:t> You can actually sit at a Python prompt and interact with the interpreter directly to write your programs.</a:t>
            </a:r>
            <a:endParaRPr lang="en-IN" dirty="0"/>
          </a:p>
          <a:p>
            <a:pPr lvl="0"/>
            <a:r>
              <a:rPr lang="en-US" b="1" dirty="0"/>
              <a:t>Python is Object-Oriented:</a:t>
            </a:r>
            <a:r>
              <a:rPr lang="en-US" dirty="0"/>
              <a:t> Python supports Object-Oriented style or technique of programming that encapsulates code within objects.</a:t>
            </a:r>
            <a:endParaRPr lang="en-IN" dirty="0"/>
          </a:p>
          <a:p>
            <a:pPr lvl="0"/>
            <a:r>
              <a:rPr lang="en-US" b="1" dirty="0"/>
              <a:t>Python is a Beginner's Language:</a:t>
            </a:r>
            <a:r>
              <a:rPr lang="en-US" dirty="0"/>
              <a:t> Python is a great language for the beginner-level programmers and supports the development of a wide range of applications from simple text processing to WWW browsers to games.</a:t>
            </a:r>
            <a:endParaRPr lang="en-IN" dirty="0"/>
          </a:p>
          <a:p>
            <a:endParaRPr lang="en-IN" dirty="0"/>
          </a:p>
        </p:txBody>
      </p:sp>
    </p:spTree>
    <p:extLst>
      <p:ext uri="{BB962C8B-B14F-4D97-AF65-F5344CB8AC3E}">
        <p14:creationId xmlns:p14="http://schemas.microsoft.com/office/powerpoint/2010/main" val="40581373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Bitwise operators supported by Python language</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8926994"/>
              </p:ext>
            </p:extLst>
          </p:nvPr>
        </p:nvGraphicFramePr>
        <p:xfrm>
          <a:off x="609600" y="1600200"/>
          <a:ext cx="8077199" cy="4853310"/>
        </p:xfrm>
        <a:graphic>
          <a:graphicData uri="http://schemas.openxmlformats.org/drawingml/2006/table">
            <a:tbl>
              <a:tblPr firstRow="1" firstCol="1" bandRow="1">
                <a:tableStyleId>{5C22544A-7EE6-4342-B048-85BDC9FD1C3A}</a:tableStyleId>
              </a:tblPr>
              <a:tblGrid>
                <a:gridCol w="1926582"/>
                <a:gridCol w="3940818"/>
                <a:gridCol w="2209799"/>
              </a:tblGrid>
              <a:tr h="265406">
                <a:tc>
                  <a:txBody>
                    <a:bodyPr/>
                    <a:lstStyle/>
                    <a:p>
                      <a:pPr>
                        <a:lnSpc>
                          <a:spcPct val="115000"/>
                        </a:lnSpc>
                        <a:spcAft>
                          <a:spcPts val="1000"/>
                        </a:spcAft>
                      </a:pPr>
                      <a:r>
                        <a:rPr lang="en-US" sz="1400">
                          <a:effectLst/>
                        </a:rPr>
                        <a:t>Operator</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Description</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Example</a:t>
                      </a:r>
                      <a:endParaRPr lang="en-IN" sz="1400">
                        <a:effectLst/>
                        <a:latin typeface="Calibri"/>
                        <a:ea typeface="Calibri"/>
                        <a:cs typeface="Mangal"/>
                      </a:endParaRPr>
                    </a:p>
                  </a:txBody>
                  <a:tcPr marL="58589" marR="58589" marT="58589" marB="58589"/>
                </a:tc>
              </a:tr>
              <a:tr h="561864">
                <a:tc>
                  <a:txBody>
                    <a:bodyPr/>
                    <a:lstStyle/>
                    <a:p>
                      <a:pPr>
                        <a:lnSpc>
                          <a:spcPct val="115000"/>
                        </a:lnSpc>
                        <a:spcAft>
                          <a:spcPts val="1000"/>
                        </a:spcAft>
                      </a:pPr>
                      <a:r>
                        <a:rPr lang="en-US" sz="1400" dirty="0">
                          <a:effectLst/>
                        </a:rPr>
                        <a:t>&amp; Binary AND</a:t>
                      </a:r>
                      <a:endParaRPr lang="en-IN" sz="1400" dirty="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Operator copies a bit to the result if it exists in both operands</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(a &amp; b) (means 0000 1100)</a:t>
                      </a:r>
                      <a:endParaRPr lang="en-IN" sz="1400">
                        <a:effectLst/>
                        <a:latin typeface="Calibri"/>
                        <a:ea typeface="Calibri"/>
                        <a:cs typeface="Mangal"/>
                      </a:endParaRPr>
                    </a:p>
                  </a:txBody>
                  <a:tcPr marL="58589" marR="58589" marT="58589" marB="58589"/>
                </a:tc>
              </a:tr>
              <a:tr h="561864">
                <a:tc>
                  <a:txBody>
                    <a:bodyPr/>
                    <a:lstStyle/>
                    <a:p>
                      <a:pPr>
                        <a:lnSpc>
                          <a:spcPct val="115000"/>
                        </a:lnSpc>
                        <a:spcAft>
                          <a:spcPts val="1000"/>
                        </a:spcAft>
                      </a:pPr>
                      <a:r>
                        <a:rPr lang="en-US" sz="1400">
                          <a:effectLst/>
                        </a:rPr>
                        <a:t>| Binary OR</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It copies a bit if it exists in either operand.</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(a | b) = 61 (means 0011 1101)</a:t>
                      </a:r>
                      <a:endParaRPr lang="en-IN" sz="1400">
                        <a:effectLst/>
                        <a:latin typeface="Calibri"/>
                        <a:ea typeface="Calibri"/>
                        <a:cs typeface="Mangal"/>
                      </a:endParaRPr>
                    </a:p>
                  </a:txBody>
                  <a:tcPr marL="58589" marR="58589" marT="58589" marB="58589"/>
                </a:tc>
              </a:tr>
              <a:tr h="561864">
                <a:tc>
                  <a:txBody>
                    <a:bodyPr/>
                    <a:lstStyle/>
                    <a:p>
                      <a:pPr>
                        <a:lnSpc>
                          <a:spcPct val="115000"/>
                        </a:lnSpc>
                        <a:spcAft>
                          <a:spcPts val="1000"/>
                        </a:spcAft>
                      </a:pPr>
                      <a:r>
                        <a:rPr lang="en-US" sz="1400">
                          <a:effectLst/>
                        </a:rPr>
                        <a:t>^ Binary XOR</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It copies the bit if it is set in one operand but not both.</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(a ^ b) = 49 (means 0011 0001)</a:t>
                      </a:r>
                      <a:endParaRPr lang="en-IN" sz="1400">
                        <a:effectLst/>
                        <a:latin typeface="Calibri"/>
                        <a:ea typeface="Calibri"/>
                        <a:cs typeface="Mangal"/>
                      </a:endParaRPr>
                    </a:p>
                  </a:txBody>
                  <a:tcPr marL="58589" marR="58589" marT="58589" marB="58589"/>
                </a:tc>
              </a:tr>
              <a:tr h="1451238">
                <a:tc>
                  <a:txBody>
                    <a:bodyPr/>
                    <a:lstStyle/>
                    <a:p>
                      <a:pPr>
                        <a:lnSpc>
                          <a:spcPct val="115000"/>
                        </a:lnSpc>
                        <a:spcAft>
                          <a:spcPts val="1000"/>
                        </a:spcAft>
                      </a:pPr>
                      <a:r>
                        <a:rPr lang="en-US" sz="1400">
                          <a:effectLst/>
                        </a:rPr>
                        <a:t>~ Binary Ones Complement</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It is unary and has the effect of 'flipping' bits.</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(~a ) = -61 (means 1100 0011 in 2's complement form due to a signed binary number.</a:t>
                      </a:r>
                      <a:endParaRPr lang="en-IN" sz="1400">
                        <a:effectLst/>
                        <a:latin typeface="Calibri"/>
                        <a:ea typeface="Calibri"/>
                        <a:cs typeface="Mangal"/>
                      </a:endParaRPr>
                    </a:p>
                  </a:txBody>
                  <a:tcPr marL="58589" marR="58589" marT="58589" marB="58589"/>
                </a:tc>
              </a:tr>
              <a:tr h="561864">
                <a:tc>
                  <a:txBody>
                    <a:bodyPr/>
                    <a:lstStyle/>
                    <a:p>
                      <a:pPr>
                        <a:lnSpc>
                          <a:spcPct val="115000"/>
                        </a:lnSpc>
                        <a:spcAft>
                          <a:spcPts val="1000"/>
                        </a:spcAft>
                      </a:pPr>
                      <a:r>
                        <a:rPr lang="en-US" sz="1400">
                          <a:effectLst/>
                        </a:rPr>
                        <a:t>&lt;&lt; Binary Left Shift</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The left operands value is moved left by the number of bits specified by the right operand.</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a &lt;&lt; = 240 (means 1111 0000)</a:t>
                      </a:r>
                      <a:endParaRPr lang="en-IN" sz="1400">
                        <a:effectLst/>
                        <a:latin typeface="Calibri"/>
                        <a:ea typeface="Calibri"/>
                        <a:cs typeface="Mangal"/>
                      </a:endParaRPr>
                    </a:p>
                  </a:txBody>
                  <a:tcPr marL="58589" marR="58589" marT="58589" marB="58589"/>
                </a:tc>
              </a:tr>
              <a:tr h="561864">
                <a:tc>
                  <a:txBody>
                    <a:bodyPr/>
                    <a:lstStyle/>
                    <a:p>
                      <a:pPr>
                        <a:lnSpc>
                          <a:spcPct val="115000"/>
                        </a:lnSpc>
                        <a:spcAft>
                          <a:spcPts val="1000"/>
                        </a:spcAft>
                      </a:pPr>
                      <a:r>
                        <a:rPr lang="en-US" sz="1400">
                          <a:effectLst/>
                        </a:rPr>
                        <a:t>&gt;&gt; Binary Right Shift</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a:effectLst/>
                        </a:rPr>
                        <a:t>The left operands value is moved right by the number of bits specified by the right operand.</a:t>
                      </a:r>
                      <a:endParaRPr lang="en-IN" sz="1400">
                        <a:effectLst/>
                        <a:latin typeface="Calibri"/>
                        <a:ea typeface="Calibri"/>
                        <a:cs typeface="Mangal"/>
                      </a:endParaRPr>
                    </a:p>
                  </a:txBody>
                  <a:tcPr marL="58589" marR="58589" marT="58589" marB="58589"/>
                </a:tc>
                <a:tc>
                  <a:txBody>
                    <a:bodyPr/>
                    <a:lstStyle/>
                    <a:p>
                      <a:pPr>
                        <a:lnSpc>
                          <a:spcPct val="115000"/>
                        </a:lnSpc>
                        <a:spcAft>
                          <a:spcPts val="1000"/>
                        </a:spcAft>
                      </a:pPr>
                      <a:r>
                        <a:rPr lang="en-US" sz="1400" dirty="0">
                          <a:effectLst/>
                        </a:rPr>
                        <a:t>a &gt;&gt; = 15 (means 0000 1111)</a:t>
                      </a:r>
                      <a:endParaRPr lang="en-IN" sz="1400" dirty="0">
                        <a:effectLst/>
                        <a:latin typeface="Calibri"/>
                        <a:ea typeface="Calibri"/>
                        <a:cs typeface="Mangal"/>
                      </a:endParaRPr>
                    </a:p>
                  </a:txBody>
                  <a:tcPr marL="58589" marR="58589" marT="58589" marB="58589"/>
                </a:tc>
              </a:tr>
            </a:tbl>
          </a:graphicData>
        </a:graphic>
      </p:graphicFrame>
    </p:spTree>
    <p:extLst>
      <p:ext uri="{BB962C8B-B14F-4D97-AF65-F5344CB8AC3E}">
        <p14:creationId xmlns:p14="http://schemas.microsoft.com/office/powerpoint/2010/main" val="23074121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buNone/>
            </a:pPr>
            <a:r>
              <a:rPr lang="en-US" dirty="0"/>
              <a:t>Python Logical Operators</a:t>
            </a:r>
            <a:endParaRPr lang="en-IN" dirty="0"/>
          </a:p>
          <a:p>
            <a:r>
              <a:rPr lang="en-US" dirty="0"/>
              <a:t>There are following logical operators supported by Python language. Assume variable a holds True and variable b holds False then</a:t>
            </a:r>
            <a:endParaRPr lang="en-IN" dirty="0"/>
          </a:p>
          <a:p>
            <a:pPr marL="0" indent="0">
              <a:buNone/>
            </a:pPr>
            <a:r>
              <a:rPr lang="en-US" dirty="0"/>
              <a:t>Python Membership Operators</a:t>
            </a:r>
            <a:endParaRPr lang="en-IN" dirty="0"/>
          </a:p>
          <a:p>
            <a:r>
              <a:rPr lang="en-US" dirty="0"/>
              <a:t>Python’s membership operators test for membership in a sequence, such as strings, lists, or tuples. </a:t>
            </a:r>
            <a:endParaRPr lang="en-IN" dirty="0"/>
          </a:p>
        </p:txBody>
      </p:sp>
    </p:spTree>
    <p:extLst>
      <p:ext uri="{BB962C8B-B14F-4D97-AF65-F5344CB8AC3E}">
        <p14:creationId xmlns:p14="http://schemas.microsoft.com/office/powerpoint/2010/main" val="24229632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Membership Operators</a:t>
            </a:r>
            <a:r>
              <a:rPr lang="en-IN" dirty="0"/>
              <a:t/>
            </a:r>
            <a:br>
              <a:rPr lang="en-IN" dirty="0"/>
            </a:b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00922276"/>
              </p:ext>
            </p:extLst>
          </p:nvPr>
        </p:nvGraphicFramePr>
        <p:xfrm>
          <a:off x="1695450" y="1706720"/>
          <a:ext cx="5753100" cy="3145389"/>
        </p:xfrm>
        <a:graphic>
          <a:graphicData uri="http://schemas.openxmlformats.org/drawingml/2006/table">
            <a:tbl>
              <a:tblPr firstRow="1" firstCol="1" bandRow="1">
                <a:tableStyleId>{5C22544A-7EE6-4342-B048-85BDC9FD1C3A}</a:tableStyleId>
              </a:tblPr>
              <a:tblGrid>
                <a:gridCol w="793115"/>
                <a:gridCol w="2921635"/>
                <a:gridCol w="2038350"/>
              </a:tblGrid>
              <a:tr h="661722">
                <a:tc>
                  <a:txBody>
                    <a:bodyPr/>
                    <a:lstStyle/>
                    <a:p>
                      <a:pPr>
                        <a:lnSpc>
                          <a:spcPct val="115000"/>
                        </a:lnSpc>
                        <a:spcAft>
                          <a:spcPts val="1000"/>
                        </a:spcAft>
                      </a:pPr>
                      <a:r>
                        <a:rPr lang="en-US" sz="1600">
                          <a:effectLst/>
                        </a:rPr>
                        <a:t>Operator</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Description</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Example</a:t>
                      </a:r>
                      <a:endParaRPr lang="en-IN" sz="1600">
                        <a:effectLst/>
                        <a:latin typeface="Calibri"/>
                        <a:ea typeface="Calibri"/>
                        <a:cs typeface="Mangal"/>
                      </a:endParaRPr>
                    </a:p>
                  </a:txBody>
                  <a:tcPr marL="76200" marR="76200" marT="76200" marB="76200"/>
                </a:tc>
              </a:tr>
              <a:tr h="1031293">
                <a:tc>
                  <a:txBody>
                    <a:bodyPr/>
                    <a:lstStyle/>
                    <a:p>
                      <a:pPr>
                        <a:lnSpc>
                          <a:spcPct val="115000"/>
                        </a:lnSpc>
                        <a:spcAft>
                          <a:spcPts val="1000"/>
                        </a:spcAft>
                      </a:pPr>
                      <a:r>
                        <a:rPr lang="en-US" sz="1600">
                          <a:effectLst/>
                        </a:rPr>
                        <a:t>in</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dirty="0">
                          <a:effectLst/>
                        </a:rPr>
                        <a:t>Evaluates to true if it finds a variable in the specified sequence and false otherwise.</a:t>
                      </a:r>
                      <a:endParaRPr lang="en-IN" sz="1600" dirty="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x in y, here in results in a 1 if x is a member of sequence y.</a:t>
                      </a:r>
                      <a:endParaRPr lang="en-IN" sz="1600">
                        <a:effectLst/>
                        <a:latin typeface="Calibri"/>
                        <a:ea typeface="Calibri"/>
                        <a:cs typeface="Mangal"/>
                      </a:endParaRPr>
                    </a:p>
                  </a:txBody>
                  <a:tcPr marL="76200" marR="76200" marT="76200" marB="76200"/>
                </a:tc>
              </a:tr>
              <a:tr h="1400864">
                <a:tc>
                  <a:txBody>
                    <a:bodyPr/>
                    <a:lstStyle/>
                    <a:p>
                      <a:pPr>
                        <a:lnSpc>
                          <a:spcPct val="115000"/>
                        </a:lnSpc>
                        <a:spcAft>
                          <a:spcPts val="1000"/>
                        </a:spcAft>
                      </a:pPr>
                      <a:r>
                        <a:rPr lang="en-US" sz="1600">
                          <a:effectLst/>
                        </a:rPr>
                        <a:t>not in</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a:effectLst/>
                        </a:rPr>
                        <a:t>Evaluates to true if it does not finds a variable in the specified sequence and false otherwise.</a:t>
                      </a:r>
                      <a:endParaRPr lang="en-IN" sz="1600">
                        <a:effectLst/>
                        <a:latin typeface="Calibri"/>
                        <a:ea typeface="Calibri"/>
                        <a:cs typeface="Mangal"/>
                      </a:endParaRPr>
                    </a:p>
                  </a:txBody>
                  <a:tcPr marL="76200" marR="76200" marT="76200" marB="76200"/>
                </a:tc>
                <a:tc>
                  <a:txBody>
                    <a:bodyPr/>
                    <a:lstStyle/>
                    <a:p>
                      <a:pPr>
                        <a:lnSpc>
                          <a:spcPct val="115000"/>
                        </a:lnSpc>
                        <a:spcAft>
                          <a:spcPts val="1000"/>
                        </a:spcAft>
                      </a:pPr>
                      <a:r>
                        <a:rPr lang="en-US" sz="1600" dirty="0">
                          <a:effectLst/>
                        </a:rPr>
                        <a:t>x not in y, here not in results in a 1 if x is not a member of sequence y.</a:t>
                      </a:r>
                      <a:endParaRPr lang="en-IN" sz="16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21196879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a:t>Python Identity Operators</a:t>
            </a:r>
            <a:r>
              <a:rPr lang="en-IN" sz="2400" dirty="0"/>
              <a:t/>
            </a:r>
            <a:br>
              <a:rPr lang="en-IN" sz="2400" dirty="0"/>
            </a:br>
            <a:r>
              <a:rPr lang="en-US" sz="2400" dirty="0"/>
              <a:t>Identity operators compare the memory locations of two objects</a:t>
            </a:r>
            <a:endParaRPr lang="en-IN"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431414818"/>
              </p:ext>
            </p:extLst>
          </p:nvPr>
        </p:nvGraphicFramePr>
        <p:xfrm>
          <a:off x="609599" y="1752599"/>
          <a:ext cx="6838951" cy="3962401"/>
        </p:xfrm>
        <a:graphic>
          <a:graphicData uri="http://schemas.openxmlformats.org/drawingml/2006/table">
            <a:tbl>
              <a:tblPr firstRow="1" firstCol="1" bandRow="1">
                <a:tableStyleId>{5C22544A-7EE6-4342-B048-85BDC9FD1C3A}</a:tableStyleId>
              </a:tblPr>
              <a:tblGrid>
                <a:gridCol w="914125"/>
                <a:gridCol w="4799343"/>
                <a:gridCol w="1125483"/>
              </a:tblGrid>
              <a:tr h="623903">
                <a:tc>
                  <a:txBody>
                    <a:bodyPr/>
                    <a:lstStyle/>
                    <a:p>
                      <a:pPr>
                        <a:lnSpc>
                          <a:spcPct val="115000"/>
                        </a:lnSpc>
                        <a:spcAft>
                          <a:spcPts val="1000"/>
                        </a:spcAft>
                      </a:pPr>
                      <a:r>
                        <a:rPr lang="en-US" sz="1100">
                          <a:effectLst/>
                        </a:rPr>
                        <a:t>Operator</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Description</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Example</a:t>
                      </a:r>
                      <a:endParaRPr lang="en-IN" sz="1100">
                        <a:effectLst/>
                        <a:latin typeface="Calibri"/>
                        <a:ea typeface="Calibri"/>
                        <a:cs typeface="Mangal"/>
                      </a:endParaRPr>
                    </a:p>
                  </a:txBody>
                  <a:tcPr marL="76200" marR="76200" marT="76200" marB="76200"/>
                </a:tc>
              </a:tr>
              <a:tr h="1669249">
                <a:tc>
                  <a:txBody>
                    <a:bodyPr/>
                    <a:lstStyle/>
                    <a:p>
                      <a:pPr>
                        <a:lnSpc>
                          <a:spcPct val="115000"/>
                        </a:lnSpc>
                        <a:spcAft>
                          <a:spcPts val="1000"/>
                        </a:spcAft>
                      </a:pPr>
                      <a:r>
                        <a:rPr lang="en-US" sz="1100">
                          <a:effectLst/>
                        </a:rPr>
                        <a:t>is</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Evaluates to true if the variables on either side of the operator point to the same object and false otherwise.</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x is y, here is results in 1 if id(x) equals id(y).</a:t>
                      </a:r>
                      <a:endParaRPr lang="en-IN" sz="1100">
                        <a:effectLst/>
                        <a:latin typeface="Calibri"/>
                        <a:ea typeface="Calibri"/>
                        <a:cs typeface="Mangal"/>
                      </a:endParaRPr>
                    </a:p>
                  </a:txBody>
                  <a:tcPr marL="76200" marR="76200" marT="76200" marB="76200"/>
                </a:tc>
              </a:tr>
              <a:tr h="1669249">
                <a:tc>
                  <a:txBody>
                    <a:bodyPr/>
                    <a:lstStyle/>
                    <a:p>
                      <a:pPr>
                        <a:lnSpc>
                          <a:spcPct val="115000"/>
                        </a:lnSpc>
                        <a:spcAft>
                          <a:spcPts val="1000"/>
                        </a:spcAft>
                      </a:pPr>
                      <a:r>
                        <a:rPr lang="en-US" sz="1100">
                          <a:effectLst/>
                        </a:rPr>
                        <a:t>is not</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a:effectLst/>
                        </a:rPr>
                        <a:t>Evaluates to false if the variables on either side of the operator point to the same object and true otherwise.</a:t>
                      </a:r>
                      <a:endParaRPr lang="en-IN" sz="1100">
                        <a:effectLst/>
                        <a:latin typeface="Calibri"/>
                        <a:ea typeface="Calibri"/>
                        <a:cs typeface="Mangal"/>
                      </a:endParaRPr>
                    </a:p>
                  </a:txBody>
                  <a:tcPr marL="76200" marR="76200" marT="76200" marB="76200"/>
                </a:tc>
                <a:tc>
                  <a:txBody>
                    <a:bodyPr/>
                    <a:lstStyle/>
                    <a:p>
                      <a:pPr>
                        <a:lnSpc>
                          <a:spcPct val="115000"/>
                        </a:lnSpc>
                        <a:spcAft>
                          <a:spcPts val="1000"/>
                        </a:spcAft>
                      </a:pPr>
                      <a:r>
                        <a:rPr lang="en-US" sz="1100" dirty="0">
                          <a:effectLst/>
                        </a:rPr>
                        <a:t>x is not y, here is not results in 1 if id(x) is not equal to id(y).</a:t>
                      </a:r>
                      <a:endParaRPr lang="en-IN" sz="1100" dirty="0">
                        <a:effectLst/>
                        <a:latin typeface="Calibri"/>
                        <a:ea typeface="Calibri"/>
                        <a:cs typeface="Mangal"/>
                      </a:endParaRPr>
                    </a:p>
                  </a:txBody>
                  <a:tcPr marL="76200" marR="76200" marT="76200" marB="76200"/>
                </a:tc>
              </a:tr>
            </a:tbl>
          </a:graphicData>
        </a:graphic>
      </p:graphicFrame>
    </p:spTree>
    <p:extLst>
      <p:ext uri="{BB962C8B-B14F-4D97-AF65-F5344CB8AC3E}">
        <p14:creationId xmlns:p14="http://schemas.microsoft.com/office/powerpoint/2010/main" val="24825911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2000" dirty="0"/>
              <a:t>Python Operators </a:t>
            </a:r>
            <a:r>
              <a:rPr lang="en-US" sz="2000" dirty="0" smtClean="0"/>
              <a:t>Precedence </a:t>
            </a:r>
            <a:r>
              <a:rPr lang="en-US" sz="2000" smtClean="0"/>
              <a:t>(Highest </a:t>
            </a:r>
            <a:r>
              <a:rPr lang="en-US" sz="2000" dirty="0" smtClean="0"/>
              <a:t>to  lowest)</a:t>
            </a:r>
            <a:r>
              <a:rPr lang="en-IN" sz="2000" dirty="0"/>
              <a:t/>
            </a:r>
            <a:br>
              <a:rPr lang="en-IN" sz="2000" dirty="0"/>
            </a:br>
            <a:endParaRPr lang="en-IN" sz="2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37123410"/>
              </p:ext>
            </p:extLst>
          </p:nvPr>
        </p:nvGraphicFramePr>
        <p:xfrm>
          <a:off x="762000" y="914405"/>
          <a:ext cx="7543800" cy="6297207"/>
        </p:xfrm>
        <a:graphic>
          <a:graphicData uri="http://schemas.openxmlformats.org/drawingml/2006/table">
            <a:tbl>
              <a:tblPr firstRow="1" firstCol="1" bandRow="1">
                <a:tableStyleId>{5C22544A-7EE6-4342-B048-85BDC9FD1C3A}</a:tableStyleId>
              </a:tblPr>
              <a:tblGrid>
                <a:gridCol w="2133600"/>
                <a:gridCol w="5201745"/>
                <a:gridCol w="208455"/>
              </a:tblGrid>
              <a:tr h="363054">
                <a:tc>
                  <a:txBody>
                    <a:bodyPr/>
                    <a:lstStyle/>
                    <a:p>
                      <a:pPr>
                        <a:lnSpc>
                          <a:spcPct val="115000"/>
                        </a:lnSpc>
                        <a:spcAft>
                          <a:spcPts val="1000"/>
                        </a:spcAft>
                      </a:pPr>
                      <a:r>
                        <a:rPr lang="en-US" sz="1600">
                          <a:effectLst/>
                        </a:rPr>
                        <a:t>Operator</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Description</a:t>
                      </a:r>
                      <a:endParaRPr lang="en-IN" sz="1600">
                        <a:effectLst/>
                        <a:latin typeface="Calibri"/>
                        <a:ea typeface="Calibri"/>
                        <a:cs typeface="Mangal"/>
                      </a:endParaRPr>
                    </a:p>
                  </a:txBody>
                  <a:tcPr marL="58870" marR="58870" marT="58870" marB="58870"/>
                </a:tc>
                <a:tc>
                  <a:txBody>
                    <a:bodyPr/>
                    <a:lstStyle/>
                    <a:p>
                      <a:endParaRPr lang="en-IN" sz="1600"/>
                    </a:p>
                  </a:txBody>
                  <a:tcPr marL="70645" marR="70645" marT="35322" marB="35322"/>
                </a:tc>
              </a:tr>
              <a:tr h="531312">
                <a:tc>
                  <a:txBody>
                    <a:bodyPr/>
                    <a:lstStyle/>
                    <a:p>
                      <a:pPr>
                        <a:lnSpc>
                          <a:spcPct val="115000"/>
                        </a:lnSpc>
                        <a:spcAft>
                          <a:spcPts val="1000"/>
                        </a:spcAft>
                      </a:pPr>
                      <a:r>
                        <a:rPr lang="en-US" sz="1600">
                          <a:effectLst/>
                        </a:rPr>
                        <a:t>**</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Exponentiation (raise to the power)</a:t>
                      </a:r>
                      <a:endParaRPr lang="en-IN" sz="1600">
                        <a:effectLst/>
                        <a:latin typeface="Calibri"/>
                        <a:ea typeface="Calibri"/>
                        <a:cs typeface="Mangal"/>
                      </a:endParaRPr>
                    </a:p>
                  </a:txBody>
                  <a:tcPr marL="58870" marR="58870" marT="58870" marB="58870"/>
                </a:tc>
                <a:tc>
                  <a:txBody>
                    <a:bodyPr/>
                    <a:lstStyle/>
                    <a:p>
                      <a:endParaRPr lang="en-IN" sz="1600"/>
                    </a:p>
                  </a:txBody>
                  <a:tcPr marL="70645" marR="70645" marT="35322" marB="35322"/>
                </a:tc>
              </a:tr>
              <a:tr h="721711">
                <a:tc>
                  <a:txBody>
                    <a:bodyPr/>
                    <a:lstStyle/>
                    <a:p>
                      <a:pPr>
                        <a:lnSpc>
                          <a:spcPct val="115000"/>
                        </a:lnSpc>
                        <a:spcAft>
                          <a:spcPts val="1000"/>
                        </a:spcAft>
                      </a:pPr>
                      <a:r>
                        <a:rPr lang="en-US" sz="1600">
                          <a:effectLst/>
                        </a:rPr>
                        <a:t>~ + -</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Ccomplement, unary plus and minus (method names for the last two are +@ and -@)</a:t>
                      </a:r>
                      <a:endParaRPr lang="en-IN" sz="1600">
                        <a:effectLst/>
                        <a:latin typeface="Calibri"/>
                        <a:ea typeface="Calibri"/>
                        <a:cs typeface="Mangal"/>
                      </a:endParaRPr>
                    </a:p>
                  </a:txBody>
                  <a:tcPr marL="58870" marR="58870" marT="58870" marB="58870"/>
                </a:tc>
                <a:tc>
                  <a:txBody>
                    <a:bodyPr/>
                    <a:lstStyle/>
                    <a:p>
                      <a:endParaRPr lang="en-IN" sz="1600"/>
                    </a:p>
                  </a:txBody>
                  <a:tcPr marL="70645" marR="70645" marT="35322" marB="35322"/>
                </a:tc>
              </a:tr>
              <a:tr h="531312">
                <a:tc>
                  <a:txBody>
                    <a:bodyPr/>
                    <a:lstStyle/>
                    <a:p>
                      <a:pPr>
                        <a:lnSpc>
                          <a:spcPct val="115000"/>
                        </a:lnSpc>
                        <a:spcAft>
                          <a:spcPts val="1000"/>
                        </a:spcAft>
                      </a:pPr>
                      <a:r>
                        <a:rPr lang="en-US" sz="1600" dirty="0">
                          <a:effectLst/>
                        </a:rPr>
                        <a:t>* / % //</a:t>
                      </a:r>
                      <a:endParaRPr lang="en-IN" sz="1600" dirty="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Multiply, divide, modulo and floor division</a:t>
                      </a:r>
                      <a:endParaRPr lang="en-IN" sz="1600">
                        <a:effectLst/>
                        <a:latin typeface="Calibri"/>
                        <a:ea typeface="Calibri"/>
                        <a:cs typeface="Mangal"/>
                      </a:endParaRPr>
                    </a:p>
                  </a:txBody>
                  <a:tcPr marL="58870" marR="58870" marT="58870" marB="58870"/>
                </a:tc>
                <a:tc>
                  <a:txBody>
                    <a:bodyPr/>
                    <a:lstStyle/>
                    <a:p>
                      <a:endParaRPr lang="en-IN" sz="1600"/>
                    </a:p>
                  </a:txBody>
                  <a:tcPr marL="70645" marR="70645" marT="35322" marB="35322"/>
                </a:tc>
              </a:tr>
              <a:tr h="363054">
                <a:tc>
                  <a:txBody>
                    <a:bodyPr/>
                    <a:lstStyle/>
                    <a:p>
                      <a:pPr>
                        <a:lnSpc>
                          <a:spcPct val="115000"/>
                        </a:lnSpc>
                        <a:spcAft>
                          <a:spcPts val="1000"/>
                        </a:spcAft>
                      </a:pPr>
                      <a:r>
                        <a:rPr lang="en-US" sz="1600">
                          <a:effectLst/>
                        </a:rPr>
                        <a:t>+ -</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Addition and subtraction</a:t>
                      </a:r>
                      <a:endParaRPr lang="en-IN" sz="1600">
                        <a:effectLst/>
                        <a:latin typeface="Calibri"/>
                        <a:ea typeface="Calibri"/>
                        <a:cs typeface="Mangal"/>
                      </a:endParaRPr>
                    </a:p>
                  </a:txBody>
                  <a:tcPr marL="58870" marR="58870" marT="58870" marB="58870"/>
                </a:tc>
                <a:tc>
                  <a:txBody>
                    <a:bodyPr/>
                    <a:lstStyle/>
                    <a:p>
                      <a:endParaRPr lang="en-IN" sz="1600"/>
                    </a:p>
                  </a:txBody>
                  <a:tcPr marL="70645" marR="70645" marT="35322" marB="35322"/>
                </a:tc>
              </a:tr>
              <a:tr h="363054">
                <a:tc>
                  <a:txBody>
                    <a:bodyPr/>
                    <a:lstStyle/>
                    <a:p>
                      <a:pPr>
                        <a:lnSpc>
                          <a:spcPct val="115000"/>
                        </a:lnSpc>
                        <a:spcAft>
                          <a:spcPts val="1000"/>
                        </a:spcAft>
                      </a:pPr>
                      <a:r>
                        <a:rPr lang="en-US" sz="1600">
                          <a:effectLst/>
                        </a:rPr>
                        <a:t>&gt;&gt; &lt;&lt;</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Right and left bitwise shift</a:t>
                      </a:r>
                      <a:endParaRPr lang="en-IN" sz="1600">
                        <a:effectLst/>
                        <a:latin typeface="Calibri"/>
                        <a:ea typeface="Calibri"/>
                        <a:cs typeface="Mangal"/>
                      </a:endParaRPr>
                    </a:p>
                  </a:txBody>
                  <a:tcPr marL="58870" marR="58870" marT="58870" marB="58870"/>
                </a:tc>
                <a:tc>
                  <a:txBody>
                    <a:bodyPr/>
                    <a:lstStyle/>
                    <a:p>
                      <a:endParaRPr lang="en-IN" sz="1600"/>
                    </a:p>
                  </a:txBody>
                  <a:tcPr marL="70645" marR="70645" marT="35322" marB="35322"/>
                </a:tc>
              </a:tr>
              <a:tr h="340912">
                <a:tc>
                  <a:txBody>
                    <a:bodyPr/>
                    <a:lstStyle/>
                    <a:p>
                      <a:pPr>
                        <a:lnSpc>
                          <a:spcPct val="115000"/>
                        </a:lnSpc>
                        <a:spcAft>
                          <a:spcPts val="1000"/>
                        </a:spcAft>
                      </a:pPr>
                      <a:r>
                        <a:rPr lang="en-US" sz="1600">
                          <a:effectLst/>
                        </a:rPr>
                        <a:t>&amp;</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Bitwise 'AND'</a:t>
                      </a:r>
                      <a:endParaRPr lang="en-IN" sz="1600">
                        <a:effectLst/>
                        <a:latin typeface="Calibri"/>
                        <a:ea typeface="Calibri"/>
                        <a:cs typeface="Mangal"/>
                      </a:endParaRPr>
                    </a:p>
                  </a:txBody>
                  <a:tcPr marL="58870" marR="58870" marT="58870" marB="58870"/>
                </a:tc>
                <a:tc>
                  <a:txBody>
                    <a:bodyPr/>
                    <a:lstStyle/>
                    <a:p>
                      <a:pPr>
                        <a:lnSpc>
                          <a:spcPct val="115000"/>
                        </a:lnSpc>
                      </a:pPr>
                      <a:endParaRPr lang="en-IN" sz="1600">
                        <a:effectLst/>
                        <a:latin typeface="Calibri"/>
                      </a:endParaRPr>
                    </a:p>
                  </a:txBody>
                  <a:tcPr marL="58870" marR="58870" marT="58870" marB="58870"/>
                </a:tc>
              </a:tr>
              <a:tr h="531312">
                <a:tc>
                  <a:txBody>
                    <a:bodyPr/>
                    <a:lstStyle/>
                    <a:p>
                      <a:pPr>
                        <a:lnSpc>
                          <a:spcPct val="115000"/>
                        </a:lnSpc>
                        <a:spcAft>
                          <a:spcPts val="1000"/>
                        </a:spcAft>
                      </a:pPr>
                      <a:r>
                        <a:rPr lang="en-US" sz="1600">
                          <a:effectLst/>
                        </a:rPr>
                        <a:t>^ |</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Bitwise exclusive `OR' and regular `OR'</a:t>
                      </a:r>
                      <a:endParaRPr lang="en-IN" sz="1600">
                        <a:effectLst/>
                        <a:latin typeface="Calibri"/>
                        <a:ea typeface="Calibri"/>
                        <a:cs typeface="Mangal"/>
                      </a:endParaRPr>
                    </a:p>
                  </a:txBody>
                  <a:tcPr marL="58870" marR="58870" marT="58870" marB="58870"/>
                </a:tc>
                <a:tc>
                  <a:txBody>
                    <a:bodyPr/>
                    <a:lstStyle/>
                    <a:p>
                      <a:pPr>
                        <a:lnSpc>
                          <a:spcPct val="115000"/>
                        </a:lnSpc>
                      </a:pPr>
                      <a:endParaRPr lang="en-IN" sz="1600">
                        <a:effectLst/>
                        <a:latin typeface="Calibri"/>
                      </a:endParaRPr>
                    </a:p>
                  </a:txBody>
                  <a:tcPr marL="7359" marR="7359" marT="7359" marB="7359" anchor="ctr"/>
                </a:tc>
              </a:tr>
              <a:tr h="340912">
                <a:tc>
                  <a:txBody>
                    <a:bodyPr/>
                    <a:lstStyle/>
                    <a:p>
                      <a:pPr>
                        <a:lnSpc>
                          <a:spcPct val="115000"/>
                        </a:lnSpc>
                        <a:spcAft>
                          <a:spcPts val="1000"/>
                        </a:spcAft>
                      </a:pPr>
                      <a:r>
                        <a:rPr lang="en-US" sz="1600">
                          <a:effectLst/>
                        </a:rPr>
                        <a:t>&lt;= &lt; &gt; &gt;=</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Comparison operators</a:t>
                      </a:r>
                      <a:endParaRPr lang="en-IN" sz="1600">
                        <a:effectLst/>
                        <a:latin typeface="Calibri"/>
                        <a:ea typeface="Calibri"/>
                        <a:cs typeface="Mangal"/>
                      </a:endParaRPr>
                    </a:p>
                  </a:txBody>
                  <a:tcPr marL="58870" marR="58870" marT="58870" marB="58870"/>
                </a:tc>
                <a:tc>
                  <a:txBody>
                    <a:bodyPr/>
                    <a:lstStyle/>
                    <a:p>
                      <a:pPr>
                        <a:lnSpc>
                          <a:spcPct val="115000"/>
                        </a:lnSpc>
                      </a:pPr>
                      <a:endParaRPr lang="en-IN" sz="1600">
                        <a:effectLst/>
                        <a:latin typeface="Calibri"/>
                      </a:endParaRPr>
                    </a:p>
                  </a:txBody>
                  <a:tcPr marL="7359" marR="7359" marT="7359" marB="7359" anchor="ctr"/>
                </a:tc>
              </a:tr>
              <a:tr h="340912">
                <a:tc>
                  <a:txBody>
                    <a:bodyPr/>
                    <a:lstStyle/>
                    <a:p>
                      <a:pPr>
                        <a:lnSpc>
                          <a:spcPct val="115000"/>
                        </a:lnSpc>
                        <a:spcAft>
                          <a:spcPts val="1000"/>
                        </a:spcAft>
                      </a:pPr>
                      <a:r>
                        <a:rPr lang="en-US" sz="1600">
                          <a:effectLst/>
                        </a:rPr>
                        <a:t>&lt;&gt; == !=</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Equality operators</a:t>
                      </a:r>
                      <a:endParaRPr lang="en-IN" sz="1600">
                        <a:effectLst/>
                        <a:latin typeface="Calibri"/>
                        <a:ea typeface="Calibri"/>
                        <a:cs typeface="Mangal"/>
                      </a:endParaRPr>
                    </a:p>
                  </a:txBody>
                  <a:tcPr marL="58870" marR="58870" marT="58870" marB="58870"/>
                </a:tc>
                <a:tc>
                  <a:txBody>
                    <a:bodyPr/>
                    <a:lstStyle/>
                    <a:p>
                      <a:pPr>
                        <a:lnSpc>
                          <a:spcPct val="115000"/>
                        </a:lnSpc>
                      </a:pPr>
                      <a:endParaRPr lang="en-IN" sz="1600">
                        <a:effectLst/>
                        <a:latin typeface="Calibri"/>
                      </a:endParaRPr>
                    </a:p>
                  </a:txBody>
                  <a:tcPr marL="7359" marR="7359" marT="7359" marB="7359" anchor="ctr"/>
                </a:tc>
              </a:tr>
              <a:tr h="340912">
                <a:tc>
                  <a:txBody>
                    <a:bodyPr/>
                    <a:lstStyle/>
                    <a:p>
                      <a:pPr>
                        <a:lnSpc>
                          <a:spcPct val="115000"/>
                        </a:lnSpc>
                        <a:spcAft>
                          <a:spcPts val="1000"/>
                        </a:spcAft>
                      </a:pPr>
                      <a:r>
                        <a:rPr lang="en-US" sz="1600">
                          <a:effectLst/>
                        </a:rPr>
                        <a:t>= %= /= //= -= += *= **=</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Assignment operators</a:t>
                      </a:r>
                      <a:endParaRPr lang="en-IN" sz="1600">
                        <a:effectLst/>
                        <a:latin typeface="Calibri"/>
                        <a:ea typeface="Calibri"/>
                        <a:cs typeface="Mangal"/>
                      </a:endParaRPr>
                    </a:p>
                  </a:txBody>
                  <a:tcPr marL="58870" marR="58870" marT="58870" marB="58870"/>
                </a:tc>
                <a:tc>
                  <a:txBody>
                    <a:bodyPr/>
                    <a:lstStyle/>
                    <a:p>
                      <a:pPr>
                        <a:lnSpc>
                          <a:spcPct val="115000"/>
                        </a:lnSpc>
                      </a:pPr>
                      <a:endParaRPr lang="en-IN" sz="1600">
                        <a:effectLst/>
                        <a:latin typeface="Calibri"/>
                      </a:endParaRPr>
                    </a:p>
                  </a:txBody>
                  <a:tcPr marL="7359" marR="7359" marT="7359" marB="7359" anchor="ctr"/>
                </a:tc>
              </a:tr>
              <a:tr h="340912">
                <a:tc>
                  <a:txBody>
                    <a:bodyPr/>
                    <a:lstStyle/>
                    <a:p>
                      <a:pPr>
                        <a:lnSpc>
                          <a:spcPct val="115000"/>
                        </a:lnSpc>
                        <a:spcAft>
                          <a:spcPts val="1000"/>
                        </a:spcAft>
                      </a:pPr>
                      <a:r>
                        <a:rPr lang="en-US" sz="1600">
                          <a:effectLst/>
                        </a:rPr>
                        <a:t>is is not</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Identity operators</a:t>
                      </a:r>
                      <a:endParaRPr lang="en-IN" sz="1600">
                        <a:effectLst/>
                        <a:latin typeface="Calibri"/>
                        <a:ea typeface="Calibri"/>
                        <a:cs typeface="Mangal"/>
                      </a:endParaRPr>
                    </a:p>
                  </a:txBody>
                  <a:tcPr marL="58870" marR="58870" marT="58870" marB="58870"/>
                </a:tc>
                <a:tc>
                  <a:txBody>
                    <a:bodyPr/>
                    <a:lstStyle/>
                    <a:p>
                      <a:pPr>
                        <a:lnSpc>
                          <a:spcPct val="115000"/>
                        </a:lnSpc>
                      </a:pPr>
                      <a:endParaRPr lang="en-IN" sz="1600">
                        <a:effectLst/>
                        <a:latin typeface="Calibri"/>
                      </a:endParaRPr>
                    </a:p>
                  </a:txBody>
                  <a:tcPr marL="7359" marR="7359" marT="7359" marB="7359" anchor="ctr"/>
                </a:tc>
              </a:tr>
              <a:tr h="340912">
                <a:tc>
                  <a:txBody>
                    <a:bodyPr/>
                    <a:lstStyle/>
                    <a:p>
                      <a:pPr>
                        <a:lnSpc>
                          <a:spcPct val="115000"/>
                        </a:lnSpc>
                        <a:spcAft>
                          <a:spcPts val="1000"/>
                        </a:spcAft>
                      </a:pPr>
                      <a:r>
                        <a:rPr lang="en-US" sz="1600">
                          <a:effectLst/>
                        </a:rPr>
                        <a:t>in not in</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Membership operators</a:t>
                      </a:r>
                      <a:endParaRPr lang="en-IN" sz="1600">
                        <a:effectLst/>
                        <a:latin typeface="Calibri"/>
                        <a:ea typeface="Calibri"/>
                        <a:cs typeface="Mangal"/>
                      </a:endParaRPr>
                    </a:p>
                  </a:txBody>
                  <a:tcPr marL="58870" marR="58870" marT="58870" marB="58870"/>
                </a:tc>
                <a:tc>
                  <a:txBody>
                    <a:bodyPr/>
                    <a:lstStyle/>
                    <a:p>
                      <a:pPr>
                        <a:lnSpc>
                          <a:spcPct val="115000"/>
                        </a:lnSpc>
                      </a:pPr>
                      <a:endParaRPr lang="en-IN" sz="1600">
                        <a:effectLst/>
                        <a:latin typeface="Calibri"/>
                      </a:endParaRPr>
                    </a:p>
                  </a:txBody>
                  <a:tcPr marL="7359" marR="7359" marT="7359" marB="7359" anchor="ctr"/>
                </a:tc>
              </a:tr>
              <a:tr h="340912">
                <a:tc>
                  <a:txBody>
                    <a:bodyPr/>
                    <a:lstStyle/>
                    <a:p>
                      <a:pPr>
                        <a:lnSpc>
                          <a:spcPct val="115000"/>
                        </a:lnSpc>
                        <a:spcAft>
                          <a:spcPts val="1000"/>
                        </a:spcAft>
                      </a:pPr>
                      <a:r>
                        <a:rPr lang="en-US" sz="1600">
                          <a:effectLst/>
                        </a:rPr>
                        <a:t>not or and</a:t>
                      </a:r>
                      <a:endParaRPr lang="en-IN" sz="1600">
                        <a:effectLst/>
                        <a:latin typeface="Calibri"/>
                        <a:ea typeface="Calibri"/>
                        <a:cs typeface="Mangal"/>
                      </a:endParaRPr>
                    </a:p>
                  </a:txBody>
                  <a:tcPr marL="58870" marR="58870" marT="58870" marB="58870"/>
                </a:tc>
                <a:tc>
                  <a:txBody>
                    <a:bodyPr/>
                    <a:lstStyle/>
                    <a:p>
                      <a:pPr>
                        <a:lnSpc>
                          <a:spcPct val="115000"/>
                        </a:lnSpc>
                        <a:spcAft>
                          <a:spcPts val="1000"/>
                        </a:spcAft>
                      </a:pPr>
                      <a:r>
                        <a:rPr lang="en-US" sz="1600">
                          <a:effectLst/>
                        </a:rPr>
                        <a:t>Logical operators</a:t>
                      </a:r>
                      <a:endParaRPr lang="en-IN" sz="1600">
                        <a:effectLst/>
                        <a:latin typeface="Calibri"/>
                        <a:ea typeface="Calibri"/>
                        <a:cs typeface="Mangal"/>
                      </a:endParaRPr>
                    </a:p>
                  </a:txBody>
                  <a:tcPr marL="58870" marR="58870" marT="58870" marB="58870"/>
                </a:tc>
                <a:tc>
                  <a:txBody>
                    <a:bodyPr/>
                    <a:lstStyle/>
                    <a:p>
                      <a:pPr>
                        <a:lnSpc>
                          <a:spcPct val="115000"/>
                        </a:lnSpc>
                      </a:pPr>
                      <a:endParaRPr lang="en-IN" sz="1600" dirty="0">
                        <a:effectLst/>
                        <a:latin typeface="Calibri"/>
                      </a:endParaRPr>
                    </a:p>
                  </a:txBody>
                  <a:tcPr marL="7359" marR="7359" marT="7359" marB="7359" anchor="ctr"/>
                </a:tc>
              </a:tr>
            </a:tbl>
          </a:graphicData>
        </a:graphic>
      </p:graphicFrame>
    </p:spTree>
    <p:extLst>
      <p:ext uri="{BB962C8B-B14F-4D97-AF65-F5344CB8AC3E}">
        <p14:creationId xmlns:p14="http://schemas.microsoft.com/office/powerpoint/2010/main" val="1029011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dirty="0"/>
              <a:t>Python Features</a:t>
            </a:r>
          </a:p>
        </p:txBody>
      </p:sp>
      <p:sp>
        <p:nvSpPr>
          <p:cNvPr id="4" name="Content Placeholder 3"/>
          <p:cNvSpPr>
            <a:spLocks noGrp="1"/>
          </p:cNvSpPr>
          <p:nvPr>
            <p:ph idx="1"/>
          </p:nvPr>
        </p:nvSpPr>
        <p:spPr/>
        <p:txBody>
          <a:bodyPr>
            <a:normAutofit fontScale="77500" lnSpcReduction="20000"/>
          </a:bodyPr>
          <a:lstStyle/>
          <a:p>
            <a:pPr lvl="0"/>
            <a:r>
              <a:rPr lang="en-US" b="1" dirty="0"/>
              <a:t>Portable:</a:t>
            </a:r>
            <a:r>
              <a:rPr lang="en-US" dirty="0"/>
              <a:t> Python can run on a wide variety of hardware platforms and has the same interface on all platforms.</a:t>
            </a:r>
            <a:endParaRPr lang="en-IN" dirty="0"/>
          </a:p>
          <a:p>
            <a:pPr lvl="0"/>
            <a:r>
              <a:rPr lang="en-US" b="1" dirty="0"/>
              <a:t>Extendable:</a:t>
            </a:r>
            <a:r>
              <a:rPr lang="en-US" dirty="0"/>
              <a:t> You can add low-level modules to the Python interpreter. These modules enable programmers to add to or customize their tools to be more efficient.</a:t>
            </a:r>
            <a:endParaRPr lang="en-IN" dirty="0"/>
          </a:p>
          <a:p>
            <a:pPr lvl="0"/>
            <a:r>
              <a:rPr lang="en-US" b="1" dirty="0"/>
              <a:t>Databases:</a:t>
            </a:r>
            <a:r>
              <a:rPr lang="en-US" dirty="0"/>
              <a:t> Python provides interfaces to all major commercial databases.</a:t>
            </a:r>
            <a:endParaRPr lang="en-IN" dirty="0"/>
          </a:p>
          <a:p>
            <a:pPr lvl="0"/>
            <a:r>
              <a:rPr lang="en-US" b="1" dirty="0"/>
              <a:t>GUI Programming:</a:t>
            </a:r>
            <a:r>
              <a:rPr lang="en-US" dirty="0"/>
              <a:t> Python supports GUI applications that can be created and ported to many system calls, libraries and windows systems, such as Windows MFC, Macintosh, and the X Window system of Unix.</a:t>
            </a:r>
            <a:endParaRPr lang="en-IN" dirty="0"/>
          </a:p>
          <a:p>
            <a:pPr lvl="0"/>
            <a:r>
              <a:rPr lang="en-US" b="1" dirty="0"/>
              <a:t>Scalable:</a:t>
            </a:r>
            <a:r>
              <a:rPr lang="en-US" dirty="0"/>
              <a:t> Python provides a better structure and support for large programs than shell scripting.</a:t>
            </a:r>
            <a:endParaRPr lang="en-IN" dirty="0"/>
          </a:p>
          <a:p>
            <a:endParaRPr lang="en-IN" dirty="0"/>
          </a:p>
        </p:txBody>
      </p:sp>
    </p:spTree>
    <p:extLst>
      <p:ext uri="{BB962C8B-B14F-4D97-AF65-F5344CB8AC3E}">
        <p14:creationId xmlns:p14="http://schemas.microsoft.com/office/powerpoint/2010/main" val="354389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US" b="1" dirty="0"/>
              <a:t>Python Identifiers</a:t>
            </a:r>
            <a:r>
              <a:rPr lang="en-IN" dirty="0"/>
              <a:t/>
            </a:r>
            <a:br>
              <a:rPr lang="en-IN" dirty="0"/>
            </a:br>
            <a:endParaRPr lang="en-IN" dirty="0"/>
          </a:p>
        </p:txBody>
      </p:sp>
      <p:sp>
        <p:nvSpPr>
          <p:cNvPr id="3" name="Content Placeholder 2"/>
          <p:cNvSpPr>
            <a:spLocks noGrp="1"/>
          </p:cNvSpPr>
          <p:nvPr>
            <p:ph idx="1"/>
          </p:nvPr>
        </p:nvSpPr>
        <p:spPr/>
        <p:txBody>
          <a:bodyPr>
            <a:normAutofit fontScale="62500" lnSpcReduction="20000"/>
          </a:bodyPr>
          <a:lstStyle/>
          <a:p>
            <a:r>
              <a:rPr lang="en-US" dirty="0"/>
              <a:t>A Python identifier is a name used to identify a variable, function, class, module or other object. An identifier starts with a letter A to Z or a to z or an underscore (_) followed by zero or more letters, underscores and digits (0 to 9).</a:t>
            </a:r>
            <a:endParaRPr lang="en-IN" dirty="0"/>
          </a:p>
          <a:p>
            <a:r>
              <a:rPr lang="en-US" dirty="0"/>
              <a:t>Python does not allow punctuation characters such as @, $, and % within identifiers. Python is a case sensitive programming language. Thus,</a:t>
            </a:r>
            <a:r>
              <a:rPr lang="en-US"/>
              <a:t> </a:t>
            </a:r>
            <a:r>
              <a:rPr lang="en-US" b="1" smtClean="0"/>
              <a:t>Manpower </a:t>
            </a:r>
            <a:r>
              <a:rPr lang="en-US" smtClean="0"/>
              <a:t>and</a:t>
            </a:r>
            <a:r>
              <a:rPr lang="en-US" dirty="0"/>
              <a:t> </a:t>
            </a:r>
            <a:r>
              <a:rPr lang="en-US" b="1" dirty="0"/>
              <a:t>manpower</a:t>
            </a:r>
            <a:r>
              <a:rPr lang="en-US" dirty="0"/>
              <a:t> are two different identifiers in Python.</a:t>
            </a:r>
            <a:endParaRPr lang="en-IN" dirty="0"/>
          </a:p>
          <a:p>
            <a:r>
              <a:rPr lang="en-US" dirty="0"/>
              <a:t>Here are naming conventions for Python identifiers −</a:t>
            </a:r>
            <a:endParaRPr lang="en-IN" dirty="0"/>
          </a:p>
          <a:p>
            <a:pPr lvl="0"/>
            <a:r>
              <a:rPr lang="en-US" dirty="0"/>
              <a:t>Class names start with an uppercase letter. All other identifiers start with a lowercase letter.</a:t>
            </a:r>
            <a:endParaRPr lang="en-IN" dirty="0"/>
          </a:p>
          <a:p>
            <a:pPr lvl="0"/>
            <a:r>
              <a:rPr lang="en-US" dirty="0"/>
              <a:t>Starting an identifier with a single leading underscore indicates that the identifier is private.</a:t>
            </a:r>
            <a:endParaRPr lang="en-IN" dirty="0"/>
          </a:p>
          <a:p>
            <a:pPr lvl="0"/>
            <a:r>
              <a:rPr lang="en-US" dirty="0"/>
              <a:t>Starting an identifier with two leading underscores indicates a strongly private identifier</a:t>
            </a:r>
            <a:r>
              <a:rPr lang="en-US" dirty="0" smtClean="0"/>
              <a:t>.</a:t>
            </a:r>
          </a:p>
          <a:p>
            <a:r>
              <a:rPr lang="en-US" dirty="0"/>
              <a:t>If the identifier also ends with two trailing underscores, the identifier is a language-defined special name.</a:t>
            </a:r>
            <a:endParaRPr lang="en-IN" dirty="0"/>
          </a:p>
          <a:p>
            <a:pPr lvl="0"/>
            <a:endParaRPr lang="en-IN" dirty="0"/>
          </a:p>
          <a:p>
            <a:endParaRPr lang="en-IN" dirty="0"/>
          </a:p>
        </p:txBody>
      </p:sp>
    </p:spTree>
    <p:extLst>
      <p:ext uri="{BB962C8B-B14F-4D97-AF65-F5344CB8AC3E}">
        <p14:creationId xmlns:p14="http://schemas.microsoft.com/office/powerpoint/2010/main" val="26792365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z="4000" smtClean="0">
                <a:solidFill>
                  <a:schemeClr val="accent2"/>
                </a:solidFill>
                <a:latin typeface="Comic Sans MS" pitchFamily="66" charset="0"/>
              </a:rPr>
              <a:t>Hello World</a:t>
            </a:r>
            <a:endParaRPr lang="en-CA" sz="4000" smtClean="0">
              <a:solidFill>
                <a:schemeClr val="accent2"/>
              </a:solidFill>
              <a:latin typeface="Comic Sans MS" pitchFamily="66" charset="0"/>
            </a:endParaRPr>
          </a:p>
        </p:txBody>
      </p:sp>
      <p:sp>
        <p:nvSpPr>
          <p:cNvPr id="16387" name="Text Box 3"/>
          <p:cNvSpPr txBox="1">
            <a:spLocks noChangeArrowheads="1"/>
          </p:cNvSpPr>
          <p:nvPr/>
        </p:nvSpPr>
        <p:spPr bwMode="auto">
          <a:xfrm>
            <a:off x="2895600" y="4419600"/>
            <a:ext cx="2590800" cy="10144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CA"/>
              <a:t>&gt;&gt;&gt; 'hello world!'</a:t>
            </a:r>
          </a:p>
          <a:p>
            <a:pPr eaLnBrk="1" hangingPunct="1">
              <a:spcBef>
                <a:spcPct val="50000"/>
              </a:spcBef>
            </a:pPr>
            <a:r>
              <a:rPr lang="en-CA"/>
              <a:t>'hello world!'</a:t>
            </a:r>
          </a:p>
        </p:txBody>
      </p:sp>
      <p:sp>
        <p:nvSpPr>
          <p:cNvPr id="16388" name="Text Box 4"/>
          <p:cNvSpPr txBox="1">
            <a:spLocks noChangeArrowheads="1"/>
          </p:cNvSpPr>
          <p:nvPr/>
        </p:nvSpPr>
        <p:spPr bwMode="auto">
          <a:xfrm>
            <a:off x="762000" y="2286000"/>
            <a:ext cx="75438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n-US" dirty="0" smtClean="0"/>
              <a:t> </a:t>
            </a:r>
            <a:r>
              <a:rPr lang="en-US" dirty="0"/>
              <a:t>on Windows open a Python IDE like IDLE</a:t>
            </a:r>
          </a:p>
          <a:p>
            <a:pPr eaLnBrk="1" hangingPunct="1">
              <a:spcBef>
                <a:spcPct val="50000"/>
              </a:spcBef>
              <a:buFontTx/>
              <a:buChar char="•"/>
            </a:pPr>
            <a:r>
              <a:rPr lang="en-US" dirty="0"/>
              <a:t>At the prompt type ‘hello world!’</a:t>
            </a:r>
          </a:p>
        </p:txBody>
      </p:sp>
    </p:spTree>
    <p:extLst>
      <p:ext uri="{BB962C8B-B14F-4D97-AF65-F5344CB8AC3E}">
        <p14:creationId xmlns:p14="http://schemas.microsoft.com/office/powerpoint/2010/main" val="2996984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z="4000" smtClean="0">
                <a:solidFill>
                  <a:schemeClr val="accent2"/>
                </a:solidFill>
                <a:latin typeface="Comic Sans MS" pitchFamily="66" charset="0"/>
              </a:rPr>
              <a:t>Python Overview</a:t>
            </a:r>
          </a:p>
        </p:txBody>
      </p:sp>
      <p:sp>
        <p:nvSpPr>
          <p:cNvPr id="17411" name="Rectangle 3"/>
          <p:cNvSpPr>
            <a:spLocks noGrp="1" noChangeArrowheads="1"/>
          </p:cNvSpPr>
          <p:nvPr>
            <p:ph type="body" idx="1"/>
          </p:nvPr>
        </p:nvSpPr>
        <p:spPr/>
        <p:txBody>
          <a:bodyPr/>
          <a:lstStyle/>
          <a:p>
            <a:pPr eaLnBrk="1" hangingPunct="1">
              <a:buFontTx/>
              <a:buNone/>
            </a:pPr>
            <a:endParaRPr lang="en-US" dirty="0" smtClean="0"/>
          </a:p>
          <a:p>
            <a:pPr eaLnBrk="1" hangingPunct="1"/>
            <a:r>
              <a:rPr lang="en-US" dirty="0" smtClean="0"/>
              <a:t>Programs are composed of modules</a:t>
            </a:r>
          </a:p>
          <a:p>
            <a:pPr eaLnBrk="1" hangingPunct="1"/>
            <a:r>
              <a:rPr lang="en-US" dirty="0" smtClean="0"/>
              <a:t>Modules contain statements</a:t>
            </a:r>
          </a:p>
          <a:p>
            <a:pPr eaLnBrk="1" hangingPunct="1"/>
            <a:r>
              <a:rPr lang="en-US" dirty="0" smtClean="0"/>
              <a:t>Statements contain expressions</a:t>
            </a:r>
          </a:p>
          <a:p>
            <a:pPr eaLnBrk="1" hangingPunct="1"/>
            <a:r>
              <a:rPr lang="en-US" dirty="0" smtClean="0"/>
              <a:t>Expressions create and process objects</a:t>
            </a:r>
          </a:p>
        </p:txBody>
      </p:sp>
    </p:spTree>
    <p:extLst>
      <p:ext uri="{BB962C8B-B14F-4D97-AF65-F5344CB8AC3E}">
        <p14:creationId xmlns:p14="http://schemas.microsoft.com/office/powerpoint/2010/main" val="36980746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smtClean="0">
                <a:solidFill>
                  <a:schemeClr val="accent2"/>
                </a:solidFill>
                <a:latin typeface="Comic Sans MS" pitchFamily="66" charset="0"/>
              </a:rPr>
              <a:t>The Python Interpreter</a:t>
            </a:r>
            <a:endParaRPr lang="en-CA" sz="4000" smtClean="0">
              <a:solidFill>
                <a:schemeClr val="accent2"/>
              </a:solidFill>
              <a:latin typeface="Comic Sans MS" pitchFamily="66" charset="0"/>
            </a:endParaRPr>
          </a:p>
        </p:txBody>
      </p:sp>
      <p:sp>
        <p:nvSpPr>
          <p:cNvPr id="18435" name="Text Box 3"/>
          <p:cNvSpPr txBox="1">
            <a:spLocks noChangeArrowheads="1"/>
          </p:cNvSpPr>
          <p:nvPr/>
        </p:nvSpPr>
        <p:spPr bwMode="auto">
          <a:xfrm>
            <a:off x="1143000" y="2133600"/>
            <a:ext cx="3733800" cy="3013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buFontTx/>
              <a:buChar char="•"/>
            </a:pPr>
            <a:r>
              <a:rPr lang="en-US"/>
              <a:t>Python is an interpreted language</a:t>
            </a:r>
          </a:p>
          <a:p>
            <a:pPr eaLnBrk="1" hangingPunct="1">
              <a:spcBef>
                <a:spcPct val="50000"/>
              </a:spcBef>
              <a:buFontTx/>
              <a:buChar char="•"/>
            </a:pPr>
            <a:r>
              <a:rPr lang="en-US"/>
              <a:t>The interpreter provides an interactive environment to play with the language</a:t>
            </a:r>
          </a:p>
          <a:p>
            <a:pPr eaLnBrk="1" hangingPunct="1">
              <a:spcBef>
                <a:spcPct val="50000"/>
              </a:spcBef>
              <a:buFontTx/>
              <a:buChar char="•"/>
            </a:pPr>
            <a:r>
              <a:rPr lang="en-US"/>
              <a:t>Results of expressions are printed on the screen</a:t>
            </a:r>
            <a:endParaRPr lang="en-CA"/>
          </a:p>
        </p:txBody>
      </p:sp>
      <p:sp>
        <p:nvSpPr>
          <p:cNvPr id="18436" name="Text Box 4"/>
          <p:cNvSpPr txBox="1">
            <a:spLocks noChangeArrowheads="1"/>
          </p:cNvSpPr>
          <p:nvPr/>
        </p:nvSpPr>
        <p:spPr bwMode="auto">
          <a:xfrm>
            <a:off x="5410200" y="2209800"/>
            <a:ext cx="2819400" cy="33877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t>&gt;&gt;&gt; 3 + 7</a:t>
            </a:r>
          </a:p>
          <a:p>
            <a:pPr eaLnBrk="1" hangingPunct="1"/>
            <a:r>
              <a:rPr lang="en-US"/>
              <a:t>10</a:t>
            </a:r>
          </a:p>
          <a:p>
            <a:pPr eaLnBrk="1" hangingPunct="1"/>
            <a:r>
              <a:rPr lang="en-US"/>
              <a:t>&gt;&gt;&gt; 3 &lt; 15 </a:t>
            </a:r>
          </a:p>
          <a:p>
            <a:pPr eaLnBrk="1" hangingPunct="1"/>
            <a:r>
              <a:rPr lang="en-US"/>
              <a:t>True</a:t>
            </a:r>
          </a:p>
          <a:p>
            <a:pPr eaLnBrk="1" hangingPunct="1"/>
            <a:r>
              <a:rPr lang="en-US"/>
              <a:t>&gt;&gt;&gt; 'print me'</a:t>
            </a:r>
          </a:p>
          <a:p>
            <a:pPr eaLnBrk="1" hangingPunct="1"/>
            <a:r>
              <a:rPr lang="en-US"/>
              <a:t>'print me'</a:t>
            </a:r>
          </a:p>
          <a:p>
            <a:pPr eaLnBrk="1" hangingPunct="1"/>
            <a:r>
              <a:rPr lang="en-US"/>
              <a:t>&gt;&gt;&gt; print 'print me'</a:t>
            </a:r>
          </a:p>
          <a:p>
            <a:pPr eaLnBrk="1" hangingPunct="1"/>
            <a:r>
              <a:rPr lang="en-US"/>
              <a:t>print me</a:t>
            </a:r>
          </a:p>
          <a:p>
            <a:pPr eaLnBrk="1" hangingPunct="1"/>
            <a:r>
              <a:rPr lang="en-US"/>
              <a:t>&gt;&gt;&gt; </a:t>
            </a:r>
            <a:endParaRPr lang="en-CA"/>
          </a:p>
        </p:txBody>
      </p:sp>
    </p:spTree>
    <p:extLst>
      <p:ext uri="{BB962C8B-B14F-4D97-AF65-F5344CB8AC3E}">
        <p14:creationId xmlns:p14="http://schemas.microsoft.com/office/powerpoint/2010/main" val="1686486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TotalTime>
  <Words>3291</Words>
  <Application>Microsoft Office PowerPoint</Application>
  <PresentationFormat>On-screen Show (4:3)</PresentationFormat>
  <Paragraphs>546</Paragraphs>
  <Slides>44</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Comic Sans MS</vt:lpstr>
      <vt:lpstr>Mangal</vt:lpstr>
      <vt:lpstr>Times New Roman</vt:lpstr>
      <vt:lpstr>Office Theme</vt:lpstr>
      <vt:lpstr>Learning Python</vt:lpstr>
      <vt:lpstr>Introduction to Python </vt:lpstr>
      <vt:lpstr>Overview</vt:lpstr>
      <vt:lpstr>Python Features</vt:lpstr>
      <vt:lpstr>Python Features</vt:lpstr>
      <vt:lpstr>Python Identifiers </vt:lpstr>
      <vt:lpstr>Hello World</vt:lpstr>
      <vt:lpstr>Python Overview</vt:lpstr>
      <vt:lpstr>The Python Interpreter</vt:lpstr>
      <vt:lpstr>The print Statement</vt:lpstr>
      <vt:lpstr>Documentation</vt:lpstr>
      <vt:lpstr>Variables</vt:lpstr>
      <vt:lpstr> Python Variables</vt:lpstr>
      <vt:lpstr>Assigning Values to Variables </vt:lpstr>
      <vt:lpstr>Multiple Assignment </vt:lpstr>
      <vt:lpstr>Everything is an object</vt:lpstr>
      <vt:lpstr>Printing to the Screen </vt:lpstr>
      <vt:lpstr>Data Types</vt:lpstr>
      <vt:lpstr>Reserved Words </vt:lpstr>
      <vt:lpstr>PowerPoint Presentation</vt:lpstr>
      <vt:lpstr>Lines and Indentation</vt:lpstr>
      <vt:lpstr>Multi-Line Statements </vt:lpstr>
      <vt:lpstr>Quotation in Python </vt:lpstr>
      <vt:lpstr>Comments in Python </vt:lpstr>
      <vt:lpstr>Using Blank Lines </vt:lpstr>
      <vt:lpstr>Multiple Statements</vt:lpstr>
      <vt:lpstr>Python Numbers </vt:lpstr>
      <vt:lpstr>some examples of numbers −</vt:lpstr>
      <vt:lpstr>Python Strings </vt:lpstr>
      <vt:lpstr>Python Lists </vt:lpstr>
      <vt:lpstr>Python Tuples </vt:lpstr>
      <vt:lpstr>Python Dictionary </vt:lpstr>
      <vt:lpstr>Data Type Conversion </vt:lpstr>
      <vt:lpstr>PowerPoint Presentation</vt:lpstr>
      <vt:lpstr>Operators</vt:lpstr>
      <vt:lpstr>Python Arithmetic Operators Assume variable a holds 10 and variable b holds 21, then </vt:lpstr>
      <vt:lpstr>Python Comparison Operators These operators compare the values on either sides of them and decide the relation among them. They are also called Relational operators. </vt:lpstr>
      <vt:lpstr>Python Assignment Operators Assume variable a holds 10 and variable b holds 20, then − </vt:lpstr>
      <vt:lpstr>Python Bitwise Operators </vt:lpstr>
      <vt:lpstr>Bitwise operators supported by Python language</vt:lpstr>
      <vt:lpstr>PowerPoint Presentation</vt:lpstr>
      <vt:lpstr>Python Membership Operators </vt:lpstr>
      <vt:lpstr>Python Identity Operators Identity operators compare the memory locations of two objects</vt:lpstr>
      <vt:lpstr>Python Operators Precedence (Highest to  lowest)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 World</dc:title>
  <dc:creator>ANKIT PANDEY</dc:creator>
  <cp:lastModifiedBy>G V Nikitha Lakshmi, HCL TSS</cp:lastModifiedBy>
  <cp:revision>17</cp:revision>
  <dcterms:created xsi:type="dcterms:W3CDTF">2006-08-16T00:00:00Z</dcterms:created>
  <dcterms:modified xsi:type="dcterms:W3CDTF">2016-10-28T05:48:31Z</dcterms:modified>
</cp:coreProperties>
</file>