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10/9/2016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Python Functions</a:t>
            </a: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104444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Function Arguments</a:t>
            </a:r>
            <a:r>
              <a:rPr lang="en-IN" dirty="0"/>
              <a:t/>
            </a:r>
            <a:br>
              <a:rPr lang="en-IN" dirty="0"/>
            </a:br>
            <a:endParaRPr lang="en-IN" dirty="0"/>
          </a:p>
        </p:txBody>
      </p:sp>
      <p:sp>
        <p:nvSpPr>
          <p:cNvPr id="3" name="Content Placeholder 2"/>
          <p:cNvSpPr>
            <a:spLocks noGrp="1"/>
          </p:cNvSpPr>
          <p:nvPr>
            <p:ph idx="1"/>
          </p:nvPr>
        </p:nvSpPr>
        <p:spPr/>
        <p:txBody>
          <a:bodyPr/>
          <a:lstStyle/>
          <a:p>
            <a:pPr marL="0" indent="0">
              <a:buNone/>
            </a:pPr>
            <a:r>
              <a:rPr lang="en-US" dirty="0" smtClean="0"/>
              <a:t>You </a:t>
            </a:r>
            <a:r>
              <a:rPr lang="en-US" dirty="0"/>
              <a:t>can call a function by using the following types of formal arguments:</a:t>
            </a:r>
            <a:endParaRPr lang="en-IN" dirty="0"/>
          </a:p>
          <a:p>
            <a:pPr lvl="0"/>
            <a:r>
              <a:rPr lang="en-US" dirty="0"/>
              <a:t>Required arguments</a:t>
            </a:r>
            <a:endParaRPr lang="en-IN" dirty="0"/>
          </a:p>
          <a:p>
            <a:pPr lvl="0"/>
            <a:r>
              <a:rPr lang="en-US" dirty="0"/>
              <a:t>Keyword arguments</a:t>
            </a:r>
            <a:endParaRPr lang="en-IN" dirty="0"/>
          </a:p>
          <a:p>
            <a:pPr lvl="0"/>
            <a:r>
              <a:rPr lang="en-US" dirty="0"/>
              <a:t>Default arguments</a:t>
            </a:r>
            <a:endParaRPr lang="en-IN" dirty="0"/>
          </a:p>
          <a:p>
            <a:pPr lvl="0"/>
            <a:r>
              <a:rPr lang="en-US" dirty="0"/>
              <a:t>Variable-length arguments</a:t>
            </a:r>
            <a:endParaRPr lang="en-IN" dirty="0"/>
          </a:p>
          <a:p>
            <a:endParaRPr lang="en-IN" dirty="0"/>
          </a:p>
        </p:txBody>
      </p:sp>
    </p:spTree>
    <p:extLst>
      <p:ext uri="{BB962C8B-B14F-4D97-AF65-F5344CB8AC3E}">
        <p14:creationId xmlns:p14="http://schemas.microsoft.com/office/powerpoint/2010/main" val="1930028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dirty="0"/>
              <a:t>Required arguments</a:t>
            </a:r>
            <a:r>
              <a:rPr lang="en-IN" dirty="0"/>
              <a:t/>
            </a:r>
            <a:br>
              <a:rPr lang="en-IN" dirty="0"/>
            </a:br>
            <a:endParaRPr lang="en-IN" dirty="0"/>
          </a:p>
        </p:txBody>
      </p:sp>
      <p:sp>
        <p:nvSpPr>
          <p:cNvPr id="3" name="Content Placeholder 2"/>
          <p:cNvSpPr>
            <a:spLocks noGrp="1"/>
          </p:cNvSpPr>
          <p:nvPr>
            <p:ph idx="1"/>
          </p:nvPr>
        </p:nvSpPr>
        <p:spPr/>
        <p:txBody>
          <a:bodyPr>
            <a:normAutofit fontScale="47500" lnSpcReduction="20000"/>
          </a:bodyPr>
          <a:lstStyle/>
          <a:p>
            <a:pPr marL="0" indent="0">
              <a:buNone/>
            </a:pPr>
            <a:r>
              <a:rPr lang="en-US" dirty="0" smtClean="0"/>
              <a:t>Required </a:t>
            </a:r>
            <a:r>
              <a:rPr lang="en-US" dirty="0"/>
              <a:t>arguments are the arguments passed to a function in correct positional order. Here, the number of arguments in the function call should match exactly with the function definition.</a:t>
            </a:r>
            <a:endParaRPr lang="en-IN" dirty="0"/>
          </a:p>
          <a:p>
            <a:pPr marL="0" indent="0">
              <a:buNone/>
            </a:pPr>
            <a:r>
              <a:rPr lang="en-US" dirty="0"/>
              <a:t>To call the function </a:t>
            </a:r>
            <a:r>
              <a:rPr lang="en-US" i="1" dirty="0" err="1"/>
              <a:t>printme</a:t>
            </a:r>
            <a:r>
              <a:rPr lang="en-US" i="1" dirty="0"/>
              <a:t>()</a:t>
            </a:r>
            <a:r>
              <a:rPr lang="en-US" dirty="0"/>
              <a:t>, you definitely need to pass one argument, otherwise it gives a syntax error as follows −</a:t>
            </a:r>
            <a:endParaRPr lang="en-IN" dirty="0"/>
          </a:p>
          <a:p>
            <a:pPr marL="0" indent="0">
              <a:buNone/>
            </a:pPr>
            <a:r>
              <a:rPr lang="en-US" dirty="0"/>
              <a:t> </a:t>
            </a:r>
            <a:endParaRPr lang="en-IN" dirty="0"/>
          </a:p>
          <a:p>
            <a:r>
              <a:rPr lang="en-US" dirty="0"/>
              <a:t># Function definition is here</a:t>
            </a:r>
            <a:endParaRPr lang="en-IN" dirty="0"/>
          </a:p>
          <a:p>
            <a:pPr marL="0" indent="0">
              <a:buNone/>
            </a:pPr>
            <a:r>
              <a:rPr lang="en-US" dirty="0" smtClean="0"/>
              <a:t>	</a:t>
            </a:r>
            <a:r>
              <a:rPr lang="en-US" dirty="0" err="1" smtClean="0"/>
              <a:t>def</a:t>
            </a:r>
            <a:r>
              <a:rPr lang="en-US" dirty="0" smtClean="0"/>
              <a:t> </a:t>
            </a:r>
            <a:r>
              <a:rPr lang="en-US" dirty="0" err="1"/>
              <a:t>printme</a:t>
            </a:r>
            <a:r>
              <a:rPr lang="en-US" dirty="0"/>
              <a:t>( </a:t>
            </a:r>
            <a:r>
              <a:rPr lang="en-US" dirty="0" err="1"/>
              <a:t>str</a:t>
            </a:r>
            <a:r>
              <a:rPr lang="en-US" dirty="0"/>
              <a:t> </a:t>
            </a:r>
            <a:r>
              <a:rPr lang="en-US" dirty="0" smtClean="0"/>
              <a:t>):</a:t>
            </a:r>
          </a:p>
          <a:p>
            <a:pPr marL="0" indent="0">
              <a:buNone/>
            </a:pPr>
            <a:r>
              <a:rPr lang="en-US" dirty="0" smtClean="0"/>
              <a:t>	print </a:t>
            </a:r>
            <a:r>
              <a:rPr lang="en-US" dirty="0"/>
              <a:t>(</a:t>
            </a:r>
            <a:r>
              <a:rPr lang="en-US" dirty="0" err="1"/>
              <a:t>str</a:t>
            </a:r>
            <a:r>
              <a:rPr lang="en-US" dirty="0"/>
              <a:t>)</a:t>
            </a:r>
            <a:endParaRPr lang="en-IN" dirty="0"/>
          </a:p>
          <a:p>
            <a:pPr marL="0" indent="0">
              <a:buNone/>
            </a:pPr>
            <a:r>
              <a:rPr lang="en-US" dirty="0"/>
              <a:t>	</a:t>
            </a:r>
            <a:r>
              <a:rPr lang="en-US" dirty="0" smtClean="0"/>
              <a:t>return</a:t>
            </a:r>
            <a:endParaRPr lang="en-IN" dirty="0"/>
          </a:p>
          <a:p>
            <a:pPr marL="0" indent="0">
              <a:buNone/>
            </a:pPr>
            <a:r>
              <a:rPr lang="en-US" dirty="0"/>
              <a:t> </a:t>
            </a:r>
            <a:r>
              <a:rPr lang="en-US" dirty="0" smtClean="0"/>
              <a:t>        # </a:t>
            </a:r>
            <a:r>
              <a:rPr lang="en-US" dirty="0"/>
              <a:t>Now you can call </a:t>
            </a:r>
            <a:r>
              <a:rPr lang="en-US" dirty="0" err="1"/>
              <a:t>printme</a:t>
            </a:r>
            <a:r>
              <a:rPr lang="en-US" dirty="0"/>
              <a:t> function</a:t>
            </a:r>
            <a:endParaRPr lang="en-IN" dirty="0"/>
          </a:p>
          <a:p>
            <a:r>
              <a:rPr lang="en-US" dirty="0" err="1"/>
              <a:t>printme</a:t>
            </a:r>
            <a:r>
              <a:rPr lang="en-US" dirty="0"/>
              <a:t>()</a:t>
            </a:r>
            <a:endParaRPr lang="en-IN" dirty="0"/>
          </a:p>
          <a:p>
            <a:pPr marL="0" indent="0">
              <a:buNone/>
            </a:pPr>
            <a:endParaRPr lang="en-US" dirty="0" smtClean="0"/>
          </a:p>
          <a:p>
            <a:pPr marL="0" indent="0">
              <a:buNone/>
            </a:pPr>
            <a:r>
              <a:rPr lang="en-US" dirty="0" smtClean="0"/>
              <a:t>When </a:t>
            </a:r>
            <a:r>
              <a:rPr lang="en-US" dirty="0"/>
              <a:t>the above code is executed, it produces the following result:</a:t>
            </a:r>
            <a:endParaRPr lang="en-IN" dirty="0"/>
          </a:p>
          <a:p>
            <a:r>
              <a:rPr lang="en-US" dirty="0" err="1"/>
              <a:t>Traceback</a:t>
            </a:r>
            <a:r>
              <a:rPr lang="en-US" dirty="0"/>
              <a:t> (most recent call last):</a:t>
            </a:r>
            <a:endParaRPr lang="en-IN" dirty="0"/>
          </a:p>
          <a:p>
            <a:r>
              <a:rPr lang="en-US" dirty="0"/>
              <a:t>  File "test.py", line 11, in &lt;module&gt;</a:t>
            </a:r>
            <a:endParaRPr lang="en-IN" dirty="0"/>
          </a:p>
          <a:p>
            <a:r>
              <a:rPr lang="en-US" dirty="0"/>
              <a:t>    </a:t>
            </a:r>
            <a:r>
              <a:rPr lang="en-US" dirty="0" err="1"/>
              <a:t>printme</a:t>
            </a:r>
            <a:r>
              <a:rPr lang="en-US" dirty="0"/>
              <a:t>();</a:t>
            </a:r>
            <a:endParaRPr lang="en-IN" dirty="0"/>
          </a:p>
          <a:p>
            <a:r>
              <a:rPr lang="en-US" dirty="0" err="1"/>
              <a:t>TypeError</a:t>
            </a:r>
            <a:r>
              <a:rPr lang="en-US" dirty="0"/>
              <a:t>: </a:t>
            </a:r>
            <a:r>
              <a:rPr lang="en-US" dirty="0" err="1"/>
              <a:t>printme</a:t>
            </a:r>
            <a:r>
              <a:rPr lang="en-US" dirty="0"/>
              <a:t>() takes exactly 1 argument (0 given)</a:t>
            </a:r>
            <a:endParaRPr lang="en-IN" dirty="0"/>
          </a:p>
        </p:txBody>
      </p:sp>
    </p:spTree>
    <p:extLst>
      <p:ext uri="{BB962C8B-B14F-4D97-AF65-F5344CB8AC3E}">
        <p14:creationId xmlns:p14="http://schemas.microsoft.com/office/powerpoint/2010/main" val="1539287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keyword </a:t>
            </a:r>
            <a:r>
              <a:rPr lang="en-US" dirty="0"/>
              <a:t>arguments</a:t>
            </a:r>
            <a:r>
              <a:rPr lang="en-IN" dirty="0"/>
              <a:t/>
            </a:r>
            <a:br>
              <a:rPr lang="en-IN" dirty="0"/>
            </a:br>
            <a:endParaRPr lang="en-IN"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err="1" smtClean="0"/>
              <a:t>KeyKeyword</a:t>
            </a:r>
            <a:r>
              <a:rPr lang="en-US" dirty="0" smtClean="0"/>
              <a:t> </a:t>
            </a:r>
            <a:r>
              <a:rPr lang="en-US" dirty="0"/>
              <a:t>arguments are related to the function calls. When you use keyword arguments in a function call, the caller identifies the arguments by the parameter name.</a:t>
            </a:r>
            <a:endParaRPr lang="en-IN" dirty="0"/>
          </a:p>
          <a:p>
            <a:pPr marL="0" indent="0">
              <a:buNone/>
            </a:pPr>
            <a:r>
              <a:rPr lang="en-US" dirty="0"/>
              <a:t>This allows you to skip arguments or place them out of order because the Python interpreter is able to use the keywords provided to match the values with parameters. You can also make keyword calls to the </a:t>
            </a:r>
            <a:r>
              <a:rPr lang="en-US" i="1" dirty="0" err="1"/>
              <a:t>printme</a:t>
            </a:r>
            <a:r>
              <a:rPr lang="en-US" i="1" dirty="0"/>
              <a:t>()</a:t>
            </a:r>
            <a:r>
              <a:rPr lang="en-US" dirty="0"/>
              <a:t> function in the following ways −</a:t>
            </a:r>
            <a:endParaRPr lang="en-IN" dirty="0"/>
          </a:p>
          <a:p>
            <a:pPr marL="0" indent="0">
              <a:buNone/>
            </a:pPr>
            <a:r>
              <a:rPr lang="en-US" dirty="0"/>
              <a:t> </a:t>
            </a:r>
            <a:endParaRPr lang="en-IN" dirty="0"/>
          </a:p>
          <a:p>
            <a:r>
              <a:rPr lang="en-US" dirty="0"/>
              <a:t># Function definition is here</a:t>
            </a:r>
            <a:endParaRPr lang="en-IN" dirty="0"/>
          </a:p>
          <a:p>
            <a:pPr marL="0" indent="0">
              <a:buNone/>
            </a:pPr>
            <a:r>
              <a:rPr lang="en-US" dirty="0" err="1"/>
              <a:t>def</a:t>
            </a:r>
            <a:r>
              <a:rPr lang="en-US" dirty="0"/>
              <a:t> </a:t>
            </a:r>
            <a:r>
              <a:rPr lang="en-US" dirty="0" err="1"/>
              <a:t>printme</a:t>
            </a:r>
            <a:r>
              <a:rPr lang="en-US" dirty="0"/>
              <a:t>( </a:t>
            </a:r>
            <a:r>
              <a:rPr lang="en-US" dirty="0" err="1"/>
              <a:t>str</a:t>
            </a:r>
            <a:r>
              <a:rPr lang="en-US" dirty="0"/>
              <a:t> ):</a:t>
            </a:r>
            <a:endParaRPr lang="en-IN" dirty="0"/>
          </a:p>
          <a:p>
            <a:pPr marL="0" indent="0">
              <a:buNone/>
            </a:pPr>
            <a:r>
              <a:rPr lang="en-US" dirty="0" smtClean="0"/>
              <a:t>print </a:t>
            </a:r>
            <a:r>
              <a:rPr lang="en-US" dirty="0"/>
              <a:t>(</a:t>
            </a:r>
            <a:r>
              <a:rPr lang="en-US" dirty="0" err="1"/>
              <a:t>str</a:t>
            </a:r>
            <a:r>
              <a:rPr lang="en-US" dirty="0"/>
              <a:t>)</a:t>
            </a:r>
            <a:endParaRPr lang="en-IN" dirty="0"/>
          </a:p>
          <a:p>
            <a:pPr marL="0" indent="0">
              <a:buNone/>
            </a:pPr>
            <a:r>
              <a:rPr lang="en-US" dirty="0" smtClean="0"/>
              <a:t>return</a:t>
            </a:r>
            <a:endParaRPr lang="en-IN" dirty="0"/>
          </a:p>
          <a:p>
            <a:pPr marL="0" indent="0">
              <a:buNone/>
            </a:pPr>
            <a:r>
              <a:rPr lang="en-US" dirty="0"/>
              <a:t> </a:t>
            </a:r>
            <a:r>
              <a:rPr lang="en-US" dirty="0" smtClean="0"/>
              <a:t># </a:t>
            </a:r>
            <a:r>
              <a:rPr lang="en-US" dirty="0"/>
              <a:t>Now you can call </a:t>
            </a:r>
            <a:r>
              <a:rPr lang="en-US" dirty="0" err="1"/>
              <a:t>printme</a:t>
            </a:r>
            <a:r>
              <a:rPr lang="en-US" dirty="0"/>
              <a:t> function</a:t>
            </a:r>
            <a:endParaRPr lang="en-IN" dirty="0"/>
          </a:p>
          <a:p>
            <a:pPr marL="0" indent="0">
              <a:buNone/>
            </a:pPr>
            <a:r>
              <a:rPr lang="en-US" dirty="0" err="1"/>
              <a:t>printme</a:t>
            </a:r>
            <a:r>
              <a:rPr lang="en-US" dirty="0"/>
              <a:t>( </a:t>
            </a:r>
            <a:r>
              <a:rPr lang="en-US" dirty="0" err="1"/>
              <a:t>str</a:t>
            </a:r>
            <a:r>
              <a:rPr lang="en-US" dirty="0"/>
              <a:t> = "My string</a:t>
            </a:r>
            <a:r>
              <a:rPr lang="en-US" dirty="0" smtClean="0"/>
              <a:t>")</a:t>
            </a:r>
          </a:p>
          <a:p>
            <a:pPr marL="0" indent="0">
              <a:buNone/>
            </a:pPr>
            <a:endParaRPr lang="en-IN" dirty="0"/>
          </a:p>
          <a:p>
            <a:pPr marL="0" indent="0">
              <a:buNone/>
            </a:pPr>
            <a:r>
              <a:rPr lang="en-US" dirty="0"/>
              <a:t>When the above code is executed, it produces the following result −</a:t>
            </a:r>
            <a:endParaRPr lang="en-IN" dirty="0"/>
          </a:p>
          <a:p>
            <a:r>
              <a:rPr lang="en-US" dirty="0"/>
              <a:t>My string</a:t>
            </a:r>
            <a:endParaRPr lang="en-IN" dirty="0"/>
          </a:p>
        </p:txBody>
      </p:sp>
    </p:spTree>
    <p:extLst>
      <p:ext uri="{BB962C8B-B14F-4D97-AF65-F5344CB8AC3E}">
        <p14:creationId xmlns:p14="http://schemas.microsoft.com/office/powerpoint/2010/main" val="2359153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keyword arguments</a:t>
            </a:r>
            <a:endParaRPr lang="en-IN" dirty="0"/>
          </a:p>
        </p:txBody>
      </p:sp>
      <p:sp>
        <p:nvSpPr>
          <p:cNvPr id="3" name="Content Placeholder 2"/>
          <p:cNvSpPr>
            <a:spLocks noGrp="1"/>
          </p:cNvSpPr>
          <p:nvPr>
            <p:ph idx="1"/>
          </p:nvPr>
        </p:nvSpPr>
        <p:spPr>
          <a:xfrm>
            <a:off x="457200" y="1295400"/>
            <a:ext cx="8229600" cy="4830763"/>
          </a:xfrm>
        </p:spPr>
        <p:txBody>
          <a:bodyPr>
            <a:normAutofit fontScale="85000" lnSpcReduction="20000"/>
          </a:bodyPr>
          <a:lstStyle/>
          <a:p>
            <a:r>
              <a:rPr lang="en-US" dirty="0"/>
              <a:t># Function definition is here</a:t>
            </a:r>
            <a:endParaRPr lang="en-IN" dirty="0"/>
          </a:p>
          <a:p>
            <a:r>
              <a:rPr lang="en-US" dirty="0" err="1"/>
              <a:t>def</a:t>
            </a:r>
            <a:r>
              <a:rPr lang="en-US" dirty="0"/>
              <a:t> </a:t>
            </a:r>
            <a:r>
              <a:rPr lang="en-US" dirty="0" err="1"/>
              <a:t>printinfo</a:t>
            </a:r>
            <a:r>
              <a:rPr lang="en-US" dirty="0"/>
              <a:t>( name, age ):</a:t>
            </a:r>
            <a:endParaRPr lang="en-IN" dirty="0"/>
          </a:p>
          <a:p>
            <a:pPr marL="0" indent="0">
              <a:buNone/>
            </a:pPr>
            <a:r>
              <a:rPr lang="en-US" dirty="0" smtClean="0"/>
              <a:t>   	print </a:t>
            </a:r>
            <a:r>
              <a:rPr lang="en-US" dirty="0"/>
              <a:t>("Name: ", name)</a:t>
            </a:r>
            <a:endParaRPr lang="en-IN" dirty="0"/>
          </a:p>
          <a:p>
            <a:pPr marL="0" indent="0">
              <a:buNone/>
            </a:pPr>
            <a:r>
              <a:rPr lang="en-US" dirty="0"/>
              <a:t>   </a:t>
            </a:r>
            <a:r>
              <a:rPr lang="en-US" dirty="0" smtClean="0"/>
              <a:t>	print </a:t>
            </a:r>
            <a:r>
              <a:rPr lang="en-US" dirty="0"/>
              <a:t>("Age ", age)</a:t>
            </a:r>
            <a:endParaRPr lang="en-IN" dirty="0"/>
          </a:p>
          <a:p>
            <a:pPr marL="0" indent="0">
              <a:buNone/>
            </a:pPr>
            <a:r>
              <a:rPr lang="en-US" dirty="0"/>
              <a:t>   </a:t>
            </a:r>
            <a:r>
              <a:rPr lang="en-US" dirty="0" smtClean="0"/>
              <a:t>	return</a:t>
            </a:r>
            <a:endParaRPr lang="en-IN" dirty="0"/>
          </a:p>
          <a:p>
            <a:r>
              <a:rPr lang="en-US" dirty="0" smtClean="0"/>
              <a:t># </a:t>
            </a:r>
            <a:r>
              <a:rPr lang="en-US" dirty="0"/>
              <a:t>Now you can call </a:t>
            </a:r>
            <a:r>
              <a:rPr lang="en-US" dirty="0" err="1"/>
              <a:t>printinfo</a:t>
            </a:r>
            <a:r>
              <a:rPr lang="en-US" dirty="0"/>
              <a:t> function</a:t>
            </a:r>
            <a:endParaRPr lang="en-IN" dirty="0"/>
          </a:p>
          <a:p>
            <a:pPr marL="0" indent="0">
              <a:buNone/>
            </a:pPr>
            <a:r>
              <a:rPr lang="en-US" dirty="0"/>
              <a:t> </a:t>
            </a:r>
            <a:r>
              <a:rPr lang="en-US" dirty="0" smtClean="0"/>
              <a:t>    </a:t>
            </a:r>
            <a:r>
              <a:rPr lang="en-US" dirty="0" err="1" smtClean="0"/>
              <a:t>printinfo</a:t>
            </a:r>
            <a:r>
              <a:rPr lang="en-US" dirty="0"/>
              <a:t>( age=50, name="</a:t>
            </a:r>
            <a:r>
              <a:rPr lang="en-US" dirty="0" err="1"/>
              <a:t>miki</a:t>
            </a:r>
            <a:r>
              <a:rPr lang="en-US" dirty="0"/>
              <a:t>" )</a:t>
            </a:r>
            <a:endParaRPr lang="en-IN" dirty="0"/>
          </a:p>
          <a:p>
            <a:pPr marL="0" indent="0">
              <a:buNone/>
            </a:pPr>
            <a:r>
              <a:rPr lang="en-US" dirty="0"/>
              <a:t>When the above code is executed, it produces the following result −</a:t>
            </a:r>
            <a:endParaRPr lang="en-IN" dirty="0"/>
          </a:p>
          <a:p>
            <a:r>
              <a:rPr lang="en-US" dirty="0"/>
              <a:t>Name:  </a:t>
            </a:r>
            <a:r>
              <a:rPr lang="en-US" dirty="0" err="1"/>
              <a:t>miki</a:t>
            </a:r>
            <a:endParaRPr lang="en-IN" dirty="0"/>
          </a:p>
          <a:p>
            <a:r>
              <a:rPr lang="en-US" dirty="0"/>
              <a:t>Age  50</a:t>
            </a:r>
            <a:endParaRPr lang="en-IN" dirty="0"/>
          </a:p>
          <a:p>
            <a:endParaRPr lang="en-IN" dirty="0"/>
          </a:p>
        </p:txBody>
      </p:sp>
    </p:spTree>
    <p:extLst>
      <p:ext uri="{BB962C8B-B14F-4D97-AF65-F5344CB8AC3E}">
        <p14:creationId xmlns:p14="http://schemas.microsoft.com/office/powerpoint/2010/main" val="31154805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Default arguments</a:t>
            </a:r>
            <a:r>
              <a:rPr lang="en-IN" dirty="0"/>
              <a:t/>
            </a:r>
            <a:br>
              <a:rPr lang="en-IN" dirty="0"/>
            </a:br>
            <a:endParaRPr lang="en-IN" dirty="0"/>
          </a:p>
        </p:txBody>
      </p:sp>
      <p:sp>
        <p:nvSpPr>
          <p:cNvPr id="3" name="Content Placeholder 2"/>
          <p:cNvSpPr>
            <a:spLocks noGrp="1"/>
          </p:cNvSpPr>
          <p:nvPr>
            <p:ph idx="1"/>
          </p:nvPr>
        </p:nvSpPr>
        <p:spPr/>
        <p:txBody>
          <a:bodyPr>
            <a:normAutofit fontScale="55000" lnSpcReduction="20000"/>
          </a:bodyPr>
          <a:lstStyle/>
          <a:p>
            <a:r>
              <a:rPr lang="en-US" dirty="0" smtClean="0"/>
              <a:t>A </a:t>
            </a:r>
            <a:r>
              <a:rPr lang="en-US" dirty="0"/>
              <a:t>default argument is an argument that assumes a default value if a value is not provided in the function call for that argument. The following example gives an idea on default arguments, it prints default age if it is not passed −</a:t>
            </a:r>
            <a:endParaRPr lang="en-IN" dirty="0"/>
          </a:p>
          <a:p>
            <a:r>
              <a:rPr lang="en-US" dirty="0" smtClean="0"/>
              <a:t># </a:t>
            </a:r>
            <a:r>
              <a:rPr lang="en-US" dirty="0"/>
              <a:t>Function definition is here</a:t>
            </a:r>
            <a:endParaRPr lang="en-IN" dirty="0"/>
          </a:p>
          <a:p>
            <a:r>
              <a:rPr lang="en-US" dirty="0" err="1"/>
              <a:t>def</a:t>
            </a:r>
            <a:r>
              <a:rPr lang="en-US" dirty="0"/>
              <a:t> </a:t>
            </a:r>
            <a:r>
              <a:rPr lang="en-US" dirty="0" err="1"/>
              <a:t>printinfo</a:t>
            </a:r>
            <a:r>
              <a:rPr lang="en-US" dirty="0"/>
              <a:t>( name, age = 35 ):</a:t>
            </a:r>
            <a:endParaRPr lang="en-IN" dirty="0"/>
          </a:p>
          <a:p>
            <a:pPr marL="400050" lvl="1" indent="0">
              <a:buNone/>
            </a:pPr>
            <a:r>
              <a:rPr lang="en-US" dirty="0" smtClean="0"/>
              <a:t>   </a:t>
            </a:r>
            <a:r>
              <a:rPr lang="en-US" dirty="0"/>
              <a:t>print ("Name: ", name)</a:t>
            </a:r>
            <a:endParaRPr lang="en-IN" dirty="0"/>
          </a:p>
          <a:p>
            <a:pPr marL="400050" lvl="1" indent="0">
              <a:buNone/>
            </a:pPr>
            <a:r>
              <a:rPr lang="en-US" dirty="0"/>
              <a:t>   print ("Age ", age)</a:t>
            </a:r>
            <a:endParaRPr lang="en-IN" dirty="0"/>
          </a:p>
          <a:p>
            <a:pPr marL="400050" lvl="1" indent="0">
              <a:buNone/>
            </a:pPr>
            <a:r>
              <a:rPr lang="en-US" dirty="0"/>
              <a:t>   return</a:t>
            </a:r>
            <a:endParaRPr lang="en-IN" dirty="0"/>
          </a:p>
          <a:p>
            <a:pPr marL="0" indent="0">
              <a:buNone/>
            </a:pPr>
            <a:r>
              <a:rPr lang="en-US" dirty="0" smtClean="0"/>
              <a:t># </a:t>
            </a:r>
            <a:r>
              <a:rPr lang="en-US" dirty="0"/>
              <a:t>Now you can call </a:t>
            </a:r>
            <a:r>
              <a:rPr lang="en-US" dirty="0" err="1"/>
              <a:t>printinfo</a:t>
            </a:r>
            <a:r>
              <a:rPr lang="en-US" dirty="0"/>
              <a:t> function</a:t>
            </a:r>
            <a:endParaRPr lang="en-IN" dirty="0"/>
          </a:p>
          <a:p>
            <a:pPr marL="400050" lvl="1" indent="0">
              <a:buNone/>
            </a:pPr>
            <a:r>
              <a:rPr lang="en-US" dirty="0" err="1"/>
              <a:t>printinfo</a:t>
            </a:r>
            <a:r>
              <a:rPr lang="en-US" dirty="0"/>
              <a:t>( age=50, name="</a:t>
            </a:r>
            <a:r>
              <a:rPr lang="en-US" dirty="0" err="1"/>
              <a:t>miki</a:t>
            </a:r>
            <a:r>
              <a:rPr lang="en-US" dirty="0"/>
              <a:t>" )</a:t>
            </a:r>
            <a:endParaRPr lang="en-IN" dirty="0"/>
          </a:p>
          <a:p>
            <a:pPr marL="400050" lvl="1" indent="0">
              <a:buNone/>
            </a:pPr>
            <a:r>
              <a:rPr lang="en-US" dirty="0" err="1"/>
              <a:t>printinfo</a:t>
            </a:r>
            <a:r>
              <a:rPr lang="en-US" dirty="0"/>
              <a:t>( name="</a:t>
            </a:r>
            <a:r>
              <a:rPr lang="en-US" dirty="0" err="1"/>
              <a:t>miki</a:t>
            </a:r>
            <a:r>
              <a:rPr lang="en-US" dirty="0"/>
              <a:t>" )</a:t>
            </a:r>
            <a:endParaRPr lang="en-IN" dirty="0"/>
          </a:p>
          <a:p>
            <a:pPr marL="0" indent="0">
              <a:buNone/>
            </a:pPr>
            <a:endParaRPr lang="en-US" dirty="0" smtClean="0"/>
          </a:p>
          <a:p>
            <a:pPr marL="0" indent="0">
              <a:buNone/>
            </a:pPr>
            <a:r>
              <a:rPr lang="en-US" dirty="0" smtClean="0"/>
              <a:t>When </a:t>
            </a:r>
            <a:r>
              <a:rPr lang="en-US" dirty="0"/>
              <a:t>the above code is executed, it produces the following result −</a:t>
            </a:r>
            <a:endParaRPr lang="en-IN" dirty="0"/>
          </a:p>
          <a:p>
            <a:r>
              <a:rPr lang="en-US" dirty="0"/>
              <a:t>Name:  </a:t>
            </a:r>
            <a:r>
              <a:rPr lang="en-US" dirty="0" err="1"/>
              <a:t>miki</a:t>
            </a:r>
            <a:endParaRPr lang="en-IN" dirty="0"/>
          </a:p>
          <a:p>
            <a:r>
              <a:rPr lang="en-US" dirty="0"/>
              <a:t>Age  50</a:t>
            </a:r>
            <a:endParaRPr lang="en-IN" dirty="0"/>
          </a:p>
          <a:p>
            <a:r>
              <a:rPr lang="en-US" dirty="0"/>
              <a:t>Name:  </a:t>
            </a:r>
            <a:r>
              <a:rPr lang="en-US" dirty="0" err="1"/>
              <a:t>miki</a:t>
            </a:r>
            <a:endParaRPr lang="en-IN" dirty="0"/>
          </a:p>
          <a:p>
            <a:r>
              <a:rPr lang="en-US" dirty="0"/>
              <a:t>Age  35</a:t>
            </a:r>
            <a:endParaRPr lang="en-IN" dirty="0"/>
          </a:p>
          <a:p>
            <a:endParaRPr lang="en-IN" dirty="0"/>
          </a:p>
        </p:txBody>
      </p:sp>
    </p:spTree>
    <p:extLst>
      <p:ext uri="{BB962C8B-B14F-4D97-AF65-F5344CB8AC3E}">
        <p14:creationId xmlns:p14="http://schemas.microsoft.com/office/powerpoint/2010/main" val="29577054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Variable-length arguments</a:t>
            </a:r>
            <a:r>
              <a:rPr lang="en-IN" dirty="0"/>
              <a:t/>
            </a:r>
            <a:br>
              <a:rPr lang="en-IN" dirty="0"/>
            </a:br>
            <a:endParaRPr lang="en-IN" dirty="0"/>
          </a:p>
        </p:txBody>
      </p:sp>
      <p:sp>
        <p:nvSpPr>
          <p:cNvPr id="3" name="Content Placeholder 2"/>
          <p:cNvSpPr>
            <a:spLocks noGrp="1"/>
          </p:cNvSpPr>
          <p:nvPr>
            <p:ph idx="1"/>
          </p:nvPr>
        </p:nvSpPr>
        <p:spPr>
          <a:xfrm>
            <a:off x="457200" y="1143000"/>
            <a:ext cx="8229600" cy="5257800"/>
          </a:xfrm>
        </p:spPr>
        <p:txBody>
          <a:bodyPr>
            <a:normAutofit fontScale="77500" lnSpcReduction="20000"/>
          </a:bodyPr>
          <a:lstStyle/>
          <a:p>
            <a:pPr marL="0" indent="0">
              <a:buNone/>
            </a:pPr>
            <a:r>
              <a:rPr lang="en-US" dirty="0" smtClean="0"/>
              <a:t>You </a:t>
            </a:r>
            <a:r>
              <a:rPr lang="en-US" dirty="0"/>
              <a:t>may need to process a function for more arguments than you specified while defining the function. These arguments are called </a:t>
            </a:r>
            <a:r>
              <a:rPr lang="en-US" i="1" dirty="0" smtClean="0"/>
              <a:t>variable-length </a:t>
            </a:r>
            <a:r>
              <a:rPr lang="en-US" dirty="0" smtClean="0"/>
              <a:t>arguments </a:t>
            </a:r>
            <a:r>
              <a:rPr lang="en-US" dirty="0"/>
              <a:t>and are not named in the function definition, unlike required and default arguments.</a:t>
            </a:r>
            <a:endParaRPr lang="en-IN" dirty="0"/>
          </a:p>
          <a:p>
            <a:pPr marL="0" indent="0">
              <a:buNone/>
            </a:pPr>
            <a:r>
              <a:rPr lang="en-US" dirty="0"/>
              <a:t>Syntax for a function with non-keyword variable arguments is this −</a:t>
            </a:r>
            <a:endParaRPr lang="en-IN" dirty="0"/>
          </a:p>
          <a:p>
            <a:r>
              <a:rPr lang="en-US" dirty="0" err="1"/>
              <a:t>def</a:t>
            </a:r>
            <a:r>
              <a:rPr lang="en-US" dirty="0"/>
              <a:t> </a:t>
            </a:r>
            <a:r>
              <a:rPr lang="en-US" dirty="0" err="1"/>
              <a:t>functionname</a:t>
            </a:r>
            <a:r>
              <a:rPr lang="en-US" dirty="0"/>
              <a:t>([</a:t>
            </a:r>
            <a:r>
              <a:rPr lang="en-US" dirty="0" err="1"/>
              <a:t>formal_args</a:t>
            </a:r>
            <a:r>
              <a:rPr lang="en-US" dirty="0"/>
              <a:t>,] *</a:t>
            </a:r>
            <a:r>
              <a:rPr lang="en-US" dirty="0" err="1"/>
              <a:t>var_args_tuple</a:t>
            </a:r>
            <a:r>
              <a:rPr lang="en-US" dirty="0"/>
              <a:t> ):</a:t>
            </a:r>
            <a:endParaRPr lang="en-IN" dirty="0"/>
          </a:p>
          <a:p>
            <a:r>
              <a:rPr lang="en-US" dirty="0"/>
              <a:t>   "</a:t>
            </a:r>
            <a:r>
              <a:rPr lang="en-US" dirty="0" err="1"/>
              <a:t>function_docstring</a:t>
            </a:r>
            <a:r>
              <a:rPr lang="en-US" dirty="0"/>
              <a:t>"</a:t>
            </a:r>
            <a:endParaRPr lang="en-IN" dirty="0"/>
          </a:p>
          <a:p>
            <a:r>
              <a:rPr lang="en-US" dirty="0"/>
              <a:t>   </a:t>
            </a:r>
            <a:r>
              <a:rPr lang="en-US" dirty="0" err="1"/>
              <a:t>function_suite</a:t>
            </a:r>
            <a:endParaRPr lang="en-IN" dirty="0"/>
          </a:p>
          <a:p>
            <a:r>
              <a:rPr lang="en-US" dirty="0"/>
              <a:t>   return [expression]</a:t>
            </a:r>
            <a:endParaRPr lang="en-IN" dirty="0"/>
          </a:p>
          <a:p>
            <a:pPr marL="0" indent="0">
              <a:buNone/>
            </a:pPr>
            <a:r>
              <a:rPr lang="en-US" dirty="0"/>
              <a:t>An asterisk (*) is placed before the variable name that holds the values of all </a:t>
            </a:r>
            <a:r>
              <a:rPr lang="en-US" dirty="0" smtClean="0"/>
              <a:t>non keyword </a:t>
            </a:r>
            <a:r>
              <a:rPr lang="en-US" dirty="0"/>
              <a:t>variable arguments. This tuple remains empty if no additional arguments are specified during the function call. </a:t>
            </a:r>
            <a:endParaRPr lang="en-IN" dirty="0"/>
          </a:p>
        </p:txBody>
      </p:sp>
    </p:spTree>
    <p:extLst>
      <p:ext uri="{BB962C8B-B14F-4D97-AF65-F5344CB8AC3E}">
        <p14:creationId xmlns:p14="http://schemas.microsoft.com/office/powerpoint/2010/main" val="12345434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IN" dirty="0"/>
          </a:p>
        </p:txBody>
      </p:sp>
      <p:sp>
        <p:nvSpPr>
          <p:cNvPr id="3" name="Content Placeholder 2"/>
          <p:cNvSpPr>
            <a:spLocks noGrp="1"/>
          </p:cNvSpPr>
          <p:nvPr>
            <p:ph idx="1"/>
          </p:nvPr>
        </p:nvSpPr>
        <p:spPr>
          <a:xfrm>
            <a:off x="457200" y="1219200"/>
            <a:ext cx="8229600" cy="4906963"/>
          </a:xfrm>
        </p:spPr>
        <p:txBody>
          <a:bodyPr>
            <a:normAutofit fontScale="55000" lnSpcReduction="20000"/>
          </a:bodyPr>
          <a:lstStyle/>
          <a:p>
            <a:pPr marL="0" indent="0">
              <a:buNone/>
            </a:pPr>
            <a:r>
              <a:rPr lang="en-US" dirty="0" smtClean="0"/>
              <a:t># </a:t>
            </a:r>
            <a:r>
              <a:rPr lang="en-US" dirty="0"/>
              <a:t>Function definition is here</a:t>
            </a:r>
            <a:endParaRPr lang="en-IN" dirty="0"/>
          </a:p>
          <a:p>
            <a:r>
              <a:rPr lang="en-US" dirty="0" err="1"/>
              <a:t>def</a:t>
            </a:r>
            <a:r>
              <a:rPr lang="en-US" dirty="0"/>
              <a:t> </a:t>
            </a:r>
            <a:r>
              <a:rPr lang="en-US" dirty="0" err="1"/>
              <a:t>printinfo</a:t>
            </a:r>
            <a:r>
              <a:rPr lang="en-US" dirty="0"/>
              <a:t>( arg1, *</a:t>
            </a:r>
            <a:r>
              <a:rPr lang="en-US" dirty="0" err="1"/>
              <a:t>vartuple</a:t>
            </a:r>
            <a:r>
              <a:rPr lang="en-US" dirty="0"/>
              <a:t> ):</a:t>
            </a:r>
            <a:endParaRPr lang="en-IN" dirty="0"/>
          </a:p>
          <a:p>
            <a:r>
              <a:rPr lang="en-US" dirty="0" smtClean="0"/>
              <a:t>   print </a:t>
            </a:r>
            <a:r>
              <a:rPr lang="en-US" dirty="0"/>
              <a:t>("Output is: ")</a:t>
            </a:r>
            <a:endParaRPr lang="en-IN" dirty="0"/>
          </a:p>
          <a:p>
            <a:r>
              <a:rPr lang="en-US" dirty="0"/>
              <a:t>   print (arg1)</a:t>
            </a:r>
            <a:endParaRPr lang="en-IN" dirty="0"/>
          </a:p>
          <a:p>
            <a:r>
              <a:rPr lang="en-US" dirty="0"/>
              <a:t>   for </a:t>
            </a:r>
            <a:r>
              <a:rPr lang="en-US" dirty="0" err="1"/>
              <a:t>var</a:t>
            </a:r>
            <a:r>
              <a:rPr lang="en-US" dirty="0"/>
              <a:t> in </a:t>
            </a:r>
            <a:r>
              <a:rPr lang="en-US" dirty="0" err="1"/>
              <a:t>vartuple</a:t>
            </a:r>
            <a:r>
              <a:rPr lang="en-US" dirty="0"/>
              <a:t>:</a:t>
            </a:r>
            <a:endParaRPr lang="en-IN" dirty="0"/>
          </a:p>
          <a:p>
            <a:r>
              <a:rPr lang="en-US" dirty="0"/>
              <a:t>      print (</a:t>
            </a:r>
            <a:r>
              <a:rPr lang="en-US" dirty="0" err="1"/>
              <a:t>var</a:t>
            </a:r>
            <a:r>
              <a:rPr lang="en-US" dirty="0"/>
              <a:t>)</a:t>
            </a:r>
            <a:endParaRPr lang="en-IN" dirty="0"/>
          </a:p>
          <a:p>
            <a:r>
              <a:rPr lang="en-US" dirty="0"/>
              <a:t>   return</a:t>
            </a:r>
            <a:endParaRPr lang="en-IN" dirty="0"/>
          </a:p>
          <a:p>
            <a:pPr marL="0" indent="0">
              <a:buNone/>
            </a:pPr>
            <a:r>
              <a:rPr lang="en-US" dirty="0" smtClean="0"/>
              <a:t># </a:t>
            </a:r>
            <a:r>
              <a:rPr lang="en-US" dirty="0"/>
              <a:t>Now you can call </a:t>
            </a:r>
            <a:r>
              <a:rPr lang="en-US" dirty="0" err="1"/>
              <a:t>printinfo</a:t>
            </a:r>
            <a:r>
              <a:rPr lang="en-US" dirty="0"/>
              <a:t> function</a:t>
            </a:r>
            <a:endParaRPr lang="en-IN" dirty="0"/>
          </a:p>
          <a:p>
            <a:r>
              <a:rPr lang="en-US" dirty="0" err="1"/>
              <a:t>printinfo</a:t>
            </a:r>
            <a:r>
              <a:rPr lang="en-US" dirty="0"/>
              <a:t>( 10 )</a:t>
            </a:r>
            <a:endParaRPr lang="en-IN" dirty="0"/>
          </a:p>
          <a:p>
            <a:r>
              <a:rPr lang="en-US" dirty="0" err="1"/>
              <a:t>printinfo</a:t>
            </a:r>
            <a:r>
              <a:rPr lang="en-US" dirty="0"/>
              <a:t>( 70, 60, 50 )</a:t>
            </a:r>
            <a:endParaRPr lang="en-IN" dirty="0"/>
          </a:p>
          <a:p>
            <a:pPr marL="0" indent="0">
              <a:buNone/>
            </a:pPr>
            <a:r>
              <a:rPr lang="en-US" dirty="0" smtClean="0"/>
              <a:t>When </a:t>
            </a:r>
            <a:r>
              <a:rPr lang="en-US" dirty="0"/>
              <a:t>the above code is executed, it produces the following result −</a:t>
            </a:r>
            <a:endParaRPr lang="en-IN" dirty="0"/>
          </a:p>
          <a:p>
            <a:r>
              <a:rPr lang="en-US" dirty="0"/>
              <a:t>Output is:</a:t>
            </a:r>
            <a:endParaRPr lang="en-IN" dirty="0"/>
          </a:p>
          <a:p>
            <a:r>
              <a:rPr lang="en-US" dirty="0"/>
              <a:t>10</a:t>
            </a:r>
            <a:endParaRPr lang="en-IN" dirty="0"/>
          </a:p>
          <a:p>
            <a:r>
              <a:rPr lang="en-US" dirty="0"/>
              <a:t>Output is:</a:t>
            </a:r>
            <a:endParaRPr lang="en-IN" dirty="0"/>
          </a:p>
          <a:p>
            <a:r>
              <a:rPr lang="en-US" dirty="0"/>
              <a:t>70</a:t>
            </a:r>
            <a:endParaRPr lang="en-IN" dirty="0"/>
          </a:p>
          <a:p>
            <a:r>
              <a:rPr lang="en-US" dirty="0"/>
              <a:t>60</a:t>
            </a:r>
            <a:endParaRPr lang="en-IN" dirty="0"/>
          </a:p>
          <a:p>
            <a:r>
              <a:rPr lang="en-US" dirty="0"/>
              <a:t>50</a:t>
            </a:r>
            <a:endParaRPr lang="en-IN" dirty="0"/>
          </a:p>
          <a:p>
            <a:endParaRPr lang="en-IN" dirty="0"/>
          </a:p>
          <a:p>
            <a:endParaRPr lang="en-IN" dirty="0"/>
          </a:p>
        </p:txBody>
      </p:sp>
    </p:spTree>
    <p:extLst>
      <p:ext uri="{BB962C8B-B14F-4D97-AF65-F5344CB8AC3E}">
        <p14:creationId xmlns:p14="http://schemas.microsoft.com/office/powerpoint/2010/main" val="31718202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a:t>
            </a:r>
            <a:r>
              <a:rPr lang="en-US" i="1" dirty="0"/>
              <a:t>Anonymous</a:t>
            </a:r>
            <a:r>
              <a:rPr lang="en-US" dirty="0"/>
              <a:t> Functions</a:t>
            </a:r>
            <a:r>
              <a:rPr lang="en-IN" dirty="0"/>
              <a:t/>
            </a:r>
            <a:br>
              <a:rPr lang="en-IN" dirty="0"/>
            </a:br>
            <a:endParaRPr lang="en-IN" dirty="0"/>
          </a:p>
        </p:txBody>
      </p:sp>
      <p:sp>
        <p:nvSpPr>
          <p:cNvPr id="3" name="Content Placeholder 2"/>
          <p:cNvSpPr>
            <a:spLocks noGrp="1"/>
          </p:cNvSpPr>
          <p:nvPr>
            <p:ph idx="1"/>
          </p:nvPr>
        </p:nvSpPr>
        <p:spPr>
          <a:xfrm>
            <a:off x="457200" y="1066800"/>
            <a:ext cx="8229600" cy="5059363"/>
          </a:xfrm>
        </p:spPr>
        <p:txBody>
          <a:bodyPr>
            <a:normAutofit fontScale="70000" lnSpcReduction="20000"/>
          </a:bodyPr>
          <a:lstStyle/>
          <a:p>
            <a:pPr marL="0" indent="0">
              <a:buNone/>
            </a:pPr>
            <a:r>
              <a:rPr lang="en-US" dirty="0" smtClean="0"/>
              <a:t>These </a:t>
            </a:r>
            <a:r>
              <a:rPr lang="en-US" dirty="0"/>
              <a:t>functions are called anonymous because they are not declared in the standard manner by using the </a:t>
            </a:r>
            <a:r>
              <a:rPr lang="en-US" i="1" dirty="0" err="1"/>
              <a:t>def</a:t>
            </a:r>
            <a:r>
              <a:rPr lang="en-US" dirty="0"/>
              <a:t> keyword. You can use the </a:t>
            </a:r>
            <a:r>
              <a:rPr lang="en-US" b="1" i="1" dirty="0"/>
              <a:t>lambda</a:t>
            </a:r>
            <a:r>
              <a:rPr lang="en-US" b="1" dirty="0"/>
              <a:t> </a:t>
            </a:r>
            <a:r>
              <a:rPr lang="en-US" dirty="0"/>
              <a:t>keyword to create small anonymous functions.</a:t>
            </a:r>
            <a:endParaRPr lang="en-IN" dirty="0"/>
          </a:p>
          <a:p>
            <a:pPr lvl="0"/>
            <a:r>
              <a:rPr lang="en-US" dirty="0"/>
              <a:t>Lambda forms can take any number of arguments but return just one value in the form of an expression. They cannot contain commands or multiple expressions.</a:t>
            </a:r>
            <a:endParaRPr lang="en-IN" dirty="0"/>
          </a:p>
          <a:p>
            <a:pPr lvl="0"/>
            <a:r>
              <a:rPr lang="en-US" dirty="0"/>
              <a:t>An anonymous function cannot be a direct call to print because lambda requires an expression</a:t>
            </a:r>
            <a:endParaRPr lang="en-IN" dirty="0"/>
          </a:p>
          <a:p>
            <a:pPr lvl="0"/>
            <a:r>
              <a:rPr lang="en-US" b="1" dirty="0"/>
              <a:t>Lambda functions</a:t>
            </a:r>
            <a:r>
              <a:rPr lang="en-US" dirty="0"/>
              <a:t> have their own local namespace and cannot access variables other than those in their parameter list and those in the global namespace.</a:t>
            </a:r>
            <a:endParaRPr lang="en-IN" dirty="0"/>
          </a:p>
          <a:p>
            <a:pPr lvl="0"/>
            <a:r>
              <a:rPr lang="en-US" dirty="0"/>
              <a:t>Although it appears that lambda's are a one-line version of a function, they are not equivalent to inline statements in C or C++, whose purpose is by passing function stack allocation during invocation for performance reasons.</a:t>
            </a:r>
            <a:endParaRPr lang="en-IN" dirty="0"/>
          </a:p>
          <a:p>
            <a:endParaRPr lang="en-IN" dirty="0"/>
          </a:p>
        </p:txBody>
      </p:sp>
    </p:spTree>
    <p:extLst>
      <p:ext uri="{BB962C8B-B14F-4D97-AF65-F5344CB8AC3E}">
        <p14:creationId xmlns:p14="http://schemas.microsoft.com/office/powerpoint/2010/main" val="28127911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Lambda functions</a:t>
            </a:r>
            <a:endParaRPr lang="en-IN"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smtClean="0"/>
              <a:t>The </a:t>
            </a:r>
            <a:r>
              <a:rPr lang="en-US" dirty="0"/>
              <a:t>syntax of </a:t>
            </a:r>
            <a:r>
              <a:rPr lang="en-US" i="1" dirty="0"/>
              <a:t>lambda</a:t>
            </a:r>
            <a:r>
              <a:rPr lang="en-US" dirty="0"/>
              <a:t> functions contains only a single statement, which is as follows −</a:t>
            </a:r>
            <a:endParaRPr lang="en-IN" dirty="0"/>
          </a:p>
          <a:p>
            <a:r>
              <a:rPr lang="en-US" dirty="0"/>
              <a:t>lambda [arg1 [,arg2,.....</a:t>
            </a:r>
            <a:r>
              <a:rPr lang="en-US" dirty="0" err="1"/>
              <a:t>argn</a:t>
            </a:r>
            <a:r>
              <a:rPr lang="en-US" dirty="0"/>
              <a:t>]]:expression</a:t>
            </a:r>
            <a:endParaRPr lang="en-IN" dirty="0"/>
          </a:p>
          <a:p>
            <a:r>
              <a:rPr lang="en-US" dirty="0"/>
              <a:t>Following is the example to show how </a:t>
            </a:r>
            <a:r>
              <a:rPr lang="en-US" i="1" dirty="0"/>
              <a:t>lambda</a:t>
            </a:r>
            <a:r>
              <a:rPr lang="en-US" dirty="0"/>
              <a:t> form of function works −</a:t>
            </a:r>
            <a:endParaRPr lang="en-IN" dirty="0"/>
          </a:p>
          <a:p>
            <a:pPr marL="0" indent="0">
              <a:buNone/>
            </a:pPr>
            <a:r>
              <a:rPr lang="en-US" dirty="0"/>
              <a:t># Function definition is here</a:t>
            </a:r>
            <a:endParaRPr lang="en-IN" dirty="0"/>
          </a:p>
          <a:p>
            <a:r>
              <a:rPr lang="en-US" dirty="0"/>
              <a:t>sum = lambda arg1, arg2: arg1 + arg2</a:t>
            </a:r>
            <a:endParaRPr lang="en-IN" dirty="0"/>
          </a:p>
          <a:p>
            <a:pPr marL="0" indent="0">
              <a:buNone/>
            </a:pPr>
            <a:r>
              <a:rPr lang="en-US" dirty="0"/>
              <a:t> </a:t>
            </a:r>
            <a:endParaRPr lang="en-IN" dirty="0"/>
          </a:p>
          <a:p>
            <a:pPr marL="0" indent="0">
              <a:buNone/>
            </a:pPr>
            <a:r>
              <a:rPr lang="en-US" dirty="0"/>
              <a:t># Now you can call sum as a function</a:t>
            </a:r>
            <a:endParaRPr lang="en-IN" dirty="0"/>
          </a:p>
          <a:p>
            <a:r>
              <a:rPr lang="en-US" dirty="0"/>
              <a:t>print ("Value of total : ", sum( 10, 20 ))</a:t>
            </a:r>
            <a:endParaRPr lang="en-IN" dirty="0"/>
          </a:p>
          <a:p>
            <a:r>
              <a:rPr lang="en-US" dirty="0"/>
              <a:t>print ("Value of total : ", sum( 20, 20 ))</a:t>
            </a:r>
            <a:endParaRPr lang="en-IN" dirty="0"/>
          </a:p>
          <a:p>
            <a:r>
              <a:rPr lang="en-US" dirty="0"/>
              <a:t>When the above code is executed, it produces the following result −</a:t>
            </a:r>
            <a:endParaRPr lang="en-IN" dirty="0"/>
          </a:p>
          <a:p>
            <a:r>
              <a:rPr lang="en-US" dirty="0"/>
              <a:t>Value of total :  30</a:t>
            </a:r>
            <a:endParaRPr lang="en-IN" dirty="0"/>
          </a:p>
          <a:p>
            <a:r>
              <a:rPr lang="en-US" dirty="0"/>
              <a:t>Value of total :  </a:t>
            </a:r>
            <a:r>
              <a:rPr lang="en-US" dirty="0" smtClean="0"/>
              <a:t>40</a:t>
            </a:r>
            <a:r>
              <a:rPr lang="en-US" dirty="0"/>
              <a:t> </a:t>
            </a:r>
            <a:endParaRPr lang="en-IN" dirty="0"/>
          </a:p>
          <a:p>
            <a:endParaRPr lang="en-IN" dirty="0"/>
          </a:p>
        </p:txBody>
      </p:sp>
    </p:spTree>
    <p:extLst>
      <p:ext uri="{BB962C8B-B14F-4D97-AF65-F5344CB8AC3E}">
        <p14:creationId xmlns:p14="http://schemas.microsoft.com/office/powerpoint/2010/main" val="1953198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a:t>
            </a:r>
            <a:r>
              <a:rPr lang="en-US" i="1" dirty="0"/>
              <a:t>return</a:t>
            </a:r>
            <a:r>
              <a:rPr lang="en-US" dirty="0"/>
              <a:t> Statement</a:t>
            </a:r>
            <a:r>
              <a:rPr lang="en-IN" dirty="0"/>
              <a:t/>
            </a:r>
            <a:br>
              <a:rPr lang="en-IN" dirty="0"/>
            </a:br>
            <a:endParaRPr lang="en-IN" dirty="0"/>
          </a:p>
        </p:txBody>
      </p:sp>
      <p:sp>
        <p:nvSpPr>
          <p:cNvPr id="3" name="Content Placeholder 2"/>
          <p:cNvSpPr>
            <a:spLocks noGrp="1"/>
          </p:cNvSpPr>
          <p:nvPr>
            <p:ph idx="1"/>
          </p:nvPr>
        </p:nvSpPr>
        <p:spPr>
          <a:xfrm>
            <a:off x="457200" y="990600"/>
            <a:ext cx="8229600" cy="5135563"/>
          </a:xfrm>
        </p:spPr>
        <p:txBody>
          <a:bodyPr>
            <a:normAutofit fontScale="62500" lnSpcReduction="20000"/>
          </a:bodyPr>
          <a:lstStyle/>
          <a:p>
            <a:pPr marL="0" indent="0">
              <a:buNone/>
            </a:pPr>
            <a:r>
              <a:rPr lang="en-US" dirty="0" smtClean="0"/>
              <a:t>The </a:t>
            </a:r>
            <a:r>
              <a:rPr lang="en-US" dirty="0"/>
              <a:t>statement return [expression] exits a function, optionally passing back an expression to the caller. A return statement with no arguments is the same as return None.</a:t>
            </a:r>
            <a:endParaRPr lang="en-IN" dirty="0"/>
          </a:p>
          <a:p>
            <a:pPr marL="0" indent="0">
              <a:buNone/>
            </a:pPr>
            <a:r>
              <a:rPr lang="en-US" dirty="0"/>
              <a:t>All the </a:t>
            </a:r>
            <a:r>
              <a:rPr lang="en-US" dirty="0" smtClean="0"/>
              <a:t>discussed </a:t>
            </a:r>
            <a:r>
              <a:rPr lang="en-US" dirty="0"/>
              <a:t>examples are not returning any value. You can return a value from a function as follows −</a:t>
            </a:r>
            <a:endParaRPr lang="en-IN" dirty="0"/>
          </a:p>
          <a:p>
            <a:pPr marL="0" indent="0">
              <a:buNone/>
            </a:pPr>
            <a:r>
              <a:rPr lang="en-US" dirty="0"/>
              <a:t># Function definition is here</a:t>
            </a:r>
            <a:endParaRPr lang="en-IN" dirty="0"/>
          </a:p>
          <a:p>
            <a:pPr marL="0" indent="0">
              <a:buNone/>
            </a:pPr>
            <a:r>
              <a:rPr lang="en-US" dirty="0" err="1"/>
              <a:t>def</a:t>
            </a:r>
            <a:r>
              <a:rPr lang="en-US" dirty="0"/>
              <a:t> sum( arg1, arg2 </a:t>
            </a:r>
            <a:r>
              <a:rPr lang="en-US" dirty="0" smtClean="0"/>
              <a:t>):    </a:t>
            </a:r>
            <a:r>
              <a:rPr lang="en-US" dirty="0"/>
              <a:t> # </a:t>
            </a:r>
            <a:r>
              <a:rPr lang="en-US" dirty="0" smtClean="0"/>
              <a:t>“Add </a:t>
            </a:r>
            <a:r>
              <a:rPr lang="en-US" dirty="0"/>
              <a:t>both the parameters and return them."</a:t>
            </a:r>
            <a:endParaRPr lang="en-IN" dirty="0"/>
          </a:p>
          <a:p>
            <a:pPr marL="0" indent="0">
              <a:buNone/>
            </a:pPr>
            <a:r>
              <a:rPr lang="en-US" dirty="0" smtClean="0"/>
              <a:t>	total </a:t>
            </a:r>
            <a:r>
              <a:rPr lang="en-US" dirty="0"/>
              <a:t>= arg1 + arg2</a:t>
            </a:r>
            <a:endParaRPr lang="en-IN" dirty="0"/>
          </a:p>
          <a:p>
            <a:pPr marL="0" indent="0">
              <a:buNone/>
            </a:pPr>
            <a:r>
              <a:rPr lang="en-US" dirty="0"/>
              <a:t>   </a:t>
            </a:r>
            <a:r>
              <a:rPr lang="en-US" dirty="0" smtClean="0"/>
              <a:t>	print </a:t>
            </a:r>
            <a:r>
              <a:rPr lang="en-US" dirty="0"/>
              <a:t>("Inside the function : ", total)</a:t>
            </a:r>
            <a:endParaRPr lang="en-IN" dirty="0"/>
          </a:p>
          <a:p>
            <a:pPr marL="0" indent="0">
              <a:buNone/>
            </a:pPr>
            <a:r>
              <a:rPr lang="en-US" dirty="0"/>
              <a:t>   </a:t>
            </a:r>
            <a:r>
              <a:rPr lang="en-US" dirty="0" smtClean="0"/>
              <a:t>	return </a:t>
            </a:r>
            <a:r>
              <a:rPr lang="en-US" dirty="0"/>
              <a:t>total</a:t>
            </a:r>
            <a:endParaRPr lang="en-IN" dirty="0"/>
          </a:p>
          <a:p>
            <a:pPr marL="0" indent="0">
              <a:buNone/>
            </a:pPr>
            <a:r>
              <a:rPr lang="en-US" dirty="0" smtClean="0"/>
              <a:t># </a:t>
            </a:r>
            <a:r>
              <a:rPr lang="en-US" dirty="0"/>
              <a:t>Now you can call sum function</a:t>
            </a:r>
            <a:endParaRPr lang="en-IN" dirty="0"/>
          </a:p>
          <a:p>
            <a:pPr marL="0" indent="0">
              <a:buNone/>
            </a:pPr>
            <a:r>
              <a:rPr lang="en-US" dirty="0"/>
              <a:t>total = sum( 10, 20 )</a:t>
            </a:r>
            <a:endParaRPr lang="en-IN" dirty="0"/>
          </a:p>
          <a:p>
            <a:pPr marL="0" indent="0">
              <a:buNone/>
            </a:pPr>
            <a:r>
              <a:rPr lang="en-US" dirty="0"/>
              <a:t>print ("Outside the function : ", total )</a:t>
            </a:r>
            <a:endParaRPr lang="en-IN" dirty="0"/>
          </a:p>
          <a:p>
            <a:pPr marL="0" indent="0">
              <a:buNone/>
            </a:pPr>
            <a:r>
              <a:rPr lang="en-US" dirty="0"/>
              <a:t>When the above code is executed, it produces the following result −</a:t>
            </a:r>
            <a:endParaRPr lang="en-IN" dirty="0"/>
          </a:p>
          <a:p>
            <a:r>
              <a:rPr lang="en-US" dirty="0"/>
              <a:t>Inside the function :  30</a:t>
            </a:r>
            <a:endParaRPr lang="en-IN" dirty="0"/>
          </a:p>
          <a:p>
            <a:r>
              <a:rPr lang="en-US" dirty="0"/>
              <a:t>Outside the function :  30</a:t>
            </a:r>
            <a:endParaRPr lang="en-IN" dirty="0"/>
          </a:p>
        </p:txBody>
      </p:sp>
    </p:spTree>
    <p:extLst>
      <p:ext uri="{BB962C8B-B14F-4D97-AF65-F5344CB8AC3E}">
        <p14:creationId xmlns:p14="http://schemas.microsoft.com/office/powerpoint/2010/main" val="2936893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Function</a:t>
            </a:r>
            <a:endParaRPr lang="en-IN" dirty="0"/>
          </a:p>
        </p:txBody>
      </p:sp>
      <p:sp>
        <p:nvSpPr>
          <p:cNvPr id="3" name="Content Placeholder 2"/>
          <p:cNvSpPr>
            <a:spLocks noGrp="1"/>
          </p:cNvSpPr>
          <p:nvPr>
            <p:ph idx="1"/>
          </p:nvPr>
        </p:nvSpPr>
        <p:spPr/>
        <p:txBody>
          <a:bodyPr/>
          <a:lstStyle/>
          <a:p>
            <a:r>
              <a:rPr lang="en-US" dirty="0"/>
              <a:t>A function is a block of organized, reusable code that is used to perform a single, related action. Functions provide better modularity for your application and a high degree of code reusing</a:t>
            </a:r>
            <a:r>
              <a:rPr lang="en-US" dirty="0" smtClean="0"/>
              <a:t>.</a:t>
            </a:r>
          </a:p>
          <a:p>
            <a:endParaRPr lang="en-IN" dirty="0"/>
          </a:p>
          <a:p>
            <a:endParaRPr lang="en-IN" dirty="0"/>
          </a:p>
        </p:txBody>
      </p:sp>
    </p:spTree>
    <p:extLst>
      <p:ext uri="{BB962C8B-B14F-4D97-AF65-F5344CB8AC3E}">
        <p14:creationId xmlns:p14="http://schemas.microsoft.com/office/powerpoint/2010/main" val="36238204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Scope of Variables</a:t>
            </a:r>
            <a:r>
              <a:rPr lang="en-IN" dirty="0"/>
              <a:t/>
            </a:r>
            <a:br>
              <a:rPr lang="en-IN" dirty="0"/>
            </a:br>
            <a:endParaRPr lang="en-IN"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All </a:t>
            </a:r>
            <a:r>
              <a:rPr lang="en-US" dirty="0"/>
              <a:t>variables in a program may not be accessible at all locations in that program. This depends on where you have declared a variable.</a:t>
            </a:r>
            <a:endParaRPr lang="en-IN" dirty="0"/>
          </a:p>
          <a:p>
            <a:pPr marL="0" indent="0">
              <a:buNone/>
            </a:pPr>
            <a:r>
              <a:rPr lang="en-US" dirty="0"/>
              <a:t>The scope of a variable determines the portion of the program where you can access a particular identifier. There are two basic scopes of variables in Python −</a:t>
            </a:r>
            <a:endParaRPr lang="en-IN" dirty="0"/>
          </a:p>
          <a:p>
            <a:pPr lvl="0"/>
            <a:r>
              <a:rPr lang="en-US" dirty="0"/>
              <a:t>Global variables</a:t>
            </a:r>
            <a:endParaRPr lang="en-IN" dirty="0"/>
          </a:p>
          <a:p>
            <a:pPr lvl="0"/>
            <a:r>
              <a:rPr lang="en-US" dirty="0"/>
              <a:t>Local variables</a:t>
            </a:r>
            <a:endParaRPr lang="en-IN" dirty="0"/>
          </a:p>
          <a:p>
            <a:pPr marL="0" indent="0">
              <a:buNone/>
            </a:pPr>
            <a:r>
              <a:rPr lang="en-US" dirty="0"/>
              <a:t>Global vs. Local variables</a:t>
            </a:r>
            <a:endParaRPr lang="en-IN" dirty="0"/>
          </a:p>
          <a:p>
            <a:r>
              <a:rPr lang="en-US" dirty="0"/>
              <a:t>Variables that are defined inside a function body have a local scope, and those defined outside have a global scope.</a:t>
            </a:r>
            <a:endParaRPr lang="en-IN" dirty="0"/>
          </a:p>
          <a:p>
            <a:r>
              <a:rPr lang="en-US" dirty="0"/>
              <a:t>This means that local variables can be accessed only inside the function in which they are declared, whereas global variables can be accessed throughout the program body by all functions. When you call a function, the variables declared inside it are brought into scope. </a:t>
            </a:r>
            <a:endParaRPr lang="en-IN" dirty="0"/>
          </a:p>
        </p:txBody>
      </p:sp>
    </p:spTree>
    <p:extLst>
      <p:ext uri="{BB962C8B-B14F-4D97-AF65-F5344CB8AC3E}">
        <p14:creationId xmlns:p14="http://schemas.microsoft.com/office/powerpoint/2010/main" val="15064362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Scope of Variables</a:t>
            </a:r>
            <a:r>
              <a:rPr lang="en-IN" dirty="0"/>
              <a:t/>
            </a:r>
            <a:br>
              <a:rPr lang="en-IN" dirty="0"/>
            </a:br>
            <a:endParaRPr lang="en-IN"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a:t>Following is a simple example −</a:t>
            </a:r>
            <a:endParaRPr lang="en-IN" dirty="0"/>
          </a:p>
          <a:p>
            <a:pPr marL="0" indent="0">
              <a:buNone/>
            </a:pPr>
            <a:r>
              <a:rPr lang="en-US" dirty="0"/>
              <a:t> </a:t>
            </a:r>
            <a:r>
              <a:rPr lang="en-US" dirty="0" smtClean="0"/>
              <a:t>total </a:t>
            </a:r>
            <a:r>
              <a:rPr lang="en-US" dirty="0"/>
              <a:t>= 0 # This is global variable.</a:t>
            </a:r>
            <a:endParaRPr lang="en-IN" dirty="0"/>
          </a:p>
          <a:p>
            <a:r>
              <a:rPr lang="en-US" dirty="0"/>
              <a:t># Function definition is here</a:t>
            </a:r>
            <a:endParaRPr lang="en-IN" dirty="0"/>
          </a:p>
          <a:p>
            <a:r>
              <a:rPr lang="en-US" dirty="0" err="1"/>
              <a:t>def</a:t>
            </a:r>
            <a:r>
              <a:rPr lang="en-US" dirty="0"/>
              <a:t> sum( arg1, arg2 ):</a:t>
            </a:r>
            <a:endParaRPr lang="en-IN" dirty="0"/>
          </a:p>
          <a:p>
            <a:r>
              <a:rPr lang="en-US" dirty="0"/>
              <a:t>   # Add both the parameters and return them."</a:t>
            </a:r>
            <a:endParaRPr lang="en-IN" dirty="0"/>
          </a:p>
          <a:p>
            <a:r>
              <a:rPr lang="en-US" dirty="0"/>
              <a:t>   total = arg1 + arg2; # Here total is local variable.</a:t>
            </a:r>
            <a:endParaRPr lang="en-IN" dirty="0"/>
          </a:p>
          <a:p>
            <a:r>
              <a:rPr lang="en-US" dirty="0"/>
              <a:t>   print ("Inside the function local total : ", total)</a:t>
            </a:r>
            <a:endParaRPr lang="en-IN" dirty="0"/>
          </a:p>
          <a:p>
            <a:r>
              <a:rPr lang="en-US" dirty="0"/>
              <a:t>   return total</a:t>
            </a:r>
            <a:endParaRPr lang="en-IN" dirty="0"/>
          </a:p>
          <a:p>
            <a:pPr marL="0" indent="0">
              <a:buNone/>
            </a:pPr>
            <a:r>
              <a:rPr lang="en-US" dirty="0" smtClean="0"/>
              <a:t># </a:t>
            </a:r>
            <a:r>
              <a:rPr lang="en-US" dirty="0"/>
              <a:t>Now you can call sum function</a:t>
            </a:r>
            <a:endParaRPr lang="en-IN" dirty="0"/>
          </a:p>
          <a:p>
            <a:r>
              <a:rPr lang="en-US" dirty="0"/>
              <a:t>sum( 10, 20 )</a:t>
            </a:r>
            <a:endParaRPr lang="en-IN" dirty="0"/>
          </a:p>
          <a:p>
            <a:r>
              <a:rPr lang="en-US" dirty="0"/>
              <a:t>print ("Outside the function global total : ", total )</a:t>
            </a:r>
            <a:endParaRPr lang="en-IN" dirty="0"/>
          </a:p>
          <a:p>
            <a:pPr marL="0" indent="0">
              <a:buNone/>
            </a:pPr>
            <a:r>
              <a:rPr lang="en-US" dirty="0"/>
              <a:t>When the above code is executed, it produces the following result −</a:t>
            </a:r>
            <a:endParaRPr lang="en-IN" dirty="0"/>
          </a:p>
          <a:p>
            <a:r>
              <a:rPr lang="en-US" dirty="0"/>
              <a:t>Inside the function local total :  30</a:t>
            </a:r>
            <a:endParaRPr lang="en-IN" dirty="0"/>
          </a:p>
          <a:p>
            <a:r>
              <a:rPr lang="en-US" dirty="0"/>
              <a:t>Outside the function global total :  0</a:t>
            </a:r>
            <a:endParaRPr lang="en-IN" dirty="0"/>
          </a:p>
          <a:p>
            <a:pPr marL="0" indent="0">
              <a:buNone/>
            </a:pPr>
            <a:r>
              <a:rPr lang="en-US" dirty="0"/>
              <a:t> </a:t>
            </a:r>
            <a:endParaRPr lang="en-IN" dirty="0"/>
          </a:p>
        </p:txBody>
      </p:sp>
    </p:spTree>
    <p:extLst>
      <p:ext uri="{BB962C8B-B14F-4D97-AF65-F5344CB8AC3E}">
        <p14:creationId xmlns:p14="http://schemas.microsoft.com/office/powerpoint/2010/main" val="3366536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a Function</a:t>
            </a:r>
            <a:endParaRPr lang="en-IN" dirty="0"/>
          </a:p>
        </p:txBody>
      </p:sp>
      <p:sp>
        <p:nvSpPr>
          <p:cNvPr id="3" name="Content Placeholder 2"/>
          <p:cNvSpPr>
            <a:spLocks noGrp="1"/>
          </p:cNvSpPr>
          <p:nvPr>
            <p:ph idx="1"/>
          </p:nvPr>
        </p:nvSpPr>
        <p:spPr>
          <a:xfrm>
            <a:off x="533400" y="1600200"/>
            <a:ext cx="8229600" cy="4525963"/>
          </a:xfrm>
        </p:spPr>
        <p:txBody>
          <a:bodyPr>
            <a:normAutofit fontScale="62500" lnSpcReduction="20000"/>
          </a:bodyPr>
          <a:lstStyle/>
          <a:p>
            <a:r>
              <a:rPr lang="en-US" dirty="0"/>
              <a:t>Defining a function only gives it a name, specifies the parameters that are to be included in the function and structures the blocks of code.</a:t>
            </a:r>
            <a:endParaRPr lang="en-IN" dirty="0"/>
          </a:p>
          <a:p>
            <a:pPr marL="0" indent="0">
              <a:buNone/>
            </a:pPr>
            <a:r>
              <a:rPr lang="en-US" dirty="0" smtClean="0"/>
              <a:t>Here </a:t>
            </a:r>
            <a:r>
              <a:rPr lang="en-US" dirty="0"/>
              <a:t>are simple rules to define a function in Python.</a:t>
            </a:r>
            <a:endParaRPr lang="en-IN" dirty="0"/>
          </a:p>
          <a:p>
            <a:pPr lvl="0"/>
            <a:r>
              <a:rPr lang="en-US" dirty="0"/>
              <a:t>Function blocks begin with the keyword </a:t>
            </a:r>
            <a:r>
              <a:rPr lang="en-US" b="1" dirty="0" err="1"/>
              <a:t>def</a:t>
            </a:r>
            <a:r>
              <a:rPr lang="en-US" dirty="0"/>
              <a:t> followed by the function name and parentheses ( ( ) ).</a:t>
            </a:r>
            <a:endParaRPr lang="en-IN" dirty="0"/>
          </a:p>
          <a:p>
            <a:pPr lvl="0"/>
            <a:r>
              <a:rPr lang="en-US" dirty="0"/>
              <a:t>Any input parameters or arguments should be placed within these parentheses. You can also define parameters inside these parentheses.</a:t>
            </a:r>
            <a:endParaRPr lang="en-IN" dirty="0"/>
          </a:p>
          <a:p>
            <a:pPr lvl="0"/>
            <a:r>
              <a:rPr lang="en-US" dirty="0"/>
              <a:t>The first statement of a function can be an optional statement - the documentation string of the function or </a:t>
            </a:r>
            <a:r>
              <a:rPr lang="en-US" i="1" dirty="0" err="1"/>
              <a:t>docstring</a:t>
            </a:r>
            <a:r>
              <a:rPr lang="en-US" dirty="0"/>
              <a:t>.</a:t>
            </a:r>
            <a:endParaRPr lang="en-IN" dirty="0"/>
          </a:p>
          <a:p>
            <a:pPr lvl="0"/>
            <a:r>
              <a:rPr lang="en-US" dirty="0"/>
              <a:t>The code block within every function starts with a colon (:) and is indented.</a:t>
            </a:r>
            <a:endParaRPr lang="en-IN" dirty="0"/>
          </a:p>
          <a:p>
            <a:pPr lvl="0"/>
            <a:r>
              <a:rPr lang="en-US" dirty="0"/>
              <a:t>The statement return [expression] exits a function, optionally passing back an expression to the caller. A return statement with no arguments is the same as return None.</a:t>
            </a:r>
            <a:endParaRPr lang="en-IN" dirty="0"/>
          </a:p>
          <a:p>
            <a:endParaRPr lang="en-IN" dirty="0"/>
          </a:p>
        </p:txBody>
      </p:sp>
    </p:spTree>
    <p:extLst>
      <p:ext uri="{BB962C8B-B14F-4D97-AF65-F5344CB8AC3E}">
        <p14:creationId xmlns:p14="http://schemas.microsoft.com/office/powerpoint/2010/main" val="796582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Syntax</a:t>
            </a:r>
            <a:r>
              <a:rPr lang="en-IN" dirty="0"/>
              <a:t/>
            </a:r>
            <a:br>
              <a:rPr lang="en-IN" dirty="0"/>
            </a:br>
            <a:endParaRPr lang="en-IN" dirty="0"/>
          </a:p>
        </p:txBody>
      </p:sp>
      <p:sp>
        <p:nvSpPr>
          <p:cNvPr id="3" name="Content Placeholder 2"/>
          <p:cNvSpPr>
            <a:spLocks noGrp="1"/>
          </p:cNvSpPr>
          <p:nvPr>
            <p:ph idx="1"/>
          </p:nvPr>
        </p:nvSpPr>
        <p:spPr/>
        <p:txBody>
          <a:bodyPr/>
          <a:lstStyle/>
          <a:p>
            <a:r>
              <a:rPr lang="en-US" dirty="0" err="1" smtClean="0"/>
              <a:t>def</a:t>
            </a:r>
            <a:r>
              <a:rPr lang="en-US" dirty="0" smtClean="0"/>
              <a:t> </a:t>
            </a:r>
            <a:r>
              <a:rPr lang="en-US" dirty="0" err="1"/>
              <a:t>functionname</a:t>
            </a:r>
            <a:r>
              <a:rPr lang="en-US" dirty="0"/>
              <a:t>( parameters ):</a:t>
            </a:r>
            <a:endParaRPr lang="en-IN" dirty="0"/>
          </a:p>
          <a:p>
            <a:r>
              <a:rPr lang="en-US" dirty="0"/>
              <a:t>   "</a:t>
            </a:r>
            <a:r>
              <a:rPr lang="en-US" dirty="0" err="1"/>
              <a:t>function_docstring</a:t>
            </a:r>
            <a:r>
              <a:rPr lang="en-US" dirty="0"/>
              <a:t>"</a:t>
            </a:r>
            <a:endParaRPr lang="en-IN" dirty="0"/>
          </a:p>
          <a:p>
            <a:r>
              <a:rPr lang="en-US" dirty="0"/>
              <a:t>   </a:t>
            </a:r>
            <a:r>
              <a:rPr lang="en-US" dirty="0" err="1"/>
              <a:t>function_suite</a:t>
            </a:r>
            <a:endParaRPr lang="en-IN" dirty="0"/>
          </a:p>
          <a:p>
            <a:r>
              <a:rPr lang="en-US" dirty="0"/>
              <a:t>   return [expression]</a:t>
            </a:r>
            <a:endParaRPr lang="en-IN" dirty="0"/>
          </a:p>
          <a:p>
            <a:r>
              <a:rPr lang="en-US" dirty="0"/>
              <a:t>By default, parameters have a positional behavior and you need to inform them in the same order that they were defined.</a:t>
            </a:r>
            <a:endParaRPr lang="en-IN" dirty="0"/>
          </a:p>
          <a:p>
            <a:endParaRPr lang="en-IN" dirty="0"/>
          </a:p>
        </p:txBody>
      </p:sp>
    </p:spTree>
    <p:extLst>
      <p:ext uri="{BB962C8B-B14F-4D97-AF65-F5344CB8AC3E}">
        <p14:creationId xmlns:p14="http://schemas.microsoft.com/office/powerpoint/2010/main" val="1062009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a:t>
            </a:r>
            <a:r>
              <a:rPr lang="en-IN" dirty="0"/>
              <a:t/>
            </a:r>
            <a:br>
              <a:rPr lang="en-IN" dirty="0"/>
            </a:br>
            <a:endParaRPr lang="en-IN" dirty="0"/>
          </a:p>
        </p:txBody>
      </p:sp>
      <p:sp>
        <p:nvSpPr>
          <p:cNvPr id="3" name="Content Placeholder 2"/>
          <p:cNvSpPr>
            <a:spLocks noGrp="1"/>
          </p:cNvSpPr>
          <p:nvPr>
            <p:ph idx="1"/>
          </p:nvPr>
        </p:nvSpPr>
        <p:spPr/>
        <p:txBody>
          <a:bodyPr/>
          <a:lstStyle/>
          <a:p>
            <a:pPr marL="0" indent="0">
              <a:buNone/>
            </a:pPr>
            <a:r>
              <a:rPr lang="en-US" dirty="0" smtClean="0"/>
              <a:t>The </a:t>
            </a:r>
            <a:r>
              <a:rPr lang="en-US" dirty="0"/>
              <a:t>following function takes a string as input parameter and prints it on standard screen.</a:t>
            </a:r>
            <a:endParaRPr lang="en-IN" dirty="0"/>
          </a:p>
          <a:p>
            <a:pPr marL="0" indent="0">
              <a:buNone/>
            </a:pPr>
            <a:endParaRPr lang="en-US" dirty="0" smtClean="0"/>
          </a:p>
          <a:p>
            <a:pPr marL="0" indent="0">
              <a:buNone/>
            </a:pPr>
            <a:r>
              <a:rPr lang="en-US" dirty="0" err="1"/>
              <a:t>d</a:t>
            </a:r>
            <a:r>
              <a:rPr lang="en-US" dirty="0" err="1" smtClean="0"/>
              <a:t>ef</a:t>
            </a:r>
            <a:r>
              <a:rPr lang="en-US" dirty="0" smtClean="0"/>
              <a:t>      </a:t>
            </a:r>
            <a:r>
              <a:rPr lang="en-US" dirty="0" err="1"/>
              <a:t>printme</a:t>
            </a:r>
            <a:r>
              <a:rPr lang="en-US" dirty="0"/>
              <a:t>( </a:t>
            </a:r>
            <a:r>
              <a:rPr lang="en-US" dirty="0" err="1"/>
              <a:t>str</a:t>
            </a:r>
            <a:r>
              <a:rPr lang="en-US" dirty="0"/>
              <a:t> ):</a:t>
            </a:r>
            <a:endParaRPr lang="en-IN" dirty="0"/>
          </a:p>
          <a:p>
            <a:pPr marL="0" indent="0">
              <a:buNone/>
            </a:pPr>
            <a:r>
              <a:rPr lang="en-US" dirty="0"/>
              <a:t>  </a:t>
            </a:r>
            <a:r>
              <a:rPr lang="en-US" dirty="0" smtClean="0"/>
              <a:t># </a:t>
            </a:r>
            <a:r>
              <a:rPr lang="en-US" dirty="0"/>
              <a:t>"This prints a passed string into this function"</a:t>
            </a:r>
            <a:endParaRPr lang="en-IN" dirty="0"/>
          </a:p>
          <a:p>
            <a:pPr marL="0" indent="0">
              <a:buNone/>
            </a:pPr>
            <a:r>
              <a:rPr lang="en-US" dirty="0"/>
              <a:t>   print (</a:t>
            </a:r>
            <a:r>
              <a:rPr lang="en-US" dirty="0" err="1"/>
              <a:t>str</a:t>
            </a:r>
            <a:r>
              <a:rPr lang="en-US" dirty="0"/>
              <a:t>)</a:t>
            </a:r>
            <a:endParaRPr lang="en-IN" dirty="0"/>
          </a:p>
          <a:p>
            <a:pPr marL="0" indent="0">
              <a:buNone/>
            </a:pPr>
            <a:r>
              <a:rPr lang="en-US" dirty="0"/>
              <a:t>   return</a:t>
            </a:r>
            <a:endParaRPr lang="en-IN" dirty="0"/>
          </a:p>
        </p:txBody>
      </p:sp>
    </p:spTree>
    <p:extLst>
      <p:ext uri="{BB962C8B-B14F-4D97-AF65-F5344CB8AC3E}">
        <p14:creationId xmlns:p14="http://schemas.microsoft.com/office/powerpoint/2010/main" val="2469015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Calling a </a:t>
            </a:r>
            <a:r>
              <a:rPr lang="en-US" dirty="0" smtClean="0"/>
              <a:t>Function</a:t>
            </a:r>
            <a:r>
              <a:rPr lang="en-IN" dirty="0"/>
              <a:t/>
            </a:r>
            <a:br>
              <a:rPr lang="en-IN" dirty="0"/>
            </a:br>
            <a:endParaRPr lang="en-IN" dirty="0"/>
          </a:p>
        </p:txBody>
      </p:sp>
      <p:sp>
        <p:nvSpPr>
          <p:cNvPr id="3" name="Content Placeholder 2"/>
          <p:cNvSpPr>
            <a:spLocks noGrp="1"/>
          </p:cNvSpPr>
          <p:nvPr>
            <p:ph idx="1"/>
          </p:nvPr>
        </p:nvSpPr>
        <p:spPr/>
        <p:txBody>
          <a:bodyPr/>
          <a:lstStyle/>
          <a:p>
            <a:endParaRPr lang="en-US" sz="2800" dirty="0" smtClean="0"/>
          </a:p>
          <a:p>
            <a:endParaRPr lang="en-US" sz="2800" dirty="0"/>
          </a:p>
          <a:p>
            <a:r>
              <a:rPr lang="en-US" sz="2800" dirty="0" err="1" smtClean="0"/>
              <a:t>printme</a:t>
            </a:r>
            <a:r>
              <a:rPr lang="en-US" sz="2800" dirty="0"/>
              <a:t>("I'm first call to user defined function!")</a:t>
            </a:r>
            <a:endParaRPr lang="en-IN" sz="2800" dirty="0"/>
          </a:p>
          <a:p>
            <a:r>
              <a:rPr lang="en-US" sz="2800" dirty="0" err="1"/>
              <a:t>printme</a:t>
            </a:r>
            <a:r>
              <a:rPr lang="en-US" sz="2800" dirty="0"/>
              <a:t>("Again second call to the same function")</a:t>
            </a:r>
            <a:endParaRPr lang="en-IN" sz="2800" dirty="0"/>
          </a:p>
          <a:p>
            <a:endParaRPr lang="en-IN" dirty="0"/>
          </a:p>
        </p:txBody>
      </p:sp>
    </p:spTree>
    <p:extLst>
      <p:ext uri="{BB962C8B-B14F-4D97-AF65-F5344CB8AC3E}">
        <p14:creationId xmlns:p14="http://schemas.microsoft.com/office/powerpoint/2010/main" val="31915200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Calling a Function by </a:t>
            </a:r>
            <a:r>
              <a:rPr lang="en-US" dirty="0" smtClean="0"/>
              <a:t>reference</a:t>
            </a:r>
            <a:endParaRPr lang="en-IN" dirty="0"/>
          </a:p>
        </p:txBody>
      </p:sp>
      <p:sp>
        <p:nvSpPr>
          <p:cNvPr id="3" name="Content Placeholder 2"/>
          <p:cNvSpPr>
            <a:spLocks noGrp="1"/>
          </p:cNvSpPr>
          <p:nvPr>
            <p:ph idx="1"/>
          </p:nvPr>
        </p:nvSpPr>
        <p:spPr/>
        <p:txBody>
          <a:bodyPr/>
          <a:lstStyle/>
          <a:p>
            <a:r>
              <a:rPr lang="en-US" dirty="0"/>
              <a:t>All parameters (arguments) in the Python language are passed by reference. It means if you change what a parameter refers to within a function, the change also reflects back in the calling function</a:t>
            </a:r>
            <a:endParaRPr lang="en-IN" dirty="0"/>
          </a:p>
        </p:txBody>
      </p:sp>
    </p:spTree>
    <p:extLst>
      <p:ext uri="{BB962C8B-B14F-4D97-AF65-F5344CB8AC3E}">
        <p14:creationId xmlns:p14="http://schemas.microsoft.com/office/powerpoint/2010/main" val="130908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p:sp>
        <p:nvSpPr>
          <p:cNvPr id="3" name="Content Placeholder 2"/>
          <p:cNvSpPr>
            <a:spLocks noGrp="1"/>
          </p:cNvSpPr>
          <p:nvPr>
            <p:ph idx="1"/>
          </p:nvPr>
        </p:nvSpPr>
        <p:spPr/>
        <p:txBody>
          <a:bodyPr>
            <a:normAutofit fontScale="62500" lnSpcReduction="20000"/>
          </a:bodyPr>
          <a:lstStyle/>
          <a:p>
            <a:r>
              <a:rPr lang="en-US" dirty="0" err="1" smtClean="0"/>
              <a:t>def</a:t>
            </a:r>
            <a:r>
              <a:rPr lang="en-US" dirty="0" smtClean="0"/>
              <a:t> </a:t>
            </a:r>
            <a:r>
              <a:rPr lang="en-US" dirty="0" err="1"/>
              <a:t>changeme</a:t>
            </a:r>
            <a:r>
              <a:rPr lang="en-US" dirty="0"/>
              <a:t>( </a:t>
            </a:r>
            <a:r>
              <a:rPr lang="en-US" dirty="0" err="1"/>
              <a:t>mylist</a:t>
            </a:r>
            <a:r>
              <a:rPr lang="en-US" dirty="0"/>
              <a:t> </a:t>
            </a:r>
            <a:r>
              <a:rPr lang="en-US" dirty="0" smtClean="0"/>
              <a:t>):		</a:t>
            </a:r>
            <a:r>
              <a:rPr lang="en-US" dirty="0"/>
              <a:t># Function definition is here</a:t>
            </a:r>
            <a:endParaRPr lang="en-IN" dirty="0"/>
          </a:p>
          <a:p>
            <a:pPr marL="400050" lvl="1" indent="0">
              <a:buNone/>
            </a:pPr>
            <a:r>
              <a:rPr lang="en-US" dirty="0" smtClean="0"/>
              <a:t>   print </a:t>
            </a:r>
            <a:r>
              <a:rPr lang="en-US" dirty="0"/>
              <a:t>("Values inside the function before change: ", </a:t>
            </a:r>
            <a:r>
              <a:rPr lang="en-US" dirty="0" err="1"/>
              <a:t>mylist</a:t>
            </a:r>
            <a:r>
              <a:rPr lang="en-US" dirty="0"/>
              <a:t>)</a:t>
            </a:r>
            <a:endParaRPr lang="en-IN" dirty="0"/>
          </a:p>
          <a:p>
            <a:pPr marL="400050" lvl="1" indent="0">
              <a:buNone/>
            </a:pPr>
            <a:r>
              <a:rPr lang="en-US" dirty="0"/>
              <a:t>   </a:t>
            </a:r>
            <a:r>
              <a:rPr lang="en-US" dirty="0" err="1"/>
              <a:t>mylist</a:t>
            </a:r>
            <a:r>
              <a:rPr lang="en-US" dirty="0"/>
              <a:t>[2]=50</a:t>
            </a:r>
            <a:endParaRPr lang="en-IN" dirty="0"/>
          </a:p>
          <a:p>
            <a:pPr marL="400050" lvl="1" indent="0">
              <a:buNone/>
            </a:pPr>
            <a:r>
              <a:rPr lang="en-US" dirty="0"/>
              <a:t>   print ("Values inside the function after change: ", </a:t>
            </a:r>
            <a:r>
              <a:rPr lang="en-US" dirty="0" err="1"/>
              <a:t>mylist</a:t>
            </a:r>
            <a:r>
              <a:rPr lang="en-US" dirty="0"/>
              <a:t>)</a:t>
            </a:r>
            <a:endParaRPr lang="en-IN" dirty="0"/>
          </a:p>
          <a:p>
            <a:pPr marL="400050" lvl="1" indent="0">
              <a:buNone/>
            </a:pPr>
            <a:r>
              <a:rPr lang="en-US" dirty="0"/>
              <a:t>   return</a:t>
            </a:r>
            <a:endParaRPr lang="en-IN" dirty="0"/>
          </a:p>
          <a:p>
            <a:pPr marL="0" indent="0">
              <a:buNone/>
            </a:pPr>
            <a:r>
              <a:rPr lang="en-US" dirty="0"/>
              <a:t> </a:t>
            </a:r>
            <a:endParaRPr lang="en-IN" dirty="0"/>
          </a:p>
          <a:p>
            <a:pPr marL="0" indent="0">
              <a:buNone/>
            </a:pPr>
            <a:r>
              <a:rPr lang="en-US" dirty="0"/>
              <a:t># Now you can call </a:t>
            </a:r>
            <a:r>
              <a:rPr lang="en-US" dirty="0" err="1"/>
              <a:t>changeme</a:t>
            </a:r>
            <a:r>
              <a:rPr lang="en-US" dirty="0"/>
              <a:t> function</a:t>
            </a:r>
            <a:endParaRPr lang="en-IN" dirty="0"/>
          </a:p>
          <a:p>
            <a:pPr marL="400050" lvl="1" indent="0">
              <a:buNone/>
            </a:pPr>
            <a:r>
              <a:rPr lang="en-US" dirty="0" err="1"/>
              <a:t>mylist</a:t>
            </a:r>
            <a:r>
              <a:rPr lang="en-US" dirty="0"/>
              <a:t> = [10,20,30]</a:t>
            </a:r>
            <a:endParaRPr lang="en-IN" dirty="0"/>
          </a:p>
          <a:p>
            <a:pPr marL="400050" lvl="1" indent="0">
              <a:buNone/>
            </a:pPr>
            <a:r>
              <a:rPr lang="en-US" dirty="0" err="1"/>
              <a:t>changeme</a:t>
            </a:r>
            <a:r>
              <a:rPr lang="en-US" dirty="0"/>
              <a:t>( </a:t>
            </a:r>
            <a:r>
              <a:rPr lang="en-US" dirty="0" err="1"/>
              <a:t>mylist</a:t>
            </a:r>
            <a:r>
              <a:rPr lang="en-US" dirty="0"/>
              <a:t> )</a:t>
            </a:r>
            <a:endParaRPr lang="en-IN" dirty="0"/>
          </a:p>
          <a:p>
            <a:pPr marL="400050" lvl="1" indent="0">
              <a:buNone/>
            </a:pPr>
            <a:r>
              <a:rPr lang="en-US" dirty="0"/>
              <a:t>print ("Values outside the function: ", </a:t>
            </a:r>
            <a:r>
              <a:rPr lang="en-US" dirty="0" err="1"/>
              <a:t>mylist</a:t>
            </a:r>
            <a:r>
              <a:rPr lang="en-US" dirty="0"/>
              <a:t>)</a:t>
            </a:r>
            <a:endParaRPr lang="en-IN" dirty="0"/>
          </a:p>
          <a:p>
            <a:pPr marL="400050" lvl="1" indent="0">
              <a:buNone/>
            </a:pPr>
            <a:r>
              <a:rPr lang="en-US" dirty="0"/>
              <a:t>Here, we are maintaining reference of the passed object and appending values in the same object. So, this would produce the following result −</a:t>
            </a:r>
            <a:endParaRPr lang="en-IN" dirty="0"/>
          </a:p>
          <a:p>
            <a:pPr marL="400050" lvl="1" indent="0">
              <a:buNone/>
            </a:pPr>
            <a:r>
              <a:rPr lang="en-US" dirty="0"/>
              <a:t>Values inside the function before change:  [10, 20, 30]</a:t>
            </a:r>
            <a:endParaRPr lang="en-IN" dirty="0"/>
          </a:p>
          <a:p>
            <a:pPr marL="400050" lvl="1" indent="0">
              <a:buNone/>
            </a:pPr>
            <a:r>
              <a:rPr lang="en-US" dirty="0"/>
              <a:t>Values inside the function after change:  [10, 20, 50]</a:t>
            </a:r>
            <a:endParaRPr lang="en-IN" dirty="0"/>
          </a:p>
          <a:p>
            <a:pPr marL="400050" lvl="1" indent="0">
              <a:buNone/>
            </a:pPr>
            <a:r>
              <a:rPr lang="en-US" dirty="0"/>
              <a:t>Values outside the function:  [10, 20, 50]</a:t>
            </a:r>
            <a:endParaRPr lang="en-IN" dirty="0"/>
          </a:p>
          <a:p>
            <a:pPr lvl="1"/>
            <a:endParaRPr lang="en-IN" dirty="0"/>
          </a:p>
        </p:txBody>
      </p:sp>
    </p:spTree>
    <p:extLst>
      <p:ext uri="{BB962C8B-B14F-4D97-AF65-F5344CB8AC3E}">
        <p14:creationId xmlns:p14="http://schemas.microsoft.com/office/powerpoint/2010/main" val="460011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400" dirty="0" smtClean="0"/>
              <a:t>Example :</a:t>
            </a:r>
            <a:r>
              <a:rPr lang="en-US" sz="2400" dirty="0" smtClean="0"/>
              <a:t>argument </a:t>
            </a:r>
            <a:r>
              <a:rPr lang="en-US" sz="2400" dirty="0"/>
              <a:t>is being passed by reference and the reference is being overwritten inside the called function.</a:t>
            </a:r>
            <a:r>
              <a:rPr lang="en-IN" sz="2400" dirty="0"/>
              <a:t/>
            </a:r>
            <a:br>
              <a:rPr lang="en-IN" sz="2400" dirty="0"/>
            </a:br>
            <a:endParaRPr lang="en-IN" sz="2400" dirty="0"/>
          </a:p>
        </p:txBody>
      </p:sp>
      <p:sp>
        <p:nvSpPr>
          <p:cNvPr id="3" name="Content Placeholder 2"/>
          <p:cNvSpPr>
            <a:spLocks noGrp="1"/>
          </p:cNvSpPr>
          <p:nvPr>
            <p:ph idx="1"/>
          </p:nvPr>
        </p:nvSpPr>
        <p:spPr>
          <a:xfrm>
            <a:off x="457200" y="1295400"/>
            <a:ext cx="8229600" cy="4830763"/>
          </a:xfrm>
        </p:spPr>
        <p:txBody>
          <a:bodyPr>
            <a:normAutofit fontScale="62500" lnSpcReduction="20000"/>
          </a:bodyPr>
          <a:lstStyle/>
          <a:p>
            <a:r>
              <a:rPr lang="en-US" dirty="0"/>
              <a:t># Function definition is here</a:t>
            </a:r>
            <a:endParaRPr lang="en-IN" dirty="0"/>
          </a:p>
          <a:p>
            <a:r>
              <a:rPr lang="en-US" dirty="0" err="1"/>
              <a:t>def</a:t>
            </a:r>
            <a:r>
              <a:rPr lang="en-US" dirty="0"/>
              <a:t> </a:t>
            </a:r>
            <a:r>
              <a:rPr lang="en-US" dirty="0" err="1"/>
              <a:t>changeme</a:t>
            </a:r>
            <a:r>
              <a:rPr lang="en-US" dirty="0"/>
              <a:t>( </a:t>
            </a:r>
            <a:r>
              <a:rPr lang="en-US" dirty="0" err="1"/>
              <a:t>mylist</a:t>
            </a:r>
            <a:r>
              <a:rPr lang="en-US" dirty="0"/>
              <a:t> ):</a:t>
            </a:r>
            <a:endParaRPr lang="en-IN" dirty="0"/>
          </a:p>
          <a:p>
            <a:pPr marL="0" indent="0">
              <a:buNone/>
            </a:pPr>
            <a:r>
              <a:rPr lang="en-US" dirty="0" smtClean="0"/>
              <a:t>	</a:t>
            </a:r>
            <a:r>
              <a:rPr lang="en-US" dirty="0" err="1" smtClean="0"/>
              <a:t>mylist</a:t>
            </a:r>
            <a:r>
              <a:rPr lang="en-US" dirty="0" smtClean="0"/>
              <a:t> </a:t>
            </a:r>
            <a:r>
              <a:rPr lang="en-US" dirty="0"/>
              <a:t>= [1,2,3,4] # This would </a:t>
            </a:r>
            <a:r>
              <a:rPr lang="en-US" dirty="0" err="1"/>
              <a:t>assi</a:t>
            </a:r>
            <a:r>
              <a:rPr lang="en-US" dirty="0"/>
              <a:t> new reference in </a:t>
            </a:r>
            <a:r>
              <a:rPr lang="en-US" dirty="0" err="1"/>
              <a:t>mylist</a:t>
            </a:r>
            <a:endParaRPr lang="en-IN" dirty="0"/>
          </a:p>
          <a:p>
            <a:pPr marL="0" indent="0">
              <a:buNone/>
            </a:pPr>
            <a:r>
              <a:rPr lang="en-US" dirty="0"/>
              <a:t>   </a:t>
            </a:r>
            <a:r>
              <a:rPr lang="en-US" dirty="0" smtClean="0"/>
              <a:t>	print </a:t>
            </a:r>
            <a:r>
              <a:rPr lang="en-US" dirty="0"/>
              <a:t>("Values inside the function: ", </a:t>
            </a:r>
            <a:r>
              <a:rPr lang="en-US" dirty="0" err="1"/>
              <a:t>mylist</a:t>
            </a:r>
            <a:r>
              <a:rPr lang="en-US" dirty="0"/>
              <a:t>)</a:t>
            </a:r>
            <a:endParaRPr lang="en-IN" dirty="0"/>
          </a:p>
          <a:p>
            <a:pPr marL="0" indent="0">
              <a:buNone/>
            </a:pPr>
            <a:r>
              <a:rPr lang="en-US" dirty="0"/>
              <a:t>   </a:t>
            </a:r>
            <a:r>
              <a:rPr lang="en-US" dirty="0" smtClean="0"/>
              <a:t>	return</a:t>
            </a:r>
            <a:endParaRPr lang="en-IN" dirty="0"/>
          </a:p>
          <a:p>
            <a:pPr marL="0" indent="0">
              <a:buNone/>
            </a:pPr>
            <a:r>
              <a:rPr lang="en-US" dirty="0"/>
              <a:t> </a:t>
            </a:r>
            <a:r>
              <a:rPr lang="en-US" dirty="0" smtClean="0"/>
              <a:t># </a:t>
            </a:r>
            <a:r>
              <a:rPr lang="en-US" dirty="0"/>
              <a:t>Now you can call </a:t>
            </a:r>
            <a:r>
              <a:rPr lang="en-US" dirty="0" err="1"/>
              <a:t>changeme</a:t>
            </a:r>
            <a:r>
              <a:rPr lang="en-US" dirty="0"/>
              <a:t> function</a:t>
            </a:r>
            <a:endParaRPr lang="en-IN" dirty="0"/>
          </a:p>
          <a:p>
            <a:pPr marL="0" indent="0">
              <a:buNone/>
            </a:pPr>
            <a:r>
              <a:rPr lang="en-US" dirty="0" err="1"/>
              <a:t>mylist</a:t>
            </a:r>
            <a:r>
              <a:rPr lang="en-US" dirty="0"/>
              <a:t> = [10,20,30]</a:t>
            </a:r>
            <a:endParaRPr lang="en-IN" dirty="0"/>
          </a:p>
          <a:p>
            <a:pPr marL="0" indent="0">
              <a:buNone/>
            </a:pPr>
            <a:r>
              <a:rPr lang="en-US" dirty="0" err="1"/>
              <a:t>changeme</a:t>
            </a:r>
            <a:r>
              <a:rPr lang="en-US" dirty="0"/>
              <a:t>( </a:t>
            </a:r>
            <a:r>
              <a:rPr lang="en-US" dirty="0" err="1"/>
              <a:t>mylist</a:t>
            </a:r>
            <a:r>
              <a:rPr lang="en-US" dirty="0"/>
              <a:t> )</a:t>
            </a:r>
            <a:endParaRPr lang="en-IN" dirty="0"/>
          </a:p>
          <a:p>
            <a:pPr marL="0" indent="0">
              <a:buNone/>
            </a:pPr>
            <a:r>
              <a:rPr lang="en-US" dirty="0"/>
              <a:t>print ("Values outside the function: ", </a:t>
            </a:r>
            <a:r>
              <a:rPr lang="en-US" dirty="0" err="1"/>
              <a:t>mylist</a:t>
            </a:r>
            <a:r>
              <a:rPr lang="en-US" dirty="0" smtClean="0"/>
              <a:t>)</a:t>
            </a:r>
          </a:p>
          <a:p>
            <a:pPr marL="0" indent="0">
              <a:buNone/>
            </a:pPr>
            <a:endParaRPr lang="en-IN" dirty="0"/>
          </a:p>
          <a:p>
            <a:r>
              <a:rPr lang="en-US" dirty="0"/>
              <a:t>The parameter </a:t>
            </a:r>
            <a:r>
              <a:rPr lang="en-US" i="1" dirty="0" err="1"/>
              <a:t>mylist</a:t>
            </a:r>
            <a:r>
              <a:rPr lang="en-US" dirty="0"/>
              <a:t> is local to the function </a:t>
            </a:r>
            <a:r>
              <a:rPr lang="en-US" dirty="0" err="1"/>
              <a:t>changeme</a:t>
            </a:r>
            <a:r>
              <a:rPr lang="en-US" dirty="0"/>
              <a:t>. Changing </a:t>
            </a:r>
            <a:r>
              <a:rPr lang="en-US" dirty="0" err="1"/>
              <a:t>mylist</a:t>
            </a:r>
            <a:r>
              <a:rPr lang="en-US" dirty="0"/>
              <a:t> within the function does not affect </a:t>
            </a:r>
            <a:r>
              <a:rPr lang="en-US" i="1" dirty="0" err="1"/>
              <a:t>mylist</a:t>
            </a:r>
            <a:r>
              <a:rPr lang="en-US" dirty="0"/>
              <a:t>. The function accomplishes nothing and finally this would produce the following result:</a:t>
            </a:r>
            <a:endParaRPr lang="en-IN" dirty="0"/>
          </a:p>
          <a:p>
            <a:r>
              <a:rPr lang="en-US" dirty="0"/>
              <a:t>Values inside the function:  [1, 2, 3, 4]</a:t>
            </a:r>
            <a:endParaRPr lang="en-IN" dirty="0"/>
          </a:p>
          <a:p>
            <a:r>
              <a:rPr lang="en-US" dirty="0"/>
              <a:t>Values outside the function:  [10, 20, 30]</a:t>
            </a:r>
            <a:endParaRPr lang="en-IN" dirty="0"/>
          </a:p>
          <a:p>
            <a:endParaRPr lang="en-IN" dirty="0"/>
          </a:p>
        </p:txBody>
      </p:sp>
    </p:spTree>
    <p:extLst>
      <p:ext uri="{BB962C8B-B14F-4D97-AF65-F5344CB8AC3E}">
        <p14:creationId xmlns:p14="http://schemas.microsoft.com/office/powerpoint/2010/main" val="14620243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TotalTime>
  <Words>887</Words>
  <Application>Microsoft Office PowerPoint</Application>
  <PresentationFormat>On-screen Show (4:3)</PresentationFormat>
  <Paragraphs>205</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Python Functions</vt:lpstr>
      <vt:lpstr>Function</vt:lpstr>
      <vt:lpstr>Defining a Function</vt:lpstr>
      <vt:lpstr>Syntax </vt:lpstr>
      <vt:lpstr>Example </vt:lpstr>
      <vt:lpstr>Calling a Function </vt:lpstr>
      <vt:lpstr>Calling a Function by reference</vt:lpstr>
      <vt:lpstr>Example</vt:lpstr>
      <vt:lpstr>Example :argument is being passed by reference and the reference is being overwritten inside the called function. </vt:lpstr>
      <vt:lpstr>Function Arguments </vt:lpstr>
      <vt:lpstr>Required arguments </vt:lpstr>
      <vt:lpstr>keyword arguments </vt:lpstr>
      <vt:lpstr>keyword arguments</vt:lpstr>
      <vt:lpstr>Default arguments </vt:lpstr>
      <vt:lpstr>Variable-length arguments </vt:lpstr>
      <vt:lpstr>Example</vt:lpstr>
      <vt:lpstr>The Anonymous Functions </vt:lpstr>
      <vt:lpstr>Lambda functions</vt:lpstr>
      <vt:lpstr>The return Statement </vt:lpstr>
      <vt:lpstr>Scope of Variables </vt:lpstr>
      <vt:lpstr>Scope of Variables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Functions</dc:title>
  <dc:creator>ANKIT PANDEY</dc:creator>
  <cp:lastModifiedBy>ANKIT PANDEY</cp:lastModifiedBy>
  <cp:revision>14</cp:revision>
  <dcterms:created xsi:type="dcterms:W3CDTF">2006-08-16T00:00:00Z</dcterms:created>
  <dcterms:modified xsi:type="dcterms:W3CDTF">2016-10-09T00:42:57Z</dcterms:modified>
</cp:coreProperties>
</file>