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3 - Modules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99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For example, we define a variable </a:t>
            </a:r>
            <a:r>
              <a:rPr lang="en-US" i="1" dirty="0"/>
              <a:t>Money</a:t>
            </a:r>
            <a:r>
              <a:rPr lang="en-US" dirty="0"/>
              <a:t> in the global namespace. Within the function </a:t>
            </a:r>
            <a:r>
              <a:rPr lang="en-US" i="1" dirty="0"/>
              <a:t>Money</a:t>
            </a:r>
            <a:r>
              <a:rPr lang="en-US" dirty="0"/>
              <a:t>, we assign </a:t>
            </a:r>
            <a:r>
              <a:rPr lang="en-US" i="1" dirty="0"/>
              <a:t>Money</a:t>
            </a:r>
            <a:r>
              <a:rPr lang="en-US" dirty="0"/>
              <a:t> a value, therefore Python assumes </a:t>
            </a:r>
            <a:r>
              <a:rPr lang="en-US" i="1" dirty="0"/>
              <a:t>Money</a:t>
            </a:r>
            <a:r>
              <a:rPr lang="en-US" dirty="0"/>
              <a:t> as a local variable. However, we accessed the value of the local variable </a:t>
            </a:r>
            <a:r>
              <a:rPr lang="en-US" i="1" dirty="0" err="1"/>
              <a:t>Money</a:t>
            </a:r>
            <a:r>
              <a:rPr lang="en-US" dirty="0" err="1"/>
              <a:t>before</a:t>
            </a:r>
            <a:r>
              <a:rPr lang="en-US" dirty="0"/>
              <a:t> setting it, so an </a:t>
            </a:r>
            <a:r>
              <a:rPr lang="en-US" dirty="0" err="1"/>
              <a:t>UnboundLocalError</a:t>
            </a:r>
            <a:r>
              <a:rPr lang="en-US" dirty="0"/>
              <a:t> is the result. Uncommenting the global statement fixes the problem.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Money = 2000</a:t>
            </a:r>
            <a:endParaRPr lang="en-IN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AddMoney</a:t>
            </a:r>
            <a:r>
              <a:rPr lang="en-US" dirty="0"/>
              <a:t>():</a:t>
            </a:r>
            <a:endParaRPr lang="en-IN" dirty="0"/>
          </a:p>
          <a:p>
            <a:r>
              <a:rPr lang="en-US" dirty="0"/>
              <a:t>   # Uncomment the following line to fix the code:</a:t>
            </a:r>
            <a:endParaRPr lang="en-IN" dirty="0"/>
          </a:p>
          <a:p>
            <a:r>
              <a:rPr lang="en-US" dirty="0"/>
              <a:t>   # global Money</a:t>
            </a:r>
            <a:endParaRPr lang="en-IN" dirty="0"/>
          </a:p>
          <a:p>
            <a:r>
              <a:rPr lang="en-US" dirty="0"/>
              <a:t>   Money = Money + 1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print (Money)</a:t>
            </a:r>
            <a:endParaRPr lang="en-IN" dirty="0"/>
          </a:p>
          <a:p>
            <a:r>
              <a:rPr lang="en-US" dirty="0" err="1"/>
              <a:t>AddMoney</a:t>
            </a:r>
            <a:r>
              <a:rPr lang="en-US" dirty="0"/>
              <a:t>()</a:t>
            </a:r>
            <a:endParaRPr lang="en-IN" dirty="0"/>
          </a:p>
          <a:p>
            <a:r>
              <a:rPr lang="en-US" dirty="0"/>
              <a:t>print (Money)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9002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dir</a:t>
            </a:r>
            <a:r>
              <a:rPr lang="en-US" dirty="0"/>
              <a:t>( ) Function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/>
              <a:t>dir</a:t>
            </a:r>
            <a:r>
              <a:rPr lang="en-US" dirty="0"/>
              <a:t>() built-in function returns a sorted list of strings containing the names defined by a module.</a:t>
            </a:r>
            <a:endParaRPr lang="en-IN" dirty="0"/>
          </a:p>
          <a:p>
            <a:r>
              <a:rPr lang="en-US" dirty="0"/>
              <a:t>The list contains the names of all the modules, variables and functions that are defined in a module. Following is a simple example −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# Import built-in module math</a:t>
            </a:r>
            <a:endParaRPr lang="en-IN" dirty="0"/>
          </a:p>
          <a:p>
            <a:r>
              <a:rPr lang="en-US" dirty="0"/>
              <a:t>import math</a:t>
            </a:r>
            <a:endParaRPr lang="en-IN" dirty="0"/>
          </a:p>
          <a:p>
            <a:r>
              <a:rPr lang="en-US" dirty="0" smtClean="0"/>
              <a:t>content </a:t>
            </a:r>
            <a:r>
              <a:rPr lang="en-US" dirty="0"/>
              <a:t>= </a:t>
            </a:r>
            <a:r>
              <a:rPr lang="en-US" dirty="0" err="1"/>
              <a:t>dir</a:t>
            </a:r>
            <a:r>
              <a:rPr lang="en-US" dirty="0"/>
              <a:t>(math</a:t>
            </a:r>
            <a:r>
              <a:rPr lang="en-US" dirty="0" smtClean="0"/>
              <a:t>)</a:t>
            </a:r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print (content)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2877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i="1" dirty="0" err="1"/>
              <a:t>globals</a:t>
            </a:r>
            <a:r>
              <a:rPr lang="en-US" i="1" dirty="0"/>
              <a:t>()</a:t>
            </a:r>
            <a:r>
              <a:rPr lang="en-US" dirty="0"/>
              <a:t> and </a:t>
            </a:r>
            <a:r>
              <a:rPr lang="en-US" i="1" dirty="0"/>
              <a:t>locals()</a:t>
            </a:r>
            <a:r>
              <a:rPr lang="en-US" dirty="0"/>
              <a:t> 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US" dirty="0"/>
              <a:t>The </a:t>
            </a:r>
            <a:r>
              <a:rPr lang="en-US" i="1" dirty="0" err="1"/>
              <a:t>globals</a:t>
            </a:r>
            <a:r>
              <a:rPr lang="en-US" i="1" dirty="0"/>
              <a:t>()</a:t>
            </a:r>
            <a:r>
              <a:rPr lang="en-US" dirty="0"/>
              <a:t> and </a:t>
            </a:r>
            <a:r>
              <a:rPr lang="en-US" i="1" dirty="0"/>
              <a:t>locals()</a:t>
            </a:r>
            <a:r>
              <a:rPr lang="en-US" dirty="0"/>
              <a:t> functions can be used to return the names in the global and local namespaces depending on the location from where they are called.</a:t>
            </a:r>
            <a:endParaRPr lang="en-IN" dirty="0"/>
          </a:p>
          <a:p>
            <a:r>
              <a:rPr lang="en-US" dirty="0"/>
              <a:t>If locals() is called from within a function, it will return all the names that can be accessed locally from that function.</a:t>
            </a:r>
            <a:endParaRPr lang="en-IN" dirty="0"/>
          </a:p>
          <a:p>
            <a:r>
              <a:rPr lang="en-US" dirty="0"/>
              <a:t>If </a:t>
            </a:r>
            <a:r>
              <a:rPr lang="en-US" dirty="0" err="1"/>
              <a:t>globals</a:t>
            </a:r>
            <a:r>
              <a:rPr lang="en-US" dirty="0"/>
              <a:t>() is called from within a function, it will return all the names that can be accessed globally from that function.</a:t>
            </a:r>
            <a:endParaRPr lang="en-IN" dirty="0"/>
          </a:p>
          <a:p>
            <a:r>
              <a:rPr lang="en-US" dirty="0"/>
              <a:t>The return type of both these functions is dictionary. Therefore, names can be extracted using the keys() function.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0086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 built-in module math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import </a:t>
            </a:r>
            <a:r>
              <a:rPr lang="en-US" dirty="0"/>
              <a:t>math</a:t>
            </a:r>
            <a:endParaRPr lang="en-IN" dirty="0"/>
          </a:p>
          <a:p>
            <a:r>
              <a:rPr lang="en-US" dirty="0" smtClean="0"/>
              <a:t>content </a:t>
            </a:r>
            <a:r>
              <a:rPr lang="en-US" dirty="0"/>
              <a:t>= </a:t>
            </a:r>
            <a:r>
              <a:rPr lang="en-US" dirty="0" err="1"/>
              <a:t>dir</a:t>
            </a:r>
            <a:r>
              <a:rPr lang="en-US" dirty="0"/>
              <a:t>(math)</a:t>
            </a:r>
            <a:endParaRPr lang="en-IN" dirty="0"/>
          </a:p>
          <a:p>
            <a:r>
              <a:rPr lang="en-US" dirty="0" smtClean="0"/>
              <a:t>print </a:t>
            </a:r>
            <a:r>
              <a:rPr lang="en-US" dirty="0"/>
              <a:t>(content)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When the above code is executed, it produces the following result −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['__doc__', '__file__', '__name__', '</a:t>
            </a:r>
            <a:r>
              <a:rPr lang="en-US" dirty="0" err="1"/>
              <a:t>acos</a:t>
            </a:r>
            <a:r>
              <a:rPr lang="en-US" dirty="0"/>
              <a:t>', '</a:t>
            </a:r>
            <a:r>
              <a:rPr lang="en-US" dirty="0" err="1"/>
              <a:t>asin</a:t>
            </a:r>
            <a:r>
              <a:rPr lang="en-US" dirty="0"/>
              <a:t>', '</a:t>
            </a:r>
            <a:r>
              <a:rPr lang="en-US" dirty="0" err="1"/>
              <a:t>atan</a:t>
            </a:r>
            <a:r>
              <a:rPr lang="en-US" dirty="0"/>
              <a:t>',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'atan2', 'ceil', '</a:t>
            </a:r>
            <a:r>
              <a:rPr lang="en-US" dirty="0" err="1"/>
              <a:t>cos</a:t>
            </a:r>
            <a:r>
              <a:rPr lang="en-US" dirty="0"/>
              <a:t>', '</a:t>
            </a:r>
            <a:r>
              <a:rPr lang="en-US" dirty="0" err="1"/>
              <a:t>cosh</a:t>
            </a:r>
            <a:r>
              <a:rPr lang="en-US" dirty="0"/>
              <a:t>', 'degrees', 'e', '</a:t>
            </a:r>
            <a:r>
              <a:rPr lang="en-US" dirty="0" err="1"/>
              <a:t>exp</a:t>
            </a:r>
            <a:r>
              <a:rPr lang="en-US" dirty="0"/>
              <a:t>',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fabs</a:t>
            </a:r>
            <a:r>
              <a:rPr lang="en-US" dirty="0"/>
              <a:t>', 'floor', '</a:t>
            </a:r>
            <a:r>
              <a:rPr lang="en-US" dirty="0" err="1"/>
              <a:t>fmod</a:t>
            </a:r>
            <a:r>
              <a:rPr lang="en-US" dirty="0"/>
              <a:t>', '</a:t>
            </a:r>
            <a:r>
              <a:rPr lang="en-US" dirty="0" err="1"/>
              <a:t>frexp</a:t>
            </a:r>
            <a:r>
              <a:rPr lang="en-US" dirty="0"/>
              <a:t>', '</a:t>
            </a:r>
            <a:r>
              <a:rPr lang="en-US" dirty="0" err="1"/>
              <a:t>hypot</a:t>
            </a:r>
            <a:r>
              <a:rPr lang="en-US" dirty="0"/>
              <a:t>', '</a:t>
            </a:r>
            <a:r>
              <a:rPr lang="en-US" dirty="0" err="1"/>
              <a:t>ldexp</a:t>
            </a:r>
            <a:r>
              <a:rPr lang="en-US" dirty="0"/>
              <a:t>', 'log',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'log10', '</a:t>
            </a:r>
            <a:r>
              <a:rPr lang="en-US" dirty="0" err="1"/>
              <a:t>modf</a:t>
            </a:r>
            <a:r>
              <a:rPr lang="en-US" dirty="0"/>
              <a:t>', 'pi', '</a:t>
            </a:r>
            <a:r>
              <a:rPr lang="en-US" dirty="0" err="1"/>
              <a:t>pow</a:t>
            </a:r>
            <a:r>
              <a:rPr lang="en-US" dirty="0"/>
              <a:t>', 'radians', 'sin', '</a:t>
            </a:r>
            <a:r>
              <a:rPr lang="en-US" dirty="0" err="1"/>
              <a:t>sinh</a:t>
            </a:r>
            <a:r>
              <a:rPr lang="en-US" dirty="0"/>
              <a:t>',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sqrt</a:t>
            </a:r>
            <a:r>
              <a:rPr lang="en-US" dirty="0"/>
              <a:t>', 'tan', '</a:t>
            </a:r>
            <a:r>
              <a:rPr lang="en-US" dirty="0" err="1"/>
              <a:t>tanh</a:t>
            </a:r>
            <a:r>
              <a:rPr lang="en-US" dirty="0"/>
              <a:t>']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4195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Packages in Python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package is a hierarchical file directory structure that defines a single Python application environment that consists of modules and </a:t>
            </a:r>
            <a:r>
              <a:rPr lang="en-US" dirty="0" err="1"/>
              <a:t>subpackages</a:t>
            </a:r>
            <a:r>
              <a:rPr lang="en-US" dirty="0"/>
              <a:t> and sub-</a:t>
            </a:r>
            <a:r>
              <a:rPr lang="en-US" dirty="0" err="1"/>
              <a:t>subpackages</a:t>
            </a:r>
            <a:r>
              <a:rPr lang="en-US" dirty="0"/>
              <a:t>, and so on.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56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6294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Consider a file </a:t>
            </a:r>
            <a:r>
              <a:rPr lang="en-US" i="1" dirty="0"/>
              <a:t>Pots.py</a:t>
            </a:r>
            <a:r>
              <a:rPr lang="en-US" dirty="0"/>
              <a:t> available in </a:t>
            </a:r>
            <a:r>
              <a:rPr lang="en-US" i="1" dirty="0"/>
              <a:t>Phone</a:t>
            </a:r>
            <a:r>
              <a:rPr lang="en-US" dirty="0"/>
              <a:t> directory. This file has following line of source code −</a:t>
            </a:r>
            <a:endParaRPr lang="en-IN" dirty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Pots():</a:t>
            </a:r>
            <a:endParaRPr lang="en-IN" dirty="0"/>
          </a:p>
          <a:p>
            <a:r>
              <a:rPr lang="en-US" dirty="0"/>
              <a:t>   print ("I'm Pots Phone")  </a:t>
            </a:r>
            <a:endParaRPr lang="en-IN" dirty="0"/>
          </a:p>
          <a:p>
            <a:r>
              <a:rPr lang="en-US" dirty="0"/>
              <a:t>Similar way, we have another two files having different functions with the same name as above −</a:t>
            </a:r>
            <a:endParaRPr lang="en-IN" dirty="0"/>
          </a:p>
          <a:p>
            <a:pPr lvl="0"/>
            <a:r>
              <a:rPr lang="en-US" i="1" dirty="0"/>
              <a:t>Phone/Isdn.py</a:t>
            </a:r>
            <a:r>
              <a:rPr lang="en-US" dirty="0"/>
              <a:t> file having function Isdn()</a:t>
            </a:r>
            <a:endParaRPr lang="en-IN" dirty="0"/>
          </a:p>
          <a:p>
            <a:pPr lvl="0"/>
            <a:r>
              <a:rPr lang="en-US" i="1" dirty="0"/>
              <a:t>Phone/G3.py</a:t>
            </a:r>
            <a:r>
              <a:rPr lang="en-US" dirty="0"/>
              <a:t> file having function G3()</a:t>
            </a:r>
            <a:endParaRPr lang="en-IN" dirty="0"/>
          </a:p>
          <a:p>
            <a:r>
              <a:rPr lang="en-US" dirty="0"/>
              <a:t>Now, create one more file __init__.py in </a:t>
            </a:r>
            <a:r>
              <a:rPr lang="en-US" i="1" dirty="0"/>
              <a:t>Phone</a:t>
            </a:r>
            <a:r>
              <a:rPr lang="en-US" dirty="0"/>
              <a:t> directory −</a:t>
            </a:r>
            <a:endParaRPr lang="en-IN" dirty="0"/>
          </a:p>
          <a:p>
            <a:pPr lvl="0"/>
            <a:r>
              <a:rPr lang="en-US" dirty="0"/>
              <a:t>Phone/__init__.py</a:t>
            </a:r>
            <a:endParaRPr lang="en-IN" dirty="0"/>
          </a:p>
          <a:p>
            <a:r>
              <a:rPr lang="en-US" dirty="0"/>
              <a:t>To make all of your functions available when you've imported Phone, you need to put explicit import statements in __init__.py as follows −</a:t>
            </a:r>
            <a:endParaRPr lang="en-IN" dirty="0"/>
          </a:p>
          <a:p>
            <a:r>
              <a:rPr lang="en-US" dirty="0"/>
              <a:t>from Pots import Pots</a:t>
            </a:r>
            <a:endParaRPr lang="en-IN" dirty="0"/>
          </a:p>
          <a:p>
            <a:r>
              <a:rPr lang="en-US" dirty="0"/>
              <a:t>from Isdn import Isdn</a:t>
            </a:r>
            <a:endParaRPr lang="en-IN" dirty="0"/>
          </a:p>
          <a:p>
            <a:r>
              <a:rPr lang="en-US" dirty="0"/>
              <a:t>from G3 import G3</a:t>
            </a:r>
            <a:endParaRPr lang="en-IN" dirty="0"/>
          </a:p>
          <a:p>
            <a:r>
              <a:rPr lang="en-US" dirty="0"/>
              <a:t>After you add these lines to __init__.py, you have all of these classes available when you import the Phone package.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# Now import your Phone Package.</a:t>
            </a:r>
            <a:endParaRPr lang="en-IN" dirty="0"/>
          </a:p>
          <a:p>
            <a:r>
              <a:rPr lang="en-US" dirty="0"/>
              <a:t>import Phone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 err="1"/>
              <a:t>Phone.Pots</a:t>
            </a:r>
            <a:r>
              <a:rPr lang="en-US" dirty="0"/>
              <a:t>()</a:t>
            </a:r>
            <a:endParaRPr lang="en-IN" dirty="0"/>
          </a:p>
          <a:p>
            <a:r>
              <a:rPr lang="en-US" dirty="0" err="1"/>
              <a:t>Phone.Isdn</a:t>
            </a:r>
            <a:r>
              <a:rPr lang="en-US" dirty="0"/>
              <a:t>()</a:t>
            </a:r>
            <a:endParaRPr lang="en-IN" dirty="0"/>
          </a:p>
          <a:p>
            <a:r>
              <a:rPr lang="en-US" dirty="0"/>
              <a:t>Phone.G3()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When the above code is executed, it produces the following result −</a:t>
            </a:r>
            <a:endParaRPr lang="en-IN" dirty="0"/>
          </a:p>
          <a:p>
            <a:r>
              <a:rPr lang="en-US" dirty="0"/>
              <a:t>I'm Pots Phone</a:t>
            </a:r>
            <a:endParaRPr lang="en-IN" dirty="0"/>
          </a:p>
          <a:p>
            <a:r>
              <a:rPr lang="en-US" dirty="0"/>
              <a:t>I'm 3G Phone</a:t>
            </a:r>
            <a:endParaRPr lang="en-IN" dirty="0"/>
          </a:p>
          <a:p>
            <a:r>
              <a:rPr lang="en-US" dirty="0"/>
              <a:t>I'm ISDN Phone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9620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Money = 2000</a:t>
            </a:r>
          </a:p>
          <a:p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AddMoney</a:t>
            </a:r>
            <a:r>
              <a:rPr lang="en-IN" dirty="0"/>
              <a:t>():</a:t>
            </a:r>
          </a:p>
          <a:p>
            <a:r>
              <a:rPr lang="en-IN" dirty="0"/>
              <a:t>    # Uncomment the following line to fix the code:</a:t>
            </a:r>
          </a:p>
          <a:p>
            <a:r>
              <a:rPr lang="en-IN" dirty="0"/>
              <a:t>    global Money</a:t>
            </a:r>
          </a:p>
          <a:p>
            <a:r>
              <a:rPr lang="en-IN" dirty="0"/>
              <a:t>    x=10</a:t>
            </a:r>
          </a:p>
          <a:p>
            <a:r>
              <a:rPr lang="en-IN" dirty="0"/>
              <a:t>    Money = Money + 1</a:t>
            </a:r>
          </a:p>
          <a:p>
            <a:r>
              <a:rPr lang="en-IN" dirty="0"/>
              <a:t>    for x in locals():</a:t>
            </a:r>
          </a:p>
          <a:p>
            <a:r>
              <a:rPr lang="en-IN" dirty="0"/>
              <a:t>        print(x)</a:t>
            </a:r>
          </a:p>
          <a:p>
            <a:r>
              <a:rPr lang="en-IN" dirty="0"/>
              <a:t>    for x in </a:t>
            </a:r>
            <a:r>
              <a:rPr lang="en-IN" dirty="0" err="1"/>
              <a:t>globals</a:t>
            </a:r>
            <a:r>
              <a:rPr lang="en-IN" dirty="0"/>
              <a:t>():</a:t>
            </a:r>
          </a:p>
          <a:p>
            <a:r>
              <a:rPr lang="en-IN" dirty="0"/>
              <a:t>        print(x)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print (Money)</a:t>
            </a:r>
          </a:p>
          <a:p>
            <a:r>
              <a:rPr lang="en-IN" dirty="0" err="1"/>
              <a:t>AddMoney</a:t>
            </a:r>
            <a:r>
              <a:rPr lang="en-IN" dirty="0"/>
              <a:t>()</a:t>
            </a:r>
          </a:p>
          <a:p>
            <a:r>
              <a:rPr lang="en-IN" dirty="0"/>
              <a:t>print (Money)</a:t>
            </a:r>
          </a:p>
        </p:txBody>
      </p:sp>
    </p:spTree>
    <p:extLst>
      <p:ext uri="{BB962C8B-B14F-4D97-AF65-F5344CB8AC3E}">
        <p14:creationId xmlns:p14="http://schemas.microsoft.com/office/powerpoint/2010/main" val="53950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module allows you to logically organize your Python code. Grouping related code into a module makes the code easier to understand and use. A module is a Python object with arbitrarily named attributes that you can bind and reference.</a:t>
            </a:r>
            <a:endParaRPr lang="en-IN" dirty="0"/>
          </a:p>
          <a:p>
            <a:r>
              <a:rPr lang="en-US" dirty="0" smtClean="0"/>
              <a:t>A </a:t>
            </a:r>
            <a:r>
              <a:rPr lang="en-US" dirty="0"/>
              <a:t>module is a file consisting of Python code. A module can define functions, classes and variables. A module can also include runnable code.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263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a file test.py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mod_add</a:t>
            </a:r>
            <a:r>
              <a:rPr lang="en-IN" dirty="0"/>
              <a:t>(</a:t>
            </a:r>
            <a:r>
              <a:rPr lang="en-IN" dirty="0" err="1"/>
              <a:t>x,y</a:t>
            </a:r>
            <a:r>
              <a:rPr lang="en-IN" dirty="0"/>
              <a:t>):</a:t>
            </a:r>
          </a:p>
          <a:p>
            <a:r>
              <a:rPr lang="en-IN" dirty="0"/>
              <a:t>    z=</a:t>
            </a:r>
            <a:r>
              <a:rPr lang="en-IN" dirty="0" err="1"/>
              <a:t>x+y</a:t>
            </a:r>
            <a:endParaRPr lang="en-IN" dirty="0"/>
          </a:p>
          <a:p>
            <a:r>
              <a:rPr lang="en-IN" dirty="0"/>
              <a:t>    print(z)</a:t>
            </a:r>
          </a:p>
          <a:p>
            <a:r>
              <a:rPr lang="en-IN" dirty="0"/>
              <a:t>    return</a:t>
            </a:r>
          </a:p>
          <a:p>
            <a:endParaRPr lang="en-IN" dirty="0"/>
          </a:p>
          <a:p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mod_sub</a:t>
            </a:r>
            <a:r>
              <a:rPr lang="en-IN" dirty="0"/>
              <a:t>(</a:t>
            </a:r>
            <a:r>
              <a:rPr lang="en-IN" dirty="0" err="1"/>
              <a:t>x,y</a:t>
            </a:r>
            <a:r>
              <a:rPr lang="en-IN" dirty="0"/>
              <a:t>):</a:t>
            </a:r>
          </a:p>
          <a:p>
            <a:r>
              <a:rPr lang="en-IN" dirty="0"/>
              <a:t>    z=x-y</a:t>
            </a:r>
          </a:p>
          <a:p>
            <a:r>
              <a:rPr lang="en-IN" dirty="0"/>
              <a:t>    print(z)</a:t>
            </a:r>
          </a:p>
          <a:p>
            <a:r>
              <a:rPr lang="en-IN" dirty="0"/>
              <a:t>    return</a:t>
            </a:r>
          </a:p>
        </p:txBody>
      </p:sp>
    </p:spTree>
    <p:extLst>
      <p:ext uri="{BB962C8B-B14F-4D97-AF65-F5344CB8AC3E}">
        <p14:creationId xmlns:p14="http://schemas.microsoft.com/office/powerpoint/2010/main" val="601870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Importing a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import test</a:t>
            </a:r>
          </a:p>
          <a:p>
            <a:r>
              <a:rPr lang="en-IN" dirty="0" smtClean="0"/>
              <a:t>test.</a:t>
            </a:r>
            <a:r>
              <a:rPr lang="en-IN" dirty="0"/>
              <a:t> </a:t>
            </a:r>
            <a:r>
              <a:rPr lang="en-IN" dirty="0" err="1" smtClean="0"/>
              <a:t>mod_add</a:t>
            </a:r>
            <a:r>
              <a:rPr lang="en-IN" dirty="0" smtClean="0"/>
              <a:t>(5,7)</a:t>
            </a:r>
          </a:p>
          <a:p>
            <a:r>
              <a:rPr lang="en-IN" dirty="0"/>
              <a:t>t</a:t>
            </a:r>
            <a:r>
              <a:rPr lang="en-IN" dirty="0" smtClean="0"/>
              <a:t>est.</a:t>
            </a:r>
            <a:r>
              <a:rPr lang="en-IN" dirty="0"/>
              <a:t> </a:t>
            </a:r>
            <a:r>
              <a:rPr lang="en-IN" dirty="0" err="1" smtClean="0"/>
              <a:t>mod_sub</a:t>
            </a:r>
            <a:r>
              <a:rPr lang="en-IN" dirty="0" smtClean="0"/>
              <a:t>(5,7)</a:t>
            </a:r>
          </a:p>
          <a:p>
            <a:pPr marL="0" indent="0">
              <a:buNone/>
            </a:pPr>
            <a:r>
              <a:rPr lang="en-IN" dirty="0" smtClean="0"/>
              <a:t>Another way</a:t>
            </a:r>
          </a:p>
          <a:p>
            <a:r>
              <a:rPr lang="en-IN" dirty="0"/>
              <a:t>import </a:t>
            </a:r>
            <a:r>
              <a:rPr lang="en-IN" dirty="0" smtClean="0"/>
              <a:t>test as </a:t>
            </a:r>
            <a:r>
              <a:rPr lang="en-IN" dirty="0" err="1" smtClean="0"/>
              <a:t>ob</a:t>
            </a:r>
            <a:endParaRPr lang="en-IN" dirty="0"/>
          </a:p>
          <a:p>
            <a:r>
              <a:rPr lang="en-IN" dirty="0" smtClean="0"/>
              <a:t>ob. </a:t>
            </a:r>
            <a:r>
              <a:rPr lang="en-IN" dirty="0" err="1"/>
              <a:t>mod_add</a:t>
            </a:r>
            <a:r>
              <a:rPr lang="en-IN" dirty="0"/>
              <a:t>(5,7)</a:t>
            </a:r>
          </a:p>
          <a:p>
            <a:r>
              <a:rPr lang="en-IN" dirty="0" smtClean="0"/>
              <a:t>ob. </a:t>
            </a:r>
            <a:r>
              <a:rPr lang="en-IN" dirty="0" err="1" smtClean="0"/>
              <a:t>mod_sub</a:t>
            </a:r>
            <a:r>
              <a:rPr lang="en-IN" dirty="0" smtClean="0"/>
              <a:t>(5,7)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341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 </a:t>
            </a:r>
            <a:r>
              <a:rPr lang="en-US" i="1" dirty="0"/>
              <a:t>import</a:t>
            </a:r>
            <a:r>
              <a:rPr lang="en-US" dirty="0"/>
              <a:t> Statement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You </a:t>
            </a:r>
            <a:r>
              <a:rPr lang="en-US" dirty="0"/>
              <a:t>can use any Python source file as a module by executing an import statement in some other Python source file. The </a:t>
            </a:r>
            <a:r>
              <a:rPr lang="en-US" i="1" dirty="0"/>
              <a:t>import</a:t>
            </a:r>
            <a:r>
              <a:rPr lang="en-US" dirty="0"/>
              <a:t> has the following syntax: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import module1, module2,... </a:t>
            </a:r>
            <a:r>
              <a:rPr lang="en-US" dirty="0" err="1" smtClean="0"/>
              <a:t>moduleN</a:t>
            </a:r>
            <a:endParaRPr lang="en-IN" dirty="0"/>
          </a:p>
          <a:p>
            <a:r>
              <a:rPr lang="en-US" dirty="0"/>
              <a:t>When the interpreter encounters an import statement, it imports the module if the module is present in the search path. A search path is a list of directories that the interpreter searches before importing a module</a:t>
            </a:r>
            <a:r>
              <a:rPr lang="en-US" dirty="0" smtClean="0"/>
              <a:t>.</a:t>
            </a:r>
          </a:p>
          <a:p>
            <a:r>
              <a:rPr lang="en-US" dirty="0"/>
              <a:t>A module is loaded only once, regardless of the number of times it is imported. This prevents the module execution from happening over and over again if multiple imports occur.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98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 </a:t>
            </a:r>
            <a:r>
              <a:rPr lang="en-US" i="1" dirty="0"/>
              <a:t>from...import</a:t>
            </a:r>
            <a:r>
              <a:rPr lang="en-US" dirty="0"/>
              <a:t> Statement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Python's</a:t>
            </a:r>
            <a:r>
              <a:rPr lang="en-US" dirty="0"/>
              <a:t> </a:t>
            </a:r>
            <a:r>
              <a:rPr lang="en-US" i="1" dirty="0"/>
              <a:t>from</a:t>
            </a:r>
            <a:r>
              <a:rPr lang="en-US" dirty="0"/>
              <a:t> statement lets you import specific attributes from a module into the current namespace. The </a:t>
            </a:r>
            <a:r>
              <a:rPr lang="en-US" i="1" dirty="0"/>
              <a:t>from...import</a:t>
            </a:r>
            <a:r>
              <a:rPr lang="en-US" dirty="0"/>
              <a:t> has the following syntax −</a:t>
            </a:r>
            <a:endParaRPr lang="en-IN" dirty="0"/>
          </a:p>
          <a:p>
            <a:r>
              <a:rPr lang="en-US" dirty="0"/>
              <a:t>from </a:t>
            </a:r>
            <a:r>
              <a:rPr lang="en-US" dirty="0" err="1"/>
              <a:t>modname</a:t>
            </a:r>
            <a:r>
              <a:rPr lang="en-US" dirty="0"/>
              <a:t> import </a:t>
            </a:r>
            <a:r>
              <a:rPr lang="en-US" dirty="0" smtClean="0"/>
              <a:t>name1, name2, </a:t>
            </a:r>
            <a:r>
              <a:rPr lang="en-US" dirty="0"/>
              <a:t>... </a:t>
            </a:r>
            <a:r>
              <a:rPr lang="en-US" dirty="0" err="1" smtClean="0"/>
              <a:t>nameN</a:t>
            </a:r>
            <a:endParaRPr lang="en-IN" dirty="0"/>
          </a:p>
          <a:p>
            <a:r>
              <a:rPr lang="en-US" dirty="0"/>
              <a:t>For example, to import the function </a:t>
            </a:r>
            <a:r>
              <a:rPr lang="en-US" dirty="0" err="1"/>
              <a:t>fibonacci</a:t>
            </a:r>
            <a:r>
              <a:rPr lang="en-US" dirty="0"/>
              <a:t> from the module fib, use the following statement −</a:t>
            </a:r>
            <a:endParaRPr lang="en-IN" dirty="0"/>
          </a:p>
          <a:p>
            <a:r>
              <a:rPr lang="en-US" dirty="0"/>
              <a:t># Fibonacci numbers module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 smtClean="0"/>
              <a:t>fibdemo</a:t>
            </a:r>
            <a:r>
              <a:rPr lang="en-US" dirty="0" smtClean="0"/>
              <a:t>(n</a:t>
            </a:r>
            <a:r>
              <a:rPr lang="en-US" dirty="0"/>
              <a:t>): # return Fibonacci series up to n</a:t>
            </a:r>
            <a:endParaRPr lang="en-IN" dirty="0"/>
          </a:p>
          <a:p>
            <a:r>
              <a:rPr lang="en-US" dirty="0"/>
              <a:t>    result = []</a:t>
            </a:r>
            <a:endParaRPr lang="en-IN" dirty="0"/>
          </a:p>
          <a:p>
            <a:r>
              <a:rPr lang="en-US" dirty="0"/>
              <a:t>    a, b = 0, 1</a:t>
            </a:r>
            <a:endParaRPr lang="en-IN" dirty="0"/>
          </a:p>
          <a:p>
            <a:r>
              <a:rPr lang="en-US" dirty="0"/>
              <a:t>    while b &lt; n:</a:t>
            </a:r>
            <a:endParaRPr lang="en-IN" dirty="0"/>
          </a:p>
          <a:p>
            <a:r>
              <a:rPr lang="en-US" dirty="0"/>
              <a:t>        </a:t>
            </a:r>
            <a:r>
              <a:rPr lang="en-US" dirty="0" err="1"/>
              <a:t>result.append</a:t>
            </a:r>
            <a:r>
              <a:rPr lang="en-US" dirty="0"/>
              <a:t>(b)</a:t>
            </a:r>
            <a:endParaRPr lang="en-IN" dirty="0"/>
          </a:p>
          <a:p>
            <a:r>
              <a:rPr lang="en-US" dirty="0"/>
              <a:t>        a, b = b, </a:t>
            </a:r>
            <a:r>
              <a:rPr lang="en-US" dirty="0" err="1"/>
              <a:t>a+b</a:t>
            </a:r>
            <a:endParaRPr lang="en-IN" dirty="0"/>
          </a:p>
          <a:p>
            <a:r>
              <a:rPr lang="en-US" dirty="0"/>
              <a:t>    return result</a:t>
            </a:r>
            <a:endParaRPr lang="en-IN" dirty="0"/>
          </a:p>
          <a:p>
            <a:r>
              <a:rPr lang="en-US" dirty="0"/>
              <a:t>&gt;&gt;&gt; from fib import </a:t>
            </a:r>
            <a:r>
              <a:rPr lang="en-US" dirty="0" err="1" smtClean="0"/>
              <a:t>fibdemo</a:t>
            </a:r>
            <a:endParaRPr lang="en-IN" dirty="0"/>
          </a:p>
          <a:p>
            <a:r>
              <a:rPr lang="en-US" dirty="0"/>
              <a:t>&gt;&gt;&gt; </a:t>
            </a:r>
            <a:r>
              <a:rPr lang="en-US" dirty="0" err="1" smtClean="0"/>
              <a:t>fibdemo</a:t>
            </a:r>
            <a:r>
              <a:rPr lang="en-US" dirty="0" smtClean="0"/>
              <a:t>(100</a:t>
            </a:r>
            <a:r>
              <a:rPr lang="en-US" dirty="0"/>
              <a:t>)</a:t>
            </a:r>
            <a:endParaRPr lang="en-IN" dirty="0"/>
          </a:p>
          <a:p>
            <a:r>
              <a:rPr lang="en-US" dirty="0"/>
              <a:t>[1, 1, 2, 3, 5, 8, 13, 21, 34, 55, 89]</a:t>
            </a:r>
            <a:endParaRPr lang="en-IN" dirty="0"/>
          </a:p>
          <a:p>
            <a:r>
              <a:rPr lang="en-US" dirty="0"/>
              <a:t>This statement does not import the entire module fib into the current namespace; it just introduces the item </a:t>
            </a:r>
            <a:r>
              <a:rPr lang="en-US" dirty="0" err="1"/>
              <a:t>fibonacci</a:t>
            </a:r>
            <a:r>
              <a:rPr lang="en-US" dirty="0"/>
              <a:t> from the module fib into the global symbol table of the importing module.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989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 </a:t>
            </a:r>
            <a:r>
              <a:rPr lang="en-US" i="1" dirty="0"/>
              <a:t>from...import *</a:t>
            </a:r>
            <a:r>
              <a:rPr lang="en-US" dirty="0"/>
              <a:t> Statement: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</a:t>
            </a:r>
            <a:r>
              <a:rPr lang="en-US" dirty="0"/>
              <a:t>is also possible to import all names from a module into the current namespace by using the following import statement −</a:t>
            </a:r>
            <a:endParaRPr lang="en-IN" dirty="0"/>
          </a:p>
          <a:p>
            <a:r>
              <a:rPr lang="en-US" dirty="0"/>
              <a:t>from </a:t>
            </a:r>
            <a:r>
              <a:rPr lang="en-US" dirty="0" err="1"/>
              <a:t>modname</a:t>
            </a:r>
            <a:r>
              <a:rPr lang="en-US" dirty="0"/>
              <a:t> import *</a:t>
            </a:r>
            <a:endParaRPr lang="en-IN" dirty="0"/>
          </a:p>
          <a:p>
            <a:r>
              <a:rPr lang="en-US" dirty="0"/>
              <a:t>This provides an easy way to import all the items from a module into the current namespace; however, this statement should be used sparingly.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986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Locating Modules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you import a module, the Python interpreter searches for the module in the following sequences −</a:t>
            </a:r>
            <a:endParaRPr lang="en-IN" dirty="0"/>
          </a:p>
          <a:p>
            <a:pPr lvl="0"/>
            <a:r>
              <a:rPr lang="en-US" dirty="0"/>
              <a:t>The current directory.</a:t>
            </a:r>
            <a:endParaRPr lang="en-IN" dirty="0"/>
          </a:p>
          <a:p>
            <a:pPr lvl="0"/>
            <a:r>
              <a:rPr lang="en-US" dirty="0"/>
              <a:t>If the module isn't found, Python then searches each directory in the shell variable PYTHONPATH.</a:t>
            </a:r>
            <a:endParaRPr lang="en-IN" dirty="0"/>
          </a:p>
          <a:p>
            <a:pPr lvl="0"/>
            <a:r>
              <a:rPr lang="en-US" dirty="0"/>
              <a:t>If all else fails, Python checks the default path. On UNIX, this default path is normally /</a:t>
            </a:r>
            <a:r>
              <a:rPr lang="en-US" dirty="0" err="1"/>
              <a:t>usr</a:t>
            </a:r>
            <a:r>
              <a:rPr lang="en-US" dirty="0"/>
              <a:t>/local/lib/python3/.</a:t>
            </a:r>
            <a:endParaRPr lang="en-IN" dirty="0"/>
          </a:p>
          <a:p>
            <a:r>
              <a:rPr lang="en-US" dirty="0"/>
              <a:t>The module search path is stored in the system module sys as the </a:t>
            </a:r>
            <a:r>
              <a:rPr lang="en-US" b="1" dirty="0" err="1"/>
              <a:t>sys.path</a:t>
            </a:r>
            <a:r>
              <a:rPr lang="en-US" dirty="0" err="1"/>
              <a:t>variable</a:t>
            </a:r>
            <a:r>
              <a:rPr lang="en-US" dirty="0"/>
              <a:t>. The </a:t>
            </a:r>
            <a:r>
              <a:rPr lang="en-US" dirty="0" err="1"/>
              <a:t>sys.path</a:t>
            </a:r>
            <a:r>
              <a:rPr lang="en-US" dirty="0"/>
              <a:t> variable contains the current directory, PYTHONPATH, and the installation-dependent default.</a:t>
            </a:r>
            <a:endParaRPr lang="en-IN" dirty="0"/>
          </a:p>
          <a:p>
            <a:r>
              <a:rPr lang="en-US" dirty="0"/>
              <a:t>The </a:t>
            </a:r>
            <a:r>
              <a:rPr lang="en-US" i="1" dirty="0"/>
              <a:t>PYTHONPATH</a:t>
            </a:r>
            <a:r>
              <a:rPr lang="en-US" dirty="0"/>
              <a:t> Variable:</a:t>
            </a:r>
            <a:endParaRPr lang="en-IN" dirty="0"/>
          </a:p>
          <a:p>
            <a:r>
              <a:rPr lang="en-US" dirty="0"/>
              <a:t>The PYTHONPATH is an environment variable, consisting of a list of directories. The syntax of PYTHONPATH is the same as that of the shell variable PATH.</a:t>
            </a:r>
            <a:endParaRPr lang="en-IN" dirty="0"/>
          </a:p>
          <a:p>
            <a:r>
              <a:rPr lang="en-US" dirty="0"/>
              <a:t>Here is a typical PYTHONPATH from a Windows system:</a:t>
            </a:r>
            <a:endParaRPr lang="en-IN" dirty="0"/>
          </a:p>
          <a:p>
            <a:r>
              <a:rPr lang="en-US" dirty="0"/>
              <a:t>set PYTHONPATH=c:\python34\lib;</a:t>
            </a:r>
            <a:endParaRPr lang="en-IN" dirty="0"/>
          </a:p>
          <a:p>
            <a:r>
              <a:rPr lang="en-US" dirty="0"/>
              <a:t>And here is a typical PYTHONPATH from a UNIX system:</a:t>
            </a:r>
            <a:endParaRPr lang="en-IN" dirty="0"/>
          </a:p>
          <a:p>
            <a:r>
              <a:rPr lang="en-US" dirty="0"/>
              <a:t>set PYTHONPATH=/</a:t>
            </a:r>
            <a:r>
              <a:rPr lang="en-US" dirty="0" err="1"/>
              <a:t>usr</a:t>
            </a:r>
            <a:r>
              <a:rPr lang="en-US" dirty="0"/>
              <a:t>/local/lib/python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5658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Namespaces and Scoping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Variables </a:t>
            </a:r>
            <a:r>
              <a:rPr lang="en-US" dirty="0"/>
              <a:t>are names (identifiers) that map to objects. A </a:t>
            </a:r>
            <a:r>
              <a:rPr lang="en-US" i="1" dirty="0"/>
              <a:t>namespace</a:t>
            </a:r>
            <a:r>
              <a:rPr lang="en-US" dirty="0"/>
              <a:t> is a dictionary of variable names (keys) and their corresponding objects (values).</a:t>
            </a:r>
            <a:endParaRPr lang="en-IN" dirty="0"/>
          </a:p>
          <a:p>
            <a:r>
              <a:rPr lang="en-US" dirty="0"/>
              <a:t>A Python statement can access variables in a </a:t>
            </a:r>
            <a:r>
              <a:rPr lang="en-US" i="1" dirty="0"/>
              <a:t>local namespace</a:t>
            </a:r>
            <a:r>
              <a:rPr lang="en-US" dirty="0"/>
              <a:t> and in the </a:t>
            </a:r>
            <a:r>
              <a:rPr lang="en-US" i="1" dirty="0"/>
              <a:t>global namespace</a:t>
            </a:r>
            <a:r>
              <a:rPr lang="en-US" dirty="0"/>
              <a:t>. If a local and a global variable have the same name, the local variable shadows the global variable.</a:t>
            </a:r>
            <a:endParaRPr lang="en-IN" dirty="0"/>
          </a:p>
          <a:p>
            <a:r>
              <a:rPr lang="en-US" dirty="0"/>
              <a:t>Each function has its own local namespace. Class methods follow the same scoping rule as ordinary functions.</a:t>
            </a:r>
            <a:endParaRPr lang="en-IN" dirty="0"/>
          </a:p>
          <a:p>
            <a:r>
              <a:rPr lang="en-US" dirty="0"/>
              <a:t>Python makes educated guesses on whether variables are local or global. It assumes that any variable assigned a value in a function is local.</a:t>
            </a:r>
            <a:endParaRPr lang="en-IN" dirty="0"/>
          </a:p>
          <a:p>
            <a:r>
              <a:rPr lang="en-US" dirty="0"/>
              <a:t>Therefore, in order to assign a value to a global variable within a function, you must first use the global statement.</a:t>
            </a:r>
            <a:endParaRPr lang="en-IN" dirty="0"/>
          </a:p>
          <a:p>
            <a:r>
              <a:rPr lang="en-US" dirty="0"/>
              <a:t>The statement </a:t>
            </a:r>
            <a:r>
              <a:rPr lang="en-US" i="1" dirty="0"/>
              <a:t>global </a:t>
            </a:r>
            <a:r>
              <a:rPr lang="en-US" i="1" dirty="0" err="1"/>
              <a:t>VarName</a:t>
            </a:r>
            <a:r>
              <a:rPr lang="en-US" dirty="0"/>
              <a:t> tells Python that </a:t>
            </a:r>
            <a:r>
              <a:rPr lang="en-US" dirty="0" err="1"/>
              <a:t>VarName</a:t>
            </a:r>
            <a:r>
              <a:rPr lang="en-US" dirty="0"/>
              <a:t> is a global variable. Python stops searching the local namespace for the variable.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5601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538</Words>
  <Application>Microsoft Office PowerPoint</Application>
  <PresentationFormat>On-screen Show (4:3)</PresentationFormat>
  <Paragraphs>142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Python 3 - Modules </vt:lpstr>
      <vt:lpstr>Modules </vt:lpstr>
      <vt:lpstr>Create a file test.py</vt:lpstr>
      <vt:lpstr>Importing a module</vt:lpstr>
      <vt:lpstr>The import Statement </vt:lpstr>
      <vt:lpstr>The from...import Statement </vt:lpstr>
      <vt:lpstr>The from...import * Statement: </vt:lpstr>
      <vt:lpstr>Locating Modules </vt:lpstr>
      <vt:lpstr>Namespaces and Scoping </vt:lpstr>
      <vt:lpstr>PowerPoint Presentation</vt:lpstr>
      <vt:lpstr>The dir( ) Function </vt:lpstr>
      <vt:lpstr>The globals() and locals() Functions</vt:lpstr>
      <vt:lpstr>Import built-in module math </vt:lpstr>
      <vt:lpstr>Packages in Python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3 - Modules </dc:title>
  <dc:creator>ANKIT PANDEY</dc:creator>
  <cp:lastModifiedBy>ANKIT PANDEY</cp:lastModifiedBy>
  <cp:revision>9</cp:revision>
  <dcterms:created xsi:type="dcterms:W3CDTF">2006-08-16T00:00:00Z</dcterms:created>
  <dcterms:modified xsi:type="dcterms:W3CDTF">2016-10-09T02:08:36Z</dcterms:modified>
</cp:coreProperties>
</file>