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4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09-Oct-16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09-Oct-16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09-Oct-16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09-Oct-16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09-Oct-16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09-Oct-16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09-Oct-16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09-Oct-16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09-Oct-16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09-Oct-16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09-Oct-16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09-Oct-16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File Handling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53338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55000" lnSpcReduction="20000"/>
          </a:bodyPr>
          <a:lstStyle/>
          <a:p>
            <a:r>
              <a:rPr lang="en-US" dirty="0"/>
              <a:t># Open a file</a:t>
            </a:r>
          </a:p>
          <a:p>
            <a:r>
              <a:rPr lang="en-US" dirty="0" err="1"/>
              <a:t>fo</a:t>
            </a:r>
            <a:r>
              <a:rPr lang="en-US" dirty="0"/>
              <a:t> = open</a:t>
            </a:r>
            <a:r>
              <a:rPr lang="en-US" dirty="0" smtClean="0"/>
              <a:t>(“hcl.txt</a:t>
            </a:r>
            <a:r>
              <a:rPr lang="en-US" dirty="0"/>
              <a:t>", "r+")</a:t>
            </a:r>
          </a:p>
          <a:p>
            <a:r>
              <a:rPr lang="en-US" dirty="0" err="1"/>
              <a:t>str</a:t>
            </a:r>
            <a:r>
              <a:rPr lang="en-US" dirty="0"/>
              <a:t> = </a:t>
            </a:r>
            <a:r>
              <a:rPr lang="en-US" dirty="0" err="1"/>
              <a:t>fo.read</a:t>
            </a:r>
            <a:r>
              <a:rPr lang="en-US" dirty="0"/>
              <a:t>(10)</a:t>
            </a:r>
          </a:p>
          <a:p>
            <a:r>
              <a:rPr lang="en-US" dirty="0"/>
              <a:t>print ("Read String is : ", </a:t>
            </a:r>
            <a:r>
              <a:rPr lang="en-US" dirty="0" err="1"/>
              <a:t>str</a:t>
            </a:r>
            <a:r>
              <a:rPr lang="en-US" dirty="0"/>
              <a:t>)</a:t>
            </a:r>
          </a:p>
          <a:p>
            <a:pPr marL="0" indent="0">
              <a:buNone/>
            </a:pPr>
            <a:r>
              <a:rPr lang="en-US" dirty="0"/>
              <a:t> </a:t>
            </a:r>
          </a:p>
          <a:p>
            <a:r>
              <a:rPr lang="en-US" dirty="0"/>
              <a:t># Check current position</a:t>
            </a:r>
          </a:p>
          <a:p>
            <a:r>
              <a:rPr lang="en-US" dirty="0"/>
              <a:t>position = </a:t>
            </a:r>
            <a:r>
              <a:rPr lang="en-US" dirty="0" err="1"/>
              <a:t>fo.tell</a:t>
            </a:r>
            <a:r>
              <a:rPr lang="en-US" dirty="0"/>
              <a:t>()</a:t>
            </a:r>
          </a:p>
          <a:p>
            <a:r>
              <a:rPr lang="en-US" dirty="0"/>
              <a:t>print ("Current file position : ", position)</a:t>
            </a:r>
          </a:p>
          <a:p>
            <a:pPr marL="0" indent="0">
              <a:buNone/>
            </a:pPr>
            <a:r>
              <a:rPr lang="en-US" dirty="0"/>
              <a:t> </a:t>
            </a:r>
          </a:p>
          <a:p>
            <a:r>
              <a:rPr lang="en-US" dirty="0"/>
              <a:t># Reposition pointer at the beginning once again</a:t>
            </a:r>
          </a:p>
          <a:p>
            <a:r>
              <a:rPr lang="en-US" dirty="0"/>
              <a:t>position = </a:t>
            </a:r>
            <a:r>
              <a:rPr lang="en-US" dirty="0" err="1"/>
              <a:t>fo.seek</a:t>
            </a:r>
            <a:r>
              <a:rPr lang="en-US" dirty="0"/>
              <a:t>(0, 0)</a:t>
            </a:r>
          </a:p>
          <a:p>
            <a:r>
              <a:rPr lang="en-US" dirty="0" err="1"/>
              <a:t>str</a:t>
            </a:r>
            <a:r>
              <a:rPr lang="en-US" dirty="0"/>
              <a:t> = </a:t>
            </a:r>
            <a:r>
              <a:rPr lang="en-US" dirty="0" err="1"/>
              <a:t>fo.read</a:t>
            </a:r>
            <a:r>
              <a:rPr lang="en-US" dirty="0"/>
              <a:t>(10)</a:t>
            </a:r>
          </a:p>
          <a:p>
            <a:r>
              <a:rPr lang="en-US" dirty="0"/>
              <a:t>print ("Again read String is : ", </a:t>
            </a:r>
            <a:r>
              <a:rPr lang="en-US" dirty="0" err="1"/>
              <a:t>str</a:t>
            </a:r>
            <a:r>
              <a:rPr lang="en-US" dirty="0"/>
              <a:t>)</a:t>
            </a:r>
          </a:p>
          <a:p>
            <a:r>
              <a:rPr lang="en-US" dirty="0"/>
              <a:t># Close opened file</a:t>
            </a:r>
          </a:p>
          <a:p>
            <a:r>
              <a:rPr lang="en-US" dirty="0" err="1"/>
              <a:t>fo.close</a:t>
            </a:r>
            <a:r>
              <a:rPr lang="en-US" dirty="0"/>
              <a:t>()</a:t>
            </a:r>
          </a:p>
          <a:p>
            <a:endParaRPr lang="en-US" dirty="0"/>
          </a:p>
        </p:txBody>
      </p:sp>
    </p:spTree>
    <p:extLst>
      <p:ext uri="{BB962C8B-B14F-4D97-AF65-F5344CB8AC3E}">
        <p14:creationId xmlns:p14="http://schemas.microsoft.com/office/powerpoint/2010/main" val="3488337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63562"/>
          </a:xfrm>
        </p:spPr>
        <p:txBody>
          <a:bodyPr>
            <a:normAutofit fontScale="90000"/>
          </a:bodyPr>
          <a:lstStyle/>
          <a:p>
            <a:r>
              <a:rPr lang="en-US" sz="2700" dirty="0"/>
              <a:t>Renaming and Deleting Files</a:t>
            </a:r>
            <a:br>
              <a:rPr lang="en-US" sz="2700" dirty="0"/>
            </a:br>
            <a:r>
              <a:rPr lang="en-US" sz="2700" dirty="0"/>
              <a:t>The rename() </a:t>
            </a:r>
            <a:r>
              <a:rPr lang="en-US" sz="2700" dirty="0" smtClean="0"/>
              <a:t>Method &amp; </a:t>
            </a:r>
            <a:r>
              <a:rPr lang="en-US" sz="2700" dirty="0"/>
              <a:t>The </a:t>
            </a:r>
            <a:r>
              <a:rPr lang="en-US" sz="2700" i="1" dirty="0"/>
              <a:t>remove()</a:t>
            </a:r>
            <a:r>
              <a:rPr lang="en-US" sz="2700" dirty="0"/>
              <a:t> Method</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457200" y="1219200"/>
            <a:ext cx="8229600" cy="5334000"/>
          </a:xfrm>
        </p:spPr>
        <p:txBody>
          <a:bodyPr>
            <a:normAutofit fontScale="55000" lnSpcReduction="20000"/>
          </a:bodyPr>
          <a:lstStyle/>
          <a:p>
            <a:r>
              <a:rPr lang="en-US" dirty="0" smtClean="0"/>
              <a:t>Python</a:t>
            </a:r>
            <a:r>
              <a:rPr lang="en-US" dirty="0"/>
              <a:t> </a:t>
            </a:r>
            <a:r>
              <a:rPr lang="en-US" b="1" dirty="0" err="1"/>
              <a:t>os</a:t>
            </a:r>
            <a:r>
              <a:rPr lang="en-US" dirty="0"/>
              <a:t> module provides methods that help you perform file-processing operations, such as renaming and deleting files.</a:t>
            </a:r>
          </a:p>
          <a:p>
            <a:r>
              <a:rPr lang="en-US" dirty="0"/>
              <a:t>To use this module you need to import it first and then you can call any related functions.</a:t>
            </a:r>
          </a:p>
          <a:p>
            <a:r>
              <a:rPr lang="en-US" dirty="0"/>
              <a:t>The rename() Method</a:t>
            </a:r>
          </a:p>
          <a:p>
            <a:r>
              <a:rPr lang="en-US" dirty="0"/>
              <a:t>The </a:t>
            </a:r>
            <a:r>
              <a:rPr lang="en-US" i="1" dirty="0"/>
              <a:t>rename()</a:t>
            </a:r>
            <a:r>
              <a:rPr lang="en-US" dirty="0"/>
              <a:t> method takes two arguments, the current filename and the new filename.</a:t>
            </a:r>
          </a:p>
          <a:p>
            <a:pPr marL="0" indent="0">
              <a:buNone/>
            </a:pPr>
            <a:r>
              <a:rPr lang="en-US" dirty="0" smtClean="0"/>
              <a:t>Syntax : </a:t>
            </a:r>
            <a:r>
              <a:rPr lang="en-US" dirty="0" err="1" smtClean="0"/>
              <a:t>os.rename</a:t>
            </a:r>
            <a:r>
              <a:rPr lang="en-US" dirty="0" smtClean="0"/>
              <a:t>(</a:t>
            </a:r>
            <a:r>
              <a:rPr lang="en-US" dirty="0" err="1" smtClean="0"/>
              <a:t>current_file_name</a:t>
            </a:r>
            <a:r>
              <a:rPr lang="en-US" dirty="0"/>
              <a:t>, </a:t>
            </a:r>
            <a:r>
              <a:rPr lang="en-US" dirty="0" err="1"/>
              <a:t>new_file_name</a:t>
            </a:r>
            <a:r>
              <a:rPr lang="en-US" dirty="0"/>
              <a:t>)</a:t>
            </a:r>
          </a:p>
          <a:p>
            <a:pPr marL="0" indent="0">
              <a:buNone/>
            </a:pPr>
            <a:r>
              <a:rPr lang="en-US" dirty="0" smtClean="0"/>
              <a:t>Following </a:t>
            </a:r>
            <a:r>
              <a:rPr lang="en-US" dirty="0"/>
              <a:t>is the example to rename an existing file </a:t>
            </a:r>
            <a:r>
              <a:rPr lang="en-US" i="1" dirty="0"/>
              <a:t>test1.txt</a:t>
            </a:r>
            <a:r>
              <a:rPr lang="en-US" dirty="0"/>
              <a:t>:</a:t>
            </a:r>
          </a:p>
          <a:p>
            <a:r>
              <a:rPr lang="en-US" dirty="0" smtClean="0"/>
              <a:t>import </a:t>
            </a:r>
            <a:r>
              <a:rPr lang="en-US" dirty="0" err="1"/>
              <a:t>os</a:t>
            </a:r>
            <a:endParaRPr lang="en-US" dirty="0"/>
          </a:p>
          <a:p>
            <a:r>
              <a:rPr lang="en-US" dirty="0" smtClean="0"/>
              <a:t># </a:t>
            </a:r>
            <a:r>
              <a:rPr lang="en-US" dirty="0"/>
              <a:t>Rename a file from test1.txt to test2.txt</a:t>
            </a:r>
          </a:p>
          <a:p>
            <a:r>
              <a:rPr lang="en-US" dirty="0" err="1"/>
              <a:t>os.rename</a:t>
            </a:r>
            <a:r>
              <a:rPr lang="en-US" dirty="0"/>
              <a:t>( "test1.txt", "test2.txt" )</a:t>
            </a:r>
          </a:p>
          <a:p>
            <a:pPr marL="0" indent="0">
              <a:buNone/>
            </a:pPr>
            <a:r>
              <a:rPr lang="en-US" dirty="0"/>
              <a:t>The </a:t>
            </a:r>
            <a:r>
              <a:rPr lang="en-US" i="1" dirty="0"/>
              <a:t>remove()</a:t>
            </a:r>
            <a:r>
              <a:rPr lang="en-US" dirty="0"/>
              <a:t> Method</a:t>
            </a:r>
          </a:p>
          <a:p>
            <a:r>
              <a:rPr lang="en-US" dirty="0"/>
              <a:t>You can use the </a:t>
            </a:r>
            <a:r>
              <a:rPr lang="en-US" i="1" dirty="0"/>
              <a:t>remove()</a:t>
            </a:r>
            <a:r>
              <a:rPr lang="en-US" dirty="0"/>
              <a:t> method to delete files by supplying the name of the file to be deleted as the argument.</a:t>
            </a:r>
          </a:p>
          <a:p>
            <a:pPr marL="0" indent="0">
              <a:buNone/>
            </a:pPr>
            <a:r>
              <a:rPr lang="en-US" dirty="0" smtClean="0"/>
              <a:t>Syntax :       </a:t>
            </a:r>
            <a:r>
              <a:rPr lang="en-US" dirty="0" err="1" smtClean="0"/>
              <a:t>os.remove</a:t>
            </a:r>
            <a:r>
              <a:rPr lang="en-US" dirty="0" smtClean="0"/>
              <a:t>(</a:t>
            </a:r>
            <a:r>
              <a:rPr lang="en-US" dirty="0" err="1" smtClean="0"/>
              <a:t>file_name</a:t>
            </a:r>
            <a:r>
              <a:rPr lang="en-US" dirty="0"/>
              <a:t>)</a:t>
            </a:r>
          </a:p>
          <a:p>
            <a:pPr marL="0" indent="0">
              <a:buNone/>
            </a:pPr>
            <a:r>
              <a:rPr lang="en-US" dirty="0" smtClean="0"/>
              <a:t>Following </a:t>
            </a:r>
            <a:r>
              <a:rPr lang="en-US" dirty="0"/>
              <a:t>is the example to delete an existing file </a:t>
            </a:r>
            <a:r>
              <a:rPr lang="en-US" i="1" dirty="0"/>
              <a:t>test2.txt</a:t>
            </a:r>
            <a:r>
              <a:rPr lang="en-US" dirty="0"/>
              <a:t> −</a:t>
            </a:r>
          </a:p>
          <a:p>
            <a:r>
              <a:rPr lang="en-US" dirty="0" smtClean="0"/>
              <a:t>import </a:t>
            </a:r>
            <a:r>
              <a:rPr lang="en-US" dirty="0" err="1"/>
              <a:t>os</a:t>
            </a:r>
            <a:endParaRPr lang="en-US" dirty="0"/>
          </a:p>
          <a:p>
            <a:r>
              <a:rPr lang="en-US" dirty="0" smtClean="0"/>
              <a:t># </a:t>
            </a:r>
            <a:r>
              <a:rPr lang="en-US" dirty="0"/>
              <a:t>Delete file test2.txt</a:t>
            </a:r>
          </a:p>
          <a:p>
            <a:r>
              <a:rPr lang="en-US" dirty="0" err="1"/>
              <a:t>os.remove</a:t>
            </a:r>
            <a:r>
              <a:rPr lang="en-US" dirty="0"/>
              <a:t>("text2.txt")</a:t>
            </a:r>
          </a:p>
          <a:p>
            <a:endParaRPr lang="en-US" dirty="0"/>
          </a:p>
        </p:txBody>
      </p:sp>
    </p:spTree>
    <p:extLst>
      <p:ext uri="{BB962C8B-B14F-4D97-AF65-F5344CB8AC3E}">
        <p14:creationId xmlns:p14="http://schemas.microsoft.com/office/powerpoint/2010/main" val="2208619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Directories in Python</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The</a:t>
            </a:r>
            <a:r>
              <a:rPr lang="en-US" dirty="0"/>
              <a:t> </a:t>
            </a:r>
            <a:r>
              <a:rPr lang="en-US" b="1" dirty="0" err="1"/>
              <a:t>os</a:t>
            </a:r>
            <a:r>
              <a:rPr lang="en-US" dirty="0"/>
              <a:t> module has several methods that help you create, remove, and change directories.</a:t>
            </a:r>
          </a:p>
          <a:p>
            <a:pPr marL="0" indent="0">
              <a:buNone/>
            </a:pPr>
            <a:r>
              <a:rPr lang="en-US" dirty="0"/>
              <a:t>The </a:t>
            </a:r>
            <a:r>
              <a:rPr lang="en-US" i="1" dirty="0" err="1"/>
              <a:t>mkdir</a:t>
            </a:r>
            <a:r>
              <a:rPr lang="en-US" i="1" dirty="0"/>
              <a:t>()</a:t>
            </a:r>
            <a:r>
              <a:rPr lang="en-US" dirty="0"/>
              <a:t> Method</a:t>
            </a:r>
          </a:p>
          <a:p>
            <a:r>
              <a:rPr lang="en-US" dirty="0"/>
              <a:t>You can use the </a:t>
            </a:r>
            <a:r>
              <a:rPr lang="en-US" i="1" dirty="0" err="1"/>
              <a:t>mkdir</a:t>
            </a:r>
            <a:r>
              <a:rPr lang="en-US" i="1" dirty="0"/>
              <a:t>()</a:t>
            </a:r>
            <a:r>
              <a:rPr lang="en-US" dirty="0"/>
              <a:t> method of the </a:t>
            </a:r>
            <a:r>
              <a:rPr lang="en-US" b="1" dirty="0" err="1"/>
              <a:t>os</a:t>
            </a:r>
            <a:r>
              <a:rPr lang="en-US" dirty="0"/>
              <a:t> module to create directories in the current directory. You need to supply an argument to this method which contains the name of the directory to be created.</a:t>
            </a:r>
          </a:p>
          <a:p>
            <a:pPr marL="0" indent="0">
              <a:buNone/>
            </a:pPr>
            <a:r>
              <a:rPr lang="en-US" dirty="0" smtClean="0"/>
              <a:t>Syntax :      </a:t>
            </a:r>
            <a:r>
              <a:rPr lang="en-US" dirty="0" err="1" smtClean="0"/>
              <a:t>os.mkdir</a:t>
            </a:r>
            <a:r>
              <a:rPr lang="en-US" dirty="0"/>
              <a:t>("</a:t>
            </a:r>
            <a:r>
              <a:rPr lang="en-US" dirty="0" err="1"/>
              <a:t>newdir</a:t>
            </a:r>
            <a:r>
              <a:rPr lang="en-US" dirty="0"/>
              <a:t>")</a:t>
            </a:r>
          </a:p>
          <a:p>
            <a:pPr marL="0" indent="0">
              <a:buNone/>
            </a:pPr>
            <a:r>
              <a:rPr lang="en-US" dirty="0" smtClean="0"/>
              <a:t>Following </a:t>
            </a:r>
            <a:r>
              <a:rPr lang="en-US" dirty="0"/>
              <a:t>is the example to create a directory </a:t>
            </a:r>
            <a:r>
              <a:rPr lang="en-US" i="1" dirty="0"/>
              <a:t>test</a:t>
            </a:r>
            <a:r>
              <a:rPr lang="en-US" dirty="0"/>
              <a:t> in the current directory −</a:t>
            </a:r>
          </a:p>
          <a:p>
            <a:pPr marL="0" indent="0">
              <a:buNone/>
            </a:pPr>
            <a:r>
              <a:rPr lang="en-US" dirty="0" smtClean="0"/>
              <a:t>import   </a:t>
            </a:r>
            <a:r>
              <a:rPr lang="en-US" dirty="0" err="1" smtClean="0"/>
              <a:t>os</a:t>
            </a:r>
            <a:endParaRPr lang="en-US" dirty="0"/>
          </a:p>
          <a:p>
            <a:pPr marL="0" indent="0">
              <a:buNone/>
            </a:pPr>
            <a:r>
              <a:rPr lang="en-US" dirty="0"/>
              <a:t># Create a directory "test"</a:t>
            </a:r>
          </a:p>
          <a:p>
            <a:r>
              <a:rPr lang="en-US" dirty="0" err="1"/>
              <a:t>os.mkdir</a:t>
            </a:r>
            <a:r>
              <a:rPr lang="en-US" dirty="0"/>
              <a:t>("test")</a:t>
            </a:r>
          </a:p>
          <a:p>
            <a:endParaRPr lang="en-US" dirty="0"/>
          </a:p>
        </p:txBody>
      </p:sp>
    </p:spTree>
    <p:extLst>
      <p:ext uri="{BB962C8B-B14F-4D97-AF65-F5344CB8AC3E}">
        <p14:creationId xmlns:p14="http://schemas.microsoft.com/office/powerpoint/2010/main" val="1986472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t>
            </a:r>
            <a:r>
              <a:rPr lang="en-US" i="1" dirty="0" err="1"/>
              <a:t>chdir</a:t>
            </a:r>
            <a:r>
              <a:rPr lang="en-US" i="1" dirty="0"/>
              <a:t>()</a:t>
            </a:r>
            <a:r>
              <a:rPr lang="en-US" dirty="0"/>
              <a:t> Method</a:t>
            </a:r>
            <a:br>
              <a:rPr lang="en-US" dirty="0"/>
            </a:br>
            <a:endParaRPr lang="en-US" dirty="0"/>
          </a:p>
        </p:txBody>
      </p:sp>
      <p:sp>
        <p:nvSpPr>
          <p:cNvPr id="3" name="Content Placeholder 2"/>
          <p:cNvSpPr>
            <a:spLocks noGrp="1"/>
          </p:cNvSpPr>
          <p:nvPr>
            <p:ph idx="1"/>
          </p:nvPr>
        </p:nvSpPr>
        <p:spPr>
          <a:xfrm>
            <a:off x="457200" y="1066800"/>
            <a:ext cx="8229600" cy="5211763"/>
          </a:xfrm>
        </p:spPr>
        <p:txBody>
          <a:bodyPr>
            <a:normAutofit fontScale="70000" lnSpcReduction="20000"/>
          </a:bodyPr>
          <a:lstStyle/>
          <a:p>
            <a:pPr marL="0" indent="0">
              <a:buNone/>
            </a:pPr>
            <a:r>
              <a:rPr lang="en-US" dirty="0" smtClean="0"/>
              <a:t>You </a:t>
            </a:r>
            <a:r>
              <a:rPr lang="en-US" dirty="0"/>
              <a:t>can use the </a:t>
            </a:r>
            <a:r>
              <a:rPr lang="en-US" i="1" dirty="0" err="1"/>
              <a:t>chdir</a:t>
            </a:r>
            <a:r>
              <a:rPr lang="en-US" i="1" dirty="0"/>
              <a:t>()</a:t>
            </a:r>
            <a:r>
              <a:rPr lang="en-US" dirty="0"/>
              <a:t> method to change the current directory. The </a:t>
            </a:r>
            <a:r>
              <a:rPr lang="en-US" dirty="0" err="1"/>
              <a:t>chdir</a:t>
            </a:r>
            <a:r>
              <a:rPr lang="en-US" dirty="0"/>
              <a:t>() method takes an argument, which is the name of the directory that you want to make the current directory.</a:t>
            </a:r>
          </a:p>
          <a:p>
            <a:r>
              <a:rPr lang="en-US" dirty="0" smtClean="0"/>
              <a:t>Syntax	:      </a:t>
            </a:r>
            <a:r>
              <a:rPr lang="en-US" dirty="0" err="1" smtClean="0"/>
              <a:t>os.chdir</a:t>
            </a:r>
            <a:r>
              <a:rPr lang="en-US" dirty="0"/>
              <a:t>("</a:t>
            </a:r>
            <a:r>
              <a:rPr lang="en-US" dirty="0" err="1"/>
              <a:t>newdir</a:t>
            </a:r>
            <a:r>
              <a:rPr lang="en-US" dirty="0"/>
              <a:t>")</a:t>
            </a:r>
          </a:p>
          <a:p>
            <a:pPr marL="0" indent="0">
              <a:buNone/>
            </a:pPr>
            <a:r>
              <a:rPr lang="en-US" dirty="0" smtClean="0"/>
              <a:t>Following </a:t>
            </a:r>
            <a:r>
              <a:rPr lang="en-US" dirty="0"/>
              <a:t>is the example to go into "/home/</a:t>
            </a:r>
            <a:r>
              <a:rPr lang="en-US" dirty="0" err="1"/>
              <a:t>newdir</a:t>
            </a:r>
            <a:r>
              <a:rPr lang="en-US" dirty="0"/>
              <a:t>" directory −</a:t>
            </a:r>
          </a:p>
          <a:p>
            <a:pPr marL="0" indent="0">
              <a:buNone/>
            </a:pPr>
            <a:r>
              <a:rPr lang="en-US" dirty="0" smtClean="0"/>
              <a:t>import </a:t>
            </a:r>
            <a:r>
              <a:rPr lang="en-US" dirty="0" err="1"/>
              <a:t>os</a:t>
            </a:r>
            <a:endParaRPr lang="en-US" dirty="0"/>
          </a:p>
          <a:p>
            <a:pPr marL="0" indent="0">
              <a:buNone/>
            </a:pPr>
            <a:r>
              <a:rPr lang="en-US" dirty="0" err="1" smtClean="0"/>
              <a:t>os.chdir</a:t>
            </a:r>
            <a:r>
              <a:rPr lang="en-US" dirty="0"/>
              <a:t>("/home/</a:t>
            </a:r>
            <a:r>
              <a:rPr lang="en-US" dirty="0" err="1"/>
              <a:t>newdir</a:t>
            </a:r>
            <a:r>
              <a:rPr lang="en-US" dirty="0" smtClean="0"/>
              <a:t>") </a:t>
            </a:r>
            <a:r>
              <a:rPr lang="en-US" dirty="0"/>
              <a:t># Changing a directory to "/home/</a:t>
            </a:r>
            <a:r>
              <a:rPr lang="en-US" dirty="0" err="1"/>
              <a:t>newdir</a:t>
            </a:r>
            <a:r>
              <a:rPr lang="en-US" dirty="0"/>
              <a:t>"</a:t>
            </a:r>
          </a:p>
          <a:p>
            <a:pPr marL="0" indent="0">
              <a:buNone/>
            </a:pPr>
            <a:endParaRPr lang="en-US" dirty="0"/>
          </a:p>
          <a:p>
            <a:pPr marL="0" indent="0">
              <a:buNone/>
            </a:pPr>
            <a:r>
              <a:rPr lang="en-US" dirty="0" smtClean="0"/>
              <a:t>The</a:t>
            </a:r>
            <a:r>
              <a:rPr lang="en-US" dirty="0"/>
              <a:t> </a:t>
            </a:r>
            <a:r>
              <a:rPr lang="en-US" i="1" dirty="0" err="1"/>
              <a:t>getcwd</a:t>
            </a:r>
            <a:r>
              <a:rPr lang="en-US" i="1" dirty="0"/>
              <a:t>()</a:t>
            </a:r>
            <a:r>
              <a:rPr lang="en-US" dirty="0"/>
              <a:t> Method</a:t>
            </a:r>
          </a:p>
          <a:p>
            <a:pPr marL="0" indent="0">
              <a:buNone/>
            </a:pPr>
            <a:r>
              <a:rPr lang="en-US" dirty="0"/>
              <a:t>The </a:t>
            </a:r>
            <a:r>
              <a:rPr lang="en-US" i="1" dirty="0" err="1"/>
              <a:t>getcwd</a:t>
            </a:r>
            <a:r>
              <a:rPr lang="en-US" i="1" dirty="0"/>
              <a:t>()</a:t>
            </a:r>
            <a:r>
              <a:rPr lang="en-US" dirty="0"/>
              <a:t> method displays the current working directory.</a:t>
            </a:r>
          </a:p>
          <a:p>
            <a:r>
              <a:rPr lang="en-US" dirty="0" smtClean="0"/>
              <a:t>Syntax :  </a:t>
            </a:r>
            <a:r>
              <a:rPr lang="en-US" dirty="0" err="1" smtClean="0"/>
              <a:t>os.getcwd</a:t>
            </a:r>
            <a:r>
              <a:rPr lang="en-US" dirty="0"/>
              <a:t>()</a:t>
            </a:r>
          </a:p>
          <a:p>
            <a:pPr marL="0" indent="0">
              <a:buNone/>
            </a:pPr>
            <a:r>
              <a:rPr lang="en-US" dirty="0" smtClean="0"/>
              <a:t>Following </a:t>
            </a:r>
            <a:r>
              <a:rPr lang="en-US" dirty="0"/>
              <a:t>is the example to give current directory −</a:t>
            </a:r>
          </a:p>
          <a:p>
            <a:pPr marL="0" indent="0">
              <a:buNone/>
            </a:pPr>
            <a:r>
              <a:rPr lang="en-US" dirty="0" smtClean="0"/>
              <a:t>import </a:t>
            </a:r>
            <a:r>
              <a:rPr lang="en-US" dirty="0" err="1"/>
              <a:t>os</a:t>
            </a:r>
            <a:endParaRPr lang="en-US" dirty="0"/>
          </a:p>
          <a:p>
            <a:pPr marL="0" indent="0">
              <a:buNone/>
            </a:pPr>
            <a:r>
              <a:rPr lang="en-US" dirty="0" err="1" smtClean="0"/>
              <a:t>os.getcwd</a:t>
            </a:r>
            <a:r>
              <a:rPr lang="en-US" dirty="0" smtClean="0"/>
              <a:t>() </a:t>
            </a:r>
            <a:r>
              <a:rPr lang="en-US" dirty="0"/>
              <a:t># This would give location of the current directory</a:t>
            </a:r>
          </a:p>
          <a:p>
            <a:pPr marL="0" indent="0">
              <a:buNone/>
            </a:pPr>
            <a:endParaRPr lang="en-US" dirty="0"/>
          </a:p>
        </p:txBody>
      </p:sp>
    </p:spTree>
    <p:extLst>
      <p:ext uri="{BB962C8B-B14F-4D97-AF65-F5344CB8AC3E}">
        <p14:creationId xmlns:p14="http://schemas.microsoft.com/office/powerpoint/2010/main" val="1977492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t>
            </a:r>
            <a:r>
              <a:rPr lang="en-US" i="1" dirty="0" err="1"/>
              <a:t>rmdir</a:t>
            </a:r>
            <a:r>
              <a:rPr lang="en-US" i="1" dirty="0"/>
              <a:t>()</a:t>
            </a:r>
            <a:r>
              <a:rPr lang="en-US" dirty="0"/>
              <a:t> Method</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The</a:t>
            </a:r>
            <a:r>
              <a:rPr lang="en-US" dirty="0"/>
              <a:t> </a:t>
            </a:r>
            <a:r>
              <a:rPr lang="en-US" i="1" dirty="0" err="1"/>
              <a:t>rmdir</a:t>
            </a:r>
            <a:r>
              <a:rPr lang="en-US" i="1" dirty="0"/>
              <a:t>()</a:t>
            </a:r>
            <a:r>
              <a:rPr lang="en-US" dirty="0"/>
              <a:t> method deletes the directory, which is passed as an argument in the method.</a:t>
            </a:r>
          </a:p>
          <a:p>
            <a:r>
              <a:rPr lang="en-US" dirty="0"/>
              <a:t>Before removing a directory, all the contents in it should be removed.</a:t>
            </a:r>
          </a:p>
          <a:p>
            <a:pPr marL="0" indent="0">
              <a:buNone/>
            </a:pPr>
            <a:r>
              <a:rPr lang="en-US" dirty="0"/>
              <a:t>Syntax</a:t>
            </a:r>
            <a:r>
              <a:rPr lang="en-US" dirty="0" smtClean="0"/>
              <a:t>:    </a:t>
            </a:r>
            <a:r>
              <a:rPr lang="en-US" dirty="0" err="1" smtClean="0"/>
              <a:t>os.rmdir</a:t>
            </a:r>
            <a:r>
              <a:rPr lang="en-US" dirty="0"/>
              <a:t>('</a:t>
            </a:r>
            <a:r>
              <a:rPr lang="en-US" dirty="0" err="1"/>
              <a:t>dirname</a:t>
            </a:r>
            <a:r>
              <a:rPr lang="en-US" dirty="0"/>
              <a:t>')</a:t>
            </a:r>
          </a:p>
          <a:p>
            <a:r>
              <a:rPr lang="en-US" dirty="0" smtClean="0"/>
              <a:t>the </a:t>
            </a:r>
            <a:r>
              <a:rPr lang="en-US" dirty="0"/>
              <a:t>example to remove </a:t>
            </a:r>
            <a:r>
              <a:rPr lang="en-US" dirty="0" smtClean="0"/>
              <a:t>“\</a:t>
            </a:r>
            <a:r>
              <a:rPr lang="en-US" dirty="0" err="1" smtClean="0"/>
              <a:t>tmp</a:t>
            </a:r>
            <a:r>
              <a:rPr lang="en-US" dirty="0"/>
              <a:t>\</a:t>
            </a:r>
            <a:r>
              <a:rPr lang="en-US" dirty="0" smtClean="0"/>
              <a:t>test</a:t>
            </a:r>
            <a:r>
              <a:rPr lang="en-US" dirty="0"/>
              <a:t>" directory. It is required to give fully qualified name of the directory, otherwise it would search for that directory in the current directory.</a:t>
            </a:r>
          </a:p>
          <a:p>
            <a:r>
              <a:rPr lang="en-US" dirty="0" smtClean="0"/>
              <a:t>import </a:t>
            </a:r>
            <a:r>
              <a:rPr lang="en-US" dirty="0" err="1"/>
              <a:t>os</a:t>
            </a:r>
            <a:endParaRPr lang="en-US" dirty="0"/>
          </a:p>
          <a:p>
            <a:r>
              <a:rPr lang="en-US" dirty="0" smtClean="0"/>
              <a:t># </a:t>
            </a:r>
            <a:r>
              <a:rPr lang="en-US" dirty="0"/>
              <a:t>This would  remove "/</a:t>
            </a:r>
            <a:r>
              <a:rPr lang="en-US" dirty="0" err="1"/>
              <a:t>tmp</a:t>
            </a:r>
            <a:r>
              <a:rPr lang="en-US" dirty="0"/>
              <a:t>/test"  directory.</a:t>
            </a:r>
          </a:p>
          <a:p>
            <a:r>
              <a:rPr lang="en-US" dirty="0" err="1"/>
              <a:t>os.rmdir</a:t>
            </a:r>
            <a:r>
              <a:rPr lang="en-US" dirty="0"/>
              <a:t>( </a:t>
            </a:r>
            <a:r>
              <a:rPr lang="en-US" dirty="0" smtClean="0"/>
              <a:t>“\</a:t>
            </a:r>
            <a:r>
              <a:rPr lang="en-US" dirty="0" err="1" smtClean="0"/>
              <a:t>tmp</a:t>
            </a:r>
            <a:r>
              <a:rPr lang="en-US" dirty="0" smtClean="0"/>
              <a:t>\test</a:t>
            </a:r>
            <a:r>
              <a:rPr lang="en-US" dirty="0"/>
              <a:t>"  )</a:t>
            </a:r>
          </a:p>
          <a:p>
            <a:endParaRPr lang="en-US" dirty="0"/>
          </a:p>
        </p:txBody>
      </p:sp>
    </p:spTree>
    <p:extLst>
      <p:ext uri="{BB962C8B-B14F-4D97-AF65-F5344CB8AC3E}">
        <p14:creationId xmlns:p14="http://schemas.microsoft.com/office/powerpoint/2010/main" val="845321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Opening and Closing Files</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Python </a:t>
            </a:r>
            <a:r>
              <a:rPr lang="en-US" dirty="0"/>
              <a:t>provides basic functions and methods necessary to manipulate files by default. You can do most of the file manipulation using a </a:t>
            </a:r>
            <a:r>
              <a:rPr lang="en-US" b="1" dirty="0"/>
              <a:t>file</a:t>
            </a:r>
            <a:r>
              <a:rPr lang="en-US" dirty="0"/>
              <a:t> object.</a:t>
            </a:r>
          </a:p>
          <a:p>
            <a:pPr marL="0" indent="0">
              <a:buNone/>
            </a:pPr>
            <a:r>
              <a:rPr lang="en-US" dirty="0"/>
              <a:t>The </a:t>
            </a:r>
            <a:r>
              <a:rPr lang="en-US" i="1" dirty="0"/>
              <a:t>open</a:t>
            </a:r>
            <a:r>
              <a:rPr lang="en-US" dirty="0"/>
              <a:t> Function</a:t>
            </a:r>
          </a:p>
          <a:p>
            <a:r>
              <a:rPr lang="en-US" dirty="0"/>
              <a:t>Before you can read or write a file, you have to open it using Python's built-</a:t>
            </a:r>
            <a:r>
              <a:rPr lang="en-US" dirty="0" err="1"/>
              <a:t>in</a:t>
            </a:r>
            <a:r>
              <a:rPr lang="en-US" i="1" dirty="0" err="1"/>
              <a:t>open</a:t>
            </a:r>
            <a:r>
              <a:rPr lang="en-US" i="1" dirty="0"/>
              <a:t>()</a:t>
            </a:r>
            <a:r>
              <a:rPr lang="en-US" dirty="0"/>
              <a:t> function. This function creates a </a:t>
            </a:r>
            <a:r>
              <a:rPr lang="en-US" b="1" dirty="0"/>
              <a:t>file</a:t>
            </a:r>
            <a:r>
              <a:rPr lang="en-US" dirty="0"/>
              <a:t> object, which would be utilized to call other support methods associated with it.</a:t>
            </a:r>
          </a:p>
          <a:p>
            <a:pPr marL="0" indent="0">
              <a:buNone/>
            </a:pPr>
            <a:r>
              <a:rPr lang="en-US" dirty="0"/>
              <a:t>Syntax</a:t>
            </a:r>
          </a:p>
          <a:p>
            <a:r>
              <a:rPr lang="en-US" dirty="0"/>
              <a:t>file object = open(</a:t>
            </a:r>
            <a:r>
              <a:rPr lang="en-US" dirty="0" err="1"/>
              <a:t>file_name</a:t>
            </a:r>
            <a:r>
              <a:rPr lang="en-US" dirty="0"/>
              <a:t> [, </a:t>
            </a:r>
            <a:r>
              <a:rPr lang="en-US" dirty="0" err="1"/>
              <a:t>access_mode</a:t>
            </a:r>
            <a:r>
              <a:rPr lang="en-US" dirty="0"/>
              <a:t>][, buffering])</a:t>
            </a:r>
          </a:p>
          <a:p>
            <a:pPr marL="0" indent="0">
              <a:buNone/>
            </a:pPr>
            <a:r>
              <a:rPr lang="en-US" dirty="0"/>
              <a:t>Here are parameter details:</a:t>
            </a:r>
          </a:p>
          <a:p>
            <a:pPr lvl="0"/>
            <a:r>
              <a:rPr lang="en-US" b="1" dirty="0" err="1"/>
              <a:t>file_name</a:t>
            </a:r>
            <a:r>
              <a:rPr lang="en-US" b="1" dirty="0"/>
              <a:t>:</a:t>
            </a:r>
            <a:r>
              <a:rPr lang="en-US" dirty="0"/>
              <a:t> The </a:t>
            </a:r>
            <a:r>
              <a:rPr lang="en-US" dirty="0" err="1"/>
              <a:t>file_name</a:t>
            </a:r>
            <a:r>
              <a:rPr lang="en-US" dirty="0"/>
              <a:t> argument is a string value that contains the name of the file that you want to access.</a:t>
            </a:r>
          </a:p>
          <a:p>
            <a:pPr lvl="0"/>
            <a:r>
              <a:rPr lang="en-US" b="1" dirty="0" err="1"/>
              <a:t>access_mode</a:t>
            </a:r>
            <a:r>
              <a:rPr lang="en-US" b="1" dirty="0"/>
              <a:t>:</a:t>
            </a:r>
            <a:r>
              <a:rPr lang="en-US" dirty="0"/>
              <a:t> The </a:t>
            </a:r>
            <a:r>
              <a:rPr lang="en-US" dirty="0" err="1"/>
              <a:t>access_mode</a:t>
            </a:r>
            <a:r>
              <a:rPr lang="en-US" dirty="0"/>
              <a:t> determines the mode in which the file has to be opened, i.e., read, write, append, etc. </a:t>
            </a:r>
            <a:endParaRPr lang="en-US" dirty="0" smtClean="0"/>
          </a:p>
          <a:p>
            <a:pPr lvl="0"/>
            <a:r>
              <a:rPr lang="en-US" b="1" dirty="0" smtClean="0"/>
              <a:t>buffering</a:t>
            </a:r>
            <a:r>
              <a:rPr lang="en-US" b="1" dirty="0"/>
              <a:t>:</a:t>
            </a:r>
            <a:r>
              <a:rPr lang="en-US" dirty="0"/>
              <a:t> If the buffering value is set to 0, no buffering takes place. If the buffering value is 1, line buffering is performed while accessing a file. If you specify the buffering value as an integer greater than 1, then buffering action is performed with the indicated buffer size. If negative, the buffer size is the system default(default behavior).</a:t>
            </a:r>
          </a:p>
          <a:p>
            <a:endParaRPr lang="en-US" dirty="0"/>
          </a:p>
        </p:txBody>
      </p:sp>
    </p:spTree>
    <p:extLst>
      <p:ext uri="{BB962C8B-B14F-4D97-AF65-F5344CB8AC3E}">
        <p14:creationId xmlns:p14="http://schemas.microsoft.com/office/powerpoint/2010/main" val="2830686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 </a:t>
            </a:r>
            <a:r>
              <a:rPr lang="en-US" dirty="0"/>
              <a:t>different modes of opening a file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28592152"/>
              </p:ext>
            </p:extLst>
          </p:nvPr>
        </p:nvGraphicFramePr>
        <p:xfrm>
          <a:off x="152400" y="914402"/>
          <a:ext cx="8915400" cy="9396269"/>
        </p:xfrm>
        <a:graphic>
          <a:graphicData uri="http://schemas.openxmlformats.org/drawingml/2006/table">
            <a:tbl>
              <a:tblPr firstRow="1" firstCol="1" bandRow="1">
                <a:tableStyleId>{5C22544A-7EE6-4342-B048-85BDC9FD1C3A}</a:tableStyleId>
              </a:tblPr>
              <a:tblGrid>
                <a:gridCol w="988960"/>
                <a:gridCol w="7926440"/>
              </a:tblGrid>
              <a:tr h="510196">
                <a:tc>
                  <a:txBody>
                    <a:bodyPr/>
                    <a:lstStyle/>
                    <a:p>
                      <a:pPr marL="0" marR="0">
                        <a:lnSpc>
                          <a:spcPct val="115000"/>
                        </a:lnSpc>
                        <a:spcBef>
                          <a:spcPts val="0"/>
                        </a:spcBef>
                        <a:spcAft>
                          <a:spcPts val="1000"/>
                        </a:spcAft>
                      </a:pPr>
                      <a:r>
                        <a:rPr lang="en-US" sz="1600" dirty="0">
                          <a:effectLst/>
                        </a:rPr>
                        <a:t>Modes</a:t>
                      </a:r>
                      <a:endParaRPr lang="en-US" sz="1600" dirty="0">
                        <a:effectLst/>
                        <a:latin typeface="Calibri"/>
                        <a:ea typeface="Calibri"/>
                        <a:cs typeface="Mangal"/>
                      </a:endParaRPr>
                    </a:p>
                  </a:txBody>
                  <a:tcPr marL="45547" marR="45547" marT="45547" marB="45547"/>
                </a:tc>
                <a:tc>
                  <a:txBody>
                    <a:bodyPr/>
                    <a:lstStyle/>
                    <a:p>
                      <a:pPr marL="0" marR="0">
                        <a:lnSpc>
                          <a:spcPct val="115000"/>
                        </a:lnSpc>
                        <a:spcBef>
                          <a:spcPts val="0"/>
                        </a:spcBef>
                        <a:spcAft>
                          <a:spcPts val="1000"/>
                        </a:spcAft>
                      </a:pPr>
                      <a:r>
                        <a:rPr lang="en-US" sz="1600" dirty="0">
                          <a:effectLst/>
                        </a:rPr>
                        <a:t>Description</a:t>
                      </a:r>
                      <a:endParaRPr lang="en-US" sz="1600" dirty="0">
                        <a:effectLst/>
                        <a:latin typeface="Calibri"/>
                        <a:ea typeface="Calibri"/>
                        <a:cs typeface="Mangal"/>
                      </a:endParaRPr>
                    </a:p>
                  </a:txBody>
                  <a:tcPr marL="45547" marR="45547" marT="45547" marB="45547"/>
                </a:tc>
              </a:tr>
              <a:tr h="632802">
                <a:tc>
                  <a:txBody>
                    <a:bodyPr/>
                    <a:lstStyle/>
                    <a:p>
                      <a:pPr marL="0" marR="0">
                        <a:lnSpc>
                          <a:spcPct val="115000"/>
                        </a:lnSpc>
                        <a:spcBef>
                          <a:spcPts val="0"/>
                        </a:spcBef>
                        <a:spcAft>
                          <a:spcPts val="1000"/>
                        </a:spcAft>
                      </a:pPr>
                      <a:r>
                        <a:rPr lang="en-US" sz="1600">
                          <a:effectLst/>
                        </a:rPr>
                        <a:t>r</a:t>
                      </a:r>
                      <a:endParaRPr lang="en-US" sz="1600">
                        <a:effectLst/>
                        <a:latin typeface="Calibri"/>
                        <a:ea typeface="Calibri"/>
                        <a:cs typeface="Mangal"/>
                      </a:endParaRPr>
                    </a:p>
                  </a:txBody>
                  <a:tcPr marL="45547" marR="45547" marT="45547" marB="45547"/>
                </a:tc>
                <a:tc>
                  <a:txBody>
                    <a:bodyPr/>
                    <a:lstStyle/>
                    <a:p>
                      <a:pPr marL="0" marR="0">
                        <a:lnSpc>
                          <a:spcPct val="115000"/>
                        </a:lnSpc>
                        <a:spcBef>
                          <a:spcPts val="0"/>
                        </a:spcBef>
                        <a:spcAft>
                          <a:spcPts val="1000"/>
                        </a:spcAft>
                      </a:pPr>
                      <a:r>
                        <a:rPr lang="en-US" sz="1600">
                          <a:effectLst/>
                        </a:rPr>
                        <a:t>Opens a file for reading only. The file pointer is placed at the beginning of the file. This is the default mode.</a:t>
                      </a:r>
                      <a:endParaRPr lang="en-US" sz="1600">
                        <a:effectLst/>
                        <a:latin typeface="Calibri"/>
                        <a:ea typeface="Calibri"/>
                        <a:cs typeface="Mangal"/>
                      </a:endParaRPr>
                    </a:p>
                  </a:txBody>
                  <a:tcPr marL="45547" marR="45547" marT="45547" marB="45547"/>
                </a:tc>
              </a:tr>
              <a:tr h="606986">
                <a:tc>
                  <a:txBody>
                    <a:bodyPr/>
                    <a:lstStyle/>
                    <a:p>
                      <a:pPr marL="0" marR="0">
                        <a:lnSpc>
                          <a:spcPct val="115000"/>
                        </a:lnSpc>
                        <a:spcBef>
                          <a:spcPts val="0"/>
                        </a:spcBef>
                        <a:spcAft>
                          <a:spcPts val="1000"/>
                        </a:spcAft>
                      </a:pPr>
                      <a:r>
                        <a:rPr lang="en-US" sz="1600">
                          <a:effectLst/>
                        </a:rPr>
                        <a:t>rb</a:t>
                      </a:r>
                      <a:endParaRPr lang="en-US" sz="1600">
                        <a:effectLst/>
                        <a:latin typeface="Calibri"/>
                        <a:ea typeface="Calibri"/>
                        <a:cs typeface="Mangal"/>
                      </a:endParaRPr>
                    </a:p>
                  </a:txBody>
                  <a:tcPr marL="45547" marR="45547" marT="45547" marB="45547"/>
                </a:tc>
                <a:tc>
                  <a:txBody>
                    <a:bodyPr/>
                    <a:lstStyle/>
                    <a:p>
                      <a:pPr marL="0" marR="0">
                        <a:lnSpc>
                          <a:spcPct val="115000"/>
                        </a:lnSpc>
                        <a:spcBef>
                          <a:spcPts val="0"/>
                        </a:spcBef>
                        <a:spcAft>
                          <a:spcPts val="1000"/>
                        </a:spcAft>
                      </a:pPr>
                      <a:r>
                        <a:rPr lang="en-US" sz="1600" dirty="0">
                          <a:effectLst/>
                        </a:rPr>
                        <a:t>Opens a file for reading only in binary format. The file pointer is placed at the beginning of the file. This is the default mode.</a:t>
                      </a:r>
                      <a:endParaRPr lang="en-US" sz="1600" dirty="0">
                        <a:effectLst/>
                        <a:latin typeface="Calibri"/>
                        <a:ea typeface="Calibri"/>
                        <a:cs typeface="Mangal"/>
                      </a:endParaRPr>
                    </a:p>
                  </a:txBody>
                  <a:tcPr marL="45547" marR="45547" marT="45547" marB="45547"/>
                </a:tc>
              </a:tr>
              <a:tr h="510196">
                <a:tc>
                  <a:txBody>
                    <a:bodyPr/>
                    <a:lstStyle/>
                    <a:p>
                      <a:pPr marL="0" marR="0">
                        <a:lnSpc>
                          <a:spcPct val="115000"/>
                        </a:lnSpc>
                        <a:spcBef>
                          <a:spcPts val="0"/>
                        </a:spcBef>
                        <a:spcAft>
                          <a:spcPts val="1000"/>
                        </a:spcAft>
                      </a:pPr>
                      <a:r>
                        <a:rPr lang="en-US" sz="1600">
                          <a:effectLst/>
                        </a:rPr>
                        <a:t>r+</a:t>
                      </a:r>
                      <a:endParaRPr lang="en-US" sz="1600">
                        <a:effectLst/>
                        <a:latin typeface="Calibri"/>
                        <a:ea typeface="Calibri"/>
                        <a:cs typeface="Mangal"/>
                      </a:endParaRPr>
                    </a:p>
                  </a:txBody>
                  <a:tcPr marL="45547" marR="45547" marT="45547" marB="45547"/>
                </a:tc>
                <a:tc>
                  <a:txBody>
                    <a:bodyPr/>
                    <a:lstStyle/>
                    <a:p>
                      <a:pPr marL="0" marR="0">
                        <a:lnSpc>
                          <a:spcPct val="115000"/>
                        </a:lnSpc>
                        <a:spcBef>
                          <a:spcPts val="0"/>
                        </a:spcBef>
                        <a:spcAft>
                          <a:spcPts val="1000"/>
                        </a:spcAft>
                      </a:pPr>
                      <a:r>
                        <a:rPr lang="en-US" sz="1600">
                          <a:effectLst/>
                        </a:rPr>
                        <a:t>Opens a file for both reading and writing. The file pointer placed at the beginning of the file.</a:t>
                      </a:r>
                      <a:endParaRPr lang="en-US" sz="1600">
                        <a:effectLst/>
                        <a:latin typeface="Calibri"/>
                        <a:ea typeface="Calibri"/>
                        <a:cs typeface="Mangal"/>
                      </a:endParaRPr>
                    </a:p>
                  </a:txBody>
                  <a:tcPr marL="45547" marR="45547" marT="45547" marB="45547"/>
                </a:tc>
              </a:tr>
              <a:tr h="604374">
                <a:tc>
                  <a:txBody>
                    <a:bodyPr/>
                    <a:lstStyle/>
                    <a:p>
                      <a:pPr marL="0" marR="0">
                        <a:lnSpc>
                          <a:spcPct val="115000"/>
                        </a:lnSpc>
                        <a:spcBef>
                          <a:spcPts val="0"/>
                        </a:spcBef>
                        <a:spcAft>
                          <a:spcPts val="1000"/>
                        </a:spcAft>
                      </a:pPr>
                      <a:r>
                        <a:rPr lang="en-US" sz="1600">
                          <a:effectLst/>
                        </a:rPr>
                        <a:t>rb+</a:t>
                      </a:r>
                      <a:endParaRPr lang="en-US" sz="1600">
                        <a:effectLst/>
                        <a:latin typeface="Calibri"/>
                        <a:ea typeface="Calibri"/>
                        <a:cs typeface="Mangal"/>
                      </a:endParaRPr>
                    </a:p>
                  </a:txBody>
                  <a:tcPr marL="45547" marR="45547" marT="45547" marB="45547"/>
                </a:tc>
                <a:tc>
                  <a:txBody>
                    <a:bodyPr/>
                    <a:lstStyle/>
                    <a:p>
                      <a:pPr marL="0" marR="0">
                        <a:lnSpc>
                          <a:spcPct val="115000"/>
                        </a:lnSpc>
                        <a:spcBef>
                          <a:spcPts val="0"/>
                        </a:spcBef>
                        <a:spcAft>
                          <a:spcPts val="1000"/>
                        </a:spcAft>
                      </a:pPr>
                      <a:r>
                        <a:rPr lang="en-US" sz="1600">
                          <a:effectLst/>
                        </a:rPr>
                        <a:t>Opens a file for both reading and writing in binary format. The file pointer placed at the beginning of the file.</a:t>
                      </a:r>
                      <a:endParaRPr lang="en-US" sz="1600">
                        <a:effectLst/>
                        <a:latin typeface="Calibri"/>
                        <a:ea typeface="Calibri"/>
                        <a:cs typeface="Mangal"/>
                      </a:endParaRPr>
                    </a:p>
                  </a:txBody>
                  <a:tcPr marL="45547" marR="45547" marT="45547" marB="45547"/>
                </a:tc>
              </a:tr>
              <a:tr h="654758">
                <a:tc>
                  <a:txBody>
                    <a:bodyPr/>
                    <a:lstStyle/>
                    <a:p>
                      <a:pPr marL="0" marR="0">
                        <a:lnSpc>
                          <a:spcPct val="115000"/>
                        </a:lnSpc>
                        <a:spcBef>
                          <a:spcPts val="0"/>
                        </a:spcBef>
                        <a:spcAft>
                          <a:spcPts val="1000"/>
                        </a:spcAft>
                      </a:pPr>
                      <a:r>
                        <a:rPr lang="en-US" sz="1600">
                          <a:effectLst/>
                        </a:rPr>
                        <a:t>w</a:t>
                      </a:r>
                      <a:endParaRPr lang="en-US" sz="1600">
                        <a:effectLst/>
                        <a:latin typeface="Calibri"/>
                        <a:ea typeface="Calibri"/>
                        <a:cs typeface="Mangal"/>
                      </a:endParaRPr>
                    </a:p>
                  </a:txBody>
                  <a:tcPr marL="45547" marR="45547" marT="45547" marB="45547"/>
                </a:tc>
                <a:tc>
                  <a:txBody>
                    <a:bodyPr/>
                    <a:lstStyle/>
                    <a:p>
                      <a:pPr marL="0" marR="0">
                        <a:lnSpc>
                          <a:spcPct val="115000"/>
                        </a:lnSpc>
                        <a:spcBef>
                          <a:spcPts val="0"/>
                        </a:spcBef>
                        <a:spcAft>
                          <a:spcPts val="1000"/>
                        </a:spcAft>
                      </a:pPr>
                      <a:r>
                        <a:rPr lang="en-US" sz="1600">
                          <a:effectLst/>
                        </a:rPr>
                        <a:t>Opens a file for writing only. Overwrites the file if the file exists. If the file does not exist, creates a new file for writing.</a:t>
                      </a:r>
                      <a:endParaRPr lang="en-US" sz="1600">
                        <a:effectLst/>
                        <a:latin typeface="Calibri"/>
                        <a:ea typeface="Calibri"/>
                        <a:cs typeface="Mangal"/>
                      </a:endParaRPr>
                    </a:p>
                  </a:txBody>
                  <a:tcPr marL="45547" marR="45547" marT="45547" marB="45547"/>
                </a:tc>
              </a:tr>
              <a:tr h="609600">
                <a:tc>
                  <a:txBody>
                    <a:bodyPr/>
                    <a:lstStyle/>
                    <a:p>
                      <a:pPr marL="0" marR="0">
                        <a:lnSpc>
                          <a:spcPct val="115000"/>
                        </a:lnSpc>
                        <a:spcBef>
                          <a:spcPts val="0"/>
                        </a:spcBef>
                        <a:spcAft>
                          <a:spcPts val="1000"/>
                        </a:spcAft>
                      </a:pPr>
                      <a:r>
                        <a:rPr lang="en-US" sz="1600">
                          <a:effectLst/>
                        </a:rPr>
                        <a:t>wb</a:t>
                      </a:r>
                      <a:endParaRPr lang="en-US" sz="1600">
                        <a:effectLst/>
                        <a:latin typeface="Calibri"/>
                        <a:ea typeface="Calibri"/>
                        <a:cs typeface="Mangal"/>
                      </a:endParaRPr>
                    </a:p>
                  </a:txBody>
                  <a:tcPr marL="45547" marR="45547" marT="45547" marB="45547"/>
                </a:tc>
                <a:tc>
                  <a:txBody>
                    <a:bodyPr/>
                    <a:lstStyle/>
                    <a:p>
                      <a:pPr marL="0" marR="0">
                        <a:lnSpc>
                          <a:spcPct val="115000"/>
                        </a:lnSpc>
                        <a:spcBef>
                          <a:spcPts val="0"/>
                        </a:spcBef>
                        <a:spcAft>
                          <a:spcPts val="1000"/>
                        </a:spcAft>
                      </a:pPr>
                      <a:r>
                        <a:rPr lang="en-US" sz="1600">
                          <a:effectLst/>
                        </a:rPr>
                        <a:t>Opens a file for writing only in binary format. Overwrites the file if the file exists. If the file does not exist, creates a new file for writing.</a:t>
                      </a:r>
                      <a:endParaRPr lang="en-US" sz="1600">
                        <a:effectLst/>
                        <a:latin typeface="Calibri"/>
                        <a:ea typeface="Calibri"/>
                        <a:cs typeface="Mangal"/>
                      </a:endParaRPr>
                    </a:p>
                  </a:txBody>
                  <a:tcPr marL="45547" marR="45547" marT="45547" marB="45547"/>
                </a:tc>
              </a:tr>
              <a:tr h="736184">
                <a:tc>
                  <a:txBody>
                    <a:bodyPr/>
                    <a:lstStyle/>
                    <a:p>
                      <a:pPr marL="0" marR="0">
                        <a:lnSpc>
                          <a:spcPct val="115000"/>
                        </a:lnSpc>
                        <a:spcBef>
                          <a:spcPts val="0"/>
                        </a:spcBef>
                        <a:spcAft>
                          <a:spcPts val="1000"/>
                        </a:spcAft>
                      </a:pPr>
                      <a:r>
                        <a:rPr lang="en-US" sz="1600">
                          <a:effectLst/>
                        </a:rPr>
                        <a:t>w+</a:t>
                      </a:r>
                      <a:endParaRPr lang="en-US" sz="1600">
                        <a:effectLst/>
                        <a:latin typeface="Calibri"/>
                        <a:ea typeface="Calibri"/>
                        <a:cs typeface="Mangal"/>
                      </a:endParaRPr>
                    </a:p>
                  </a:txBody>
                  <a:tcPr marL="45547" marR="45547" marT="45547" marB="45547"/>
                </a:tc>
                <a:tc>
                  <a:txBody>
                    <a:bodyPr/>
                    <a:lstStyle/>
                    <a:p>
                      <a:pPr marL="0" marR="0">
                        <a:lnSpc>
                          <a:spcPct val="115000"/>
                        </a:lnSpc>
                        <a:spcBef>
                          <a:spcPts val="0"/>
                        </a:spcBef>
                        <a:spcAft>
                          <a:spcPts val="1000"/>
                        </a:spcAft>
                      </a:pPr>
                      <a:r>
                        <a:rPr lang="en-US" sz="1600">
                          <a:effectLst/>
                        </a:rPr>
                        <a:t>Opens a file for both writing and reading. Overwrites the existing file if the file exists. If the file does not exist, creates a new file for reading and writing.</a:t>
                      </a:r>
                      <a:endParaRPr lang="en-US" sz="1600">
                        <a:effectLst/>
                        <a:latin typeface="Calibri"/>
                        <a:ea typeface="Calibri"/>
                        <a:cs typeface="Mangal"/>
                      </a:endParaRPr>
                    </a:p>
                  </a:txBody>
                  <a:tcPr marL="45547" marR="45547" marT="45547" marB="45547"/>
                </a:tc>
              </a:tr>
              <a:tr h="609600">
                <a:tc>
                  <a:txBody>
                    <a:bodyPr/>
                    <a:lstStyle/>
                    <a:p>
                      <a:pPr marL="0" marR="0">
                        <a:lnSpc>
                          <a:spcPct val="115000"/>
                        </a:lnSpc>
                        <a:spcBef>
                          <a:spcPts val="0"/>
                        </a:spcBef>
                        <a:spcAft>
                          <a:spcPts val="1000"/>
                        </a:spcAft>
                      </a:pPr>
                      <a:r>
                        <a:rPr lang="en-US" sz="1600">
                          <a:effectLst/>
                        </a:rPr>
                        <a:t>wb+</a:t>
                      </a:r>
                      <a:endParaRPr lang="en-US" sz="1600">
                        <a:effectLst/>
                        <a:latin typeface="Calibri"/>
                        <a:ea typeface="Calibri"/>
                        <a:cs typeface="Mangal"/>
                      </a:endParaRPr>
                    </a:p>
                  </a:txBody>
                  <a:tcPr marL="45547" marR="45547" marT="45547" marB="45547"/>
                </a:tc>
                <a:tc>
                  <a:txBody>
                    <a:bodyPr/>
                    <a:lstStyle/>
                    <a:p>
                      <a:pPr marL="0" marR="0">
                        <a:lnSpc>
                          <a:spcPct val="115000"/>
                        </a:lnSpc>
                        <a:spcBef>
                          <a:spcPts val="0"/>
                        </a:spcBef>
                        <a:spcAft>
                          <a:spcPts val="1000"/>
                        </a:spcAft>
                      </a:pPr>
                      <a:r>
                        <a:rPr lang="en-US" sz="1600" dirty="0">
                          <a:effectLst/>
                        </a:rPr>
                        <a:t>Opens a file for both writing and reading in binary format. Overwrites the existing file if the file exists. If the file does not exist, creates a new file for reading and writing.</a:t>
                      </a:r>
                      <a:endParaRPr lang="en-US" sz="1600" dirty="0">
                        <a:effectLst/>
                        <a:latin typeface="Calibri"/>
                        <a:ea typeface="Calibri"/>
                        <a:cs typeface="Mangal"/>
                      </a:endParaRPr>
                    </a:p>
                  </a:txBody>
                  <a:tcPr marL="45547" marR="45547" marT="45547" marB="45547"/>
                </a:tc>
              </a:tr>
              <a:tr h="659984">
                <a:tc>
                  <a:txBody>
                    <a:bodyPr/>
                    <a:lstStyle/>
                    <a:p>
                      <a:pPr marL="0" marR="0">
                        <a:lnSpc>
                          <a:spcPct val="115000"/>
                        </a:lnSpc>
                        <a:spcBef>
                          <a:spcPts val="0"/>
                        </a:spcBef>
                        <a:spcAft>
                          <a:spcPts val="1000"/>
                        </a:spcAft>
                      </a:pPr>
                      <a:r>
                        <a:rPr lang="en-US" sz="1600">
                          <a:effectLst/>
                        </a:rPr>
                        <a:t>a</a:t>
                      </a:r>
                      <a:endParaRPr lang="en-US" sz="1600">
                        <a:effectLst/>
                        <a:latin typeface="Calibri"/>
                        <a:ea typeface="Calibri"/>
                        <a:cs typeface="Mangal"/>
                      </a:endParaRPr>
                    </a:p>
                  </a:txBody>
                  <a:tcPr marL="45547" marR="45547" marT="45547" marB="45547"/>
                </a:tc>
                <a:tc>
                  <a:txBody>
                    <a:bodyPr/>
                    <a:lstStyle/>
                    <a:p>
                      <a:pPr marL="0" marR="0">
                        <a:lnSpc>
                          <a:spcPct val="115000"/>
                        </a:lnSpc>
                        <a:spcBef>
                          <a:spcPts val="0"/>
                        </a:spcBef>
                        <a:spcAft>
                          <a:spcPts val="1000"/>
                        </a:spcAft>
                      </a:pPr>
                      <a:r>
                        <a:rPr lang="en-US" sz="1600">
                          <a:effectLst/>
                        </a:rPr>
                        <a:t>Opens a file for appending. The file pointer is at the end of the file if the file exists. That is, the file is in the append mode. If the file does not exist, it creates a new file for writing.</a:t>
                      </a:r>
                      <a:endParaRPr lang="en-US" sz="1600">
                        <a:effectLst/>
                        <a:latin typeface="Calibri"/>
                        <a:ea typeface="Calibri"/>
                        <a:cs typeface="Mangal"/>
                      </a:endParaRPr>
                    </a:p>
                  </a:txBody>
                  <a:tcPr marL="45547" marR="45547" marT="45547" marB="45547"/>
                </a:tc>
              </a:tr>
              <a:tr h="914400">
                <a:tc>
                  <a:txBody>
                    <a:bodyPr/>
                    <a:lstStyle/>
                    <a:p>
                      <a:pPr marL="0" marR="0">
                        <a:lnSpc>
                          <a:spcPct val="115000"/>
                        </a:lnSpc>
                        <a:spcBef>
                          <a:spcPts val="0"/>
                        </a:spcBef>
                        <a:spcAft>
                          <a:spcPts val="1000"/>
                        </a:spcAft>
                      </a:pPr>
                      <a:r>
                        <a:rPr lang="en-US" sz="1600">
                          <a:effectLst/>
                        </a:rPr>
                        <a:t>ab</a:t>
                      </a:r>
                      <a:endParaRPr lang="en-US" sz="1600">
                        <a:effectLst/>
                        <a:latin typeface="Calibri"/>
                        <a:ea typeface="Calibri"/>
                        <a:cs typeface="Mangal"/>
                      </a:endParaRPr>
                    </a:p>
                  </a:txBody>
                  <a:tcPr marL="45547" marR="45547" marT="45547" marB="45547"/>
                </a:tc>
                <a:tc>
                  <a:txBody>
                    <a:bodyPr/>
                    <a:lstStyle/>
                    <a:p>
                      <a:pPr marL="0" marR="0">
                        <a:lnSpc>
                          <a:spcPct val="115000"/>
                        </a:lnSpc>
                        <a:spcBef>
                          <a:spcPts val="0"/>
                        </a:spcBef>
                        <a:spcAft>
                          <a:spcPts val="1000"/>
                        </a:spcAft>
                      </a:pPr>
                      <a:r>
                        <a:rPr lang="en-US" sz="1600" dirty="0">
                          <a:effectLst/>
                        </a:rPr>
                        <a:t>Opens a file for appending in binary format. The file pointer is at the end of the file if the file exists. That is, the file is in the append mode. If the file does not exist, it creates a new file for writing.</a:t>
                      </a:r>
                      <a:endParaRPr lang="en-US" sz="1600" dirty="0">
                        <a:effectLst/>
                        <a:latin typeface="Calibri"/>
                        <a:ea typeface="Calibri"/>
                        <a:cs typeface="Mangal"/>
                      </a:endParaRPr>
                    </a:p>
                  </a:txBody>
                  <a:tcPr marL="45547" marR="45547" marT="45547" marB="45547"/>
                </a:tc>
              </a:tr>
              <a:tr h="912968">
                <a:tc>
                  <a:txBody>
                    <a:bodyPr/>
                    <a:lstStyle/>
                    <a:p>
                      <a:pPr marL="0" marR="0">
                        <a:lnSpc>
                          <a:spcPct val="115000"/>
                        </a:lnSpc>
                        <a:spcBef>
                          <a:spcPts val="0"/>
                        </a:spcBef>
                        <a:spcAft>
                          <a:spcPts val="1000"/>
                        </a:spcAft>
                      </a:pPr>
                      <a:r>
                        <a:rPr lang="en-US" sz="1600">
                          <a:effectLst/>
                        </a:rPr>
                        <a:t>a+</a:t>
                      </a:r>
                      <a:endParaRPr lang="en-US" sz="1600">
                        <a:effectLst/>
                        <a:latin typeface="Calibri"/>
                        <a:ea typeface="Calibri"/>
                        <a:cs typeface="Mangal"/>
                      </a:endParaRPr>
                    </a:p>
                  </a:txBody>
                  <a:tcPr marL="45547" marR="45547" marT="45547" marB="45547"/>
                </a:tc>
                <a:tc>
                  <a:txBody>
                    <a:bodyPr/>
                    <a:lstStyle/>
                    <a:p>
                      <a:pPr marL="0" marR="0">
                        <a:lnSpc>
                          <a:spcPct val="115000"/>
                        </a:lnSpc>
                        <a:spcBef>
                          <a:spcPts val="0"/>
                        </a:spcBef>
                        <a:spcAft>
                          <a:spcPts val="1000"/>
                        </a:spcAft>
                      </a:pPr>
                      <a:r>
                        <a:rPr lang="en-US" sz="1600">
                          <a:effectLst/>
                        </a:rPr>
                        <a:t>Opens a file for both appending and reading. The file pointer is at the end of the file if the file exists. The file opens in the append mode. If the file does not exist, it creates a new file for reading and writing.</a:t>
                      </a:r>
                      <a:endParaRPr lang="en-US" sz="1600">
                        <a:effectLst/>
                        <a:latin typeface="Calibri"/>
                        <a:ea typeface="Calibri"/>
                        <a:cs typeface="Mangal"/>
                      </a:endParaRPr>
                    </a:p>
                  </a:txBody>
                  <a:tcPr marL="45547" marR="45547" marT="45547" marB="45547"/>
                </a:tc>
              </a:tr>
              <a:tr h="1316207">
                <a:tc>
                  <a:txBody>
                    <a:bodyPr/>
                    <a:lstStyle/>
                    <a:p>
                      <a:pPr marL="0" marR="0">
                        <a:lnSpc>
                          <a:spcPct val="115000"/>
                        </a:lnSpc>
                        <a:spcBef>
                          <a:spcPts val="0"/>
                        </a:spcBef>
                        <a:spcAft>
                          <a:spcPts val="1000"/>
                        </a:spcAft>
                      </a:pPr>
                      <a:r>
                        <a:rPr lang="en-US" sz="1600">
                          <a:effectLst/>
                        </a:rPr>
                        <a:t>ab+</a:t>
                      </a:r>
                      <a:endParaRPr lang="en-US" sz="1600">
                        <a:effectLst/>
                        <a:latin typeface="Calibri"/>
                        <a:ea typeface="Calibri"/>
                        <a:cs typeface="Mangal"/>
                      </a:endParaRPr>
                    </a:p>
                  </a:txBody>
                  <a:tcPr marL="45547" marR="45547" marT="45547" marB="45547"/>
                </a:tc>
                <a:tc>
                  <a:txBody>
                    <a:bodyPr/>
                    <a:lstStyle/>
                    <a:p>
                      <a:pPr marL="0" marR="0">
                        <a:lnSpc>
                          <a:spcPct val="115000"/>
                        </a:lnSpc>
                        <a:spcBef>
                          <a:spcPts val="0"/>
                        </a:spcBef>
                        <a:spcAft>
                          <a:spcPts val="1000"/>
                        </a:spcAft>
                      </a:pPr>
                      <a:r>
                        <a:rPr lang="en-US" sz="1600" dirty="0">
                          <a:effectLst/>
                        </a:rPr>
                        <a:t>Opens a file for both appending and reading in binary format. The file pointer is at the end of the file if the file exists. The file opens in the append mode. If the file does not exist, it creates a new file for reading and writing.</a:t>
                      </a:r>
                      <a:endParaRPr lang="en-US" sz="1600" dirty="0">
                        <a:effectLst/>
                        <a:latin typeface="Calibri"/>
                        <a:ea typeface="Calibri"/>
                        <a:cs typeface="Mangal"/>
                      </a:endParaRPr>
                    </a:p>
                  </a:txBody>
                  <a:tcPr marL="45547" marR="45547" marT="45547" marB="45547"/>
                </a:tc>
              </a:tr>
            </a:tbl>
          </a:graphicData>
        </a:graphic>
      </p:graphicFrame>
    </p:spTree>
    <p:extLst>
      <p:ext uri="{BB962C8B-B14F-4D97-AF65-F5344CB8AC3E}">
        <p14:creationId xmlns:p14="http://schemas.microsoft.com/office/powerpoint/2010/main" val="1286640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The </a:t>
            </a:r>
            <a:r>
              <a:rPr lang="en-US" sz="2400" i="1" dirty="0"/>
              <a:t>file</a:t>
            </a:r>
            <a:r>
              <a:rPr lang="en-US" sz="2400" dirty="0"/>
              <a:t> Object Attributes</a:t>
            </a:r>
            <a:br>
              <a:rPr lang="en-US" sz="2400" dirty="0"/>
            </a:br>
            <a:r>
              <a:rPr lang="en-US" sz="2400" dirty="0"/>
              <a:t>Once a file is opened and you have one </a:t>
            </a:r>
            <a:r>
              <a:rPr lang="en-US" sz="2400" i="1" dirty="0"/>
              <a:t>file</a:t>
            </a:r>
            <a:r>
              <a:rPr lang="en-US" sz="2400" dirty="0"/>
              <a:t> object, you can get various information related to that file</a:t>
            </a:r>
            <a:endParaRPr lang="en-US" sz="24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38411413"/>
              </p:ext>
            </p:extLst>
          </p:nvPr>
        </p:nvGraphicFramePr>
        <p:xfrm>
          <a:off x="685800" y="1752599"/>
          <a:ext cx="7772400" cy="3197992"/>
        </p:xfrm>
        <a:graphic>
          <a:graphicData uri="http://schemas.openxmlformats.org/drawingml/2006/table">
            <a:tbl>
              <a:tblPr firstRow="1" firstCol="1" bandRow="1">
                <a:tableStyleId>{5C22544A-7EE6-4342-B048-85BDC9FD1C3A}</a:tableStyleId>
              </a:tblPr>
              <a:tblGrid>
                <a:gridCol w="3886200"/>
                <a:gridCol w="3886200"/>
              </a:tblGrid>
              <a:tr h="623090">
                <a:tc>
                  <a:txBody>
                    <a:bodyPr/>
                    <a:lstStyle/>
                    <a:p>
                      <a:pPr marL="0" marR="0">
                        <a:lnSpc>
                          <a:spcPct val="115000"/>
                        </a:lnSpc>
                        <a:spcBef>
                          <a:spcPts val="0"/>
                        </a:spcBef>
                        <a:spcAft>
                          <a:spcPts val="1000"/>
                        </a:spcAft>
                      </a:pPr>
                      <a:r>
                        <a:rPr lang="en-US" sz="2400" dirty="0">
                          <a:effectLst/>
                        </a:rPr>
                        <a:t>Attribute</a:t>
                      </a:r>
                      <a:endParaRPr lang="en-US" sz="2400" dirty="0">
                        <a:effectLst/>
                        <a:latin typeface="Calibri"/>
                        <a:ea typeface="Calibri"/>
                        <a:cs typeface="Mangal"/>
                      </a:endParaRPr>
                    </a:p>
                  </a:txBody>
                  <a:tcPr marL="76200" marR="76200" marT="76200" marB="76200"/>
                </a:tc>
                <a:tc>
                  <a:txBody>
                    <a:bodyPr/>
                    <a:lstStyle/>
                    <a:p>
                      <a:pPr marL="0" marR="0">
                        <a:lnSpc>
                          <a:spcPct val="115000"/>
                        </a:lnSpc>
                        <a:spcBef>
                          <a:spcPts val="0"/>
                        </a:spcBef>
                        <a:spcAft>
                          <a:spcPts val="1000"/>
                        </a:spcAft>
                      </a:pPr>
                      <a:r>
                        <a:rPr lang="en-US" sz="2400">
                          <a:effectLst/>
                        </a:rPr>
                        <a:t>Description</a:t>
                      </a:r>
                      <a:endParaRPr lang="en-US" sz="2400">
                        <a:effectLst/>
                        <a:latin typeface="Calibri"/>
                        <a:ea typeface="Calibri"/>
                        <a:cs typeface="Mangal"/>
                      </a:endParaRPr>
                    </a:p>
                  </a:txBody>
                  <a:tcPr marL="76200" marR="76200" marT="76200" marB="76200"/>
                </a:tc>
              </a:tr>
              <a:tr h="623090">
                <a:tc>
                  <a:txBody>
                    <a:bodyPr/>
                    <a:lstStyle/>
                    <a:p>
                      <a:pPr marL="0" marR="0">
                        <a:lnSpc>
                          <a:spcPct val="115000"/>
                        </a:lnSpc>
                        <a:spcBef>
                          <a:spcPts val="0"/>
                        </a:spcBef>
                        <a:spcAft>
                          <a:spcPts val="1000"/>
                        </a:spcAft>
                      </a:pPr>
                      <a:r>
                        <a:rPr lang="en-US" sz="2400" dirty="0" err="1">
                          <a:effectLst/>
                        </a:rPr>
                        <a:t>file.closed</a:t>
                      </a:r>
                      <a:endParaRPr lang="en-US" sz="2400" dirty="0">
                        <a:effectLst/>
                        <a:latin typeface="Calibri"/>
                        <a:ea typeface="Calibri"/>
                        <a:cs typeface="Mangal"/>
                      </a:endParaRPr>
                    </a:p>
                  </a:txBody>
                  <a:tcPr marL="76200" marR="76200" marT="76200" marB="76200"/>
                </a:tc>
                <a:tc>
                  <a:txBody>
                    <a:bodyPr/>
                    <a:lstStyle/>
                    <a:p>
                      <a:pPr marL="0" marR="0">
                        <a:lnSpc>
                          <a:spcPct val="115000"/>
                        </a:lnSpc>
                        <a:spcBef>
                          <a:spcPts val="0"/>
                        </a:spcBef>
                        <a:spcAft>
                          <a:spcPts val="1000"/>
                        </a:spcAft>
                      </a:pPr>
                      <a:r>
                        <a:rPr lang="en-US" sz="2400">
                          <a:effectLst/>
                        </a:rPr>
                        <a:t>Returns true if file is closed, false otherwise.</a:t>
                      </a:r>
                      <a:endParaRPr lang="en-US" sz="2400">
                        <a:effectLst/>
                        <a:latin typeface="Calibri"/>
                        <a:ea typeface="Calibri"/>
                        <a:cs typeface="Mangal"/>
                      </a:endParaRPr>
                    </a:p>
                  </a:txBody>
                  <a:tcPr marL="76200" marR="76200" marT="76200" marB="76200"/>
                </a:tc>
              </a:tr>
              <a:tr h="982865">
                <a:tc>
                  <a:txBody>
                    <a:bodyPr/>
                    <a:lstStyle/>
                    <a:p>
                      <a:pPr marL="0" marR="0">
                        <a:lnSpc>
                          <a:spcPct val="115000"/>
                        </a:lnSpc>
                        <a:spcBef>
                          <a:spcPts val="0"/>
                        </a:spcBef>
                        <a:spcAft>
                          <a:spcPts val="1000"/>
                        </a:spcAft>
                      </a:pPr>
                      <a:r>
                        <a:rPr lang="en-US" sz="2400" dirty="0" err="1">
                          <a:effectLst/>
                        </a:rPr>
                        <a:t>file.mode</a:t>
                      </a:r>
                      <a:endParaRPr lang="en-US" sz="2400" dirty="0">
                        <a:effectLst/>
                        <a:latin typeface="Calibri"/>
                        <a:ea typeface="Calibri"/>
                        <a:cs typeface="Mangal"/>
                      </a:endParaRPr>
                    </a:p>
                  </a:txBody>
                  <a:tcPr marL="76200" marR="76200" marT="76200" marB="76200"/>
                </a:tc>
                <a:tc>
                  <a:txBody>
                    <a:bodyPr/>
                    <a:lstStyle/>
                    <a:p>
                      <a:pPr marL="0" marR="0">
                        <a:lnSpc>
                          <a:spcPct val="115000"/>
                        </a:lnSpc>
                        <a:spcBef>
                          <a:spcPts val="0"/>
                        </a:spcBef>
                        <a:spcAft>
                          <a:spcPts val="1000"/>
                        </a:spcAft>
                      </a:pPr>
                      <a:r>
                        <a:rPr lang="en-US" sz="2400" dirty="0">
                          <a:effectLst/>
                        </a:rPr>
                        <a:t>Returns access mode with which file was opened.</a:t>
                      </a:r>
                      <a:endParaRPr lang="en-US" sz="2400" dirty="0">
                        <a:effectLst/>
                        <a:latin typeface="Calibri"/>
                        <a:ea typeface="Calibri"/>
                        <a:cs typeface="Mangal"/>
                      </a:endParaRPr>
                    </a:p>
                  </a:txBody>
                  <a:tcPr marL="76200" marR="76200" marT="76200" marB="76200"/>
                </a:tc>
              </a:tr>
              <a:tr h="623090">
                <a:tc>
                  <a:txBody>
                    <a:bodyPr/>
                    <a:lstStyle/>
                    <a:p>
                      <a:pPr marL="0" marR="0">
                        <a:lnSpc>
                          <a:spcPct val="115000"/>
                        </a:lnSpc>
                        <a:spcBef>
                          <a:spcPts val="0"/>
                        </a:spcBef>
                        <a:spcAft>
                          <a:spcPts val="1000"/>
                        </a:spcAft>
                      </a:pPr>
                      <a:r>
                        <a:rPr lang="en-US" sz="2400">
                          <a:effectLst/>
                        </a:rPr>
                        <a:t>file.name</a:t>
                      </a:r>
                      <a:endParaRPr lang="en-US" sz="2400">
                        <a:effectLst/>
                        <a:latin typeface="Calibri"/>
                        <a:ea typeface="Calibri"/>
                        <a:cs typeface="Mangal"/>
                      </a:endParaRPr>
                    </a:p>
                  </a:txBody>
                  <a:tcPr marL="76200" marR="76200" marT="76200" marB="76200"/>
                </a:tc>
                <a:tc>
                  <a:txBody>
                    <a:bodyPr/>
                    <a:lstStyle/>
                    <a:p>
                      <a:pPr marL="0" marR="0">
                        <a:lnSpc>
                          <a:spcPct val="115000"/>
                        </a:lnSpc>
                        <a:spcBef>
                          <a:spcPts val="0"/>
                        </a:spcBef>
                        <a:spcAft>
                          <a:spcPts val="1000"/>
                        </a:spcAft>
                      </a:pPr>
                      <a:r>
                        <a:rPr lang="en-US" sz="2400" dirty="0">
                          <a:effectLst/>
                        </a:rPr>
                        <a:t>Returns name of the file.</a:t>
                      </a:r>
                      <a:endParaRPr lang="en-US" sz="2400" dirty="0">
                        <a:effectLst/>
                        <a:latin typeface="Calibri"/>
                        <a:ea typeface="Calibri"/>
                        <a:cs typeface="Mangal"/>
                      </a:endParaRPr>
                    </a:p>
                  </a:txBody>
                  <a:tcPr marL="76200" marR="76200" marT="76200" marB="76200"/>
                </a:tc>
              </a:tr>
            </a:tbl>
          </a:graphicData>
        </a:graphic>
      </p:graphicFrame>
      <p:sp>
        <p:nvSpPr>
          <p:cNvPr id="7" name="TextBox 6"/>
          <p:cNvSpPr txBox="1"/>
          <p:nvPr/>
        </p:nvSpPr>
        <p:spPr>
          <a:xfrm>
            <a:off x="990600" y="5486400"/>
            <a:ext cx="7467600" cy="369332"/>
          </a:xfrm>
          <a:prstGeom prst="rect">
            <a:avLst/>
          </a:prstGeom>
          <a:noFill/>
        </p:spPr>
        <p:txBody>
          <a:bodyPr wrap="square" rtlCol="0">
            <a:spAutoFit/>
          </a:bodyPr>
          <a:lstStyle/>
          <a:p>
            <a:r>
              <a:rPr lang="en-US" dirty="0" err="1"/>
              <a:t>softspace</a:t>
            </a:r>
            <a:r>
              <a:rPr lang="en-US" dirty="0"/>
              <a:t> attribute is not supported in Python 3.x</a:t>
            </a:r>
            <a:endParaRPr lang="en-US" dirty="0"/>
          </a:p>
        </p:txBody>
      </p:sp>
    </p:spTree>
    <p:extLst>
      <p:ext uri="{BB962C8B-B14F-4D97-AF65-F5344CB8AC3E}">
        <p14:creationId xmlns:p14="http://schemas.microsoft.com/office/powerpoint/2010/main" val="2449917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a file</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 Open a file</a:t>
            </a:r>
          </a:p>
          <a:p>
            <a:r>
              <a:rPr lang="en-US" dirty="0" err="1"/>
              <a:t>fo</a:t>
            </a:r>
            <a:r>
              <a:rPr lang="en-US" dirty="0"/>
              <a:t> = open</a:t>
            </a:r>
            <a:r>
              <a:rPr lang="en-US" dirty="0" smtClean="0"/>
              <a:t>(“hcl.txt</a:t>
            </a:r>
            <a:r>
              <a:rPr lang="en-US" dirty="0"/>
              <a:t>", "</a:t>
            </a:r>
            <a:r>
              <a:rPr lang="en-US" dirty="0" err="1"/>
              <a:t>wb</a:t>
            </a:r>
            <a:r>
              <a:rPr lang="en-US" dirty="0"/>
              <a:t>")</a:t>
            </a:r>
          </a:p>
          <a:p>
            <a:r>
              <a:rPr lang="en-US" dirty="0"/>
              <a:t>print ("Name of the file: ", </a:t>
            </a:r>
            <a:r>
              <a:rPr lang="en-US" dirty="0" smtClean="0"/>
              <a:t>hcl.name</a:t>
            </a:r>
            <a:r>
              <a:rPr lang="en-US" dirty="0"/>
              <a:t>)</a:t>
            </a:r>
          </a:p>
          <a:p>
            <a:r>
              <a:rPr lang="en-US" dirty="0"/>
              <a:t>print ("Closed or not : ", </a:t>
            </a:r>
            <a:r>
              <a:rPr lang="en-US" dirty="0" err="1" smtClean="0"/>
              <a:t>hcl.closed</a:t>
            </a:r>
            <a:r>
              <a:rPr lang="en-US" dirty="0"/>
              <a:t>)</a:t>
            </a:r>
          </a:p>
          <a:p>
            <a:r>
              <a:rPr lang="en-US" dirty="0"/>
              <a:t>print ("Opening mode : ", </a:t>
            </a:r>
            <a:r>
              <a:rPr lang="en-US" dirty="0" err="1" smtClean="0"/>
              <a:t>hcl.mode</a:t>
            </a:r>
            <a:r>
              <a:rPr lang="en-US" dirty="0"/>
              <a:t>)</a:t>
            </a:r>
          </a:p>
          <a:p>
            <a:r>
              <a:rPr lang="en-US" dirty="0" err="1" smtClean="0"/>
              <a:t>hcl.close</a:t>
            </a:r>
            <a:r>
              <a:rPr lang="en-US" dirty="0"/>
              <a:t>()</a:t>
            </a:r>
          </a:p>
          <a:p>
            <a:pPr marL="0" indent="0">
              <a:buNone/>
            </a:pPr>
            <a:r>
              <a:rPr lang="en-US" dirty="0"/>
              <a:t>This produces the following result −</a:t>
            </a:r>
          </a:p>
          <a:p>
            <a:r>
              <a:rPr lang="en-US" dirty="0"/>
              <a:t>Name of the file:  </a:t>
            </a:r>
            <a:r>
              <a:rPr lang="en-US" dirty="0" smtClean="0"/>
              <a:t>hcl.txt</a:t>
            </a:r>
            <a:endParaRPr lang="en-US" dirty="0"/>
          </a:p>
          <a:p>
            <a:r>
              <a:rPr lang="en-US" dirty="0"/>
              <a:t>Closed or not :  False</a:t>
            </a:r>
          </a:p>
          <a:p>
            <a:r>
              <a:rPr lang="en-US" dirty="0"/>
              <a:t>Opening mode :  </a:t>
            </a:r>
            <a:r>
              <a:rPr lang="en-US" dirty="0" err="1"/>
              <a:t>wb</a:t>
            </a:r>
            <a:endParaRPr lang="en-US" dirty="0"/>
          </a:p>
          <a:p>
            <a:pPr marL="0" indent="0">
              <a:buNone/>
            </a:pPr>
            <a:r>
              <a:rPr lang="en-US" dirty="0"/>
              <a:t> </a:t>
            </a:r>
          </a:p>
          <a:p>
            <a:endParaRPr lang="en-US" dirty="0"/>
          </a:p>
        </p:txBody>
      </p:sp>
    </p:spTree>
    <p:extLst>
      <p:ext uri="{BB962C8B-B14F-4D97-AF65-F5344CB8AC3E}">
        <p14:creationId xmlns:p14="http://schemas.microsoft.com/office/powerpoint/2010/main" val="499532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The </a:t>
            </a:r>
            <a:r>
              <a:rPr lang="en-US" i="1" dirty="0"/>
              <a:t>close()</a:t>
            </a:r>
            <a:r>
              <a:rPr lang="en-US" dirty="0"/>
              <a:t> Method</a:t>
            </a:r>
            <a:br>
              <a:rPr lang="en-US" dirty="0"/>
            </a:br>
            <a:endParaRPr lang="en-US" dirty="0"/>
          </a:p>
        </p:txBody>
      </p:sp>
      <p:sp>
        <p:nvSpPr>
          <p:cNvPr id="3" name="Content Placeholder 2"/>
          <p:cNvSpPr>
            <a:spLocks noGrp="1"/>
          </p:cNvSpPr>
          <p:nvPr>
            <p:ph idx="1"/>
          </p:nvPr>
        </p:nvSpPr>
        <p:spPr>
          <a:xfrm>
            <a:off x="457200" y="838200"/>
            <a:ext cx="8229600" cy="5287963"/>
          </a:xfrm>
        </p:spPr>
        <p:txBody>
          <a:bodyPr>
            <a:normAutofit fontScale="62500" lnSpcReduction="20000"/>
          </a:bodyPr>
          <a:lstStyle/>
          <a:p>
            <a:r>
              <a:rPr lang="en-US" dirty="0" smtClean="0"/>
              <a:t>The close() method of a </a:t>
            </a:r>
            <a:r>
              <a:rPr lang="en-US" i="1" dirty="0" smtClean="0"/>
              <a:t>file</a:t>
            </a:r>
            <a:r>
              <a:rPr lang="en-US" dirty="0" smtClean="0"/>
              <a:t> object flushes any unwritten information and closes the file object, after which no more writing can be done.</a:t>
            </a:r>
          </a:p>
          <a:p>
            <a:r>
              <a:rPr lang="en-US" dirty="0" smtClean="0"/>
              <a:t>Python </a:t>
            </a:r>
            <a:r>
              <a:rPr lang="en-US" dirty="0"/>
              <a:t>automatically closes a file when the reference object of a file is reassigned to another file. It is a good practice to use the close() method to close a file.</a:t>
            </a:r>
          </a:p>
          <a:p>
            <a:r>
              <a:rPr lang="en-US" dirty="0"/>
              <a:t>Syntax</a:t>
            </a:r>
          </a:p>
          <a:p>
            <a:r>
              <a:rPr lang="en-US" dirty="0" err="1"/>
              <a:t>fileObject.close</a:t>
            </a:r>
            <a:r>
              <a:rPr lang="en-US" dirty="0"/>
              <a:t>();</a:t>
            </a:r>
          </a:p>
          <a:p>
            <a:r>
              <a:rPr lang="en-US" dirty="0"/>
              <a:t>Example</a:t>
            </a:r>
          </a:p>
          <a:p>
            <a:pPr marL="0" indent="0">
              <a:buNone/>
            </a:pPr>
            <a:r>
              <a:rPr lang="en-US" dirty="0"/>
              <a:t> </a:t>
            </a:r>
          </a:p>
          <a:p>
            <a:r>
              <a:rPr lang="en-US" dirty="0"/>
              <a:t># Open a file</a:t>
            </a:r>
          </a:p>
          <a:p>
            <a:r>
              <a:rPr lang="en-US" dirty="0" err="1"/>
              <a:t>fo</a:t>
            </a:r>
            <a:r>
              <a:rPr lang="en-US" dirty="0"/>
              <a:t> = open</a:t>
            </a:r>
            <a:r>
              <a:rPr lang="en-US" dirty="0" smtClean="0"/>
              <a:t>(“demo.txt</a:t>
            </a:r>
            <a:r>
              <a:rPr lang="en-US" dirty="0"/>
              <a:t>", "</a:t>
            </a:r>
            <a:r>
              <a:rPr lang="en-US" dirty="0" err="1"/>
              <a:t>wb</a:t>
            </a:r>
            <a:r>
              <a:rPr lang="en-US" dirty="0"/>
              <a:t>")</a:t>
            </a:r>
          </a:p>
          <a:p>
            <a:r>
              <a:rPr lang="en-US" dirty="0"/>
              <a:t>print ("Name of the file: ", fo.name)</a:t>
            </a:r>
          </a:p>
          <a:p>
            <a:r>
              <a:rPr lang="en-US" dirty="0"/>
              <a:t> </a:t>
            </a:r>
          </a:p>
          <a:p>
            <a:r>
              <a:rPr lang="en-US" dirty="0"/>
              <a:t># Close opened file</a:t>
            </a:r>
          </a:p>
          <a:p>
            <a:r>
              <a:rPr lang="en-US" dirty="0" err="1"/>
              <a:t>fo.close</a:t>
            </a:r>
            <a:r>
              <a:rPr lang="en-US" dirty="0"/>
              <a:t>()</a:t>
            </a:r>
          </a:p>
          <a:p>
            <a:r>
              <a:rPr lang="en-US" dirty="0"/>
              <a:t>This produces the following result −</a:t>
            </a:r>
          </a:p>
          <a:p>
            <a:r>
              <a:rPr lang="en-US" dirty="0"/>
              <a:t>Name of the file:  </a:t>
            </a:r>
            <a:r>
              <a:rPr lang="en-US" dirty="0" smtClean="0"/>
              <a:t>demo.txt</a:t>
            </a:r>
            <a:endParaRPr lang="en-US" dirty="0"/>
          </a:p>
          <a:p>
            <a:endParaRPr lang="en-US" dirty="0"/>
          </a:p>
        </p:txBody>
      </p:sp>
    </p:spTree>
    <p:extLst>
      <p:ext uri="{BB962C8B-B14F-4D97-AF65-F5344CB8AC3E}">
        <p14:creationId xmlns:p14="http://schemas.microsoft.com/office/powerpoint/2010/main" val="94916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read()</a:t>
            </a:r>
            <a:r>
              <a:rPr lang="en-US" dirty="0"/>
              <a:t> and </a:t>
            </a:r>
            <a:r>
              <a:rPr lang="en-US" i="1" dirty="0"/>
              <a:t>write()</a:t>
            </a:r>
            <a:r>
              <a:rPr lang="en-US" dirty="0"/>
              <a:t> methods</a:t>
            </a:r>
          </a:p>
        </p:txBody>
      </p:sp>
      <p:sp>
        <p:nvSpPr>
          <p:cNvPr id="3" name="Content Placeholder 2"/>
          <p:cNvSpPr>
            <a:spLocks noGrp="1"/>
          </p:cNvSpPr>
          <p:nvPr>
            <p:ph idx="1"/>
          </p:nvPr>
        </p:nvSpPr>
        <p:spPr/>
        <p:txBody>
          <a:bodyPr>
            <a:normAutofit fontScale="47500" lnSpcReduction="20000"/>
          </a:bodyPr>
          <a:lstStyle/>
          <a:p>
            <a:pPr marL="0" indent="0">
              <a:buNone/>
            </a:pPr>
            <a:r>
              <a:rPr lang="en-US" dirty="0"/>
              <a:t>The </a:t>
            </a:r>
            <a:r>
              <a:rPr lang="en-US" i="1" dirty="0"/>
              <a:t>file</a:t>
            </a:r>
            <a:r>
              <a:rPr lang="en-US" dirty="0"/>
              <a:t> object provides a set of access methods to make </a:t>
            </a:r>
            <a:r>
              <a:rPr lang="en-US" dirty="0" smtClean="0"/>
              <a:t>file handling easier</a:t>
            </a:r>
            <a:r>
              <a:rPr lang="en-US" dirty="0"/>
              <a:t>. </a:t>
            </a:r>
            <a:r>
              <a:rPr lang="en-US" dirty="0" smtClean="0"/>
              <a:t>We use</a:t>
            </a:r>
            <a:r>
              <a:rPr lang="en-US" dirty="0"/>
              <a:t> </a:t>
            </a:r>
            <a:r>
              <a:rPr lang="en-US" i="1" dirty="0"/>
              <a:t>read()</a:t>
            </a:r>
            <a:r>
              <a:rPr lang="en-US" dirty="0"/>
              <a:t> and </a:t>
            </a:r>
            <a:r>
              <a:rPr lang="en-US" i="1" dirty="0"/>
              <a:t>write()</a:t>
            </a:r>
            <a:r>
              <a:rPr lang="en-US" dirty="0"/>
              <a:t> methods to read and write files.</a:t>
            </a:r>
          </a:p>
          <a:p>
            <a:pPr marL="0" indent="0">
              <a:buNone/>
            </a:pPr>
            <a:r>
              <a:rPr lang="en-US" dirty="0"/>
              <a:t>The </a:t>
            </a:r>
            <a:r>
              <a:rPr lang="en-US" i="1" dirty="0"/>
              <a:t>write()</a:t>
            </a:r>
            <a:r>
              <a:rPr lang="en-US" dirty="0"/>
              <a:t> Method</a:t>
            </a:r>
          </a:p>
          <a:p>
            <a:r>
              <a:rPr lang="en-US" dirty="0"/>
              <a:t>The </a:t>
            </a:r>
            <a:r>
              <a:rPr lang="en-US" i="1" dirty="0"/>
              <a:t>write()</a:t>
            </a:r>
            <a:r>
              <a:rPr lang="en-US" dirty="0"/>
              <a:t> method writes any string to an open file. It is important to note that Python strings can have binary data and not just text.</a:t>
            </a:r>
          </a:p>
          <a:p>
            <a:r>
              <a:rPr lang="en-US" dirty="0"/>
              <a:t>The write() method does not add a newline character ('\n') to the end of the string −</a:t>
            </a:r>
          </a:p>
          <a:p>
            <a:pPr marL="0" indent="0">
              <a:buNone/>
            </a:pPr>
            <a:r>
              <a:rPr lang="en-US" dirty="0"/>
              <a:t>Syntax</a:t>
            </a:r>
          </a:p>
          <a:p>
            <a:r>
              <a:rPr lang="en-US" dirty="0" err="1"/>
              <a:t>fileObject.write</a:t>
            </a:r>
            <a:r>
              <a:rPr lang="en-US" dirty="0"/>
              <a:t>(string);</a:t>
            </a:r>
          </a:p>
          <a:p>
            <a:pPr marL="0" indent="0">
              <a:buNone/>
            </a:pPr>
            <a:r>
              <a:rPr lang="en-US" dirty="0"/>
              <a:t>Here, passed parameter is the content to be written into the opened file.</a:t>
            </a:r>
          </a:p>
          <a:p>
            <a:r>
              <a:rPr lang="en-US" dirty="0"/>
              <a:t>Example</a:t>
            </a:r>
          </a:p>
          <a:p>
            <a:pPr marL="0" indent="0">
              <a:buNone/>
            </a:pPr>
            <a:r>
              <a:rPr lang="en-US" dirty="0"/>
              <a:t> </a:t>
            </a:r>
          </a:p>
          <a:p>
            <a:r>
              <a:rPr lang="en-US" dirty="0"/>
              <a:t># Open a file</a:t>
            </a:r>
          </a:p>
          <a:p>
            <a:r>
              <a:rPr lang="en-US" dirty="0" err="1"/>
              <a:t>fo</a:t>
            </a:r>
            <a:r>
              <a:rPr lang="en-US" dirty="0"/>
              <a:t> = open("foo.txt", "w")</a:t>
            </a:r>
          </a:p>
          <a:p>
            <a:r>
              <a:rPr lang="en-US" dirty="0" err="1"/>
              <a:t>fo.write</a:t>
            </a:r>
            <a:r>
              <a:rPr lang="en-US" dirty="0"/>
              <a:t>( "Python is a great language.\</a:t>
            </a:r>
            <a:r>
              <a:rPr lang="en-US" dirty="0" err="1"/>
              <a:t>nYeah</a:t>
            </a:r>
            <a:r>
              <a:rPr lang="en-US" dirty="0"/>
              <a:t> its great!!\n")</a:t>
            </a:r>
          </a:p>
          <a:p>
            <a:r>
              <a:rPr lang="en-US" dirty="0" smtClean="0"/>
              <a:t># </a:t>
            </a:r>
            <a:r>
              <a:rPr lang="en-US" dirty="0"/>
              <a:t>Close </a:t>
            </a:r>
            <a:r>
              <a:rPr lang="en-US" dirty="0" err="1"/>
              <a:t>opend</a:t>
            </a:r>
            <a:r>
              <a:rPr lang="en-US" dirty="0"/>
              <a:t> file</a:t>
            </a:r>
          </a:p>
          <a:p>
            <a:r>
              <a:rPr lang="en-US" dirty="0" err="1"/>
              <a:t>fo.close</a:t>
            </a:r>
            <a:r>
              <a:rPr lang="en-US" dirty="0"/>
              <a:t>()</a:t>
            </a:r>
          </a:p>
          <a:p>
            <a:pPr marL="0" indent="0">
              <a:buNone/>
            </a:pPr>
            <a:r>
              <a:rPr lang="en-US" dirty="0"/>
              <a:t>The above method would create </a:t>
            </a:r>
            <a:r>
              <a:rPr lang="en-US" i="1" dirty="0"/>
              <a:t>foo.txt</a:t>
            </a:r>
            <a:r>
              <a:rPr lang="en-US" dirty="0"/>
              <a:t> file and would write given content in that file and finally it would close that file. If you would open this file, it would have following content.</a:t>
            </a:r>
          </a:p>
          <a:p>
            <a:r>
              <a:rPr lang="en-US" dirty="0"/>
              <a:t>Python is a great language.</a:t>
            </a:r>
          </a:p>
          <a:p>
            <a:r>
              <a:rPr lang="en-US" dirty="0"/>
              <a:t>Yeah its great!!</a:t>
            </a:r>
          </a:p>
          <a:p>
            <a:endParaRPr lang="en-US" dirty="0"/>
          </a:p>
        </p:txBody>
      </p:sp>
    </p:spTree>
    <p:extLst>
      <p:ext uri="{BB962C8B-B14F-4D97-AF65-F5344CB8AC3E}">
        <p14:creationId xmlns:p14="http://schemas.microsoft.com/office/powerpoint/2010/main" val="1017436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The </a:t>
            </a:r>
            <a:r>
              <a:rPr lang="en-US" i="1" dirty="0"/>
              <a:t>read()</a:t>
            </a:r>
            <a:r>
              <a:rPr lang="en-US" dirty="0"/>
              <a:t> Method</a:t>
            </a:r>
            <a:br>
              <a:rPr lang="en-US" dirty="0"/>
            </a:br>
            <a:endParaRPr lang="en-US" dirty="0"/>
          </a:p>
        </p:txBody>
      </p:sp>
      <p:sp>
        <p:nvSpPr>
          <p:cNvPr id="3" name="Content Placeholder 2"/>
          <p:cNvSpPr>
            <a:spLocks noGrp="1"/>
          </p:cNvSpPr>
          <p:nvPr>
            <p:ph idx="1"/>
          </p:nvPr>
        </p:nvSpPr>
        <p:spPr>
          <a:xfrm>
            <a:off x="457200" y="914400"/>
            <a:ext cx="8229600" cy="5211763"/>
          </a:xfrm>
        </p:spPr>
        <p:txBody>
          <a:bodyPr>
            <a:normAutofit fontScale="70000" lnSpcReduction="20000"/>
          </a:bodyPr>
          <a:lstStyle/>
          <a:p>
            <a:pPr marL="0" indent="0">
              <a:buNone/>
            </a:pPr>
            <a:r>
              <a:rPr lang="en-US" dirty="0" smtClean="0"/>
              <a:t>The</a:t>
            </a:r>
            <a:r>
              <a:rPr lang="en-US" dirty="0"/>
              <a:t> </a:t>
            </a:r>
            <a:r>
              <a:rPr lang="en-US" i="1" dirty="0"/>
              <a:t>read()</a:t>
            </a:r>
            <a:r>
              <a:rPr lang="en-US" dirty="0"/>
              <a:t> method reads a string from an open file. It is important to note that Python strings can have binary data. apart from text data.</a:t>
            </a:r>
          </a:p>
          <a:p>
            <a:pPr marL="0" indent="0">
              <a:buNone/>
            </a:pPr>
            <a:r>
              <a:rPr lang="en-US" dirty="0" smtClean="0"/>
              <a:t>Syntax:</a:t>
            </a:r>
            <a:endParaRPr lang="en-US" dirty="0"/>
          </a:p>
          <a:p>
            <a:r>
              <a:rPr lang="en-US" dirty="0" err="1"/>
              <a:t>fileObject.read</a:t>
            </a:r>
            <a:r>
              <a:rPr lang="en-US" dirty="0"/>
              <a:t>([count]);</a:t>
            </a:r>
          </a:p>
          <a:p>
            <a:pPr marL="0" indent="0">
              <a:buNone/>
            </a:pPr>
            <a:r>
              <a:rPr lang="en-US" dirty="0"/>
              <a:t>Here, passed parameter is the number of bytes to be read from the opened file. This method starts reading from the beginning of the file and if </a:t>
            </a:r>
            <a:r>
              <a:rPr lang="en-US" i="1" dirty="0"/>
              <a:t>count</a:t>
            </a:r>
            <a:r>
              <a:rPr lang="en-US" dirty="0"/>
              <a:t> is missing, then it tries to read as much as possible, maybe until the end of file.</a:t>
            </a:r>
          </a:p>
          <a:p>
            <a:pPr marL="0" indent="0">
              <a:buNone/>
            </a:pPr>
            <a:r>
              <a:rPr lang="en-US" dirty="0"/>
              <a:t>Example</a:t>
            </a:r>
          </a:p>
          <a:p>
            <a:r>
              <a:rPr lang="en-US" dirty="0"/>
              <a:t>Let's take a file </a:t>
            </a:r>
            <a:r>
              <a:rPr lang="en-US" i="1" dirty="0" smtClean="0"/>
              <a:t>hcl.txt</a:t>
            </a:r>
            <a:r>
              <a:rPr lang="en-US" dirty="0"/>
              <a:t>, which we created </a:t>
            </a:r>
            <a:r>
              <a:rPr lang="en-US" dirty="0" smtClean="0"/>
              <a:t>earlier.</a:t>
            </a:r>
            <a:endParaRPr lang="en-US" dirty="0"/>
          </a:p>
          <a:p>
            <a:pPr marL="0" indent="0">
              <a:buNone/>
            </a:pPr>
            <a:r>
              <a:rPr lang="en-US" dirty="0"/>
              <a:t> </a:t>
            </a:r>
            <a:r>
              <a:rPr lang="en-US" dirty="0" smtClean="0"/>
              <a:t># </a:t>
            </a:r>
            <a:r>
              <a:rPr lang="en-US" dirty="0"/>
              <a:t>Open a file</a:t>
            </a:r>
          </a:p>
          <a:p>
            <a:r>
              <a:rPr lang="en-US" dirty="0" err="1"/>
              <a:t>fo</a:t>
            </a:r>
            <a:r>
              <a:rPr lang="en-US" dirty="0"/>
              <a:t> = open("foo.txt", "r+")</a:t>
            </a:r>
          </a:p>
          <a:p>
            <a:r>
              <a:rPr lang="en-US" dirty="0" err="1"/>
              <a:t>str</a:t>
            </a:r>
            <a:r>
              <a:rPr lang="en-US" dirty="0"/>
              <a:t> = </a:t>
            </a:r>
            <a:r>
              <a:rPr lang="en-US" dirty="0" err="1"/>
              <a:t>fo.read</a:t>
            </a:r>
            <a:r>
              <a:rPr lang="en-US" dirty="0"/>
              <a:t>(10)</a:t>
            </a:r>
          </a:p>
          <a:p>
            <a:r>
              <a:rPr lang="en-US" dirty="0"/>
              <a:t>print ("Read String is : ", </a:t>
            </a:r>
            <a:r>
              <a:rPr lang="en-US" dirty="0" err="1"/>
              <a:t>str</a:t>
            </a:r>
            <a:r>
              <a:rPr lang="en-US" dirty="0"/>
              <a:t>)</a:t>
            </a:r>
          </a:p>
          <a:p>
            <a:r>
              <a:rPr lang="en-US" dirty="0"/>
              <a:t># Close opened file</a:t>
            </a:r>
          </a:p>
          <a:p>
            <a:r>
              <a:rPr lang="en-US" dirty="0" err="1"/>
              <a:t>fo.close</a:t>
            </a:r>
            <a:r>
              <a:rPr lang="en-US" dirty="0"/>
              <a:t>()</a:t>
            </a:r>
          </a:p>
          <a:p>
            <a:pPr marL="0" indent="0">
              <a:buNone/>
            </a:pPr>
            <a:endParaRPr lang="en-US" dirty="0"/>
          </a:p>
        </p:txBody>
      </p:sp>
    </p:spTree>
    <p:extLst>
      <p:ext uri="{BB962C8B-B14F-4D97-AF65-F5344CB8AC3E}">
        <p14:creationId xmlns:p14="http://schemas.microsoft.com/office/powerpoint/2010/main" val="1704054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File Positions</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a:t>
            </a:r>
            <a:r>
              <a:rPr lang="en-US" dirty="0"/>
              <a:t> </a:t>
            </a:r>
            <a:r>
              <a:rPr lang="en-US" i="1" dirty="0"/>
              <a:t>tell()</a:t>
            </a:r>
            <a:r>
              <a:rPr lang="en-US" dirty="0"/>
              <a:t> method tells you the current position within the file; in other words, the next read or write will occur at that many bytes from the beginning of the file.</a:t>
            </a:r>
          </a:p>
          <a:p>
            <a:r>
              <a:rPr lang="en-US" dirty="0"/>
              <a:t>The </a:t>
            </a:r>
            <a:r>
              <a:rPr lang="en-US" i="1" dirty="0"/>
              <a:t>seek(offset[, from])</a:t>
            </a:r>
            <a:r>
              <a:rPr lang="en-US" dirty="0"/>
              <a:t> method changes the current file position. The </a:t>
            </a:r>
            <a:r>
              <a:rPr lang="en-US" i="1" dirty="0" smtClean="0"/>
              <a:t>offset </a:t>
            </a:r>
            <a:r>
              <a:rPr lang="en-US" dirty="0" smtClean="0"/>
              <a:t>argument </a:t>
            </a:r>
            <a:r>
              <a:rPr lang="en-US" dirty="0"/>
              <a:t>indicates the number of bytes to be moved. The </a:t>
            </a:r>
            <a:r>
              <a:rPr lang="en-US" i="1" dirty="0"/>
              <a:t>from</a:t>
            </a:r>
            <a:r>
              <a:rPr lang="en-US" dirty="0"/>
              <a:t> argument specifies the reference position from where the bytes are to be moved.</a:t>
            </a:r>
          </a:p>
          <a:p>
            <a:r>
              <a:rPr lang="en-US" dirty="0"/>
              <a:t>If </a:t>
            </a:r>
            <a:r>
              <a:rPr lang="en-US" i="1" dirty="0"/>
              <a:t>from</a:t>
            </a:r>
            <a:r>
              <a:rPr lang="en-US" dirty="0"/>
              <a:t> is set to 0, it means use the beginning of the file as the reference position and 1 means use the current position as the reference position and if it is set to 2 then the end of the file would be taken as the reference position.</a:t>
            </a:r>
          </a:p>
          <a:p>
            <a:endParaRPr lang="en-US" dirty="0"/>
          </a:p>
        </p:txBody>
      </p:sp>
    </p:spTree>
    <p:extLst>
      <p:ext uri="{BB962C8B-B14F-4D97-AF65-F5344CB8AC3E}">
        <p14:creationId xmlns:p14="http://schemas.microsoft.com/office/powerpoint/2010/main" val="149564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645</Words>
  <Application>Microsoft Office PowerPoint</Application>
  <PresentationFormat>On-screen Show (4:3)</PresentationFormat>
  <Paragraphs>173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File Handling</vt:lpstr>
      <vt:lpstr>Opening and Closing Files </vt:lpstr>
      <vt:lpstr> different modes of opening a file </vt:lpstr>
      <vt:lpstr>The file Object Attributes Once a file is opened and you have one file object, you can get various information related to that file</vt:lpstr>
      <vt:lpstr>Open a file</vt:lpstr>
      <vt:lpstr>The close() Method </vt:lpstr>
      <vt:lpstr>read() and write() methods</vt:lpstr>
      <vt:lpstr>The read() Method </vt:lpstr>
      <vt:lpstr>File Positions </vt:lpstr>
      <vt:lpstr>Example</vt:lpstr>
      <vt:lpstr>Renaming and Deleting Files The rename() Method &amp; The remove() Method  </vt:lpstr>
      <vt:lpstr>Directories in Python </vt:lpstr>
      <vt:lpstr>The chdir() Method </vt:lpstr>
      <vt:lpstr>The rmdir() Method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Handling</dc:title>
  <dc:creator>jyothisrinivas</dc:creator>
  <cp:lastModifiedBy>fathermom</cp:lastModifiedBy>
  <cp:revision>12</cp:revision>
  <dcterms:created xsi:type="dcterms:W3CDTF">2006-08-16T00:00:00Z</dcterms:created>
  <dcterms:modified xsi:type="dcterms:W3CDTF">2016-10-09T08:15:54Z</dcterms:modified>
</cp:coreProperties>
</file>