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4" r:id="rId22"/>
    <p:sldId id="277" r:id="rId23"/>
    <p:sldId id="279" r:id="rId24"/>
    <p:sldId id="278" r:id="rId25"/>
    <p:sldId id="281" r:id="rId26"/>
    <p:sldId id="282" r:id="rId27"/>
    <p:sldId id="283" r:id="rId28"/>
    <p:sldId id="290" r:id="rId29"/>
    <p:sldId id="292" r:id="rId30"/>
    <p:sldId id="291" r:id="rId31"/>
    <p:sldId id="293" r:id="rId32"/>
    <p:sldId id="294" r:id="rId33"/>
    <p:sldId id="295" r:id="rId34"/>
    <p:sldId id="284" r:id="rId35"/>
    <p:sldId id="285" r:id="rId36"/>
    <p:sldId id="286" r:id="rId37"/>
    <p:sldId id="287" r:id="rId38"/>
    <p:sldId id="288" r:id="rId39"/>
    <p:sldId id="289" r:id="rId40"/>
    <p:sldId id="280"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Classes  - Object-oriented programming using Python </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42530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Attributes</a:t>
            </a:r>
            <a:endParaRPr lang="en-IN" dirty="0"/>
          </a:p>
        </p:txBody>
      </p:sp>
      <p:sp>
        <p:nvSpPr>
          <p:cNvPr id="3" name="Content Placeholder 2"/>
          <p:cNvSpPr>
            <a:spLocks noGrp="1"/>
          </p:cNvSpPr>
          <p:nvPr>
            <p:ph idx="1"/>
          </p:nvPr>
        </p:nvSpPr>
        <p:spPr/>
        <p:txBody>
          <a:bodyPr/>
          <a:lstStyle/>
          <a:p>
            <a:pPr marL="0" indent="0">
              <a:buNone/>
            </a:pPr>
            <a:r>
              <a:rPr lang="en-US" sz="2400" dirty="0" smtClean="0"/>
              <a:t>You </a:t>
            </a:r>
            <a:r>
              <a:rPr lang="en-US" sz="2400" dirty="0"/>
              <a:t>access the object's attributes using the dot operator with object. Class variable would be accessed using class name as follows </a:t>
            </a:r>
            <a:endParaRPr lang="en-US" sz="2400" dirty="0" smtClean="0"/>
          </a:p>
          <a:p>
            <a:pPr marL="0" indent="0">
              <a:buNone/>
            </a:pPr>
            <a:endParaRPr lang="en-IN" sz="2400" dirty="0"/>
          </a:p>
          <a:p>
            <a:r>
              <a:rPr lang="en-US" sz="2400" dirty="0"/>
              <a:t>emp1.displayEmployee()</a:t>
            </a:r>
            <a:endParaRPr lang="en-IN" sz="2400" dirty="0"/>
          </a:p>
          <a:p>
            <a:r>
              <a:rPr lang="en-US" sz="2400" dirty="0"/>
              <a:t>emp2.displayEmployee()</a:t>
            </a:r>
            <a:endParaRPr lang="en-IN" sz="2400" dirty="0"/>
          </a:p>
          <a:p>
            <a:r>
              <a:rPr lang="en-US" sz="2400" dirty="0"/>
              <a:t>print </a:t>
            </a:r>
            <a:r>
              <a:rPr lang="en-US" sz="2400" dirty="0" smtClean="0"/>
              <a:t>("</a:t>
            </a:r>
            <a:r>
              <a:rPr lang="en-US" sz="2400" dirty="0"/>
              <a:t>Total Employee %d" % </a:t>
            </a:r>
            <a:r>
              <a:rPr lang="en-US" sz="2400" dirty="0" err="1" smtClean="0"/>
              <a:t>Employee.empCount</a:t>
            </a:r>
            <a:r>
              <a:rPr lang="en-US" sz="2400" dirty="0" smtClean="0"/>
              <a:t>)</a:t>
            </a:r>
            <a:endParaRPr lang="en-IN" sz="2400" dirty="0"/>
          </a:p>
          <a:p>
            <a:endParaRPr lang="en-IN" dirty="0"/>
          </a:p>
        </p:txBody>
      </p:sp>
    </p:spTree>
    <p:extLst>
      <p:ext uri="{BB962C8B-B14F-4D97-AF65-F5344CB8AC3E}">
        <p14:creationId xmlns:p14="http://schemas.microsoft.com/office/powerpoint/2010/main" val="1003563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Attributes</a:t>
            </a:r>
            <a:endParaRPr lang="en-IN" dirty="0"/>
          </a:p>
        </p:txBody>
      </p:sp>
      <p:sp>
        <p:nvSpPr>
          <p:cNvPr id="3" name="Content Placeholder 2"/>
          <p:cNvSpPr>
            <a:spLocks noGrp="1"/>
          </p:cNvSpPr>
          <p:nvPr>
            <p:ph idx="1"/>
          </p:nvPr>
        </p:nvSpPr>
        <p:spPr/>
        <p:txBody>
          <a:bodyPr/>
          <a:lstStyle/>
          <a:p>
            <a:pPr marL="0" indent="0">
              <a:buNone/>
            </a:pPr>
            <a:r>
              <a:rPr lang="en-US" dirty="0"/>
              <a:t>You can add, remove, or modify attributes of classes and objects at any time </a:t>
            </a:r>
            <a:r>
              <a:rPr lang="en-US" dirty="0" smtClean="0"/>
              <a:t>−</a:t>
            </a:r>
          </a:p>
          <a:p>
            <a:pPr marL="0" indent="0">
              <a:buNone/>
            </a:pPr>
            <a:endParaRPr lang="en-IN" dirty="0"/>
          </a:p>
          <a:p>
            <a:r>
              <a:rPr lang="en-US" sz="2800" dirty="0"/>
              <a:t>emp1.salary = </a:t>
            </a:r>
            <a:r>
              <a:rPr lang="en-US" sz="2800" dirty="0" smtClean="0"/>
              <a:t>17000  </a:t>
            </a:r>
            <a:r>
              <a:rPr lang="en-US" sz="2800" dirty="0"/>
              <a:t># Add an 'salary' attribute.</a:t>
            </a:r>
            <a:endParaRPr lang="en-IN" sz="2800" dirty="0"/>
          </a:p>
          <a:p>
            <a:r>
              <a:rPr lang="en-US" sz="2800" dirty="0"/>
              <a:t>emp1.name = 'xyz'  # Modify </a:t>
            </a:r>
            <a:r>
              <a:rPr lang="en-US" sz="2800" dirty="0" smtClean="0"/>
              <a:t>‘name' </a:t>
            </a:r>
            <a:r>
              <a:rPr lang="en-US" sz="2800" dirty="0"/>
              <a:t>attribute.</a:t>
            </a:r>
            <a:endParaRPr lang="en-IN" sz="2800" dirty="0"/>
          </a:p>
          <a:p>
            <a:r>
              <a:rPr lang="en-US" sz="2800" dirty="0"/>
              <a:t>del emp1.salary  # Delete </a:t>
            </a:r>
            <a:r>
              <a:rPr lang="en-US" sz="2800" dirty="0" smtClean="0"/>
              <a:t>‘salary' </a:t>
            </a:r>
            <a:r>
              <a:rPr lang="en-US" sz="2800" dirty="0"/>
              <a:t>attribute.</a:t>
            </a:r>
            <a:endParaRPr lang="en-IN" sz="2800" dirty="0"/>
          </a:p>
        </p:txBody>
      </p:sp>
    </p:spTree>
    <p:extLst>
      <p:ext uri="{BB962C8B-B14F-4D97-AF65-F5344CB8AC3E}">
        <p14:creationId xmlns:p14="http://schemas.microsoft.com/office/powerpoint/2010/main" val="3257468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Function</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Instead of using the normal statements to access attributes, you can use the following functions −</a:t>
            </a:r>
            <a:endParaRPr lang="en-IN" dirty="0"/>
          </a:p>
          <a:p>
            <a:pPr lvl="0"/>
            <a:r>
              <a:rPr lang="en-US" dirty="0"/>
              <a:t>The </a:t>
            </a:r>
            <a:r>
              <a:rPr lang="en-US" b="1" dirty="0" err="1"/>
              <a:t>getattr</a:t>
            </a:r>
            <a:r>
              <a:rPr lang="en-US" b="1" dirty="0"/>
              <a:t>(</a:t>
            </a:r>
            <a:r>
              <a:rPr lang="en-US" b="1" dirty="0" err="1"/>
              <a:t>obj</a:t>
            </a:r>
            <a:r>
              <a:rPr lang="en-US" b="1" dirty="0"/>
              <a:t>, name[, default])</a:t>
            </a:r>
            <a:r>
              <a:rPr lang="en-US" dirty="0"/>
              <a:t> : to access the attribute of object</a:t>
            </a:r>
            <a:r>
              <a:rPr lang="en-US" dirty="0" smtClean="0"/>
              <a:t>.</a:t>
            </a:r>
            <a:endParaRPr lang="en-IN" dirty="0"/>
          </a:p>
          <a:p>
            <a:pPr lvl="0"/>
            <a:r>
              <a:rPr lang="en-US" dirty="0" smtClean="0"/>
              <a:t>The</a:t>
            </a:r>
            <a:r>
              <a:rPr lang="en-US" dirty="0"/>
              <a:t> </a:t>
            </a:r>
            <a:r>
              <a:rPr lang="en-US" b="1" dirty="0" err="1"/>
              <a:t>hasattr</a:t>
            </a:r>
            <a:r>
              <a:rPr lang="en-US" b="1" dirty="0"/>
              <a:t>(</a:t>
            </a:r>
            <a:r>
              <a:rPr lang="en-US" b="1" dirty="0" err="1"/>
              <a:t>obj,name</a:t>
            </a:r>
            <a:r>
              <a:rPr lang="en-US" b="1" dirty="0"/>
              <a:t>)</a:t>
            </a:r>
            <a:r>
              <a:rPr lang="en-US" dirty="0"/>
              <a:t> : to check if an attribute exists or not.</a:t>
            </a:r>
            <a:endParaRPr lang="en-IN" dirty="0"/>
          </a:p>
          <a:p>
            <a:pPr lvl="0"/>
            <a:r>
              <a:rPr lang="en-US" dirty="0"/>
              <a:t>The </a:t>
            </a:r>
            <a:r>
              <a:rPr lang="en-US" b="1" dirty="0" err="1"/>
              <a:t>setattr</a:t>
            </a:r>
            <a:r>
              <a:rPr lang="en-US" b="1" dirty="0"/>
              <a:t>(</a:t>
            </a:r>
            <a:r>
              <a:rPr lang="en-US" b="1" dirty="0" err="1"/>
              <a:t>obj,name,value</a:t>
            </a:r>
            <a:r>
              <a:rPr lang="en-US" b="1" dirty="0"/>
              <a:t>)</a:t>
            </a:r>
            <a:r>
              <a:rPr lang="en-US" dirty="0"/>
              <a:t> : to set an attribute. If attribute does not exist, then it would be created.</a:t>
            </a:r>
            <a:endParaRPr lang="en-IN" dirty="0"/>
          </a:p>
          <a:p>
            <a:pPr lvl="0"/>
            <a:r>
              <a:rPr lang="en-US" dirty="0"/>
              <a:t>The </a:t>
            </a:r>
            <a:r>
              <a:rPr lang="en-US" b="1" dirty="0" err="1" smtClean="0"/>
              <a:t>delattr</a:t>
            </a:r>
            <a:r>
              <a:rPr lang="en-US" b="1" dirty="0" smtClean="0"/>
              <a:t>(</a:t>
            </a:r>
            <a:r>
              <a:rPr lang="en-US" b="1" dirty="0" err="1" smtClean="0"/>
              <a:t>obj</a:t>
            </a:r>
            <a:r>
              <a:rPr lang="en-US" b="1" dirty="0"/>
              <a:t>, name)</a:t>
            </a:r>
            <a:r>
              <a:rPr lang="en-US" dirty="0"/>
              <a:t> : to delete an attribute</a:t>
            </a:r>
            <a:r>
              <a:rPr lang="en-US" dirty="0" smtClean="0"/>
              <a:t>.</a:t>
            </a:r>
          </a:p>
          <a:p>
            <a:pPr marL="0" lvl="0" indent="0">
              <a:buNone/>
            </a:pPr>
            <a:r>
              <a:rPr lang="en-US" dirty="0" smtClean="0"/>
              <a:t>Example:</a:t>
            </a:r>
          </a:p>
          <a:p>
            <a:r>
              <a:rPr lang="en-US" dirty="0" err="1"/>
              <a:t>hasattr</a:t>
            </a:r>
            <a:r>
              <a:rPr lang="en-US" dirty="0"/>
              <a:t>(emp1, 'salary')    # Returns true if 'salary' attribute exists</a:t>
            </a:r>
            <a:endParaRPr lang="en-IN" dirty="0"/>
          </a:p>
          <a:p>
            <a:r>
              <a:rPr lang="en-US" dirty="0" err="1" smtClean="0"/>
              <a:t>getattr</a:t>
            </a:r>
            <a:r>
              <a:rPr lang="en-US" dirty="0" smtClean="0"/>
              <a:t>(emp1, 'salary')    # Returns value of 'salary' attribute</a:t>
            </a:r>
            <a:endParaRPr lang="en-IN" dirty="0" smtClean="0"/>
          </a:p>
          <a:p>
            <a:r>
              <a:rPr lang="en-US" dirty="0" err="1" smtClean="0"/>
              <a:t>setattr</a:t>
            </a:r>
            <a:r>
              <a:rPr lang="en-US" dirty="0" smtClean="0"/>
              <a:t>(emp1</a:t>
            </a:r>
            <a:r>
              <a:rPr lang="en-US" dirty="0"/>
              <a:t>, 'salary', 7000) # Set attribute 'salary' at 7000</a:t>
            </a:r>
            <a:endParaRPr lang="en-IN" dirty="0"/>
          </a:p>
          <a:p>
            <a:r>
              <a:rPr lang="en-US" dirty="0" err="1"/>
              <a:t>delattr</a:t>
            </a:r>
            <a:r>
              <a:rPr lang="en-US" dirty="0"/>
              <a:t>(emp1, 'salary')    # Delete attribute 'salary'</a:t>
            </a:r>
            <a:endParaRPr lang="en-IN" dirty="0"/>
          </a:p>
          <a:p>
            <a:pPr lvl="0"/>
            <a:endParaRPr lang="en-IN" dirty="0"/>
          </a:p>
        </p:txBody>
      </p:sp>
    </p:spTree>
    <p:extLst>
      <p:ext uri="{BB962C8B-B14F-4D97-AF65-F5344CB8AC3E}">
        <p14:creationId xmlns:p14="http://schemas.microsoft.com/office/powerpoint/2010/main" val="3042675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Built-In Class Attributes</a:t>
            </a:r>
            <a:r>
              <a:rPr lang="en-IN" dirty="0"/>
              <a:t/>
            </a:r>
            <a:br>
              <a:rPr lang="en-IN" dirty="0"/>
            </a:b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Every </a:t>
            </a:r>
            <a:r>
              <a:rPr lang="en-US" dirty="0"/>
              <a:t>Python class keeps following built-in attributes and they can be accessed using dot operator like any other attribute </a:t>
            </a:r>
            <a:r>
              <a:rPr lang="en-US" dirty="0" smtClean="0"/>
              <a:t>−</a:t>
            </a:r>
          </a:p>
          <a:p>
            <a:pPr marL="0" indent="0">
              <a:buNone/>
            </a:pPr>
            <a:endParaRPr lang="en-IN" dirty="0"/>
          </a:p>
          <a:p>
            <a:pPr lvl="0"/>
            <a:r>
              <a:rPr lang="en-US" b="1" dirty="0"/>
              <a:t>__</a:t>
            </a:r>
            <a:r>
              <a:rPr lang="en-US" b="1" dirty="0" err="1"/>
              <a:t>dict</a:t>
            </a:r>
            <a:r>
              <a:rPr lang="en-US" b="1" dirty="0"/>
              <a:t>__:</a:t>
            </a:r>
            <a:r>
              <a:rPr lang="en-US" dirty="0"/>
              <a:t> Dictionary containing the class's namespace.</a:t>
            </a:r>
            <a:endParaRPr lang="en-IN" dirty="0"/>
          </a:p>
          <a:p>
            <a:pPr lvl="0"/>
            <a:r>
              <a:rPr lang="en-US" b="1" dirty="0"/>
              <a:t>__doc__:</a:t>
            </a:r>
            <a:r>
              <a:rPr lang="en-US" dirty="0"/>
              <a:t> Class documentation string or none, if undefined.</a:t>
            </a:r>
            <a:endParaRPr lang="en-IN" dirty="0"/>
          </a:p>
          <a:p>
            <a:pPr lvl="0"/>
            <a:r>
              <a:rPr lang="en-US" b="1" dirty="0"/>
              <a:t>__name__:</a:t>
            </a:r>
            <a:r>
              <a:rPr lang="en-US" dirty="0"/>
              <a:t> Class name.</a:t>
            </a:r>
            <a:endParaRPr lang="en-IN" dirty="0"/>
          </a:p>
          <a:p>
            <a:pPr lvl="0"/>
            <a:r>
              <a:rPr lang="en-US" b="1" dirty="0"/>
              <a:t>__module__:</a:t>
            </a:r>
            <a:r>
              <a:rPr lang="en-US" dirty="0"/>
              <a:t> Module name in which the class is defined. This attribute is "__main__" in interactive mode.</a:t>
            </a:r>
            <a:endParaRPr lang="en-IN" dirty="0"/>
          </a:p>
          <a:p>
            <a:pPr lvl="0"/>
            <a:r>
              <a:rPr lang="en-US" b="1" dirty="0"/>
              <a:t>__bases__:</a:t>
            </a:r>
            <a:r>
              <a:rPr lang="en-US" dirty="0"/>
              <a:t> A possibly empty tuple containing the base classes, in the order of their occurrence in the base class list.</a:t>
            </a:r>
            <a:endParaRPr lang="en-IN" dirty="0"/>
          </a:p>
          <a:p>
            <a:endParaRPr lang="en-IN" dirty="0"/>
          </a:p>
        </p:txBody>
      </p:sp>
    </p:spTree>
    <p:extLst>
      <p:ext uri="{BB962C8B-B14F-4D97-AF65-F5344CB8AC3E}">
        <p14:creationId xmlns:p14="http://schemas.microsoft.com/office/powerpoint/2010/main" val="151422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Built-In </a:t>
            </a:r>
            <a:r>
              <a:rPr lang="en-US" dirty="0"/>
              <a:t>Class Attributes</a:t>
            </a:r>
            <a:endParaRPr lang="en-IN" dirty="0"/>
          </a:p>
        </p:txBody>
      </p:sp>
      <p:sp>
        <p:nvSpPr>
          <p:cNvPr id="3" name="Content Placeholder 2"/>
          <p:cNvSpPr>
            <a:spLocks noGrp="1"/>
          </p:cNvSpPr>
          <p:nvPr>
            <p:ph idx="1"/>
          </p:nvPr>
        </p:nvSpPr>
        <p:spPr/>
        <p:txBody>
          <a:bodyPr>
            <a:normAutofit/>
          </a:bodyPr>
          <a:lstStyle/>
          <a:p>
            <a:r>
              <a:rPr lang="en-US" sz="2800" dirty="0"/>
              <a:t>print ("</a:t>
            </a:r>
            <a:r>
              <a:rPr lang="en-US" sz="2800" dirty="0" err="1"/>
              <a:t>Employee.__doc</a:t>
            </a:r>
            <a:r>
              <a:rPr lang="en-US" sz="2800" dirty="0"/>
              <a:t>__:", </a:t>
            </a:r>
            <a:r>
              <a:rPr lang="en-US" sz="2800" dirty="0" err="1"/>
              <a:t>Employee.__doc</a:t>
            </a:r>
            <a:r>
              <a:rPr lang="en-US" sz="2800" dirty="0"/>
              <a:t>__)</a:t>
            </a:r>
            <a:endParaRPr lang="en-IN" sz="2800" dirty="0"/>
          </a:p>
          <a:p>
            <a:r>
              <a:rPr lang="en-US" sz="2800" dirty="0"/>
              <a:t>print ("</a:t>
            </a:r>
            <a:r>
              <a:rPr lang="en-US" sz="2800" dirty="0" err="1"/>
              <a:t>Employee.__name</a:t>
            </a:r>
            <a:r>
              <a:rPr lang="en-US" sz="2800" dirty="0"/>
              <a:t>__:", </a:t>
            </a:r>
            <a:r>
              <a:rPr lang="en-US" sz="2800" dirty="0" err="1"/>
              <a:t>Employee.__name</a:t>
            </a:r>
            <a:r>
              <a:rPr lang="en-US" sz="2800" dirty="0"/>
              <a:t>__)</a:t>
            </a:r>
            <a:endParaRPr lang="en-IN" sz="2800" dirty="0"/>
          </a:p>
          <a:p>
            <a:r>
              <a:rPr lang="en-US" sz="2800" dirty="0"/>
              <a:t>print ("</a:t>
            </a:r>
            <a:r>
              <a:rPr lang="en-US" sz="2800" dirty="0" err="1"/>
              <a:t>Employee.__module</a:t>
            </a:r>
            <a:r>
              <a:rPr lang="en-US" sz="2800" dirty="0"/>
              <a:t>__:", </a:t>
            </a:r>
            <a:r>
              <a:rPr lang="en-US" sz="2800" dirty="0" err="1"/>
              <a:t>Employee.__module</a:t>
            </a:r>
            <a:r>
              <a:rPr lang="en-US" sz="2800" dirty="0"/>
              <a:t>__)</a:t>
            </a:r>
            <a:endParaRPr lang="en-IN" sz="2800" dirty="0"/>
          </a:p>
          <a:p>
            <a:r>
              <a:rPr lang="en-US" sz="2800" dirty="0"/>
              <a:t>print ("</a:t>
            </a:r>
            <a:r>
              <a:rPr lang="en-US" sz="2800" dirty="0" err="1"/>
              <a:t>Employee.__bases</a:t>
            </a:r>
            <a:r>
              <a:rPr lang="en-US" sz="2800" dirty="0"/>
              <a:t>__:", </a:t>
            </a:r>
            <a:r>
              <a:rPr lang="en-US" sz="2800" dirty="0" err="1"/>
              <a:t>Employee.__bases</a:t>
            </a:r>
            <a:r>
              <a:rPr lang="en-US" sz="2800" dirty="0"/>
              <a:t>__)</a:t>
            </a:r>
            <a:endParaRPr lang="en-IN" sz="2800" dirty="0"/>
          </a:p>
          <a:p>
            <a:r>
              <a:rPr lang="en-US" sz="2800" dirty="0"/>
              <a:t>print ("Employee.__</a:t>
            </a:r>
            <a:r>
              <a:rPr lang="en-US" sz="2800" dirty="0" err="1"/>
              <a:t>dict</a:t>
            </a:r>
            <a:r>
              <a:rPr lang="en-US" sz="2800" dirty="0"/>
              <a:t>__:", Employee.__</a:t>
            </a:r>
            <a:r>
              <a:rPr lang="en-US" sz="2800" dirty="0" err="1"/>
              <a:t>dict</a:t>
            </a:r>
            <a:r>
              <a:rPr lang="en-US" sz="2800" dirty="0"/>
              <a:t>__ )</a:t>
            </a:r>
            <a:endParaRPr lang="en-IN" sz="2800" dirty="0"/>
          </a:p>
          <a:p>
            <a:pPr marL="0" indent="0">
              <a:buNone/>
            </a:pPr>
            <a:endParaRPr lang="en-IN" sz="2800" dirty="0"/>
          </a:p>
        </p:txBody>
      </p:sp>
    </p:spTree>
    <p:extLst>
      <p:ext uri="{BB962C8B-B14F-4D97-AF65-F5344CB8AC3E}">
        <p14:creationId xmlns:p14="http://schemas.microsoft.com/office/powerpoint/2010/main" val="1235709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Destroying Objects (Garbage Collection)</a:t>
            </a:r>
            <a:endParaRPr lang="en-IN" sz="3600" dirty="0"/>
          </a:p>
        </p:txBody>
      </p:sp>
      <p:sp>
        <p:nvSpPr>
          <p:cNvPr id="3" name="Content Placeholder 2"/>
          <p:cNvSpPr>
            <a:spLocks noGrp="1"/>
          </p:cNvSpPr>
          <p:nvPr>
            <p:ph idx="1"/>
          </p:nvPr>
        </p:nvSpPr>
        <p:spPr/>
        <p:txBody>
          <a:bodyPr>
            <a:normAutofit fontScale="70000" lnSpcReduction="20000"/>
          </a:bodyPr>
          <a:lstStyle/>
          <a:p>
            <a:r>
              <a:rPr lang="en-US" dirty="0" smtClean="0"/>
              <a:t>Python </a:t>
            </a:r>
            <a:r>
              <a:rPr lang="en-US" dirty="0"/>
              <a:t>deletes unneeded objects (built-in types or class instances) automatically to free the memory space. The process by which Python periodically reclaims blocks of memory that no longer are in use is termed Garbage Collection.</a:t>
            </a:r>
            <a:endParaRPr lang="en-IN" dirty="0"/>
          </a:p>
          <a:p>
            <a:r>
              <a:rPr lang="en-US" dirty="0"/>
              <a:t>Python's garbage collector runs during program execution and is triggered when an object's reference count reaches zero. An object's reference count changes as the number of aliases that point to it changes.</a:t>
            </a:r>
            <a:endParaRPr lang="en-IN" dirty="0"/>
          </a:p>
          <a:p>
            <a:r>
              <a:rPr lang="en-US" dirty="0"/>
              <a:t>An object's reference count increases when it is assigned a new name or placed in a container (list, tuple, or dictionary). The object's reference count decreases when it's deleted with </a:t>
            </a:r>
            <a:r>
              <a:rPr lang="en-US" i="1" dirty="0"/>
              <a:t>del</a:t>
            </a:r>
            <a:r>
              <a:rPr lang="en-US" dirty="0"/>
              <a:t>, its reference is reassigned, or its reference goes out of scope. When an object's reference count reaches zero, Python collects it automatically.</a:t>
            </a:r>
            <a:endParaRPr lang="en-IN" dirty="0"/>
          </a:p>
          <a:p>
            <a:pPr marL="0" indent="0">
              <a:buNone/>
            </a:pPr>
            <a:endParaRPr lang="en-IN" dirty="0"/>
          </a:p>
        </p:txBody>
      </p:sp>
    </p:spTree>
    <p:extLst>
      <p:ext uri="{BB962C8B-B14F-4D97-AF65-F5344CB8AC3E}">
        <p14:creationId xmlns:p14="http://schemas.microsoft.com/office/powerpoint/2010/main" val="661745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Destroying Objects (Garbage Collection)</a:t>
            </a:r>
            <a:endParaRPr lang="en-IN" sz="3600" dirty="0"/>
          </a:p>
        </p:txBody>
      </p:sp>
      <p:sp>
        <p:nvSpPr>
          <p:cNvPr id="3" name="Content Placeholder 2"/>
          <p:cNvSpPr>
            <a:spLocks noGrp="1"/>
          </p:cNvSpPr>
          <p:nvPr>
            <p:ph idx="1"/>
          </p:nvPr>
        </p:nvSpPr>
        <p:spPr/>
        <p:txBody>
          <a:bodyPr>
            <a:normAutofit fontScale="70000" lnSpcReduction="20000"/>
          </a:bodyPr>
          <a:lstStyle/>
          <a:p>
            <a:r>
              <a:rPr lang="en-US" dirty="0"/>
              <a:t>a = 40      # Create object &lt;40&gt;</a:t>
            </a:r>
            <a:endParaRPr lang="en-IN" dirty="0"/>
          </a:p>
          <a:p>
            <a:r>
              <a:rPr lang="en-US" dirty="0"/>
              <a:t>b = a       # Increase ref. count  of &lt;40&gt; </a:t>
            </a:r>
            <a:endParaRPr lang="en-IN" dirty="0"/>
          </a:p>
          <a:p>
            <a:r>
              <a:rPr lang="en-US" dirty="0"/>
              <a:t>c = [b]     # Increase ref. count  of &lt;40&gt; </a:t>
            </a:r>
            <a:endParaRPr lang="en-IN" dirty="0"/>
          </a:p>
          <a:p>
            <a:r>
              <a:rPr lang="en-US" dirty="0"/>
              <a:t> </a:t>
            </a:r>
            <a:endParaRPr lang="en-IN" dirty="0"/>
          </a:p>
          <a:p>
            <a:r>
              <a:rPr lang="en-US" dirty="0"/>
              <a:t>del a       # Decrease ref. count  of &lt;40&gt;</a:t>
            </a:r>
            <a:endParaRPr lang="en-IN" dirty="0"/>
          </a:p>
          <a:p>
            <a:r>
              <a:rPr lang="en-US" dirty="0"/>
              <a:t>b = 100     # Decrease ref. count  of &lt;40&gt; </a:t>
            </a:r>
            <a:endParaRPr lang="en-IN" dirty="0"/>
          </a:p>
          <a:p>
            <a:r>
              <a:rPr lang="en-US" dirty="0"/>
              <a:t>c[0] = -1   # Decrease ref. count  of &lt;40&gt; </a:t>
            </a:r>
            <a:endParaRPr lang="en-IN" dirty="0"/>
          </a:p>
          <a:p>
            <a:pPr marL="0" indent="0" algn="just">
              <a:buNone/>
            </a:pPr>
            <a:r>
              <a:rPr lang="en-US" dirty="0" smtClean="0"/>
              <a:t>When </a:t>
            </a:r>
            <a:r>
              <a:rPr lang="en-US" dirty="0"/>
              <a:t>the garbage collector destroys an orphaned instance and reclaims its space. But a class can implement the special </a:t>
            </a:r>
            <a:r>
              <a:rPr lang="en-US" dirty="0" smtClean="0"/>
              <a:t>method </a:t>
            </a:r>
            <a:r>
              <a:rPr lang="en-US" i="1" dirty="0" smtClean="0"/>
              <a:t>__</a:t>
            </a:r>
            <a:r>
              <a:rPr lang="en-US" i="1" dirty="0"/>
              <a:t>del</a:t>
            </a:r>
            <a:r>
              <a:rPr lang="en-US" i="1" dirty="0" smtClean="0"/>
              <a:t>__()</a:t>
            </a:r>
            <a:r>
              <a:rPr lang="en-US" dirty="0" smtClean="0"/>
              <a:t>,  </a:t>
            </a:r>
            <a:r>
              <a:rPr lang="en-US" dirty="0"/>
              <a:t>called a destructor, that is invoked when the instance is about to be destroyed. </a:t>
            </a:r>
            <a:endParaRPr lang="en-US" dirty="0" smtClean="0"/>
          </a:p>
          <a:p>
            <a:pPr marL="0" indent="0" algn="just">
              <a:buNone/>
            </a:pPr>
            <a:r>
              <a:rPr lang="en-US" dirty="0" smtClean="0"/>
              <a:t>This </a:t>
            </a:r>
            <a:r>
              <a:rPr lang="en-US" dirty="0"/>
              <a:t>method might be used to clean up any non memory resources used by an instance.</a:t>
            </a:r>
            <a:endParaRPr lang="en-IN" dirty="0"/>
          </a:p>
          <a:p>
            <a:pPr marL="0" indent="0">
              <a:buNone/>
            </a:pPr>
            <a:endParaRPr lang="en-IN" dirty="0"/>
          </a:p>
        </p:txBody>
      </p:sp>
    </p:spTree>
    <p:extLst>
      <p:ext uri="{BB962C8B-B14F-4D97-AF65-F5344CB8AC3E}">
        <p14:creationId xmlns:p14="http://schemas.microsoft.com/office/powerpoint/2010/main" val="7216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Destructor</a:t>
            </a:r>
            <a:endParaRPr lang="en-IN" dirty="0"/>
          </a:p>
        </p:txBody>
      </p:sp>
      <p:sp>
        <p:nvSpPr>
          <p:cNvPr id="3" name="Content Placeholder 2"/>
          <p:cNvSpPr>
            <a:spLocks noGrp="1"/>
          </p:cNvSpPr>
          <p:nvPr>
            <p:ph idx="1"/>
          </p:nvPr>
        </p:nvSpPr>
        <p:spPr>
          <a:xfrm>
            <a:off x="457200" y="1219200"/>
            <a:ext cx="8229600" cy="4906963"/>
          </a:xfrm>
        </p:spPr>
        <p:txBody>
          <a:bodyPr>
            <a:noAutofit/>
          </a:bodyPr>
          <a:lstStyle/>
          <a:p>
            <a:pPr marL="0" indent="0">
              <a:buNone/>
            </a:pPr>
            <a:r>
              <a:rPr lang="en-US" sz="2400" dirty="0"/>
              <a:t>This __del__() destructor prints the class name of an instance that is about to be destroyed −</a:t>
            </a:r>
            <a:endParaRPr lang="en-IN" sz="2400" dirty="0"/>
          </a:p>
          <a:p>
            <a:pPr marL="0" indent="0">
              <a:buNone/>
            </a:pPr>
            <a:r>
              <a:rPr lang="en-US" sz="2400" dirty="0" smtClean="0"/>
              <a:t>class </a:t>
            </a:r>
            <a:r>
              <a:rPr lang="en-US" sz="2400" dirty="0"/>
              <a:t>Point:</a:t>
            </a:r>
            <a:endParaRPr lang="en-IN" sz="2400" dirty="0"/>
          </a:p>
          <a:p>
            <a:r>
              <a:rPr lang="en-US" sz="2400" dirty="0"/>
              <a:t>  </a:t>
            </a:r>
            <a:r>
              <a:rPr lang="en-US" sz="2400" dirty="0" smtClean="0"/>
              <a:t> </a:t>
            </a:r>
            <a:r>
              <a:rPr lang="en-US" sz="2400" dirty="0" err="1" smtClean="0"/>
              <a:t>def</a:t>
            </a:r>
            <a:r>
              <a:rPr lang="en-US" sz="2400" dirty="0" smtClean="0"/>
              <a:t> </a:t>
            </a:r>
            <a:r>
              <a:rPr lang="en-US" sz="2400" dirty="0"/>
              <a:t>__</a:t>
            </a:r>
            <a:r>
              <a:rPr lang="en-US" sz="2400" dirty="0" err="1"/>
              <a:t>init</a:t>
            </a:r>
            <a:r>
              <a:rPr lang="en-US" sz="2400" dirty="0"/>
              <a:t>( self, x=0, y=0):</a:t>
            </a:r>
            <a:endParaRPr lang="en-IN" sz="2400" dirty="0"/>
          </a:p>
          <a:p>
            <a:r>
              <a:rPr lang="en-US" sz="2400" dirty="0"/>
              <a:t>      </a:t>
            </a:r>
            <a:r>
              <a:rPr lang="en-US" sz="2400" dirty="0" err="1"/>
              <a:t>self.x</a:t>
            </a:r>
            <a:r>
              <a:rPr lang="en-US" sz="2400" dirty="0"/>
              <a:t> = x</a:t>
            </a:r>
            <a:endParaRPr lang="en-IN" sz="2400" dirty="0"/>
          </a:p>
          <a:p>
            <a:r>
              <a:rPr lang="en-US" sz="2400" dirty="0"/>
              <a:t>      </a:t>
            </a:r>
            <a:r>
              <a:rPr lang="en-US" sz="2400" dirty="0" err="1"/>
              <a:t>self.y</a:t>
            </a:r>
            <a:r>
              <a:rPr lang="en-US" sz="2400" dirty="0"/>
              <a:t> = y</a:t>
            </a:r>
            <a:endParaRPr lang="en-IN" sz="2400" dirty="0"/>
          </a:p>
          <a:p>
            <a:r>
              <a:rPr lang="en-US" sz="2400" dirty="0"/>
              <a:t>   </a:t>
            </a:r>
            <a:r>
              <a:rPr lang="en-US" sz="2400" dirty="0" err="1"/>
              <a:t>def</a:t>
            </a:r>
            <a:r>
              <a:rPr lang="en-US" sz="2400" dirty="0"/>
              <a:t> __del__(self):</a:t>
            </a:r>
            <a:endParaRPr lang="en-IN" sz="2400" dirty="0"/>
          </a:p>
          <a:p>
            <a:r>
              <a:rPr lang="en-US" sz="2400" dirty="0"/>
              <a:t>      </a:t>
            </a:r>
            <a:r>
              <a:rPr lang="en-US" sz="2400" dirty="0" err="1"/>
              <a:t>class_name</a:t>
            </a:r>
            <a:r>
              <a:rPr lang="en-US" sz="2400" dirty="0"/>
              <a:t> = </a:t>
            </a:r>
            <a:r>
              <a:rPr lang="en-US" sz="2400" dirty="0" err="1"/>
              <a:t>self.__class__.__name</a:t>
            </a:r>
            <a:r>
              <a:rPr lang="en-US" sz="2400" dirty="0"/>
              <a:t>__</a:t>
            </a:r>
            <a:endParaRPr lang="en-IN" sz="2400" dirty="0"/>
          </a:p>
          <a:p>
            <a:r>
              <a:rPr lang="en-US" sz="2400" dirty="0"/>
              <a:t>      print (</a:t>
            </a:r>
            <a:r>
              <a:rPr lang="en-US" sz="2400" dirty="0" err="1"/>
              <a:t>class_name</a:t>
            </a:r>
            <a:r>
              <a:rPr lang="en-US" sz="2400" dirty="0"/>
              <a:t>, "destroyed")</a:t>
            </a:r>
            <a:endParaRPr lang="en-IN" sz="2400" dirty="0"/>
          </a:p>
          <a:p>
            <a:pPr marL="0" indent="0">
              <a:buNone/>
            </a:pPr>
            <a:endParaRPr lang="en-IN" sz="2400" dirty="0"/>
          </a:p>
        </p:txBody>
      </p:sp>
    </p:spTree>
    <p:extLst>
      <p:ext uri="{BB962C8B-B14F-4D97-AF65-F5344CB8AC3E}">
        <p14:creationId xmlns:p14="http://schemas.microsoft.com/office/powerpoint/2010/main" val="844015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Destructor</a:t>
            </a:r>
            <a:endParaRPr lang="en-IN" dirty="0"/>
          </a:p>
        </p:txBody>
      </p:sp>
      <p:sp>
        <p:nvSpPr>
          <p:cNvPr id="3" name="Content Placeholder 2"/>
          <p:cNvSpPr>
            <a:spLocks noGrp="1"/>
          </p:cNvSpPr>
          <p:nvPr>
            <p:ph idx="1"/>
          </p:nvPr>
        </p:nvSpPr>
        <p:spPr/>
        <p:txBody>
          <a:bodyPr>
            <a:normAutofit fontScale="77500" lnSpcReduction="20000"/>
          </a:bodyPr>
          <a:lstStyle/>
          <a:p>
            <a:r>
              <a:rPr lang="en-US" dirty="0"/>
              <a:t>pt1 = Point()</a:t>
            </a:r>
            <a:endParaRPr lang="en-IN" dirty="0"/>
          </a:p>
          <a:p>
            <a:r>
              <a:rPr lang="en-US" dirty="0"/>
              <a:t>pt2 = pt1</a:t>
            </a:r>
            <a:endParaRPr lang="en-IN" dirty="0"/>
          </a:p>
          <a:p>
            <a:r>
              <a:rPr lang="en-US" dirty="0"/>
              <a:t>pt3 = pt1</a:t>
            </a:r>
            <a:endParaRPr lang="en-IN" dirty="0"/>
          </a:p>
          <a:p>
            <a:r>
              <a:rPr lang="en-US" dirty="0"/>
              <a:t>print (id(pt1), id(pt2), id(pt3)) # prints the ids of the objects</a:t>
            </a:r>
            <a:endParaRPr lang="en-IN" dirty="0"/>
          </a:p>
          <a:p>
            <a:r>
              <a:rPr lang="en-US" dirty="0"/>
              <a:t>del pt1</a:t>
            </a:r>
            <a:endParaRPr lang="en-IN" dirty="0"/>
          </a:p>
          <a:p>
            <a:r>
              <a:rPr lang="en-US" dirty="0"/>
              <a:t>del pt2</a:t>
            </a:r>
            <a:endParaRPr lang="en-IN" dirty="0"/>
          </a:p>
          <a:p>
            <a:r>
              <a:rPr lang="en-US" dirty="0"/>
              <a:t>del pt3</a:t>
            </a:r>
            <a:endParaRPr lang="en-IN" dirty="0"/>
          </a:p>
          <a:p>
            <a:pPr marL="0" indent="0">
              <a:buNone/>
            </a:pPr>
            <a:r>
              <a:rPr lang="en-US" b="1" dirty="0" smtClean="0"/>
              <a:t>Note</a:t>
            </a:r>
            <a:r>
              <a:rPr lang="en-US" b="1" dirty="0"/>
              <a:t>:</a:t>
            </a:r>
            <a:r>
              <a:rPr lang="en-US" dirty="0"/>
              <a:t> Ideally, you should define your classes in separate file, then you should import them in your main program file using </a:t>
            </a:r>
            <a:r>
              <a:rPr lang="en-US" i="1" dirty="0"/>
              <a:t>import</a:t>
            </a:r>
            <a:r>
              <a:rPr lang="en-US" dirty="0"/>
              <a:t> statement</a:t>
            </a:r>
            <a:r>
              <a:rPr lang="en-US" dirty="0" smtClean="0"/>
              <a:t>.</a:t>
            </a:r>
          </a:p>
          <a:p>
            <a:r>
              <a:rPr lang="en-US" dirty="0"/>
              <a:t>import point</a:t>
            </a:r>
            <a:endParaRPr lang="en-IN" dirty="0"/>
          </a:p>
          <a:p>
            <a:r>
              <a:rPr lang="en-US" dirty="0"/>
              <a:t>p1=</a:t>
            </a:r>
            <a:r>
              <a:rPr lang="en-US" dirty="0" err="1"/>
              <a:t>point.Point</a:t>
            </a:r>
            <a:r>
              <a:rPr lang="en-US" dirty="0"/>
              <a:t>()</a:t>
            </a:r>
            <a:endParaRPr lang="en-IN" dirty="0"/>
          </a:p>
          <a:p>
            <a:pPr marL="0" indent="0">
              <a:buNone/>
            </a:pPr>
            <a:endParaRPr lang="en-IN" dirty="0"/>
          </a:p>
          <a:p>
            <a:endParaRPr lang="en-IN" dirty="0"/>
          </a:p>
        </p:txBody>
      </p:sp>
    </p:spTree>
    <p:extLst>
      <p:ext uri="{BB962C8B-B14F-4D97-AF65-F5344CB8AC3E}">
        <p14:creationId xmlns:p14="http://schemas.microsoft.com/office/powerpoint/2010/main" val="1291869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 Inheritance</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dirty="0"/>
              <a:t>Y</a:t>
            </a:r>
            <a:r>
              <a:rPr lang="en-US" dirty="0" smtClean="0"/>
              <a:t>ou can create a class by deriving it from a preexisting class by listing the parent class in parentheses after the new class name.</a:t>
            </a:r>
            <a:endParaRPr lang="en-IN" dirty="0" smtClean="0"/>
          </a:p>
          <a:p>
            <a:r>
              <a:rPr lang="en-US" dirty="0" smtClean="0"/>
              <a:t>The </a:t>
            </a:r>
            <a:r>
              <a:rPr lang="en-US" dirty="0"/>
              <a:t>child class inherits the attributes of its parent class, and you can use those attributes as if they were defined in the child class. A child class can also override data members and methods from the parent.</a:t>
            </a:r>
            <a:endParaRPr lang="en-IN" dirty="0"/>
          </a:p>
          <a:p>
            <a:endParaRPr lang="en-IN" dirty="0"/>
          </a:p>
        </p:txBody>
      </p:sp>
    </p:spTree>
    <p:extLst>
      <p:ext uri="{BB962C8B-B14F-4D97-AF65-F5344CB8AC3E}">
        <p14:creationId xmlns:p14="http://schemas.microsoft.com/office/powerpoint/2010/main" val="152641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Overview of OOP Terminology</a:t>
            </a:r>
            <a:endParaRPr lang="en-IN" dirty="0"/>
          </a:p>
        </p:txBody>
      </p:sp>
      <p:sp>
        <p:nvSpPr>
          <p:cNvPr id="3" name="Content Placeholder 2"/>
          <p:cNvSpPr>
            <a:spLocks noGrp="1"/>
          </p:cNvSpPr>
          <p:nvPr>
            <p:ph idx="1"/>
          </p:nvPr>
        </p:nvSpPr>
        <p:spPr/>
        <p:txBody>
          <a:bodyPr>
            <a:normAutofit fontScale="77500" lnSpcReduction="20000"/>
          </a:bodyPr>
          <a:lstStyle/>
          <a:p>
            <a:r>
              <a:rPr lang="en-IN" b="1" dirty="0" smtClean="0"/>
              <a:t>Class</a:t>
            </a:r>
          </a:p>
          <a:p>
            <a:r>
              <a:rPr lang="en-IN" b="1" dirty="0" smtClean="0"/>
              <a:t>Class variable</a:t>
            </a:r>
          </a:p>
          <a:p>
            <a:r>
              <a:rPr lang="en-IN" b="1" dirty="0" smtClean="0"/>
              <a:t>Data member</a:t>
            </a:r>
            <a:endParaRPr lang="en-IN" dirty="0"/>
          </a:p>
          <a:p>
            <a:r>
              <a:rPr lang="en-IN" b="1" dirty="0"/>
              <a:t>Function </a:t>
            </a:r>
            <a:r>
              <a:rPr lang="en-IN" b="1" dirty="0" smtClean="0"/>
              <a:t>overloading</a:t>
            </a:r>
          </a:p>
          <a:p>
            <a:r>
              <a:rPr lang="en-IN" b="1" dirty="0" smtClean="0"/>
              <a:t>Instance variable</a:t>
            </a:r>
          </a:p>
          <a:p>
            <a:r>
              <a:rPr lang="en-IN" b="1" dirty="0" smtClean="0"/>
              <a:t>Inheritance</a:t>
            </a:r>
          </a:p>
          <a:p>
            <a:r>
              <a:rPr lang="en-IN" b="1" dirty="0" smtClean="0"/>
              <a:t>Instance</a:t>
            </a:r>
          </a:p>
          <a:p>
            <a:r>
              <a:rPr lang="en-IN" b="1" dirty="0" smtClean="0"/>
              <a:t>Instantiation</a:t>
            </a:r>
            <a:r>
              <a:rPr lang="en-IN" dirty="0" smtClean="0"/>
              <a:t> </a:t>
            </a:r>
            <a:endParaRPr lang="en-IN" dirty="0"/>
          </a:p>
          <a:p>
            <a:r>
              <a:rPr lang="en-IN" b="1" dirty="0" smtClean="0"/>
              <a:t>Method</a:t>
            </a:r>
          </a:p>
          <a:p>
            <a:r>
              <a:rPr lang="en-IN" b="1" dirty="0" smtClean="0"/>
              <a:t>Object</a:t>
            </a:r>
          </a:p>
          <a:p>
            <a:r>
              <a:rPr lang="en-IN" b="1" dirty="0" smtClean="0"/>
              <a:t>Operator overloading</a:t>
            </a:r>
            <a:endParaRPr lang="en-IN" dirty="0"/>
          </a:p>
        </p:txBody>
      </p:sp>
    </p:spTree>
    <p:extLst>
      <p:ext uri="{BB962C8B-B14F-4D97-AF65-F5344CB8AC3E}">
        <p14:creationId xmlns:p14="http://schemas.microsoft.com/office/powerpoint/2010/main" val="851554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Inheritance</a:t>
            </a:r>
            <a:endParaRPr lang="en-IN" dirty="0"/>
          </a:p>
        </p:txBody>
      </p:sp>
      <p:sp>
        <p:nvSpPr>
          <p:cNvPr id="3" name="Content Placeholder 2"/>
          <p:cNvSpPr>
            <a:spLocks noGrp="1"/>
          </p:cNvSpPr>
          <p:nvPr>
            <p:ph idx="1"/>
          </p:nvPr>
        </p:nvSpPr>
        <p:spPr/>
        <p:txBody>
          <a:bodyPr/>
          <a:lstStyle/>
          <a:p>
            <a:pPr marL="0" indent="0">
              <a:buNone/>
            </a:pPr>
            <a:r>
              <a:rPr lang="en-US" dirty="0" smtClean="0"/>
              <a:t>Derived </a:t>
            </a:r>
            <a:r>
              <a:rPr lang="en-US" dirty="0"/>
              <a:t>classes are declared much like their parent class; however, a list of base classes to inherit from is given after the class name −</a:t>
            </a:r>
            <a:endParaRPr lang="en-IN" dirty="0"/>
          </a:p>
          <a:p>
            <a:r>
              <a:rPr lang="en-US" sz="2400" dirty="0"/>
              <a:t>class </a:t>
            </a:r>
            <a:r>
              <a:rPr lang="en-US" sz="2400" dirty="0" err="1"/>
              <a:t>SubClassName</a:t>
            </a:r>
            <a:r>
              <a:rPr lang="en-US" sz="2400" dirty="0"/>
              <a:t> (ParentClass1[, ParentClass2, ...]):</a:t>
            </a:r>
            <a:endParaRPr lang="en-IN" sz="2400" dirty="0"/>
          </a:p>
          <a:p>
            <a:r>
              <a:rPr lang="en-US" sz="2400" dirty="0"/>
              <a:t>   </a:t>
            </a:r>
            <a:r>
              <a:rPr lang="en-US" sz="2400" dirty="0" smtClean="0"/>
              <a:t>		'Optional </a:t>
            </a:r>
            <a:r>
              <a:rPr lang="en-US" sz="2400" dirty="0"/>
              <a:t>class documentation string'</a:t>
            </a:r>
            <a:endParaRPr lang="en-IN" sz="2400" dirty="0"/>
          </a:p>
          <a:p>
            <a:r>
              <a:rPr lang="en-US" sz="2400" dirty="0"/>
              <a:t>   </a:t>
            </a:r>
            <a:r>
              <a:rPr lang="en-US" sz="2400" dirty="0" smtClean="0"/>
              <a:t>		 </a:t>
            </a:r>
            <a:r>
              <a:rPr lang="en-US" sz="2400" dirty="0" err="1" smtClean="0"/>
              <a:t>class_suite</a:t>
            </a:r>
            <a:endParaRPr lang="en-US" sz="2400" dirty="0" smtClean="0"/>
          </a:p>
          <a:p>
            <a:pPr marL="0" indent="0">
              <a:buNone/>
            </a:pPr>
            <a:endParaRPr lang="en-US" sz="2400" dirty="0"/>
          </a:p>
          <a:p>
            <a:pPr marL="0" indent="0">
              <a:buNone/>
            </a:pPr>
            <a:r>
              <a:rPr lang="en-US" sz="2400" dirty="0" smtClean="0"/>
              <a:t>Execute example on next slide.</a:t>
            </a:r>
            <a:endParaRPr lang="en-IN" sz="2400" dirty="0"/>
          </a:p>
        </p:txBody>
      </p:sp>
    </p:spTree>
    <p:extLst>
      <p:ext uri="{BB962C8B-B14F-4D97-AF65-F5344CB8AC3E}">
        <p14:creationId xmlns:p14="http://schemas.microsoft.com/office/powerpoint/2010/main" val="1901652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fontScale="62500" lnSpcReduction="20000"/>
          </a:bodyPr>
          <a:lstStyle/>
          <a:p>
            <a:pPr marL="800100" lvl="2" indent="0">
              <a:buNone/>
            </a:pPr>
            <a:r>
              <a:rPr lang="en-US" dirty="0" smtClean="0"/>
              <a:t>class </a:t>
            </a:r>
            <a:r>
              <a:rPr lang="en-US" dirty="0"/>
              <a:t>Parent:        # define parent class</a:t>
            </a:r>
            <a:endParaRPr lang="en-IN" dirty="0"/>
          </a:p>
          <a:p>
            <a:pPr marL="800100" lvl="2" indent="0">
              <a:buNone/>
            </a:pPr>
            <a:r>
              <a:rPr lang="en-US" dirty="0"/>
              <a:t>   </a:t>
            </a:r>
            <a:r>
              <a:rPr lang="en-US" dirty="0" err="1"/>
              <a:t>parentAttr</a:t>
            </a:r>
            <a:r>
              <a:rPr lang="en-US" dirty="0"/>
              <a:t> = 100</a:t>
            </a:r>
            <a:endParaRPr lang="en-IN" dirty="0"/>
          </a:p>
          <a:p>
            <a:pPr marL="800100" lvl="2" indent="0">
              <a:buNone/>
            </a:pPr>
            <a:r>
              <a:rPr lang="en-US" dirty="0"/>
              <a:t>   </a:t>
            </a:r>
            <a:r>
              <a:rPr lang="en-US" dirty="0" err="1"/>
              <a:t>def</a:t>
            </a:r>
            <a:r>
              <a:rPr lang="en-US" dirty="0"/>
              <a:t> __</a:t>
            </a:r>
            <a:r>
              <a:rPr lang="en-US" dirty="0" err="1"/>
              <a:t>init</a:t>
            </a:r>
            <a:r>
              <a:rPr lang="en-US" dirty="0"/>
              <a:t>__(self):</a:t>
            </a:r>
            <a:endParaRPr lang="en-IN" dirty="0"/>
          </a:p>
          <a:p>
            <a:pPr marL="800100" lvl="2" indent="0">
              <a:buNone/>
            </a:pPr>
            <a:r>
              <a:rPr lang="en-US" dirty="0"/>
              <a:t>      print ("Calling parent constructor")</a:t>
            </a:r>
            <a:endParaRPr lang="en-IN" dirty="0"/>
          </a:p>
          <a:p>
            <a:pPr marL="800100" lvl="2" indent="0">
              <a:buNone/>
            </a:pPr>
            <a:r>
              <a:rPr lang="en-US" dirty="0"/>
              <a:t> </a:t>
            </a:r>
            <a:endParaRPr lang="en-IN" dirty="0"/>
          </a:p>
          <a:p>
            <a:pPr marL="800100" lvl="2" indent="0">
              <a:buNone/>
            </a:pPr>
            <a:r>
              <a:rPr lang="en-US" dirty="0"/>
              <a:t>   </a:t>
            </a:r>
            <a:r>
              <a:rPr lang="en-US" dirty="0" err="1"/>
              <a:t>def</a:t>
            </a:r>
            <a:r>
              <a:rPr lang="en-US" dirty="0"/>
              <a:t> </a:t>
            </a:r>
            <a:r>
              <a:rPr lang="en-US" dirty="0" err="1"/>
              <a:t>parentMethod</a:t>
            </a:r>
            <a:r>
              <a:rPr lang="en-US" dirty="0"/>
              <a:t>(self):</a:t>
            </a:r>
            <a:endParaRPr lang="en-IN" dirty="0"/>
          </a:p>
          <a:p>
            <a:pPr marL="800100" lvl="2" indent="0">
              <a:buNone/>
            </a:pPr>
            <a:r>
              <a:rPr lang="en-US" dirty="0"/>
              <a:t>      print ('Calling parent method')</a:t>
            </a:r>
            <a:endParaRPr lang="en-IN" dirty="0"/>
          </a:p>
          <a:p>
            <a:pPr marL="800100" lvl="2" indent="0">
              <a:buNone/>
            </a:pPr>
            <a:r>
              <a:rPr lang="en-US" dirty="0"/>
              <a:t> </a:t>
            </a:r>
            <a:endParaRPr lang="en-IN" dirty="0"/>
          </a:p>
          <a:p>
            <a:pPr marL="800100" lvl="2" indent="0">
              <a:buNone/>
            </a:pPr>
            <a:r>
              <a:rPr lang="en-US" dirty="0"/>
              <a:t>   </a:t>
            </a:r>
            <a:r>
              <a:rPr lang="en-US" dirty="0" err="1"/>
              <a:t>def</a:t>
            </a:r>
            <a:r>
              <a:rPr lang="en-US" dirty="0"/>
              <a:t> </a:t>
            </a:r>
            <a:r>
              <a:rPr lang="en-US" dirty="0" err="1"/>
              <a:t>setAttr</a:t>
            </a:r>
            <a:r>
              <a:rPr lang="en-US" dirty="0"/>
              <a:t>(self, </a:t>
            </a:r>
            <a:r>
              <a:rPr lang="en-US" dirty="0" err="1"/>
              <a:t>attr</a:t>
            </a:r>
            <a:r>
              <a:rPr lang="en-US" dirty="0"/>
              <a:t>):</a:t>
            </a:r>
            <a:endParaRPr lang="en-IN" dirty="0"/>
          </a:p>
          <a:p>
            <a:pPr marL="800100" lvl="2" indent="0">
              <a:buNone/>
            </a:pPr>
            <a:r>
              <a:rPr lang="en-US" dirty="0"/>
              <a:t>      </a:t>
            </a:r>
            <a:r>
              <a:rPr lang="en-US" dirty="0" err="1"/>
              <a:t>Parent.parentAttr</a:t>
            </a:r>
            <a:r>
              <a:rPr lang="en-US" dirty="0"/>
              <a:t> = </a:t>
            </a:r>
            <a:r>
              <a:rPr lang="en-US" dirty="0" err="1"/>
              <a:t>attr</a:t>
            </a:r>
            <a:endParaRPr lang="en-IN" dirty="0"/>
          </a:p>
          <a:p>
            <a:pPr marL="800100" lvl="2" indent="0">
              <a:buNone/>
            </a:pPr>
            <a:r>
              <a:rPr lang="en-US" dirty="0"/>
              <a:t> </a:t>
            </a:r>
            <a:endParaRPr lang="en-IN" dirty="0"/>
          </a:p>
          <a:p>
            <a:pPr marL="800100" lvl="2" indent="0">
              <a:buNone/>
            </a:pPr>
            <a:r>
              <a:rPr lang="en-US" dirty="0"/>
              <a:t>   </a:t>
            </a:r>
            <a:r>
              <a:rPr lang="en-US" dirty="0" err="1"/>
              <a:t>def</a:t>
            </a:r>
            <a:r>
              <a:rPr lang="en-US" dirty="0"/>
              <a:t> </a:t>
            </a:r>
            <a:r>
              <a:rPr lang="en-US" dirty="0" err="1"/>
              <a:t>getAttr</a:t>
            </a:r>
            <a:r>
              <a:rPr lang="en-US" dirty="0"/>
              <a:t>(self):</a:t>
            </a:r>
            <a:endParaRPr lang="en-IN" dirty="0"/>
          </a:p>
          <a:p>
            <a:pPr marL="800100" lvl="2" indent="0">
              <a:buNone/>
            </a:pPr>
            <a:r>
              <a:rPr lang="en-US" dirty="0"/>
              <a:t>      print ("Parent attribute :", </a:t>
            </a:r>
            <a:r>
              <a:rPr lang="en-US" dirty="0" err="1"/>
              <a:t>Parent.parentAttr</a:t>
            </a:r>
            <a:r>
              <a:rPr lang="en-US" dirty="0"/>
              <a:t>)</a:t>
            </a:r>
            <a:endParaRPr lang="en-IN" dirty="0"/>
          </a:p>
          <a:p>
            <a:pPr marL="800100" lvl="2" indent="0">
              <a:buNone/>
            </a:pPr>
            <a:r>
              <a:rPr lang="en-US" dirty="0"/>
              <a:t> </a:t>
            </a:r>
            <a:endParaRPr lang="en-IN" dirty="0"/>
          </a:p>
          <a:p>
            <a:pPr marL="800100" lvl="2" indent="0">
              <a:buNone/>
            </a:pPr>
            <a:r>
              <a:rPr lang="en-US" dirty="0"/>
              <a:t>class Child(Parent): # define child class</a:t>
            </a:r>
            <a:endParaRPr lang="en-IN" dirty="0"/>
          </a:p>
          <a:p>
            <a:pPr marL="800100" lvl="2" indent="0">
              <a:buNone/>
            </a:pPr>
            <a:r>
              <a:rPr lang="en-US" dirty="0"/>
              <a:t>   </a:t>
            </a:r>
            <a:r>
              <a:rPr lang="en-US" dirty="0" err="1"/>
              <a:t>def</a:t>
            </a:r>
            <a:r>
              <a:rPr lang="en-US" dirty="0"/>
              <a:t> __</a:t>
            </a:r>
            <a:r>
              <a:rPr lang="en-US" dirty="0" err="1"/>
              <a:t>init</a:t>
            </a:r>
            <a:r>
              <a:rPr lang="en-US" dirty="0"/>
              <a:t>__(self):</a:t>
            </a:r>
            <a:endParaRPr lang="en-IN" dirty="0"/>
          </a:p>
          <a:p>
            <a:pPr marL="800100" lvl="2" indent="0">
              <a:buNone/>
            </a:pPr>
            <a:r>
              <a:rPr lang="en-US" dirty="0"/>
              <a:t>      print ("Calling child constructor")</a:t>
            </a:r>
            <a:endParaRPr lang="en-IN" dirty="0"/>
          </a:p>
          <a:p>
            <a:pPr marL="800100" lvl="2" indent="0">
              <a:buNone/>
            </a:pPr>
            <a:r>
              <a:rPr lang="en-US" dirty="0"/>
              <a:t> </a:t>
            </a:r>
            <a:endParaRPr lang="en-IN" dirty="0"/>
          </a:p>
          <a:p>
            <a:pPr marL="800100" lvl="2" indent="0">
              <a:buNone/>
            </a:pPr>
            <a:r>
              <a:rPr lang="en-US" dirty="0"/>
              <a:t>   </a:t>
            </a:r>
            <a:r>
              <a:rPr lang="en-US" dirty="0" err="1"/>
              <a:t>def</a:t>
            </a:r>
            <a:r>
              <a:rPr lang="en-US" dirty="0"/>
              <a:t> </a:t>
            </a:r>
            <a:r>
              <a:rPr lang="en-US" dirty="0" err="1"/>
              <a:t>childMethod</a:t>
            </a:r>
            <a:r>
              <a:rPr lang="en-US" dirty="0"/>
              <a:t>(self):</a:t>
            </a:r>
            <a:endParaRPr lang="en-IN" dirty="0"/>
          </a:p>
          <a:p>
            <a:pPr marL="800100" lvl="2" indent="0">
              <a:buNone/>
            </a:pPr>
            <a:r>
              <a:rPr lang="en-US" dirty="0"/>
              <a:t>      print ('Calling child method')</a:t>
            </a:r>
            <a:endParaRPr lang="en-IN" dirty="0"/>
          </a:p>
          <a:p>
            <a:pPr marL="800100" lvl="2" indent="0">
              <a:buNone/>
            </a:pPr>
            <a:r>
              <a:rPr lang="en-US" dirty="0"/>
              <a:t> </a:t>
            </a:r>
            <a:endParaRPr lang="en-IN" dirty="0"/>
          </a:p>
          <a:p>
            <a:pPr marL="800100" lvl="2" indent="0">
              <a:buNone/>
            </a:pPr>
            <a:r>
              <a:rPr lang="en-US" dirty="0"/>
              <a:t>c = Child()          # instance of child</a:t>
            </a:r>
            <a:endParaRPr lang="en-IN" dirty="0"/>
          </a:p>
          <a:p>
            <a:pPr marL="800100" lvl="2" indent="0">
              <a:buNone/>
            </a:pPr>
            <a:r>
              <a:rPr lang="en-US" dirty="0" err="1"/>
              <a:t>c.childMethod</a:t>
            </a:r>
            <a:r>
              <a:rPr lang="en-US" dirty="0"/>
              <a:t>()      # child calls its method</a:t>
            </a:r>
            <a:endParaRPr lang="en-IN" dirty="0"/>
          </a:p>
          <a:p>
            <a:pPr marL="800100" lvl="2" indent="0">
              <a:buNone/>
            </a:pPr>
            <a:r>
              <a:rPr lang="en-US" dirty="0" err="1"/>
              <a:t>c.parentMethod</a:t>
            </a:r>
            <a:r>
              <a:rPr lang="en-US" dirty="0"/>
              <a:t>()     # calls parent's method</a:t>
            </a:r>
            <a:endParaRPr lang="en-IN" dirty="0"/>
          </a:p>
          <a:p>
            <a:pPr marL="800100" lvl="2" indent="0">
              <a:buNone/>
            </a:pPr>
            <a:r>
              <a:rPr lang="en-US" dirty="0" err="1"/>
              <a:t>c.setAttr</a:t>
            </a:r>
            <a:r>
              <a:rPr lang="en-US" dirty="0"/>
              <a:t>(200)       # again call parent's method</a:t>
            </a:r>
            <a:endParaRPr lang="en-IN" dirty="0"/>
          </a:p>
          <a:p>
            <a:pPr marL="800100" lvl="2" indent="0">
              <a:buNone/>
            </a:pPr>
            <a:r>
              <a:rPr lang="en-US" dirty="0" err="1"/>
              <a:t>c.getAttr</a:t>
            </a:r>
            <a:r>
              <a:rPr lang="en-US" dirty="0"/>
              <a:t>()          # again call parent's method</a:t>
            </a:r>
            <a:endParaRPr lang="en-IN" dirty="0"/>
          </a:p>
          <a:p>
            <a:pPr marL="800100" lvl="2" indent="0">
              <a:buNone/>
            </a:pPr>
            <a:endParaRPr lang="en-IN" dirty="0"/>
          </a:p>
        </p:txBody>
      </p:sp>
    </p:spTree>
    <p:extLst>
      <p:ext uri="{BB962C8B-B14F-4D97-AF65-F5344CB8AC3E}">
        <p14:creationId xmlns:p14="http://schemas.microsoft.com/office/powerpoint/2010/main" val="338911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Multiple Inheritance</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you </a:t>
            </a:r>
            <a:r>
              <a:rPr lang="en-US" dirty="0"/>
              <a:t>can drive a class from multiple parent classes as follows −</a:t>
            </a:r>
            <a:endParaRPr lang="en-IN" dirty="0"/>
          </a:p>
          <a:p>
            <a:r>
              <a:rPr lang="en-US" dirty="0"/>
              <a:t>class A:        # define your class A</a:t>
            </a:r>
            <a:endParaRPr lang="en-IN" dirty="0"/>
          </a:p>
          <a:p>
            <a:r>
              <a:rPr lang="en-US" dirty="0"/>
              <a:t>.....</a:t>
            </a:r>
            <a:endParaRPr lang="en-IN" dirty="0"/>
          </a:p>
          <a:p>
            <a:r>
              <a:rPr lang="en-US" dirty="0"/>
              <a:t> </a:t>
            </a:r>
            <a:endParaRPr lang="en-IN" dirty="0"/>
          </a:p>
          <a:p>
            <a:r>
              <a:rPr lang="en-US" dirty="0"/>
              <a:t>class B:         # define your </a:t>
            </a:r>
            <a:r>
              <a:rPr lang="en-US" dirty="0" err="1"/>
              <a:t>calss</a:t>
            </a:r>
            <a:r>
              <a:rPr lang="en-US" dirty="0"/>
              <a:t> B</a:t>
            </a:r>
            <a:endParaRPr lang="en-IN" dirty="0"/>
          </a:p>
          <a:p>
            <a:r>
              <a:rPr lang="en-US" dirty="0"/>
              <a:t>.....</a:t>
            </a:r>
            <a:endParaRPr lang="en-IN" dirty="0"/>
          </a:p>
          <a:p>
            <a:r>
              <a:rPr lang="en-US" dirty="0"/>
              <a:t> </a:t>
            </a:r>
            <a:endParaRPr lang="en-IN" dirty="0"/>
          </a:p>
          <a:p>
            <a:r>
              <a:rPr lang="en-US" dirty="0"/>
              <a:t>class C(A, B):   # subclass of A and B</a:t>
            </a:r>
            <a:endParaRPr lang="en-IN" dirty="0"/>
          </a:p>
          <a:p>
            <a:r>
              <a:rPr lang="en-US" dirty="0"/>
              <a:t>.....</a:t>
            </a:r>
            <a:endParaRPr lang="en-IN" dirty="0"/>
          </a:p>
          <a:p>
            <a:pPr marL="0" indent="0">
              <a:buNone/>
            </a:pPr>
            <a:r>
              <a:rPr lang="en-US" dirty="0"/>
              <a:t>You can use </a:t>
            </a:r>
            <a:r>
              <a:rPr lang="en-US" dirty="0" err="1"/>
              <a:t>issubclass</a:t>
            </a:r>
            <a:r>
              <a:rPr lang="en-US" dirty="0"/>
              <a:t>() or </a:t>
            </a:r>
            <a:r>
              <a:rPr lang="en-US" dirty="0" err="1"/>
              <a:t>isinstance</a:t>
            </a:r>
            <a:r>
              <a:rPr lang="en-US" dirty="0"/>
              <a:t>() functions to check a relationships of two classes and instances.</a:t>
            </a:r>
            <a:endParaRPr lang="en-IN" dirty="0"/>
          </a:p>
          <a:p>
            <a:pPr lvl="0"/>
            <a:r>
              <a:rPr lang="en-US" dirty="0"/>
              <a:t>The </a:t>
            </a:r>
            <a:r>
              <a:rPr lang="en-US" b="1" dirty="0" err="1"/>
              <a:t>issubclass</a:t>
            </a:r>
            <a:r>
              <a:rPr lang="en-US" b="1" dirty="0"/>
              <a:t>(sub, sup)</a:t>
            </a:r>
            <a:r>
              <a:rPr lang="en-US" dirty="0"/>
              <a:t> </a:t>
            </a:r>
            <a:r>
              <a:rPr lang="en-US" dirty="0" err="1"/>
              <a:t>boolean</a:t>
            </a:r>
            <a:r>
              <a:rPr lang="en-US" dirty="0"/>
              <a:t> function returns true if the given subclass </a:t>
            </a:r>
            <a:r>
              <a:rPr lang="en-US" b="1" dirty="0"/>
              <a:t>sub</a:t>
            </a:r>
            <a:r>
              <a:rPr lang="en-US" dirty="0"/>
              <a:t> is indeed a subclass of the superclass </a:t>
            </a:r>
            <a:r>
              <a:rPr lang="en-US" b="1" dirty="0"/>
              <a:t>sup</a:t>
            </a:r>
            <a:r>
              <a:rPr lang="en-US" dirty="0"/>
              <a:t>.</a:t>
            </a:r>
            <a:endParaRPr lang="en-IN" dirty="0"/>
          </a:p>
          <a:p>
            <a:pPr lvl="0"/>
            <a:r>
              <a:rPr lang="en-US" dirty="0"/>
              <a:t>The </a:t>
            </a:r>
            <a:r>
              <a:rPr lang="en-US" b="1" dirty="0" err="1"/>
              <a:t>isinstance</a:t>
            </a:r>
            <a:r>
              <a:rPr lang="en-US" b="1" dirty="0"/>
              <a:t>(</a:t>
            </a:r>
            <a:r>
              <a:rPr lang="en-US" b="1" dirty="0" err="1"/>
              <a:t>obj</a:t>
            </a:r>
            <a:r>
              <a:rPr lang="en-US" b="1" dirty="0"/>
              <a:t>, Class)</a:t>
            </a:r>
            <a:r>
              <a:rPr lang="en-US" dirty="0"/>
              <a:t> </a:t>
            </a:r>
            <a:r>
              <a:rPr lang="en-US" dirty="0" err="1"/>
              <a:t>boolean</a:t>
            </a:r>
            <a:r>
              <a:rPr lang="en-US" dirty="0"/>
              <a:t> function returns true if </a:t>
            </a:r>
            <a:r>
              <a:rPr lang="en-US" i="1" dirty="0" err="1"/>
              <a:t>obj</a:t>
            </a:r>
            <a:r>
              <a:rPr lang="en-US" dirty="0"/>
              <a:t> is an instance of class </a:t>
            </a:r>
            <a:r>
              <a:rPr lang="en-US" i="1" dirty="0" err="1"/>
              <a:t>Class</a:t>
            </a:r>
            <a:r>
              <a:rPr lang="en-US" dirty="0"/>
              <a:t> or is an instance of a subclass of Class</a:t>
            </a:r>
            <a:endParaRPr lang="en-IN" dirty="0"/>
          </a:p>
          <a:p>
            <a:endParaRPr lang="en-IN" dirty="0"/>
          </a:p>
        </p:txBody>
      </p:sp>
    </p:spTree>
    <p:extLst>
      <p:ext uri="{BB962C8B-B14F-4D97-AF65-F5344CB8AC3E}">
        <p14:creationId xmlns:p14="http://schemas.microsoft.com/office/powerpoint/2010/main" val="3796476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Overriding Methods</a:t>
            </a:r>
            <a:r>
              <a:rPr lang="en-IN" dirty="0"/>
              <a:t/>
            </a:r>
            <a:br>
              <a:rPr lang="en-IN" dirty="0"/>
            </a:br>
            <a:endParaRPr lang="en-IN" dirty="0"/>
          </a:p>
        </p:txBody>
      </p:sp>
      <p:sp>
        <p:nvSpPr>
          <p:cNvPr id="3" name="Content Placeholder 2"/>
          <p:cNvSpPr>
            <a:spLocks noGrp="1"/>
          </p:cNvSpPr>
          <p:nvPr>
            <p:ph idx="1"/>
          </p:nvPr>
        </p:nvSpPr>
        <p:spPr>
          <a:xfrm>
            <a:off x="457200" y="1143000"/>
            <a:ext cx="8229600" cy="4983163"/>
          </a:xfrm>
        </p:spPr>
        <p:txBody>
          <a:bodyPr>
            <a:normAutofit fontScale="77500" lnSpcReduction="20000"/>
          </a:bodyPr>
          <a:lstStyle/>
          <a:p>
            <a:pPr marL="0" indent="0">
              <a:buNone/>
            </a:pPr>
            <a:r>
              <a:rPr lang="en-US" dirty="0" smtClean="0"/>
              <a:t>You </a:t>
            </a:r>
            <a:r>
              <a:rPr lang="en-US" dirty="0"/>
              <a:t>can always override your parent class methods. One reason for overriding parent's methods is because you may want special or different functionality in your subclass.</a:t>
            </a:r>
            <a:endParaRPr lang="en-IN" dirty="0"/>
          </a:p>
          <a:p>
            <a:r>
              <a:rPr lang="en-US" dirty="0" smtClean="0"/>
              <a:t>class </a:t>
            </a:r>
            <a:r>
              <a:rPr lang="en-US" dirty="0"/>
              <a:t>Parent:        # define parent class</a:t>
            </a:r>
            <a:endParaRPr lang="en-IN" dirty="0"/>
          </a:p>
          <a:p>
            <a:r>
              <a:rPr lang="en-US" dirty="0"/>
              <a:t>   </a:t>
            </a:r>
            <a:r>
              <a:rPr lang="en-US" dirty="0" smtClean="0"/>
              <a:t>	</a:t>
            </a:r>
            <a:r>
              <a:rPr lang="en-US" dirty="0" err="1" smtClean="0"/>
              <a:t>def</a:t>
            </a:r>
            <a:r>
              <a:rPr lang="en-US" dirty="0" smtClean="0"/>
              <a:t> </a:t>
            </a:r>
            <a:r>
              <a:rPr lang="en-US" dirty="0" err="1"/>
              <a:t>myMethod</a:t>
            </a:r>
            <a:r>
              <a:rPr lang="en-US" dirty="0"/>
              <a:t>(self):</a:t>
            </a:r>
            <a:endParaRPr lang="en-IN" dirty="0"/>
          </a:p>
          <a:p>
            <a:r>
              <a:rPr lang="en-US" dirty="0" smtClean="0"/>
              <a:t>	 print </a:t>
            </a:r>
            <a:r>
              <a:rPr lang="en-US" dirty="0"/>
              <a:t>('Calling parent method')</a:t>
            </a:r>
            <a:endParaRPr lang="en-IN" dirty="0"/>
          </a:p>
          <a:p>
            <a:pPr marL="0" indent="0">
              <a:buNone/>
            </a:pPr>
            <a:endParaRPr lang="en-IN" dirty="0"/>
          </a:p>
          <a:p>
            <a:r>
              <a:rPr lang="en-US" dirty="0"/>
              <a:t>class Child(Parent): # define child class</a:t>
            </a:r>
            <a:endParaRPr lang="en-IN" dirty="0"/>
          </a:p>
          <a:p>
            <a:r>
              <a:rPr lang="en-US" dirty="0"/>
              <a:t>   </a:t>
            </a:r>
            <a:r>
              <a:rPr lang="en-US" dirty="0" smtClean="0"/>
              <a:t>	</a:t>
            </a:r>
            <a:r>
              <a:rPr lang="en-US" dirty="0" err="1" smtClean="0"/>
              <a:t>def</a:t>
            </a:r>
            <a:r>
              <a:rPr lang="en-US" dirty="0" smtClean="0"/>
              <a:t> </a:t>
            </a:r>
            <a:r>
              <a:rPr lang="en-US" dirty="0" err="1"/>
              <a:t>myMethod</a:t>
            </a:r>
            <a:r>
              <a:rPr lang="en-US" dirty="0"/>
              <a:t>(self):</a:t>
            </a:r>
            <a:endParaRPr lang="en-IN" dirty="0"/>
          </a:p>
          <a:p>
            <a:r>
              <a:rPr lang="en-US" dirty="0"/>
              <a:t>      </a:t>
            </a:r>
            <a:r>
              <a:rPr lang="en-US" dirty="0" smtClean="0"/>
              <a:t>	print </a:t>
            </a:r>
            <a:r>
              <a:rPr lang="en-US" dirty="0"/>
              <a:t>('Calling child method')</a:t>
            </a:r>
            <a:endParaRPr lang="en-IN" dirty="0"/>
          </a:p>
          <a:p>
            <a:pPr marL="0" indent="0">
              <a:buNone/>
            </a:pPr>
            <a:endParaRPr lang="en-IN" dirty="0"/>
          </a:p>
          <a:p>
            <a:r>
              <a:rPr lang="en-US" dirty="0"/>
              <a:t>c = Child()          # instance of child</a:t>
            </a:r>
            <a:endParaRPr lang="en-IN" dirty="0"/>
          </a:p>
          <a:p>
            <a:r>
              <a:rPr lang="en-US" dirty="0" err="1"/>
              <a:t>c.myMethod</a:t>
            </a:r>
            <a:r>
              <a:rPr lang="en-US" dirty="0"/>
              <a:t>()         # child calls overridden </a:t>
            </a:r>
            <a:r>
              <a:rPr lang="en-US" dirty="0" smtClean="0"/>
              <a:t>method</a:t>
            </a:r>
            <a:endParaRPr lang="en-IN" dirty="0"/>
          </a:p>
        </p:txBody>
      </p:sp>
    </p:spTree>
    <p:extLst>
      <p:ext uri="{BB962C8B-B14F-4D97-AF65-F5344CB8AC3E}">
        <p14:creationId xmlns:p14="http://schemas.microsoft.com/office/powerpoint/2010/main" val="3174565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Operators</a:t>
            </a:r>
            <a:endParaRPr lang="en-IN"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You </a:t>
            </a:r>
            <a:r>
              <a:rPr lang="en-US" dirty="0"/>
              <a:t>could, however, define the </a:t>
            </a:r>
            <a:r>
              <a:rPr lang="en-US" i="1" dirty="0"/>
              <a:t>__add__</a:t>
            </a:r>
            <a:r>
              <a:rPr lang="en-US" dirty="0"/>
              <a:t> method in your class to perform vector addition and then the plus operator would behave as per expectation −</a:t>
            </a:r>
            <a:endParaRPr lang="en-IN" dirty="0"/>
          </a:p>
          <a:p>
            <a:r>
              <a:rPr lang="en-US" dirty="0" smtClean="0"/>
              <a:t>class </a:t>
            </a:r>
            <a:r>
              <a:rPr lang="en-US" dirty="0"/>
              <a:t>Vector:</a:t>
            </a:r>
            <a:endParaRPr lang="en-IN" dirty="0"/>
          </a:p>
          <a:p>
            <a:r>
              <a:rPr lang="en-US" dirty="0"/>
              <a:t>   </a:t>
            </a:r>
            <a:r>
              <a:rPr lang="en-US" dirty="0" smtClean="0"/>
              <a:t>	</a:t>
            </a:r>
            <a:r>
              <a:rPr lang="en-US" dirty="0" err="1" smtClean="0"/>
              <a:t>def</a:t>
            </a:r>
            <a:r>
              <a:rPr lang="en-US" dirty="0" smtClean="0"/>
              <a:t> </a:t>
            </a:r>
            <a:r>
              <a:rPr lang="en-US" dirty="0"/>
              <a:t>__</a:t>
            </a:r>
            <a:r>
              <a:rPr lang="en-US" dirty="0" err="1"/>
              <a:t>init</a:t>
            </a:r>
            <a:r>
              <a:rPr lang="en-US" dirty="0"/>
              <a:t>__(self, a, b):</a:t>
            </a:r>
            <a:endParaRPr lang="en-IN" dirty="0"/>
          </a:p>
          <a:p>
            <a:r>
              <a:rPr lang="en-US" dirty="0"/>
              <a:t>      </a:t>
            </a:r>
            <a:r>
              <a:rPr lang="en-US" dirty="0" smtClean="0"/>
              <a:t>	</a:t>
            </a:r>
            <a:r>
              <a:rPr lang="en-US" dirty="0" err="1" smtClean="0"/>
              <a:t>self.a</a:t>
            </a:r>
            <a:r>
              <a:rPr lang="en-US" dirty="0" smtClean="0"/>
              <a:t> </a:t>
            </a:r>
            <a:r>
              <a:rPr lang="en-US" dirty="0"/>
              <a:t>= a</a:t>
            </a:r>
            <a:endParaRPr lang="en-IN" dirty="0"/>
          </a:p>
          <a:p>
            <a:r>
              <a:rPr lang="en-US" dirty="0"/>
              <a:t>     </a:t>
            </a:r>
            <a:r>
              <a:rPr lang="en-US" dirty="0" smtClean="0"/>
              <a:t>	 </a:t>
            </a:r>
            <a:r>
              <a:rPr lang="en-US" dirty="0" err="1"/>
              <a:t>self.b</a:t>
            </a:r>
            <a:r>
              <a:rPr lang="en-US" dirty="0"/>
              <a:t> = b</a:t>
            </a:r>
            <a:endParaRPr lang="en-IN" dirty="0"/>
          </a:p>
          <a:p>
            <a:r>
              <a:rPr lang="en-US" dirty="0"/>
              <a:t> </a:t>
            </a:r>
            <a:endParaRPr lang="en-IN" dirty="0"/>
          </a:p>
          <a:p>
            <a:r>
              <a:rPr lang="en-US" dirty="0"/>
              <a:t>   </a:t>
            </a:r>
            <a:r>
              <a:rPr lang="en-US" dirty="0" err="1"/>
              <a:t>def</a:t>
            </a:r>
            <a:r>
              <a:rPr lang="en-US" dirty="0"/>
              <a:t> __</a:t>
            </a:r>
            <a:r>
              <a:rPr lang="en-US" dirty="0" err="1"/>
              <a:t>str</a:t>
            </a:r>
            <a:r>
              <a:rPr lang="en-US" dirty="0"/>
              <a:t>__(self):</a:t>
            </a:r>
            <a:endParaRPr lang="en-IN" dirty="0"/>
          </a:p>
          <a:p>
            <a:r>
              <a:rPr lang="en-US" dirty="0"/>
              <a:t>      </a:t>
            </a:r>
            <a:r>
              <a:rPr lang="en-US" dirty="0" smtClean="0"/>
              <a:t>	return </a:t>
            </a:r>
            <a:r>
              <a:rPr lang="en-US" dirty="0"/>
              <a:t>'Vector (%d, %d)' % (</a:t>
            </a:r>
            <a:r>
              <a:rPr lang="en-US" dirty="0" err="1"/>
              <a:t>self.a</a:t>
            </a:r>
            <a:r>
              <a:rPr lang="en-US" dirty="0"/>
              <a:t>, </a:t>
            </a:r>
            <a:r>
              <a:rPr lang="en-US" dirty="0" err="1"/>
              <a:t>self.b</a:t>
            </a:r>
            <a:r>
              <a:rPr lang="en-US" dirty="0"/>
              <a:t>)</a:t>
            </a:r>
            <a:endParaRPr lang="en-IN" dirty="0"/>
          </a:p>
          <a:p>
            <a:r>
              <a:rPr lang="en-US" dirty="0"/>
              <a:t>   </a:t>
            </a:r>
            <a:endParaRPr lang="en-IN" dirty="0"/>
          </a:p>
          <a:p>
            <a:r>
              <a:rPr lang="en-US" dirty="0"/>
              <a:t>   </a:t>
            </a:r>
            <a:r>
              <a:rPr lang="en-US" dirty="0" err="1"/>
              <a:t>def</a:t>
            </a:r>
            <a:r>
              <a:rPr lang="en-US" dirty="0"/>
              <a:t> __add__(</a:t>
            </a:r>
            <a:r>
              <a:rPr lang="en-US" dirty="0" err="1"/>
              <a:t>self,other</a:t>
            </a:r>
            <a:r>
              <a:rPr lang="en-US" dirty="0"/>
              <a:t>):</a:t>
            </a:r>
            <a:endParaRPr lang="en-IN" dirty="0"/>
          </a:p>
          <a:p>
            <a:r>
              <a:rPr lang="en-US" dirty="0"/>
              <a:t>      </a:t>
            </a:r>
            <a:r>
              <a:rPr lang="en-US" dirty="0" smtClean="0"/>
              <a:t>	return </a:t>
            </a:r>
            <a:r>
              <a:rPr lang="en-US" dirty="0"/>
              <a:t>Vector(</a:t>
            </a:r>
            <a:r>
              <a:rPr lang="en-US" dirty="0" err="1"/>
              <a:t>self.a</a:t>
            </a:r>
            <a:r>
              <a:rPr lang="en-US" dirty="0"/>
              <a:t> + </a:t>
            </a:r>
            <a:r>
              <a:rPr lang="en-US" dirty="0" err="1"/>
              <a:t>other.a</a:t>
            </a:r>
            <a:r>
              <a:rPr lang="en-US" dirty="0"/>
              <a:t>, </a:t>
            </a:r>
            <a:r>
              <a:rPr lang="en-US" dirty="0" err="1"/>
              <a:t>self.b</a:t>
            </a:r>
            <a:r>
              <a:rPr lang="en-US" dirty="0"/>
              <a:t> + </a:t>
            </a:r>
            <a:r>
              <a:rPr lang="en-US" dirty="0" err="1"/>
              <a:t>other.b</a:t>
            </a:r>
            <a:r>
              <a:rPr lang="en-US" dirty="0"/>
              <a:t>)</a:t>
            </a:r>
            <a:endParaRPr lang="en-IN" dirty="0"/>
          </a:p>
          <a:p>
            <a:r>
              <a:rPr lang="en-US" dirty="0"/>
              <a:t> </a:t>
            </a:r>
            <a:endParaRPr lang="en-IN" dirty="0"/>
          </a:p>
          <a:p>
            <a:r>
              <a:rPr lang="en-US" dirty="0"/>
              <a:t>v1 = Vector(2,10)</a:t>
            </a:r>
            <a:endParaRPr lang="en-IN" dirty="0"/>
          </a:p>
          <a:p>
            <a:r>
              <a:rPr lang="en-US" dirty="0"/>
              <a:t>v2 = Vector(5,-2)</a:t>
            </a:r>
            <a:endParaRPr lang="en-IN" dirty="0"/>
          </a:p>
          <a:p>
            <a:r>
              <a:rPr lang="en-US" dirty="0"/>
              <a:t>print (v1 + v2)</a:t>
            </a:r>
            <a:endParaRPr lang="en-IN" dirty="0"/>
          </a:p>
          <a:p>
            <a:endParaRPr lang="en-IN" dirty="0"/>
          </a:p>
        </p:txBody>
      </p:sp>
    </p:spTree>
    <p:extLst>
      <p:ext uri="{BB962C8B-B14F-4D97-AF65-F5344CB8AC3E}">
        <p14:creationId xmlns:p14="http://schemas.microsoft.com/office/powerpoint/2010/main" val="4221185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Hiding</a:t>
            </a:r>
            <a:r>
              <a:rPr lang="en-IN" dirty="0"/>
              <a:t/>
            </a:r>
            <a:br>
              <a:rPr lang="en-IN" dirty="0"/>
            </a:br>
            <a:endParaRPr lang="en-IN" dirty="0"/>
          </a:p>
        </p:txBody>
      </p:sp>
      <p:sp>
        <p:nvSpPr>
          <p:cNvPr id="3" name="Content Placeholder 2"/>
          <p:cNvSpPr>
            <a:spLocks noGrp="1"/>
          </p:cNvSpPr>
          <p:nvPr>
            <p:ph idx="1"/>
          </p:nvPr>
        </p:nvSpPr>
        <p:spPr>
          <a:xfrm>
            <a:off x="457200" y="914400"/>
            <a:ext cx="8229600" cy="5211763"/>
          </a:xfrm>
        </p:spPr>
        <p:txBody>
          <a:bodyPr>
            <a:normAutofit fontScale="70000" lnSpcReduction="20000"/>
          </a:bodyPr>
          <a:lstStyle/>
          <a:p>
            <a:pPr marL="0" indent="0">
              <a:buNone/>
            </a:pPr>
            <a:r>
              <a:rPr lang="en-US" dirty="0"/>
              <a:t>A</a:t>
            </a:r>
            <a:r>
              <a:rPr lang="en-US" dirty="0" smtClean="0"/>
              <a:t>n </a:t>
            </a:r>
            <a:r>
              <a:rPr lang="en-US" dirty="0"/>
              <a:t>object's attributes may or may not be visible outside the class definition. You need to name attributes with a double underscore prefix, and those attributes then are not be directly visible to outsiders.</a:t>
            </a:r>
            <a:endParaRPr lang="en-IN" dirty="0"/>
          </a:p>
          <a:p>
            <a:pPr marL="0" indent="0">
              <a:buNone/>
            </a:pPr>
            <a:endParaRPr lang="en-IN" dirty="0"/>
          </a:p>
          <a:p>
            <a:r>
              <a:rPr lang="en-US" dirty="0"/>
              <a:t>class </a:t>
            </a:r>
            <a:r>
              <a:rPr lang="en-US" dirty="0" err="1"/>
              <a:t>JustCounter</a:t>
            </a:r>
            <a:r>
              <a:rPr lang="en-US" dirty="0"/>
              <a:t>:</a:t>
            </a:r>
            <a:endParaRPr lang="en-IN" dirty="0"/>
          </a:p>
          <a:p>
            <a:r>
              <a:rPr lang="en-US" dirty="0"/>
              <a:t>   __</a:t>
            </a:r>
            <a:r>
              <a:rPr lang="en-US" dirty="0" err="1"/>
              <a:t>secretCount</a:t>
            </a:r>
            <a:r>
              <a:rPr lang="en-US" dirty="0"/>
              <a:t> = 0</a:t>
            </a:r>
            <a:endParaRPr lang="en-IN" dirty="0"/>
          </a:p>
          <a:p>
            <a:r>
              <a:rPr lang="en-US" dirty="0"/>
              <a:t>  </a:t>
            </a:r>
            <a:endParaRPr lang="en-IN" dirty="0"/>
          </a:p>
          <a:p>
            <a:r>
              <a:rPr lang="en-US" dirty="0"/>
              <a:t>   </a:t>
            </a:r>
            <a:r>
              <a:rPr lang="en-US" dirty="0" err="1"/>
              <a:t>def</a:t>
            </a:r>
            <a:r>
              <a:rPr lang="en-US" dirty="0"/>
              <a:t> count(self):</a:t>
            </a:r>
            <a:endParaRPr lang="en-IN" dirty="0"/>
          </a:p>
          <a:p>
            <a:r>
              <a:rPr lang="en-US" dirty="0"/>
              <a:t>      self.__</a:t>
            </a:r>
            <a:r>
              <a:rPr lang="en-US" dirty="0" err="1"/>
              <a:t>secretCount</a:t>
            </a:r>
            <a:r>
              <a:rPr lang="en-US" dirty="0"/>
              <a:t> += 1</a:t>
            </a:r>
            <a:endParaRPr lang="en-IN" dirty="0"/>
          </a:p>
          <a:p>
            <a:r>
              <a:rPr lang="en-US" dirty="0"/>
              <a:t>      print (self.__</a:t>
            </a:r>
            <a:r>
              <a:rPr lang="en-US" dirty="0" err="1"/>
              <a:t>secretCount</a:t>
            </a:r>
            <a:r>
              <a:rPr lang="en-US" dirty="0"/>
              <a:t>)</a:t>
            </a:r>
            <a:endParaRPr lang="en-IN" dirty="0"/>
          </a:p>
          <a:p>
            <a:r>
              <a:rPr lang="en-US" dirty="0"/>
              <a:t> </a:t>
            </a:r>
            <a:endParaRPr lang="en-IN" dirty="0"/>
          </a:p>
          <a:p>
            <a:r>
              <a:rPr lang="en-US" dirty="0"/>
              <a:t>counter = </a:t>
            </a:r>
            <a:r>
              <a:rPr lang="en-US" dirty="0" err="1"/>
              <a:t>JustCounter</a:t>
            </a:r>
            <a:r>
              <a:rPr lang="en-US" dirty="0"/>
              <a:t>()</a:t>
            </a:r>
            <a:endParaRPr lang="en-IN" dirty="0"/>
          </a:p>
          <a:p>
            <a:r>
              <a:rPr lang="en-US" dirty="0" err="1"/>
              <a:t>counter.count</a:t>
            </a:r>
            <a:r>
              <a:rPr lang="en-US" dirty="0"/>
              <a:t>()</a:t>
            </a:r>
            <a:endParaRPr lang="en-IN" dirty="0"/>
          </a:p>
          <a:p>
            <a:r>
              <a:rPr lang="en-US" dirty="0" err="1"/>
              <a:t>counter.count</a:t>
            </a:r>
            <a:r>
              <a:rPr lang="en-US" dirty="0"/>
              <a:t>()</a:t>
            </a:r>
            <a:endParaRPr lang="en-IN" dirty="0"/>
          </a:p>
          <a:p>
            <a:r>
              <a:rPr lang="en-US" dirty="0"/>
              <a:t>print (counter.__</a:t>
            </a:r>
            <a:r>
              <a:rPr lang="en-US" dirty="0" err="1"/>
              <a:t>secretCount</a:t>
            </a:r>
            <a:r>
              <a:rPr lang="en-US" dirty="0" smtClean="0"/>
              <a:t>)</a:t>
            </a:r>
            <a:endParaRPr lang="en-IN" dirty="0"/>
          </a:p>
        </p:txBody>
      </p:sp>
    </p:spTree>
    <p:extLst>
      <p:ext uri="{BB962C8B-B14F-4D97-AF65-F5344CB8AC3E}">
        <p14:creationId xmlns:p14="http://schemas.microsoft.com/office/powerpoint/2010/main" val="2712573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Hiding</a:t>
            </a:r>
            <a:r>
              <a:rPr lang="en-IN" dirty="0"/>
              <a:t/>
            </a:r>
            <a:br>
              <a:rPr lang="en-IN" dirty="0"/>
            </a:br>
            <a:endParaRPr lang="en-IN" dirty="0"/>
          </a:p>
        </p:txBody>
      </p:sp>
      <p:sp>
        <p:nvSpPr>
          <p:cNvPr id="3" name="Content Placeholder 2"/>
          <p:cNvSpPr>
            <a:spLocks noGrp="1"/>
          </p:cNvSpPr>
          <p:nvPr>
            <p:ph idx="1"/>
          </p:nvPr>
        </p:nvSpPr>
        <p:spPr/>
        <p:txBody>
          <a:bodyPr/>
          <a:lstStyle/>
          <a:p>
            <a:r>
              <a:rPr lang="en-US" sz="2400" dirty="0"/>
              <a:t>Python protects those members by internally changing the name to include the class name. You can access such attributes as </a:t>
            </a:r>
            <a:r>
              <a:rPr lang="en-US" sz="2400" i="1" dirty="0"/>
              <a:t>object._</a:t>
            </a:r>
            <a:r>
              <a:rPr lang="en-US" sz="2400" i="1" dirty="0" err="1"/>
              <a:t>className</a:t>
            </a:r>
            <a:r>
              <a:rPr lang="en-US" sz="2400" i="1" dirty="0"/>
              <a:t>__</a:t>
            </a:r>
            <a:r>
              <a:rPr lang="en-US" sz="2400" i="1" dirty="0" err="1"/>
              <a:t>attrName</a:t>
            </a:r>
            <a:r>
              <a:rPr lang="en-US" sz="2400" dirty="0"/>
              <a:t>. If you would replace your last line as following, then it works for you −</a:t>
            </a:r>
            <a:endParaRPr lang="en-IN" sz="2400" dirty="0"/>
          </a:p>
          <a:p>
            <a:r>
              <a:rPr lang="en-US" dirty="0"/>
              <a:t>.........................</a:t>
            </a:r>
            <a:endParaRPr lang="en-IN" dirty="0"/>
          </a:p>
          <a:p>
            <a:r>
              <a:rPr lang="en-US" dirty="0"/>
              <a:t>print (counter._</a:t>
            </a:r>
            <a:r>
              <a:rPr lang="en-US" dirty="0" err="1"/>
              <a:t>JustCounter</a:t>
            </a:r>
            <a:r>
              <a:rPr lang="en-US" dirty="0"/>
              <a:t>__</a:t>
            </a:r>
            <a:r>
              <a:rPr lang="en-US" dirty="0" err="1"/>
              <a:t>secretCount</a:t>
            </a:r>
            <a:r>
              <a:rPr lang="en-US" dirty="0"/>
              <a:t>)</a:t>
            </a:r>
            <a:endParaRPr lang="en-IN" dirty="0"/>
          </a:p>
          <a:p>
            <a:endParaRPr lang="en-IN" dirty="0"/>
          </a:p>
        </p:txBody>
      </p:sp>
    </p:spTree>
    <p:extLst>
      <p:ext uri="{BB962C8B-B14F-4D97-AF65-F5344CB8AC3E}">
        <p14:creationId xmlns:p14="http://schemas.microsoft.com/office/powerpoint/2010/main" val="154270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Topics covered were:</a:t>
            </a:r>
            <a:endParaRPr lang="en-IN" dirty="0"/>
          </a:p>
        </p:txBody>
      </p:sp>
      <p:sp>
        <p:nvSpPr>
          <p:cNvPr id="3" name="Content Placeholder 2"/>
          <p:cNvSpPr>
            <a:spLocks noGrp="1"/>
          </p:cNvSpPr>
          <p:nvPr>
            <p:ph idx="1"/>
          </p:nvPr>
        </p:nvSpPr>
        <p:spPr/>
        <p:txBody>
          <a:bodyPr>
            <a:normAutofit fontScale="77500" lnSpcReduction="20000"/>
          </a:bodyPr>
          <a:lstStyle/>
          <a:p>
            <a:r>
              <a:rPr lang="en-IN" b="1" dirty="0"/>
              <a:t>Class</a:t>
            </a:r>
          </a:p>
          <a:p>
            <a:r>
              <a:rPr lang="en-IN" b="1" dirty="0"/>
              <a:t>Class variable</a:t>
            </a:r>
          </a:p>
          <a:p>
            <a:r>
              <a:rPr lang="en-IN" b="1" dirty="0"/>
              <a:t>Data member</a:t>
            </a:r>
            <a:endParaRPr lang="en-IN" dirty="0"/>
          </a:p>
          <a:p>
            <a:r>
              <a:rPr lang="en-IN" b="1" dirty="0"/>
              <a:t>Function overloading</a:t>
            </a:r>
          </a:p>
          <a:p>
            <a:r>
              <a:rPr lang="en-IN" b="1" dirty="0"/>
              <a:t>Instance variable</a:t>
            </a:r>
          </a:p>
          <a:p>
            <a:r>
              <a:rPr lang="en-IN" b="1" dirty="0"/>
              <a:t>Inheritance</a:t>
            </a:r>
          </a:p>
          <a:p>
            <a:r>
              <a:rPr lang="en-IN" b="1" dirty="0"/>
              <a:t>Instance</a:t>
            </a:r>
          </a:p>
          <a:p>
            <a:r>
              <a:rPr lang="en-IN" b="1" dirty="0"/>
              <a:t>Instantiation</a:t>
            </a:r>
            <a:r>
              <a:rPr lang="en-IN" dirty="0"/>
              <a:t> </a:t>
            </a:r>
          </a:p>
          <a:p>
            <a:r>
              <a:rPr lang="en-IN" b="1" dirty="0"/>
              <a:t>Method</a:t>
            </a:r>
          </a:p>
          <a:p>
            <a:r>
              <a:rPr lang="en-IN" b="1" dirty="0"/>
              <a:t>Object</a:t>
            </a:r>
          </a:p>
          <a:p>
            <a:r>
              <a:rPr lang="en-IN" b="1" dirty="0"/>
              <a:t>Operator overloading</a:t>
            </a:r>
            <a:endParaRPr lang="en-IN" dirty="0"/>
          </a:p>
          <a:p>
            <a:endParaRPr lang="en-IN" dirty="0"/>
          </a:p>
        </p:txBody>
      </p:sp>
    </p:spTree>
    <p:extLst>
      <p:ext uri="{BB962C8B-B14F-4D97-AF65-F5344CB8AC3E}">
        <p14:creationId xmlns:p14="http://schemas.microsoft.com/office/powerpoint/2010/main" val="2557637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Private Attributes</a:t>
            </a:r>
            <a:endParaRPr lang="en-IN" dirty="0"/>
          </a:p>
        </p:txBody>
      </p:sp>
      <p:sp>
        <p:nvSpPr>
          <p:cNvPr id="3" name="Content Placeholder 2"/>
          <p:cNvSpPr>
            <a:spLocks noGrp="1"/>
          </p:cNvSpPr>
          <p:nvPr>
            <p:ph idx="1"/>
          </p:nvPr>
        </p:nvSpPr>
        <p:spPr/>
        <p:txBody>
          <a:bodyPr/>
          <a:lstStyle/>
          <a:p>
            <a:r>
              <a:rPr lang="en-IN" dirty="0" smtClean="0"/>
              <a:t>Private means the attributes are only available for the members of the class, not for the outside of the class.</a:t>
            </a:r>
          </a:p>
          <a:p>
            <a:r>
              <a:rPr lang="en-IN" dirty="0" smtClean="0"/>
              <a:t>Prefix __ to a attribute to make it private.</a:t>
            </a:r>
            <a:endParaRPr lang="en-IN" dirty="0"/>
          </a:p>
        </p:txBody>
      </p:sp>
    </p:spTree>
    <p:extLst>
      <p:ext uri="{BB962C8B-B14F-4D97-AF65-F5344CB8AC3E}">
        <p14:creationId xmlns:p14="http://schemas.microsoft.com/office/powerpoint/2010/main" val="638633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85000" lnSpcReduction="20000"/>
          </a:bodyPr>
          <a:lstStyle/>
          <a:p>
            <a:pPr marL="0" indent="0">
              <a:buNone/>
            </a:pPr>
            <a:r>
              <a:rPr lang="en-IN" dirty="0"/>
              <a:t>class P:</a:t>
            </a:r>
          </a:p>
          <a:p>
            <a:pPr marL="0" indent="0">
              <a:buNone/>
            </a:pPr>
            <a:r>
              <a:rPr lang="en-IN" dirty="0"/>
              <a:t>    </a:t>
            </a:r>
            <a:r>
              <a:rPr lang="en-IN" dirty="0" err="1"/>
              <a:t>def</a:t>
            </a:r>
            <a:r>
              <a:rPr lang="en-IN" dirty="0"/>
              <a:t> __</a:t>
            </a:r>
            <a:r>
              <a:rPr lang="en-IN" dirty="0" err="1"/>
              <a:t>init</a:t>
            </a:r>
            <a:r>
              <a:rPr lang="en-IN" dirty="0"/>
              <a:t>__(</a:t>
            </a:r>
            <a:r>
              <a:rPr lang="en-IN" dirty="0" err="1"/>
              <a:t>self,name,alias</a:t>
            </a:r>
            <a:r>
              <a:rPr lang="en-IN" dirty="0"/>
              <a:t>):</a:t>
            </a:r>
          </a:p>
          <a:p>
            <a:pPr marL="0" indent="0">
              <a:buNone/>
            </a:pPr>
            <a:r>
              <a:rPr lang="en-IN" dirty="0"/>
              <a:t>        self.name=name     #public</a:t>
            </a:r>
          </a:p>
          <a:p>
            <a:pPr marL="0" indent="0">
              <a:buNone/>
            </a:pPr>
            <a:r>
              <a:rPr lang="en-IN" dirty="0"/>
              <a:t>        </a:t>
            </a:r>
            <a:r>
              <a:rPr lang="en-IN" dirty="0" err="1"/>
              <a:t>self.__alias</a:t>
            </a:r>
            <a:r>
              <a:rPr lang="en-IN" dirty="0"/>
              <a:t>=alias #private</a:t>
            </a:r>
          </a:p>
          <a:p>
            <a:pPr marL="0" indent="0">
              <a:buNone/>
            </a:pPr>
            <a:r>
              <a:rPr lang="en-IN" dirty="0" smtClean="0"/>
              <a:t>    </a:t>
            </a:r>
            <a:r>
              <a:rPr lang="en-IN" dirty="0" err="1"/>
              <a:t>def</a:t>
            </a:r>
            <a:r>
              <a:rPr lang="en-IN" dirty="0"/>
              <a:t> who(self):</a:t>
            </a:r>
          </a:p>
          <a:p>
            <a:pPr marL="0" indent="0">
              <a:buNone/>
            </a:pPr>
            <a:r>
              <a:rPr lang="en-IN" dirty="0"/>
              <a:t>        print('name:' , self.name)</a:t>
            </a:r>
          </a:p>
          <a:p>
            <a:pPr marL="0" indent="0">
              <a:buNone/>
            </a:pPr>
            <a:r>
              <a:rPr lang="en-IN" dirty="0"/>
              <a:t>        print('alias:' , </a:t>
            </a:r>
            <a:r>
              <a:rPr lang="en-IN" dirty="0" err="1"/>
              <a:t>self.__alias</a:t>
            </a:r>
            <a:r>
              <a:rPr lang="en-IN" dirty="0"/>
              <a:t>)</a:t>
            </a:r>
          </a:p>
          <a:p>
            <a:pPr marL="0" indent="0">
              <a:buNone/>
            </a:pPr>
            <a:r>
              <a:rPr lang="en-IN" dirty="0" smtClean="0"/>
              <a:t>----------------------------------------------------------------</a:t>
            </a:r>
          </a:p>
          <a:p>
            <a:pPr marL="0" indent="0">
              <a:buNone/>
            </a:pPr>
            <a:r>
              <a:rPr lang="en-IN" dirty="0" smtClean="0"/>
              <a:t>&gt;&gt;&gt; </a:t>
            </a:r>
            <a:r>
              <a:rPr lang="en-IN" dirty="0"/>
              <a:t>from P import P</a:t>
            </a:r>
          </a:p>
          <a:p>
            <a:pPr marL="0" indent="0">
              <a:buNone/>
            </a:pPr>
            <a:r>
              <a:rPr lang="en-IN" dirty="0"/>
              <a:t>&gt;&gt;&gt; x=P(name='</a:t>
            </a:r>
            <a:r>
              <a:rPr lang="en-IN" dirty="0" err="1"/>
              <a:t>Alex',alias</a:t>
            </a:r>
            <a:r>
              <a:rPr lang="en-IN" dirty="0"/>
              <a:t>='</a:t>
            </a:r>
            <a:r>
              <a:rPr lang="en-IN" dirty="0" err="1"/>
              <a:t>aman</a:t>
            </a:r>
            <a:r>
              <a:rPr lang="en-IN" dirty="0"/>
              <a:t>')</a:t>
            </a:r>
          </a:p>
          <a:p>
            <a:pPr marL="0" indent="0">
              <a:buNone/>
            </a:pPr>
            <a:r>
              <a:rPr lang="en-IN" dirty="0"/>
              <a:t>&gt;&gt;&gt; x.name</a:t>
            </a:r>
          </a:p>
          <a:p>
            <a:pPr marL="0" indent="0">
              <a:buNone/>
            </a:pPr>
            <a:r>
              <a:rPr lang="en-IN" dirty="0"/>
              <a:t>'Alex'</a:t>
            </a:r>
          </a:p>
          <a:p>
            <a:pPr marL="0" indent="0">
              <a:buNone/>
            </a:pPr>
            <a:r>
              <a:rPr lang="en-IN" dirty="0"/>
              <a:t>&gt;&gt;&gt; </a:t>
            </a:r>
            <a:r>
              <a:rPr lang="en-IN" dirty="0" err="1" smtClean="0"/>
              <a:t>x.alias</a:t>
            </a:r>
            <a:r>
              <a:rPr lang="en-IN" dirty="0" smtClean="0"/>
              <a:t>  </a:t>
            </a:r>
            <a:endParaRPr lang="en-IN" dirty="0"/>
          </a:p>
          <a:p>
            <a:pPr marL="0" indent="0">
              <a:buNone/>
            </a:pPr>
            <a:r>
              <a:rPr lang="en-IN" dirty="0" smtClean="0"/>
              <a:t>&gt;&gt;&gt; </a:t>
            </a:r>
            <a:r>
              <a:rPr lang="en-IN" dirty="0" err="1"/>
              <a:t>x.__</a:t>
            </a:r>
            <a:r>
              <a:rPr lang="en-IN" dirty="0" err="1" smtClean="0"/>
              <a:t>alias</a:t>
            </a:r>
            <a:r>
              <a:rPr lang="en-IN" dirty="0" smtClean="0"/>
              <a:t> </a:t>
            </a:r>
            <a:endParaRPr lang="en-IN" dirty="0"/>
          </a:p>
        </p:txBody>
      </p:sp>
    </p:spTree>
    <p:extLst>
      <p:ext uri="{BB962C8B-B14F-4D97-AF65-F5344CB8AC3E}">
        <p14:creationId xmlns:p14="http://schemas.microsoft.com/office/powerpoint/2010/main" val="1810779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OOP Terminology</a:t>
            </a:r>
            <a:endParaRPr lang="en-IN" dirty="0"/>
          </a:p>
        </p:txBody>
      </p:sp>
      <p:sp>
        <p:nvSpPr>
          <p:cNvPr id="3" name="Content Placeholder 2"/>
          <p:cNvSpPr>
            <a:spLocks noGrp="1"/>
          </p:cNvSpPr>
          <p:nvPr>
            <p:ph idx="1"/>
          </p:nvPr>
        </p:nvSpPr>
        <p:spPr/>
        <p:txBody>
          <a:bodyPr>
            <a:normAutofit fontScale="85000" lnSpcReduction="10000"/>
          </a:bodyPr>
          <a:lstStyle/>
          <a:p>
            <a:r>
              <a:rPr lang="en-IN" b="1" dirty="0"/>
              <a:t>Class: </a:t>
            </a:r>
            <a:r>
              <a:rPr lang="en-IN" dirty="0"/>
              <a:t>A user-defined prototype for an object that defines a set of attributes that characterize any object of the class. The attributes are data members (class variables and instance variables) and methods, accessed via dot notation. </a:t>
            </a:r>
          </a:p>
          <a:p>
            <a:r>
              <a:rPr lang="en-IN" b="1" dirty="0" smtClean="0"/>
              <a:t>Class </a:t>
            </a:r>
            <a:r>
              <a:rPr lang="en-IN" b="1" dirty="0"/>
              <a:t>variable: </a:t>
            </a:r>
            <a:r>
              <a:rPr lang="en-IN" dirty="0"/>
              <a:t>A variable that is shared by all instances of a class. Class variables are defined within a class but outside any of the class's methods. Class variables are not used as frequently as instance variables are. </a:t>
            </a:r>
          </a:p>
          <a:p>
            <a:r>
              <a:rPr lang="en-IN" b="1" dirty="0" smtClean="0"/>
              <a:t>Data </a:t>
            </a:r>
            <a:r>
              <a:rPr lang="en-IN" b="1" dirty="0"/>
              <a:t>member: </a:t>
            </a:r>
            <a:r>
              <a:rPr lang="en-IN" dirty="0"/>
              <a:t>A class variable or instance variable that holds data associated with a class and its objects. </a:t>
            </a:r>
          </a:p>
          <a:p>
            <a:endParaRPr lang="en-IN" dirty="0"/>
          </a:p>
        </p:txBody>
      </p:sp>
    </p:spTree>
    <p:extLst>
      <p:ext uri="{BB962C8B-B14F-4D97-AF65-F5344CB8AC3E}">
        <p14:creationId xmlns:p14="http://schemas.microsoft.com/office/powerpoint/2010/main" val="2519164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Static Methods</a:t>
            </a:r>
            <a:endParaRPr lang="en-IN" dirty="0"/>
          </a:p>
        </p:txBody>
      </p:sp>
      <p:sp>
        <p:nvSpPr>
          <p:cNvPr id="3" name="Content Placeholder 2"/>
          <p:cNvSpPr>
            <a:spLocks noGrp="1"/>
          </p:cNvSpPr>
          <p:nvPr>
            <p:ph idx="1"/>
          </p:nvPr>
        </p:nvSpPr>
        <p:spPr/>
        <p:txBody>
          <a:bodyPr/>
          <a:lstStyle/>
          <a:p>
            <a:pPr marL="400050" lvl="1" indent="0">
              <a:buNone/>
            </a:pPr>
            <a:r>
              <a:rPr lang="en-IN" dirty="0"/>
              <a:t>class </a:t>
            </a:r>
            <a:r>
              <a:rPr lang="en-IN" dirty="0" err="1"/>
              <a:t>MyClass</a:t>
            </a:r>
            <a:r>
              <a:rPr lang="en-IN" dirty="0"/>
              <a:t>(object):</a:t>
            </a:r>
          </a:p>
          <a:p>
            <a:pPr marL="400050" lvl="1" indent="0">
              <a:buNone/>
            </a:pPr>
            <a:r>
              <a:rPr lang="en-IN" dirty="0"/>
              <a:t>    @</a:t>
            </a:r>
            <a:r>
              <a:rPr lang="en-IN" dirty="0" err="1"/>
              <a:t>staticmethod</a:t>
            </a:r>
            <a:endParaRPr lang="en-IN" dirty="0"/>
          </a:p>
          <a:p>
            <a:pPr marL="400050" lvl="1" indent="0">
              <a:buNone/>
            </a:pPr>
            <a:r>
              <a:rPr lang="en-IN" dirty="0"/>
              <a:t>    </a:t>
            </a:r>
            <a:r>
              <a:rPr lang="en-IN" dirty="0" err="1"/>
              <a:t>def</a:t>
            </a:r>
            <a:r>
              <a:rPr lang="en-IN" dirty="0"/>
              <a:t> </a:t>
            </a:r>
            <a:r>
              <a:rPr lang="en-IN" dirty="0" err="1"/>
              <a:t>the_static_method</a:t>
            </a:r>
            <a:r>
              <a:rPr lang="en-IN" dirty="0"/>
              <a:t>(x):</a:t>
            </a:r>
          </a:p>
          <a:p>
            <a:pPr marL="400050" lvl="1" indent="0">
              <a:buNone/>
            </a:pPr>
            <a:r>
              <a:rPr lang="en-IN" dirty="0"/>
              <a:t>        print(x)</a:t>
            </a:r>
          </a:p>
          <a:p>
            <a:pPr marL="400050" lvl="1" indent="0">
              <a:buNone/>
            </a:pPr>
            <a:endParaRPr lang="en-IN" dirty="0"/>
          </a:p>
          <a:p>
            <a:pPr marL="400050" lvl="1" indent="0">
              <a:buNone/>
            </a:pPr>
            <a:endParaRPr lang="en-IN" dirty="0"/>
          </a:p>
          <a:p>
            <a:pPr marL="400050" lvl="1" indent="0">
              <a:buNone/>
            </a:pPr>
            <a:r>
              <a:rPr lang="en-IN" dirty="0" err="1"/>
              <a:t>MyClass.the_static_method</a:t>
            </a:r>
            <a:r>
              <a:rPr lang="en-IN" dirty="0"/>
              <a:t>(2)</a:t>
            </a:r>
          </a:p>
          <a:p>
            <a:pPr marL="0" indent="0">
              <a:buNone/>
            </a:pPr>
            <a:endParaRPr lang="en-IN" dirty="0"/>
          </a:p>
        </p:txBody>
      </p:sp>
    </p:spTree>
    <p:extLst>
      <p:ext uri="{BB962C8B-B14F-4D97-AF65-F5344CB8AC3E}">
        <p14:creationId xmlns:p14="http://schemas.microsoft.com/office/powerpoint/2010/main" val="429802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Static Methods</a:t>
            </a:r>
          </a:p>
        </p:txBody>
      </p:sp>
      <p:sp>
        <p:nvSpPr>
          <p:cNvPr id="3" name="Content Placeholder 2"/>
          <p:cNvSpPr>
            <a:spLocks noGrp="1"/>
          </p:cNvSpPr>
          <p:nvPr>
            <p:ph idx="1"/>
          </p:nvPr>
        </p:nvSpPr>
        <p:spPr/>
        <p:txBody>
          <a:bodyPr/>
          <a:lstStyle/>
          <a:p>
            <a:r>
              <a:rPr lang="en-IN" dirty="0" smtClean="0"/>
              <a:t>A static method does not receive an implicit first argument.</a:t>
            </a:r>
          </a:p>
          <a:p>
            <a:r>
              <a:rPr lang="en-IN" dirty="0" smtClean="0"/>
              <a:t>The @</a:t>
            </a:r>
            <a:r>
              <a:rPr lang="en-IN" dirty="0" err="1" smtClean="0"/>
              <a:t>staticmethod</a:t>
            </a:r>
            <a:r>
              <a:rPr lang="en-IN" dirty="0" smtClean="0"/>
              <a:t> form is a function decorator</a:t>
            </a:r>
          </a:p>
          <a:p>
            <a:r>
              <a:rPr lang="en-IN" dirty="0" smtClean="0"/>
              <a:t>It can be called either on the class or on an instance.</a:t>
            </a:r>
          </a:p>
          <a:p>
            <a:pPr marL="0" lvl="1" indent="0">
              <a:buNone/>
            </a:pPr>
            <a:r>
              <a:rPr lang="en-IN" dirty="0" err="1"/>
              <a:t>MyClass.the_static_method</a:t>
            </a:r>
            <a:r>
              <a:rPr lang="en-IN" dirty="0"/>
              <a:t>(2</a:t>
            </a:r>
            <a:r>
              <a:rPr lang="en-IN" dirty="0" smtClean="0"/>
              <a:t>)</a:t>
            </a:r>
          </a:p>
          <a:p>
            <a:pPr marL="0" lvl="1" indent="0">
              <a:buNone/>
            </a:pPr>
            <a:r>
              <a:rPr lang="en-IN" dirty="0" err="1" smtClean="0"/>
              <a:t>MyClass</a:t>
            </a:r>
            <a:r>
              <a:rPr lang="en-IN" dirty="0" smtClean="0"/>
              <a:t>().</a:t>
            </a:r>
            <a:r>
              <a:rPr lang="en-IN" dirty="0" err="1"/>
              <a:t>the_static_method</a:t>
            </a:r>
            <a:r>
              <a:rPr lang="en-IN" dirty="0"/>
              <a:t>(2)</a:t>
            </a:r>
          </a:p>
          <a:p>
            <a:pPr marL="0" indent="0">
              <a:buNone/>
            </a:pPr>
            <a:endParaRPr lang="en-IN" dirty="0"/>
          </a:p>
        </p:txBody>
      </p:sp>
    </p:spTree>
    <p:extLst>
      <p:ext uri="{BB962C8B-B14F-4D97-AF65-F5344CB8AC3E}">
        <p14:creationId xmlns:p14="http://schemas.microsoft.com/office/powerpoint/2010/main" val="39090525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00800"/>
          </a:xfrm>
        </p:spPr>
        <p:txBody>
          <a:bodyPr>
            <a:normAutofit fontScale="77500" lnSpcReduction="20000"/>
          </a:bodyPr>
          <a:lstStyle/>
          <a:p>
            <a:pPr marL="800100" lvl="2" indent="0">
              <a:buNone/>
            </a:pPr>
            <a:r>
              <a:rPr lang="en-IN" dirty="0"/>
              <a:t>class Dog:</a:t>
            </a:r>
          </a:p>
          <a:p>
            <a:pPr marL="800100" lvl="2" indent="0">
              <a:buNone/>
            </a:pPr>
            <a:r>
              <a:rPr lang="en-IN" dirty="0"/>
              <a:t>    count=0 #This is a class variable</a:t>
            </a:r>
          </a:p>
          <a:p>
            <a:pPr marL="800100" lvl="2" indent="0">
              <a:buNone/>
            </a:pPr>
            <a:r>
              <a:rPr lang="en-IN" dirty="0"/>
              <a:t>    dogs=[]</a:t>
            </a:r>
          </a:p>
          <a:p>
            <a:pPr marL="800100" lvl="2" indent="0">
              <a:buNone/>
            </a:pPr>
            <a:endParaRPr lang="en-IN" dirty="0"/>
          </a:p>
          <a:p>
            <a:pPr marL="800100" lvl="2" indent="0">
              <a:buNone/>
            </a:pPr>
            <a:r>
              <a:rPr lang="en-IN" dirty="0"/>
              <a:t>    </a:t>
            </a:r>
            <a:r>
              <a:rPr lang="en-IN" dirty="0" err="1"/>
              <a:t>def</a:t>
            </a:r>
            <a:r>
              <a:rPr lang="en-IN" dirty="0"/>
              <a:t> __</a:t>
            </a:r>
            <a:r>
              <a:rPr lang="en-IN" dirty="0" err="1"/>
              <a:t>init</a:t>
            </a:r>
            <a:r>
              <a:rPr lang="en-IN" dirty="0"/>
              <a:t>__(</a:t>
            </a:r>
            <a:r>
              <a:rPr lang="en-IN" dirty="0" err="1"/>
              <a:t>self,name</a:t>
            </a:r>
            <a:r>
              <a:rPr lang="en-IN" dirty="0"/>
              <a:t>):</a:t>
            </a:r>
          </a:p>
          <a:p>
            <a:pPr marL="800100" lvl="2" indent="0">
              <a:buNone/>
            </a:pPr>
            <a:r>
              <a:rPr lang="en-IN" dirty="0"/>
              <a:t>        self.name=name  #self.name is an instance variable</a:t>
            </a:r>
          </a:p>
          <a:p>
            <a:pPr marL="800100" lvl="2" indent="0">
              <a:buNone/>
            </a:pPr>
            <a:r>
              <a:rPr lang="en-IN" dirty="0"/>
              <a:t>        </a:t>
            </a:r>
            <a:r>
              <a:rPr lang="en-IN" dirty="0" err="1"/>
              <a:t>Dog.count</a:t>
            </a:r>
            <a:r>
              <a:rPr lang="en-IN" dirty="0"/>
              <a:t> +=1</a:t>
            </a:r>
          </a:p>
          <a:p>
            <a:pPr marL="800100" lvl="2" indent="0">
              <a:buNone/>
            </a:pPr>
            <a:r>
              <a:rPr lang="en-IN" dirty="0"/>
              <a:t>        </a:t>
            </a:r>
            <a:r>
              <a:rPr lang="en-IN" dirty="0" err="1"/>
              <a:t>Dog.dogs.append</a:t>
            </a:r>
            <a:r>
              <a:rPr lang="en-IN" dirty="0"/>
              <a:t>(name)</a:t>
            </a:r>
          </a:p>
          <a:p>
            <a:pPr marL="800100" lvl="2" indent="0">
              <a:buNone/>
            </a:pPr>
            <a:endParaRPr lang="en-IN" dirty="0"/>
          </a:p>
          <a:p>
            <a:pPr marL="800100" lvl="2" indent="0">
              <a:buNone/>
            </a:pPr>
            <a:r>
              <a:rPr lang="en-IN" dirty="0"/>
              <a:t>    </a:t>
            </a:r>
            <a:r>
              <a:rPr lang="en-IN" dirty="0" err="1"/>
              <a:t>def</a:t>
            </a:r>
            <a:r>
              <a:rPr lang="en-IN" dirty="0"/>
              <a:t> bark(</a:t>
            </a:r>
            <a:r>
              <a:rPr lang="en-IN" dirty="0" err="1"/>
              <a:t>self,n</a:t>
            </a:r>
            <a:r>
              <a:rPr lang="en-IN" dirty="0"/>
              <a:t>): #This is an instance method</a:t>
            </a:r>
          </a:p>
          <a:p>
            <a:pPr marL="800100" lvl="2" indent="0">
              <a:buNone/>
            </a:pPr>
            <a:r>
              <a:rPr lang="en-IN" dirty="0"/>
              <a:t>        print("{} says : {}".format(</a:t>
            </a:r>
            <a:r>
              <a:rPr lang="en-IN" dirty="0" err="1"/>
              <a:t>self.name,"woof</a:t>
            </a:r>
            <a:r>
              <a:rPr lang="en-IN" dirty="0"/>
              <a:t>!" * n))</a:t>
            </a:r>
          </a:p>
          <a:p>
            <a:pPr marL="800100" lvl="2" indent="0">
              <a:buNone/>
            </a:pPr>
            <a:endParaRPr lang="en-IN" dirty="0"/>
          </a:p>
          <a:p>
            <a:pPr marL="800100" lvl="2" indent="0">
              <a:buNone/>
            </a:pPr>
            <a:r>
              <a:rPr lang="en-IN" dirty="0"/>
              <a:t>    @</a:t>
            </a:r>
            <a:r>
              <a:rPr lang="en-IN" dirty="0" err="1"/>
              <a:t>staticmethod</a:t>
            </a:r>
            <a:endParaRPr lang="en-IN" dirty="0"/>
          </a:p>
          <a:p>
            <a:pPr marL="800100" lvl="2" indent="0">
              <a:buNone/>
            </a:pPr>
            <a:r>
              <a:rPr lang="en-IN" dirty="0"/>
              <a:t>    </a:t>
            </a:r>
            <a:r>
              <a:rPr lang="en-IN" dirty="0" err="1"/>
              <a:t>def</a:t>
            </a:r>
            <a:r>
              <a:rPr lang="en-IN" dirty="0"/>
              <a:t> </a:t>
            </a:r>
            <a:r>
              <a:rPr lang="en-IN" dirty="0" err="1"/>
              <a:t>rollCall</a:t>
            </a:r>
            <a:r>
              <a:rPr lang="en-IN" dirty="0"/>
              <a:t>(n):</a:t>
            </a:r>
          </a:p>
          <a:p>
            <a:pPr marL="800100" lvl="2" indent="0">
              <a:buNone/>
            </a:pPr>
            <a:r>
              <a:rPr lang="en-IN" dirty="0"/>
              <a:t>        print("There are {} </a:t>
            </a:r>
            <a:r>
              <a:rPr lang="en-IN" dirty="0" err="1"/>
              <a:t>dogs.".format</a:t>
            </a:r>
            <a:r>
              <a:rPr lang="en-IN" dirty="0"/>
              <a:t>(</a:t>
            </a:r>
            <a:r>
              <a:rPr lang="en-IN" dirty="0" err="1"/>
              <a:t>Dog.count</a:t>
            </a:r>
            <a:r>
              <a:rPr lang="en-IN" dirty="0"/>
              <a:t>))</a:t>
            </a:r>
          </a:p>
          <a:p>
            <a:pPr marL="800100" lvl="2" indent="0">
              <a:buNone/>
            </a:pPr>
            <a:r>
              <a:rPr lang="en-IN" dirty="0"/>
              <a:t>        if n&gt;=</a:t>
            </a:r>
            <a:r>
              <a:rPr lang="en-IN" dirty="0" err="1"/>
              <a:t>len</a:t>
            </a:r>
            <a:r>
              <a:rPr lang="en-IN" dirty="0"/>
              <a:t>(</a:t>
            </a:r>
            <a:r>
              <a:rPr lang="en-IN" dirty="0" err="1"/>
              <a:t>Dog.dogs</a:t>
            </a:r>
            <a:r>
              <a:rPr lang="en-IN" dirty="0"/>
              <a:t>) or n&lt;0 :</a:t>
            </a:r>
          </a:p>
          <a:p>
            <a:pPr marL="800100" lvl="2" indent="0">
              <a:buNone/>
            </a:pPr>
            <a:r>
              <a:rPr lang="en-IN" dirty="0"/>
              <a:t>            print("They are:")</a:t>
            </a:r>
          </a:p>
          <a:p>
            <a:pPr marL="800100" lvl="2" indent="0">
              <a:buNone/>
            </a:pPr>
            <a:r>
              <a:rPr lang="en-IN" dirty="0"/>
              <a:t>            for i in </a:t>
            </a:r>
            <a:r>
              <a:rPr lang="en-IN" dirty="0" err="1"/>
              <a:t>Dog.dogs</a:t>
            </a:r>
            <a:r>
              <a:rPr lang="en-IN" dirty="0"/>
              <a:t>:</a:t>
            </a:r>
          </a:p>
          <a:p>
            <a:pPr marL="800100" lvl="2" indent="0">
              <a:buNone/>
            </a:pPr>
            <a:r>
              <a:rPr lang="en-IN" dirty="0"/>
              <a:t>                print("  {}".format(i))</a:t>
            </a:r>
          </a:p>
          <a:p>
            <a:pPr marL="800100" lvl="2" indent="0">
              <a:buNone/>
            </a:pPr>
            <a:r>
              <a:rPr lang="en-IN" dirty="0"/>
              <a:t>        else:</a:t>
            </a:r>
          </a:p>
          <a:p>
            <a:pPr marL="800100" lvl="2" indent="0">
              <a:buNone/>
            </a:pPr>
            <a:r>
              <a:rPr lang="en-IN" dirty="0"/>
              <a:t>            print("The dog indexed at {} is {}".format(n, </a:t>
            </a:r>
            <a:r>
              <a:rPr lang="en-IN" dirty="0" err="1"/>
              <a:t>Dog.dogs</a:t>
            </a:r>
            <a:r>
              <a:rPr lang="en-IN" dirty="0"/>
              <a:t>[n]))</a:t>
            </a:r>
          </a:p>
          <a:p>
            <a:pPr marL="800100" lvl="2" indent="0">
              <a:buNone/>
            </a:pPr>
            <a:endParaRPr lang="en-IN" dirty="0"/>
          </a:p>
        </p:txBody>
      </p:sp>
    </p:spTree>
    <p:extLst>
      <p:ext uri="{BB962C8B-B14F-4D97-AF65-F5344CB8AC3E}">
        <p14:creationId xmlns:p14="http://schemas.microsoft.com/office/powerpoint/2010/main" val="7257429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0" indent="0">
              <a:buNone/>
            </a:pPr>
            <a:r>
              <a:rPr lang="en-IN" dirty="0" err="1"/>
              <a:t>fido</a:t>
            </a:r>
            <a:r>
              <a:rPr lang="en-IN" dirty="0"/>
              <a:t>=Dog("Fido")</a:t>
            </a:r>
          </a:p>
          <a:p>
            <a:pPr marL="0" indent="0">
              <a:buNone/>
            </a:pPr>
            <a:r>
              <a:rPr lang="en-IN" dirty="0" err="1"/>
              <a:t>fido.bark</a:t>
            </a:r>
            <a:r>
              <a:rPr lang="en-IN" dirty="0"/>
              <a:t>=3</a:t>
            </a:r>
          </a:p>
          <a:p>
            <a:pPr marL="0" indent="0">
              <a:buNone/>
            </a:pPr>
            <a:r>
              <a:rPr lang="en-IN" dirty="0" err="1"/>
              <a:t>Dog.rollCall</a:t>
            </a:r>
            <a:r>
              <a:rPr lang="en-IN" dirty="0"/>
              <a:t>(-1)</a:t>
            </a:r>
          </a:p>
          <a:p>
            <a:pPr marL="0" indent="0">
              <a:buNone/>
            </a:pPr>
            <a:r>
              <a:rPr lang="en-IN" dirty="0" err="1"/>
              <a:t>rex</a:t>
            </a:r>
            <a:r>
              <a:rPr lang="en-IN" dirty="0"/>
              <a:t>=Dog("Rex")</a:t>
            </a:r>
          </a:p>
          <a:p>
            <a:pPr marL="0" indent="0">
              <a:buNone/>
            </a:pPr>
            <a:r>
              <a:rPr lang="en-IN" dirty="0" err="1"/>
              <a:t>Dog.rollCall</a:t>
            </a:r>
            <a:r>
              <a:rPr lang="en-IN" dirty="0"/>
              <a:t>(0)</a:t>
            </a:r>
          </a:p>
          <a:p>
            <a:pPr marL="0" indent="0">
              <a:buNone/>
            </a:pPr>
            <a:r>
              <a:rPr lang="en-IN" dirty="0" err="1"/>
              <a:t>rex.rollCall</a:t>
            </a:r>
            <a:r>
              <a:rPr lang="en-IN" dirty="0"/>
              <a:t>(-1)</a:t>
            </a:r>
          </a:p>
          <a:p>
            <a:endParaRPr lang="en-IN" dirty="0"/>
          </a:p>
        </p:txBody>
      </p:sp>
    </p:spTree>
    <p:extLst>
      <p:ext uri="{BB962C8B-B14F-4D97-AF65-F5344CB8AC3E}">
        <p14:creationId xmlns:p14="http://schemas.microsoft.com/office/powerpoint/2010/main" val="31197083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858927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983251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5460678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8777723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3369535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733205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OOP Terminology</a:t>
            </a:r>
            <a:endParaRPr lang="en-IN" dirty="0"/>
          </a:p>
        </p:txBody>
      </p:sp>
      <p:sp>
        <p:nvSpPr>
          <p:cNvPr id="3" name="Content Placeholder 2"/>
          <p:cNvSpPr>
            <a:spLocks noGrp="1"/>
          </p:cNvSpPr>
          <p:nvPr>
            <p:ph idx="1"/>
          </p:nvPr>
        </p:nvSpPr>
        <p:spPr/>
        <p:txBody>
          <a:bodyPr>
            <a:normAutofit fontScale="77500" lnSpcReduction="20000"/>
          </a:bodyPr>
          <a:lstStyle/>
          <a:p>
            <a:r>
              <a:rPr lang="en-IN" b="1" dirty="0"/>
              <a:t>Function overloading: </a:t>
            </a:r>
            <a:r>
              <a:rPr lang="en-IN" dirty="0"/>
              <a:t>The assignment of more than one </a:t>
            </a:r>
            <a:r>
              <a:rPr lang="en-IN" dirty="0" err="1"/>
              <a:t>behavior</a:t>
            </a:r>
            <a:r>
              <a:rPr lang="en-IN" dirty="0"/>
              <a:t> to a particular function. The operation performed varies by the types of objects or arguments involved. </a:t>
            </a:r>
          </a:p>
          <a:p>
            <a:r>
              <a:rPr lang="en-IN" b="1" dirty="0" smtClean="0"/>
              <a:t>Instance </a:t>
            </a:r>
            <a:r>
              <a:rPr lang="en-IN" b="1" dirty="0"/>
              <a:t>variable: </a:t>
            </a:r>
            <a:r>
              <a:rPr lang="en-IN" dirty="0"/>
              <a:t>A variable that is defined inside a method and belongs only to the current instance of a class. </a:t>
            </a:r>
          </a:p>
          <a:p>
            <a:r>
              <a:rPr lang="en-IN" b="1" dirty="0" smtClean="0"/>
              <a:t>Inheritance</a:t>
            </a:r>
            <a:r>
              <a:rPr lang="en-IN" b="1" dirty="0"/>
              <a:t>: </a:t>
            </a:r>
            <a:r>
              <a:rPr lang="en-IN" dirty="0"/>
              <a:t>The transfer of the characteristics of a class to other classes that are derived from it. </a:t>
            </a:r>
          </a:p>
          <a:p>
            <a:r>
              <a:rPr lang="en-IN" b="1" dirty="0" smtClean="0"/>
              <a:t>Instance</a:t>
            </a:r>
            <a:r>
              <a:rPr lang="en-IN" b="1" dirty="0"/>
              <a:t>: </a:t>
            </a:r>
            <a:r>
              <a:rPr lang="en-IN" dirty="0"/>
              <a:t>An individual object of a certain class. An object </a:t>
            </a:r>
            <a:r>
              <a:rPr lang="en-IN" dirty="0" err="1"/>
              <a:t>obj</a:t>
            </a:r>
            <a:r>
              <a:rPr lang="en-IN" dirty="0"/>
              <a:t> that belongs to a class Circle, for example, is an instance of the class Circle. </a:t>
            </a:r>
          </a:p>
          <a:p>
            <a:r>
              <a:rPr lang="en-IN" b="1" dirty="0" smtClean="0"/>
              <a:t>Instantiation</a:t>
            </a:r>
            <a:r>
              <a:rPr lang="en-IN" b="1" dirty="0"/>
              <a:t>: </a:t>
            </a:r>
            <a:r>
              <a:rPr lang="en-IN" dirty="0"/>
              <a:t>The creation of an instance of a class. </a:t>
            </a:r>
          </a:p>
          <a:p>
            <a:endParaRPr lang="en-IN" dirty="0"/>
          </a:p>
        </p:txBody>
      </p:sp>
    </p:spTree>
    <p:extLst>
      <p:ext uri="{BB962C8B-B14F-4D97-AF65-F5344CB8AC3E}">
        <p14:creationId xmlns:p14="http://schemas.microsoft.com/office/powerpoint/2010/main" val="10978807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generic </a:t>
            </a:r>
            <a:r>
              <a:rPr lang="en-US" sz="2400" dirty="0"/>
              <a:t>functionality that you can override in your own classes </a:t>
            </a:r>
            <a:endParaRPr lang="en-IN"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17065332"/>
              </p:ext>
            </p:extLst>
          </p:nvPr>
        </p:nvGraphicFramePr>
        <p:xfrm>
          <a:off x="838200" y="1371600"/>
          <a:ext cx="7467600" cy="5401056"/>
        </p:xfrm>
        <a:graphic>
          <a:graphicData uri="http://schemas.openxmlformats.org/drawingml/2006/table">
            <a:tbl>
              <a:tblPr firstRow="1" firstCol="1" bandRow="1">
                <a:tableStyleId>{5C22544A-7EE6-4342-B048-85BDC9FD1C3A}</a:tableStyleId>
              </a:tblPr>
              <a:tblGrid>
                <a:gridCol w="741815"/>
                <a:gridCol w="6725785"/>
              </a:tblGrid>
              <a:tr h="410961">
                <a:tc>
                  <a:txBody>
                    <a:bodyPr/>
                    <a:lstStyle/>
                    <a:p>
                      <a:pPr>
                        <a:lnSpc>
                          <a:spcPct val="115000"/>
                        </a:lnSpc>
                        <a:spcAft>
                          <a:spcPts val="1000"/>
                        </a:spcAft>
                      </a:pPr>
                      <a:r>
                        <a:rPr lang="en-US" sz="1600">
                          <a:effectLst/>
                        </a:rPr>
                        <a:t>SN</a:t>
                      </a:r>
                      <a:endParaRPr lang="en-IN" sz="1600">
                        <a:effectLst/>
                        <a:latin typeface="Calibri"/>
                        <a:ea typeface="Calibri"/>
                        <a:cs typeface="Mangal"/>
                      </a:endParaRPr>
                    </a:p>
                  </a:txBody>
                  <a:tcPr marL="76200" marR="76200" marT="76200" marB="76200"/>
                </a:tc>
                <a:tc>
                  <a:txBody>
                    <a:bodyPr/>
                    <a:lstStyle/>
                    <a:p>
                      <a:pPr>
                        <a:lnSpc>
                          <a:spcPct val="115000"/>
                        </a:lnSpc>
                        <a:spcAft>
                          <a:spcPts val="1000"/>
                        </a:spcAft>
                      </a:pPr>
                      <a:r>
                        <a:rPr lang="en-US" sz="1600">
                          <a:effectLst/>
                        </a:rPr>
                        <a:t>Method, Description &amp; Sample Call</a:t>
                      </a:r>
                      <a:endParaRPr lang="en-IN" sz="1600">
                        <a:effectLst/>
                        <a:latin typeface="Calibri"/>
                        <a:ea typeface="Calibri"/>
                        <a:cs typeface="Mangal"/>
                      </a:endParaRPr>
                    </a:p>
                  </a:txBody>
                  <a:tcPr marL="76200" marR="76200" marT="76200" marB="76200"/>
                </a:tc>
              </a:tr>
              <a:tr h="870003">
                <a:tc>
                  <a:txBody>
                    <a:bodyPr/>
                    <a:lstStyle/>
                    <a:p>
                      <a:pPr>
                        <a:lnSpc>
                          <a:spcPct val="115000"/>
                        </a:lnSpc>
                        <a:spcAft>
                          <a:spcPts val="1000"/>
                        </a:spcAft>
                      </a:pPr>
                      <a:r>
                        <a:rPr lang="en-US" sz="1600">
                          <a:effectLst/>
                        </a:rPr>
                        <a:t>1</a:t>
                      </a:r>
                      <a:endParaRPr lang="en-IN" sz="1600">
                        <a:effectLst/>
                        <a:latin typeface="Calibri"/>
                        <a:ea typeface="Calibri"/>
                        <a:cs typeface="Mangal"/>
                      </a:endParaRPr>
                    </a:p>
                  </a:txBody>
                  <a:tcPr marL="76200" marR="76200" marT="76200" marB="76200"/>
                </a:tc>
                <a:tc>
                  <a:txBody>
                    <a:bodyPr/>
                    <a:lstStyle/>
                    <a:p>
                      <a:pPr>
                        <a:lnSpc>
                          <a:spcPct val="115000"/>
                        </a:lnSpc>
                        <a:spcAft>
                          <a:spcPts val="1000"/>
                        </a:spcAft>
                      </a:pPr>
                      <a:r>
                        <a:rPr lang="en-US" sz="1600" dirty="0">
                          <a:effectLst/>
                        </a:rPr>
                        <a:t>__</a:t>
                      </a:r>
                      <a:r>
                        <a:rPr lang="en-US" sz="1600" dirty="0" err="1">
                          <a:effectLst/>
                        </a:rPr>
                        <a:t>init</a:t>
                      </a:r>
                      <a:r>
                        <a:rPr lang="en-US" sz="1600" dirty="0">
                          <a:effectLst/>
                        </a:rPr>
                        <a:t>__ ( self [,</a:t>
                      </a:r>
                      <a:r>
                        <a:rPr lang="en-US" sz="1600" dirty="0" err="1">
                          <a:effectLst/>
                        </a:rPr>
                        <a:t>args</a:t>
                      </a:r>
                      <a:r>
                        <a:rPr lang="en-US" sz="1600" dirty="0">
                          <a:effectLst/>
                        </a:rPr>
                        <a:t>...] )</a:t>
                      </a:r>
                      <a:br>
                        <a:rPr lang="en-US" sz="1600" dirty="0">
                          <a:effectLst/>
                        </a:rPr>
                      </a:br>
                      <a:r>
                        <a:rPr lang="en-US" sz="1600" dirty="0">
                          <a:effectLst/>
                        </a:rPr>
                        <a:t>Constructor (with any optional arguments)</a:t>
                      </a:r>
                      <a:br>
                        <a:rPr lang="en-US" sz="1600" dirty="0">
                          <a:effectLst/>
                        </a:rPr>
                      </a:br>
                      <a:r>
                        <a:rPr lang="en-US" sz="1600" dirty="0">
                          <a:effectLst/>
                        </a:rPr>
                        <a:t>Sample Call : </a:t>
                      </a:r>
                      <a:r>
                        <a:rPr lang="en-US" sz="1600" dirty="0" err="1">
                          <a:effectLst/>
                        </a:rPr>
                        <a:t>obj</a:t>
                      </a:r>
                      <a:r>
                        <a:rPr lang="en-US" sz="1600" dirty="0">
                          <a:effectLst/>
                        </a:rPr>
                        <a:t> = </a:t>
                      </a:r>
                      <a:r>
                        <a:rPr lang="en-US" sz="1600" dirty="0" err="1">
                          <a:effectLst/>
                        </a:rPr>
                        <a:t>className</a:t>
                      </a:r>
                      <a:r>
                        <a:rPr lang="en-US" sz="1600" dirty="0">
                          <a:effectLst/>
                        </a:rPr>
                        <a:t>(</a:t>
                      </a:r>
                      <a:r>
                        <a:rPr lang="en-US" sz="1600" dirty="0" err="1">
                          <a:effectLst/>
                        </a:rPr>
                        <a:t>args</a:t>
                      </a:r>
                      <a:r>
                        <a:rPr lang="en-US" sz="1600" dirty="0">
                          <a:effectLst/>
                        </a:rPr>
                        <a:t>)</a:t>
                      </a:r>
                      <a:endParaRPr lang="en-IN" sz="1600" dirty="0">
                        <a:effectLst/>
                        <a:latin typeface="Calibri"/>
                        <a:ea typeface="Calibri"/>
                        <a:cs typeface="Mangal"/>
                      </a:endParaRPr>
                    </a:p>
                  </a:txBody>
                  <a:tcPr marL="76200" marR="76200" marT="76200" marB="76200"/>
                </a:tc>
              </a:tr>
              <a:tr h="870003">
                <a:tc>
                  <a:txBody>
                    <a:bodyPr/>
                    <a:lstStyle/>
                    <a:p>
                      <a:pPr>
                        <a:lnSpc>
                          <a:spcPct val="115000"/>
                        </a:lnSpc>
                        <a:spcAft>
                          <a:spcPts val="1000"/>
                        </a:spcAft>
                      </a:pPr>
                      <a:r>
                        <a:rPr lang="en-US" sz="1600">
                          <a:effectLst/>
                        </a:rPr>
                        <a:t>2</a:t>
                      </a:r>
                      <a:endParaRPr lang="en-IN" sz="1600">
                        <a:effectLst/>
                        <a:latin typeface="Calibri"/>
                        <a:ea typeface="Calibri"/>
                        <a:cs typeface="Mangal"/>
                      </a:endParaRPr>
                    </a:p>
                  </a:txBody>
                  <a:tcPr marL="76200" marR="76200" marT="76200" marB="76200"/>
                </a:tc>
                <a:tc>
                  <a:txBody>
                    <a:bodyPr/>
                    <a:lstStyle/>
                    <a:p>
                      <a:pPr>
                        <a:lnSpc>
                          <a:spcPct val="115000"/>
                        </a:lnSpc>
                        <a:spcAft>
                          <a:spcPts val="1000"/>
                        </a:spcAft>
                      </a:pPr>
                      <a:r>
                        <a:rPr lang="en-US" sz="1600" dirty="0">
                          <a:effectLst/>
                        </a:rPr>
                        <a:t>__del__( self )</a:t>
                      </a:r>
                      <a:br>
                        <a:rPr lang="en-US" sz="1600" dirty="0">
                          <a:effectLst/>
                        </a:rPr>
                      </a:br>
                      <a:r>
                        <a:rPr lang="en-US" sz="1600" dirty="0">
                          <a:effectLst/>
                        </a:rPr>
                        <a:t>Destructor, deletes an object</a:t>
                      </a:r>
                      <a:br>
                        <a:rPr lang="en-US" sz="1600" dirty="0">
                          <a:effectLst/>
                        </a:rPr>
                      </a:br>
                      <a:r>
                        <a:rPr lang="en-US" sz="1600" dirty="0">
                          <a:effectLst/>
                        </a:rPr>
                        <a:t>Sample Call : del </a:t>
                      </a:r>
                      <a:r>
                        <a:rPr lang="en-US" sz="1600" dirty="0" err="1">
                          <a:effectLst/>
                        </a:rPr>
                        <a:t>obj</a:t>
                      </a:r>
                      <a:endParaRPr lang="en-IN" sz="1600" dirty="0">
                        <a:effectLst/>
                        <a:latin typeface="Calibri"/>
                        <a:ea typeface="Calibri"/>
                        <a:cs typeface="Mangal"/>
                      </a:endParaRPr>
                    </a:p>
                  </a:txBody>
                  <a:tcPr marL="76200" marR="76200" marT="76200" marB="76200"/>
                </a:tc>
              </a:tr>
              <a:tr h="870003">
                <a:tc>
                  <a:txBody>
                    <a:bodyPr/>
                    <a:lstStyle/>
                    <a:p>
                      <a:pPr>
                        <a:lnSpc>
                          <a:spcPct val="115000"/>
                        </a:lnSpc>
                        <a:spcAft>
                          <a:spcPts val="1000"/>
                        </a:spcAft>
                      </a:pPr>
                      <a:r>
                        <a:rPr lang="en-US" sz="1600">
                          <a:effectLst/>
                        </a:rPr>
                        <a:t>3</a:t>
                      </a:r>
                      <a:endParaRPr lang="en-IN" sz="1600">
                        <a:effectLst/>
                        <a:latin typeface="Calibri"/>
                        <a:ea typeface="Calibri"/>
                        <a:cs typeface="Mangal"/>
                      </a:endParaRPr>
                    </a:p>
                  </a:txBody>
                  <a:tcPr marL="76200" marR="76200" marT="76200" marB="76200"/>
                </a:tc>
                <a:tc>
                  <a:txBody>
                    <a:bodyPr/>
                    <a:lstStyle/>
                    <a:p>
                      <a:pPr>
                        <a:lnSpc>
                          <a:spcPct val="115000"/>
                        </a:lnSpc>
                        <a:spcAft>
                          <a:spcPts val="1000"/>
                        </a:spcAft>
                      </a:pPr>
                      <a:r>
                        <a:rPr lang="en-US" sz="1600">
                          <a:effectLst/>
                        </a:rPr>
                        <a:t>__repr__( self )</a:t>
                      </a:r>
                      <a:br>
                        <a:rPr lang="en-US" sz="1600">
                          <a:effectLst/>
                        </a:rPr>
                      </a:br>
                      <a:r>
                        <a:rPr lang="en-US" sz="1600">
                          <a:effectLst/>
                        </a:rPr>
                        <a:t>Evaluatable string representation</a:t>
                      </a:r>
                      <a:br>
                        <a:rPr lang="en-US" sz="1600">
                          <a:effectLst/>
                        </a:rPr>
                      </a:br>
                      <a:r>
                        <a:rPr lang="en-US" sz="1600">
                          <a:effectLst/>
                        </a:rPr>
                        <a:t>Sample Call : repr(obj)</a:t>
                      </a:r>
                      <a:endParaRPr lang="en-IN" sz="1600">
                        <a:effectLst/>
                        <a:latin typeface="Calibri"/>
                        <a:ea typeface="Calibri"/>
                        <a:cs typeface="Mangal"/>
                      </a:endParaRPr>
                    </a:p>
                  </a:txBody>
                  <a:tcPr marL="76200" marR="76200" marT="76200" marB="76200"/>
                </a:tc>
              </a:tr>
              <a:tr h="870003">
                <a:tc>
                  <a:txBody>
                    <a:bodyPr/>
                    <a:lstStyle/>
                    <a:p>
                      <a:pPr>
                        <a:lnSpc>
                          <a:spcPct val="115000"/>
                        </a:lnSpc>
                        <a:spcAft>
                          <a:spcPts val="1000"/>
                        </a:spcAft>
                      </a:pPr>
                      <a:r>
                        <a:rPr lang="en-US" sz="1600">
                          <a:effectLst/>
                        </a:rPr>
                        <a:t>4</a:t>
                      </a:r>
                      <a:endParaRPr lang="en-IN" sz="1600">
                        <a:effectLst/>
                        <a:latin typeface="Calibri"/>
                        <a:ea typeface="Calibri"/>
                        <a:cs typeface="Mangal"/>
                      </a:endParaRPr>
                    </a:p>
                  </a:txBody>
                  <a:tcPr marL="76200" marR="76200" marT="76200" marB="76200"/>
                </a:tc>
                <a:tc>
                  <a:txBody>
                    <a:bodyPr/>
                    <a:lstStyle/>
                    <a:p>
                      <a:pPr>
                        <a:lnSpc>
                          <a:spcPct val="115000"/>
                        </a:lnSpc>
                        <a:spcAft>
                          <a:spcPts val="1000"/>
                        </a:spcAft>
                      </a:pPr>
                      <a:r>
                        <a:rPr lang="en-US" sz="1600">
                          <a:effectLst/>
                        </a:rPr>
                        <a:t>__str__( self )</a:t>
                      </a:r>
                      <a:br>
                        <a:rPr lang="en-US" sz="1600">
                          <a:effectLst/>
                        </a:rPr>
                      </a:br>
                      <a:r>
                        <a:rPr lang="en-US" sz="1600">
                          <a:effectLst/>
                        </a:rPr>
                        <a:t>Printable string representation</a:t>
                      </a:r>
                      <a:br>
                        <a:rPr lang="en-US" sz="1600">
                          <a:effectLst/>
                        </a:rPr>
                      </a:br>
                      <a:r>
                        <a:rPr lang="en-US" sz="1600">
                          <a:effectLst/>
                        </a:rPr>
                        <a:t>Sample Call : str(obj)</a:t>
                      </a:r>
                      <a:endParaRPr lang="en-IN" sz="1600">
                        <a:effectLst/>
                        <a:latin typeface="Calibri"/>
                        <a:ea typeface="Calibri"/>
                        <a:cs typeface="Mangal"/>
                      </a:endParaRPr>
                    </a:p>
                  </a:txBody>
                  <a:tcPr marL="76200" marR="76200" marT="76200" marB="76200"/>
                </a:tc>
              </a:tr>
              <a:tr h="870003">
                <a:tc>
                  <a:txBody>
                    <a:bodyPr/>
                    <a:lstStyle/>
                    <a:p>
                      <a:pPr>
                        <a:lnSpc>
                          <a:spcPct val="115000"/>
                        </a:lnSpc>
                        <a:spcAft>
                          <a:spcPts val="1000"/>
                        </a:spcAft>
                      </a:pPr>
                      <a:r>
                        <a:rPr lang="en-US" sz="1600">
                          <a:effectLst/>
                        </a:rPr>
                        <a:t>5</a:t>
                      </a:r>
                      <a:endParaRPr lang="en-IN" sz="1600">
                        <a:effectLst/>
                        <a:latin typeface="Calibri"/>
                        <a:ea typeface="Calibri"/>
                        <a:cs typeface="Mangal"/>
                      </a:endParaRPr>
                    </a:p>
                  </a:txBody>
                  <a:tcPr marL="76200" marR="76200" marT="76200" marB="76200"/>
                </a:tc>
                <a:tc>
                  <a:txBody>
                    <a:bodyPr/>
                    <a:lstStyle/>
                    <a:p>
                      <a:pPr>
                        <a:lnSpc>
                          <a:spcPct val="115000"/>
                        </a:lnSpc>
                        <a:spcAft>
                          <a:spcPts val="1000"/>
                        </a:spcAft>
                      </a:pPr>
                      <a:r>
                        <a:rPr lang="en-US" sz="1600" dirty="0">
                          <a:effectLst/>
                        </a:rPr>
                        <a:t>__</a:t>
                      </a:r>
                      <a:r>
                        <a:rPr lang="en-US" sz="1600" dirty="0" err="1">
                          <a:effectLst/>
                        </a:rPr>
                        <a:t>cmp</a:t>
                      </a:r>
                      <a:r>
                        <a:rPr lang="en-US" sz="1600" dirty="0">
                          <a:effectLst/>
                        </a:rPr>
                        <a:t>__ ( self, x )</a:t>
                      </a:r>
                      <a:br>
                        <a:rPr lang="en-US" sz="1600" dirty="0">
                          <a:effectLst/>
                        </a:rPr>
                      </a:br>
                      <a:r>
                        <a:rPr lang="en-US" sz="1600" dirty="0">
                          <a:effectLst/>
                        </a:rPr>
                        <a:t>Object comparison</a:t>
                      </a:r>
                      <a:br>
                        <a:rPr lang="en-US" sz="1600" dirty="0">
                          <a:effectLst/>
                        </a:rPr>
                      </a:br>
                      <a:r>
                        <a:rPr lang="en-US" sz="1600" dirty="0">
                          <a:effectLst/>
                        </a:rPr>
                        <a:t>Sample Call : </a:t>
                      </a:r>
                      <a:r>
                        <a:rPr lang="en-US" sz="1600" dirty="0" err="1">
                          <a:effectLst/>
                        </a:rPr>
                        <a:t>cmp</a:t>
                      </a:r>
                      <a:r>
                        <a:rPr lang="en-US" sz="1600" dirty="0">
                          <a:effectLst/>
                        </a:rPr>
                        <a:t>(</a:t>
                      </a:r>
                      <a:r>
                        <a:rPr lang="en-US" sz="1600" dirty="0" err="1">
                          <a:effectLst/>
                        </a:rPr>
                        <a:t>obj</a:t>
                      </a:r>
                      <a:r>
                        <a:rPr lang="en-US" sz="1600" dirty="0">
                          <a:effectLst/>
                        </a:rPr>
                        <a:t>, x)</a:t>
                      </a:r>
                      <a:endParaRPr lang="en-IN" sz="1600" dirty="0">
                        <a:effectLst/>
                        <a:latin typeface="Calibri"/>
                        <a:ea typeface="Calibri"/>
                        <a:cs typeface="Mangal"/>
                      </a:endParaRPr>
                    </a:p>
                  </a:txBody>
                  <a:tcPr marL="76200" marR="76200" marT="76200" marB="76200"/>
                </a:tc>
              </a:tr>
            </a:tbl>
          </a:graphicData>
        </a:graphic>
      </p:graphicFrame>
    </p:spTree>
    <p:extLst>
      <p:ext uri="{BB962C8B-B14F-4D97-AF65-F5344CB8AC3E}">
        <p14:creationId xmlns:p14="http://schemas.microsoft.com/office/powerpoint/2010/main" val="2973087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OOP Terminology</a:t>
            </a:r>
            <a:endParaRPr lang="en-IN" dirty="0"/>
          </a:p>
        </p:txBody>
      </p:sp>
      <p:sp>
        <p:nvSpPr>
          <p:cNvPr id="3" name="Content Placeholder 2"/>
          <p:cNvSpPr>
            <a:spLocks noGrp="1"/>
          </p:cNvSpPr>
          <p:nvPr>
            <p:ph idx="1"/>
          </p:nvPr>
        </p:nvSpPr>
        <p:spPr/>
        <p:txBody>
          <a:bodyPr>
            <a:normAutofit lnSpcReduction="10000"/>
          </a:bodyPr>
          <a:lstStyle/>
          <a:p>
            <a:r>
              <a:rPr lang="en-IN" b="1" dirty="0"/>
              <a:t>Method: </a:t>
            </a:r>
            <a:r>
              <a:rPr lang="en-IN" dirty="0"/>
              <a:t>A special kind of function that is defined in a class definition. </a:t>
            </a:r>
          </a:p>
          <a:p>
            <a:r>
              <a:rPr lang="en-IN" b="1" dirty="0" smtClean="0"/>
              <a:t>Object</a:t>
            </a:r>
            <a:r>
              <a:rPr lang="en-IN" b="1" dirty="0"/>
              <a:t>: </a:t>
            </a:r>
            <a:r>
              <a:rPr lang="en-IN" dirty="0"/>
              <a:t>A unique instance of a data structure that's defined by its class. An object comprises both data members (class variables and instance variables) and methods. </a:t>
            </a:r>
          </a:p>
          <a:p>
            <a:r>
              <a:rPr lang="en-IN" b="1" dirty="0" smtClean="0"/>
              <a:t>Operator </a:t>
            </a:r>
            <a:r>
              <a:rPr lang="en-IN" b="1" dirty="0"/>
              <a:t>overloading: </a:t>
            </a:r>
            <a:r>
              <a:rPr lang="en-IN" dirty="0"/>
              <a:t>The assignment of more than one function to a particular operator. </a:t>
            </a:r>
          </a:p>
          <a:p>
            <a:endParaRPr lang="en-IN" dirty="0"/>
          </a:p>
        </p:txBody>
      </p:sp>
    </p:spTree>
    <p:extLst>
      <p:ext uri="{BB962C8B-B14F-4D97-AF65-F5344CB8AC3E}">
        <p14:creationId xmlns:p14="http://schemas.microsoft.com/office/powerpoint/2010/main" val="3627719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Creating Classes</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IN" dirty="0"/>
              <a:t>The </a:t>
            </a:r>
            <a:r>
              <a:rPr lang="en-IN" i="1" dirty="0"/>
              <a:t>class </a:t>
            </a:r>
            <a:r>
              <a:rPr lang="en-IN" dirty="0"/>
              <a:t>statement creates a new class definition. The name of the class immediately follows the keyword </a:t>
            </a:r>
            <a:r>
              <a:rPr lang="en-IN" i="1" dirty="0"/>
              <a:t>class </a:t>
            </a:r>
            <a:r>
              <a:rPr lang="en-IN" dirty="0"/>
              <a:t>followed by a </a:t>
            </a:r>
            <a:r>
              <a:rPr lang="en-IN" dirty="0" smtClean="0"/>
              <a:t>colon.</a:t>
            </a:r>
          </a:p>
          <a:p>
            <a:pPr marL="0" indent="0">
              <a:buNone/>
            </a:pPr>
            <a:r>
              <a:rPr lang="en-IN" dirty="0" smtClean="0"/>
              <a:t>Syntax:</a:t>
            </a:r>
          </a:p>
          <a:p>
            <a:r>
              <a:rPr lang="en-US" dirty="0"/>
              <a:t>class </a:t>
            </a:r>
            <a:r>
              <a:rPr lang="en-US" dirty="0" err="1"/>
              <a:t>ClassName</a:t>
            </a:r>
            <a:r>
              <a:rPr lang="en-US" dirty="0"/>
              <a:t>:</a:t>
            </a:r>
            <a:endParaRPr lang="en-IN" dirty="0"/>
          </a:p>
          <a:p>
            <a:r>
              <a:rPr lang="en-US" dirty="0"/>
              <a:t>   </a:t>
            </a:r>
            <a:r>
              <a:rPr lang="en-US" dirty="0" smtClean="0"/>
              <a:t>	'Optional </a:t>
            </a:r>
            <a:r>
              <a:rPr lang="en-US" dirty="0"/>
              <a:t>class documentation string'</a:t>
            </a:r>
            <a:endParaRPr lang="en-IN" dirty="0"/>
          </a:p>
          <a:p>
            <a:r>
              <a:rPr lang="en-US" dirty="0"/>
              <a:t>   </a:t>
            </a:r>
            <a:r>
              <a:rPr lang="en-US" dirty="0" smtClean="0"/>
              <a:t>	 </a:t>
            </a:r>
            <a:r>
              <a:rPr lang="en-US" dirty="0" err="1" smtClean="0"/>
              <a:t>class_suite</a:t>
            </a:r>
            <a:endParaRPr lang="en-IN" dirty="0"/>
          </a:p>
          <a:p>
            <a:pPr marL="0" lvl="0" indent="0">
              <a:buNone/>
            </a:pPr>
            <a:r>
              <a:rPr lang="en-US" dirty="0"/>
              <a:t>The class has a documentation string, which can be accessed </a:t>
            </a:r>
            <a:r>
              <a:rPr lang="en-US" dirty="0" err="1"/>
              <a:t>via</a:t>
            </a:r>
            <a:r>
              <a:rPr lang="en-US" i="1" dirty="0" err="1"/>
              <a:t>ClassName</a:t>
            </a:r>
            <a:r>
              <a:rPr lang="en-US" i="1" dirty="0"/>
              <a:t>.__doc__</a:t>
            </a:r>
            <a:r>
              <a:rPr lang="en-US" dirty="0"/>
              <a:t>.</a:t>
            </a:r>
            <a:endParaRPr lang="en-IN" dirty="0"/>
          </a:p>
          <a:p>
            <a:pPr marL="0" lvl="0" indent="0">
              <a:buNone/>
            </a:pPr>
            <a:r>
              <a:rPr lang="en-US" dirty="0"/>
              <a:t>The </a:t>
            </a:r>
            <a:r>
              <a:rPr lang="en-US" i="1" dirty="0" err="1"/>
              <a:t>class_suite</a:t>
            </a:r>
            <a:r>
              <a:rPr lang="en-US" dirty="0"/>
              <a:t> consists of all the component statements defining class members, data attributes and functions.</a:t>
            </a:r>
            <a:endParaRPr lang="en-IN" dirty="0"/>
          </a:p>
          <a:p>
            <a:endParaRPr lang="en-IN" dirty="0" smtClean="0"/>
          </a:p>
        </p:txBody>
      </p:sp>
    </p:spTree>
    <p:extLst>
      <p:ext uri="{BB962C8B-B14F-4D97-AF65-F5344CB8AC3E}">
        <p14:creationId xmlns:p14="http://schemas.microsoft.com/office/powerpoint/2010/main" val="2025119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class example</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IN" dirty="0"/>
              <a:t>class Employee:</a:t>
            </a:r>
          </a:p>
          <a:p>
            <a:pPr marL="0" indent="0">
              <a:buNone/>
            </a:pPr>
            <a:r>
              <a:rPr lang="en-IN" dirty="0"/>
              <a:t>    'Common base class for all employees'</a:t>
            </a:r>
          </a:p>
          <a:p>
            <a:pPr marL="0" indent="0">
              <a:buNone/>
            </a:pPr>
            <a:r>
              <a:rPr lang="en-IN" dirty="0"/>
              <a:t>    </a:t>
            </a:r>
            <a:r>
              <a:rPr lang="en-IN" dirty="0" err="1"/>
              <a:t>empCount</a:t>
            </a:r>
            <a:r>
              <a:rPr lang="en-IN" dirty="0"/>
              <a:t> = 0</a:t>
            </a:r>
          </a:p>
          <a:p>
            <a:pPr marL="0" indent="0">
              <a:buNone/>
            </a:pPr>
            <a:endParaRPr lang="en-IN" dirty="0"/>
          </a:p>
          <a:p>
            <a:pPr marL="0" indent="0">
              <a:buNone/>
            </a:pPr>
            <a:r>
              <a:rPr lang="en-IN" dirty="0"/>
              <a:t>    </a:t>
            </a:r>
            <a:r>
              <a:rPr lang="en-IN" dirty="0" err="1"/>
              <a:t>def</a:t>
            </a:r>
            <a:r>
              <a:rPr lang="en-IN" dirty="0"/>
              <a:t> __</a:t>
            </a:r>
            <a:r>
              <a:rPr lang="en-IN" dirty="0" err="1"/>
              <a:t>init</a:t>
            </a:r>
            <a:r>
              <a:rPr lang="en-IN" dirty="0"/>
              <a:t>__(self, name, salary):</a:t>
            </a:r>
          </a:p>
          <a:p>
            <a:pPr marL="0" indent="0">
              <a:buNone/>
            </a:pPr>
            <a:r>
              <a:rPr lang="en-IN" dirty="0"/>
              <a:t>        self.name = name</a:t>
            </a:r>
          </a:p>
          <a:p>
            <a:pPr marL="0" indent="0">
              <a:buNone/>
            </a:pPr>
            <a:r>
              <a:rPr lang="en-IN" dirty="0"/>
              <a:t>        </a:t>
            </a:r>
            <a:r>
              <a:rPr lang="en-IN" dirty="0" err="1"/>
              <a:t>self.salary</a:t>
            </a:r>
            <a:r>
              <a:rPr lang="en-IN" dirty="0"/>
              <a:t> = salary</a:t>
            </a:r>
          </a:p>
          <a:p>
            <a:pPr marL="0" indent="0">
              <a:buNone/>
            </a:pPr>
            <a:r>
              <a:rPr lang="en-IN" dirty="0"/>
              <a:t>        </a:t>
            </a:r>
            <a:r>
              <a:rPr lang="en-IN" dirty="0" err="1"/>
              <a:t>Employee.empCount</a:t>
            </a:r>
            <a:r>
              <a:rPr lang="en-IN" dirty="0"/>
              <a:t> += 1</a:t>
            </a:r>
          </a:p>
          <a:p>
            <a:pPr marL="0" indent="0">
              <a:buNone/>
            </a:pPr>
            <a:r>
              <a:rPr lang="en-IN" dirty="0"/>
              <a:t>   </a:t>
            </a:r>
          </a:p>
          <a:p>
            <a:pPr marL="0" indent="0">
              <a:buNone/>
            </a:pPr>
            <a:r>
              <a:rPr lang="en-IN" dirty="0"/>
              <a:t>    </a:t>
            </a:r>
            <a:r>
              <a:rPr lang="en-IN" dirty="0" err="1"/>
              <a:t>def</a:t>
            </a:r>
            <a:r>
              <a:rPr lang="en-IN" dirty="0"/>
              <a:t> </a:t>
            </a:r>
            <a:r>
              <a:rPr lang="en-IN" dirty="0" err="1"/>
              <a:t>displayCount</a:t>
            </a:r>
            <a:r>
              <a:rPr lang="en-IN" dirty="0"/>
              <a:t>(self):</a:t>
            </a:r>
          </a:p>
          <a:p>
            <a:pPr marL="0" indent="0">
              <a:buNone/>
            </a:pPr>
            <a:r>
              <a:rPr lang="en-IN" dirty="0"/>
              <a:t>        print ("Total Employee %d" % </a:t>
            </a:r>
            <a:r>
              <a:rPr lang="en-IN" dirty="0" err="1"/>
              <a:t>Employee.empCount</a:t>
            </a:r>
            <a:r>
              <a:rPr lang="en-IN" dirty="0"/>
              <a:t>)</a:t>
            </a:r>
          </a:p>
          <a:p>
            <a:pPr marL="0" indent="0">
              <a:buNone/>
            </a:pPr>
            <a:r>
              <a:rPr lang="en-IN" dirty="0"/>
              <a:t>        </a:t>
            </a:r>
          </a:p>
          <a:p>
            <a:pPr marL="0" indent="0">
              <a:buNone/>
            </a:pPr>
            <a:r>
              <a:rPr lang="en-IN" dirty="0"/>
              <a:t>    </a:t>
            </a:r>
            <a:r>
              <a:rPr lang="en-IN" dirty="0" err="1"/>
              <a:t>def</a:t>
            </a:r>
            <a:r>
              <a:rPr lang="en-IN" dirty="0"/>
              <a:t> </a:t>
            </a:r>
            <a:r>
              <a:rPr lang="en-IN" dirty="0" err="1"/>
              <a:t>displayEmployee</a:t>
            </a:r>
            <a:r>
              <a:rPr lang="en-IN" dirty="0"/>
              <a:t>(self):</a:t>
            </a:r>
          </a:p>
          <a:p>
            <a:pPr marL="0" indent="0">
              <a:buNone/>
            </a:pPr>
            <a:r>
              <a:rPr lang="en-IN" dirty="0"/>
              <a:t>        print ("Name : ", self.name,  ", Salary: ", </a:t>
            </a:r>
            <a:r>
              <a:rPr lang="en-IN" dirty="0" err="1"/>
              <a:t>self.salary</a:t>
            </a:r>
            <a:r>
              <a:rPr lang="en-IN" dirty="0"/>
              <a:t>)</a:t>
            </a:r>
          </a:p>
        </p:txBody>
      </p:sp>
    </p:spTree>
    <p:extLst>
      <p:ext uri="{BB962C8B-B14F-4D97-AF65-F5344CB8AC3E}">
        <p14:creationId xmlns:p14="http://schemas.microsoft.com/office/powerpoint/2010/main" val="3606454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Understanding the example</a:t>
            </a:r>
            <a:endParaRPr lang="en-IN" dirty="0"/>
          </a:p>
        </p:txBody>
      </p:sp>
      <p:sp>
        <p:nvSpPr>
          <p:cNvPr id="3" name="Content Placeholder 2"/>
          <p:cNvSpPr>
            <a:spLocks noGrp="1"/>
          </p:cNvSpPr>
          <p:nvPr>
            <p:ph idx="1"/>
          </p:nvPr>
        </p:nvSpPr>
        <p:spPr/>
        <p:txBody>
          <a:bodyPr>
            <a:normAutofit fontScale="77500" lnSpcReduction="20000"/>
          </a:bodyPr>
          <a:lstStyle/>
          <a:p>
            <a:pPr lvl="0"/>
            <a:r>
              <a:rPr lang="en-US" dirty="0"/>
              <a:t>The variable </a:t>
            </a:r>
            <a:r>
              <a:rPr lang="en-US" i="1" dirty="0" err="1"/>
              <a:t>empCount</a:t>
            </a:r>
            <a:r>
              <a:rPr lang="en-US" dirty="0"/>
              <a:t> is a class variable whose value is shared among all instances of a this class. This can be accessed </a:t>
            </a:r>
            <a:r>
              <a:rPr lang="en-US" dirty="0" err="1"/>
              <a:t>as</a:t>
            </a:r>
            <a:r>
              <a:rPr lang="en-US" i="1" dirty="0" err="1"/>
              <a:t>Employee.empCount</a:t>
            </a:r>
            <a:r>
              <a:rPr lang="en-US" dirty="0"/>
              <a:t> from inside the class or outside the class.</a:t>
            </a:r>
            <a:endParaRPr lang="en-IN" dirty="0"/>
          </a:p>
          <a:p>
            <a:pPr lvl="0"/>
            <a:r>
              <a:rPr lang="en-US" dirty="0"/>
              <a:t>The first method </a:t>
            </a:r>
            <a:r>
              <a:rPr lang="en-US" i="1" dirty="0"/>
              <a:t>__</a:t>
            </a:r>
            <a:r>
              <a:rPr lang="en-US" i="1" dirty="0" err="1"/>
              <a:t>init</a:t>
            </a:r>
            <a:r>
              <a:rPr lang="en-US" i="1" dirty="0"/>
              <a:t>__()</a:t>
            </a:r>
            <a:r>
              <a:rPr lang="en-US" dirty="0"/>
              <a:t> is a special method, which is called class constructor or initialization method that Python calls when </a:t>
            </a:r>
            <a:r>
              <a:rPr lang="en-US" dirty="0" smtClean="0"/>
              <a:t>we </a:t>
            </a:r>
            <a:r>
              <a:rPr lang="en-US" dirty="0"/>
              <a:t>create a new instance of this class.</a:t>
            </a:r>
            <a:endParaRPr lang="en-IN" dirty="0"/>
          </a:p>
          <a:p>
            <a:pPr lvl="0"/>
            <a:r>
              <a:rPr lang="en-US" dirty="0" smtClean="0"/>
              <a:t>Declare </a:t>
            </a:r>
            <a:r>
              <a:rPr lang="en-US" dirty="0"/>
              <a:t>other class methods like normal functions with the exception that the first argument to each method is </a:t>
            </a:r>
            <a:r>
              <a:rPr lang="en-US" i="1" dirty="0"/>
              <a:t>self</a:t>
            </a:r>
            <a:r>
              <a:rPr lang="en-US" dirty="0"/>
              <a:t>. Python adds the </a:t>
            </a:r>
            <a:r>
              <a:rPr lang="en-US" i="1" dirty="0"/>
              <a:t>self</a:t>
            </a:r>
            <a:r>
              <a:rPr lang="en-US" dirty="0"/>
              <a:t> argument to the list for you; you do not need to include it when you call the methods.</a:t>
            </a:r>
            <a:endParaRPr lang="en-IN" dirty="0"/>
          </a:p>
          <a:p>
            <a:endParaRPr lang="en-IN" dirty="0"/>
          </a:p>
        </p:txBody>
      </p:sp>
    </p:spTree>
    <p:extLst>
      <p:ext uri="{BB962C8B-B14F-4D97-AF65-F5344CB8AC3E}">
        <p14:creationId xmlns:p14="http://schemas.microsoft.com/office/powerpoint/2010/main" val="893339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Instance Objects</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To </a:t>
            </a:r>
            <a:r>
              <a:rPr lang="en-US" dirty="0"/>
              <a:t>create instances of a class,  </a:t>
            </a:r>
            <a:r>
              <a:rPr lang="en-US" dirty="0" smtClean="0"/>
              <a:t>call </a:t>
            </a:r>
            <a:r>
              <a:rPr lang="en-US" dirty="0"/>
              <a:t>the class using class name and pass in whatever arguments its </a:t>
            </a:r>
            <a:r>
              <a:rPr lang="en-US" i="1" dirty="0"/>
              <a:t>__</a:t>
            </a:r>
            <a:r>
              <a:rPr lang="en-US" i="1" dirty="0" err="1"/>
              <a:t>init</a:t>
            </a:r>
            <a:r>
              <a:rPr lang="en-US" i="1" dirty="0"/>
              <a:t>__</a:t>
            </a:r>
            <a:r>
              <a:rPr lang="en-US" dirty="0"/>
              <a:t> method accepts.</a:t>
            </a:r>
            <a:endParaRPr lang="en-IN" dirty="0"/>
          </a:p>
          <a:p>
            <a:pPr marL="0" indent="0">
              <a:buNone/>
            </a:pPr>
            <a:endParaRPr lang="en-US" dirty="0" smtClean="0"/>
          </a:p>
          <a:p>
            <a:pPr marL="0" indent="0">
              <a:buNone/>
            </a:pPr>
            <a:r>
              <a:rPr lang="en-US" dirty="0" smtClean="0"/>
              <a:t>This </a:t>
            </a:r>
            <a:r>
              <a:rPr lang="en-US" dirty="0"/>
              <a:t>would create first object of Employee class</a:t>
            </a:r>
            <a:endParaRPr lang="en-IN" dirty="0"/>
          </a:p>
          <a:p>
            <a:pPr marL="0" indent="0">
              <a:buNone/>
            </a:pPr>
            <a:r>
              <a:rPr lang="en-US" dirty="0"/>
              <a:t> </a:t>
            </a:r>
            <a:endParaRPr lang="en-IN" dirty="0"/>
          </a:p>
          <a:p>
            <a:r>
              <a:rPr lang="en-US" dirty="0"/>
              <a:t>emp1 = Employee</a:t>
            </a:r>
            <a:r>
              <a:rPr lang="en-US" dirty="0" smtClean="0"/>
              <a:t>(“</a:t>
            </a:r>
            <a:r>
              <a:rPr lang="en-US" dirty="0" err="1" smtClean="0"/>
              <a:t>Ankita</a:t>
            </a:r>
            <a:r>
              <a:rPr lang="en-US" dirty="0" smtClean="0"/>
              <a:t>", 5000</a:t>
            </a:r>
            <a:r>
              <a:rPr lang="en-US" dirty="0"/>
              <a:t>)</a:t>
            </a:r>
            <a:endParaRPr lang="en-IN" dirty="0"/>
          </a:p>
          <a:p>
            <a:pPr marL="0" indent="0">
              <a:buNone/>
            </a:pPr>
            <a:r>
              <a:rPr lang="en-US" dirty="0"/>
              <a:t>This would create second object of Employee class</a:t>
            </a:r>
            <a:endParaRPr lang="en-IN" dirty="0"/>
          </a:p>
          <a:p>
            <a:pPr marL="0" indent="0">
              <a:buNone/>
            </a:pPr>
            <a:endParaRPr lang="en-IN" dirty="0"/>
          </a:p>
          <a:p>
            <a:r>
              <a:rPr lang="en-US" dirty="0"/>
              <a:t>emp2 = </a:t>
            </a:r>
            <a:r>
              <a:rPr lang="en-US" dirty="0" smtClean="0"/>
              <a:t>Employee(“</a:t>
            </a:r>
            <a:r>
              <a:rPr lang="en-US" dirty="0" err="1" smtClean="0"/>
              <a:t>Gaurav</a:t>
            </a:r>
            <a:r>
              <a:rPr lang="en-US" dirty="0" smtClean="0"/>
              <a:t>", 7000</a:t>
            </a:r>
            <a:r>
              <a:rPr lang="en-US" dirty="0"/>
              <a:t>)</a:t>
            </a:r>
            <a:endParaRPr lang="en-IN" dirty="0"/>
          </a:p>
        </p:txBody>
      </p:sp>
    </p:spTree>
    <p:extLst>
      <p:ext uri="{BB962C8B-B14F-4D97-AF65-F5344CB8AC3E}">
        <p14:creationId xmlns:p14="http://schemas.microsoft.com/office/powerpoint/2010/main" val="4181063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1539</Words>
  <Application>Microsoft Office PowerPoint</Application>
  <PresentationFormat>On-screen Show (4:3)</PresentationFormat>
  <Paragraphs>312</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Classes  - Object-oriented programming using Python </vt:lpstr>
      <vt:lpstr>Overview of OOP Terminology</vt:lpstr>
      <vt:lpstr>OOP Terminology</vt:lpstr>
      <vt:lpstr>OOP Terminology</vt:lpstr>
      <vt:lpstr>OOP Terminology</vt:lpstr>
      <vt:lpstr>Creating Classes</vt:lpstr>
      <vt:lpstr>Python class example</vt:lpstr>
      <vt:lpstr>Understanding the example</vt:lpstr>
      <vt:lpstr>Creating Instance Objects </vt:lpstr>
      <vt:lpstr>Accessing Attributes</vt:lpstr>
      <vt:lpstr>Accessing Attributes</vt:lpstr>
      <vt:lpstr>Attributes Function</vt:lpstr>
      <vt:lpstr>Built-In Class Attributes </vt:lpstr>
      <vt:lpstr>Using Built-In Class Attributes</vt:lpstr>
      <vt:lpstr>Destroying Objects (Garbage Collection)</vt:lpstr>
      <vt:lpstr>Destroying Objects (Garbage Collection)</vt:lpstr>
      <vt:lpstr>Destructor</vt:lpstr>
      <vt:lpstr>Destructor</vt:lpstr>
      <vt:lpstr>Class Inheritance </vt:lpstr>
      <vt:lpstr>Inheritance</vt:lpstr>
      <vt:lpstr>PowerPoint Presentation</vt:lpstr>
      <vt:lpstr>Multiple Inheritance</vt:lpstr>
      <vt:lpstr>Overriding Methods </vt:lpstr>
      <vt:lpstr>Overloading Operators</vt:lpstr>
      <vt:lpstr>Data Hiding </vt:lpstr>
      <vt:lpstr>Data Hiding </vt:lpstr>
      <vt:lpstr>Topics covered were:</vt:lpstr>
      <vt:lpstr>Private Attributes</vt:lpstr>
      <vt:lpstr>PowerPoint Presentation</vt:lpstr>
      <vt:lpstr>Static Methods</vt:lpstr>
      <vt:lpstr>Static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generic functionality that you can override in your own classes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 Object-oriented programming using Python </dc:title>
  <dc:creator>ANKIT PANDEY</dc:creator>
  <cp:lastModifiedBy>ANKIT PANDEY</cp:lastModifiedBy>
  <cp:revision>25</cp:revision>
  <dcterms:created xsi:type="dcterms:W3CDTF">2006-08-16T00:00:00Z</dcterms:created>
  <dcterms:modified xsi:type="dcterms:W3CDTF">2016-10-10T01:21:37Z</dcterms:modified>
</cp:coreProperties>
</file>