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63587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59406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6554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4665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71464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1731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15604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353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7261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29765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9510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329429301"/>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63F5877B-98C7-49DD-83AB-0F6F57CB6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4223F801-60B0-122A-404C-F06C76B57BF7}"/>
              </a:ext>
            </a:extLst>
          </p:cNvPr>
          <p:cNvPicPr>
            <a:picLocks noChangeAspect="1"/>
          </p:cNvPicPr>
          <p:nvPr/>
        </p:nvPicPr>
        <p:blipFill rotWithShape="1">
          <a:blip r:embed="rId2"/>
          <a:srcRect l="29598" r="11" b="11"/>
          <a:stretch/>
        </p:blipFill>
        <p:spPr>
          <a:xfrm>
            <a:off x="7364078" y="-18"/>
            <a:ext cx="4827922" cy="6857999"/>
          </a:xfrm>
          <a:custGeom>
            <a:avLst/>
            <a:gdLst/>
            <a:ahLst/>
            <a:cxnLst/>
            <a:rect l="l" t="t" r="r" b="b"/>
            <a:pathLst>
              <a:path w="4827922" h="6858000">
                <a:moveTo>
                  <a:pt x="4441" y="0"/>
                </a:moveTo>
                <a:lnTo>
                  <a:pt x="4827922" y="0"/>
                </a:lnTo>
                <a:lnTo>
                  <a:pt x="4827922" y="6858000"/>
                </a:lnTo>
                <a:lnTo>
                  <a:pt x="0" y="6858000"/>
                </a:lnTo>
                <a:lnTo>
                  <a:pt x="106674" y="6638378"/>
                </a:lnTo>
                <a:cubicBezTo>
                  <a:pt x="530028" y="5720938"/>
                  <a:pt x="777229" y="4614948"/>
                  <a:pt x="777229" y="3424428"/>
                </a:cubicBezTo>
                <a:cubicBezTo>
                  <a:pt x="777229" y="2233909"/>
                  <a:pt x="530028" y="1127919"/>
                  <a:pt x="106674" y="210478"/>
                </a:cubicBezTo>
                <a:close/>
              </a:path>
            </a:pathLst>
          </a:custGeom>
        </p:spPr>
      </p:pic>
      <p:sp useBgFill="1">
        <p:nvSpPr>
          <p:cNvPr id="38" name="Freeform: Shape 37">
            <a:extLst>
              <a:ext uri="{FF2B5EF4-FFF2-40B4-BE49-F238E27FC236}">
                <a16:creationId xmlns:a16="http://schemas.microsoft.com/office/drawing/2014/main" id="{4EA91930-66BC-4C41-B4F5-C31EB216F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6313CF8F-B436-401E-9575-DE0F8E8B5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2A38CFE9-C30A-4551-ACCB-D5808FBC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16867"/>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43">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67E99D0-95D2-4708-97A9-53237E8B1DB2}"/>
              </a:ext>
            </a:extLst>
          </p:cNvPr>
          <p:cNvSpPr txBox="1"/>
          <p:nvPr/>
        </p:nvSpPr>
        <p:spPr>
          <a:xfrm>
            <a:off x="448056" y="2258171"/>
            <a:ext cx="2804504" cy="3918792"/>
          </a:xfrm>
          <a:prstGeom prst="rect">
            <a:avLst/>
          </a:prstGeom>
        </p:spPr>
        <p:txBody>
          <a:bodyPr vert="horz" lIns="91440" tIns="45720" rIns="91440" bIns="45720" rtlCol="0">
            <a:normAutofit/>
          </a:bodyPr>
          <a:lstStyle/>
          <a:p>
            <a:pPr indent="-228600" defTabSz="914400">
              <a:lnSpc>
                <a:spcPct val="90000"/>
              </a:lnSpc>
              <a:spcBef>
                <a:spcPts val="1000"/>
              </a:spcBef>
              <a:spcAft>
                <a:spcPts val="600"/>
              </a:spcAft>
              <a:buFont typeface="Arial" panose="020B0604020202020204" pitchFamily="34" charset="0"/>
              <a:buChar char="•"/>
            </a:pPr>
            <a:r>
              <a:rPr lang="en-US" b="1"/>
              <a:t>YES BANK STOCK CLOSING PRICE PREDICTION</a:t>
            </a:r>
          </a:p>
        </p:txBody>
      </p:sp>
      <p:sp>
        <p:nvSpPr>
          <p:cNvPr id="4" name="TextBox 3">
            <a:extLst>
              <a:ext uri="{FF2B5EF4-FFF2-40B4-BE49-F238E27FC236}">
                <a16:creationId xmlns:a16="http://schemas.microsoft.com/office/drawing/2014/main" id="{317E89CC-1328-4B74-9900-983676C5D53D}"/>
              </a:ext>
            </a:extLst>
          </p:cNvPr>
          <p:cNvSpPr txBox="1"/>
          <p:nvPr/>
        </p:nvSpPr>
        <p:spPr>
          <a:xfrm>
            <a:off x="4965439" y="1913519"/>
            <a:ext cx="3729463" cy="502317"/>
          </a:xfrm>
          <a:prstGeom prst="rect">
            <a:avLst/>
          </a:prstGeom>
          <a:noFill/>
        </p:spPr>
        <p:txBody>
          <a:bodyPr wrap="square" rtlCol="0">
            <a:spAutoFit/>
          </a:bodyPr>
          <a:lstStyle/>
          <a:p>
            <a:pPr algn="ctr" defTabSz="338328">
              <a:spcAft>
                <a:spcPts val="600"/>
              </a:spcAft>
            </a:pPr>
            <a:r>
              <a:rPr lang="en-IN" sz="2664" b="1" kern="1200">
                <a:solidFill>
                  <a:schemeClr val="tx1"/>
                </a:solidFill>
                <a:latin typeface="+mn-lt"/>
                <a:ea typeface="+mn-ea"/>
                <a:cs typeface="+mn-cs"/>
              </a:rPr>
              <a:t>Capstone Project - 2</a:t>
            </a:r>
            <a:endParaRPr lang="en-IN" sz="3600" b="1"/>
          </a:p>
        </p:txBody>
      </p:sp>
      <p:sp>
        <p:nvSpPr>
          <p:cNvPr id="6" name="TextBox 5">
            <a:extLst>
              <a:ext uri="{FF2B5EF4-FFF2-40B4-BE49-F238E27FC236}">
                <a16:creationId xmlns:a16="http://schemas.microsoft.com/office/drawing/2014/main" id="{05D4824D-8923-49C5-920F-03D12C775F97}"/>
              </a:ext>
            </a:extLst>
          </p:cNvPr>
          <p:cNvSpPr txBox="1"/>
          <p:nvPr/>
        </p:nvSpPr>
        <p:spPr>
          <a:xfrm>
            <a:off x="433153" y="3341537"/>
            <a:ext cx="3418060" cy="292388"/>
          </a:xfrm>
          <a:prstGeom prst="rect">
            <a:avLst/>
          </a:prstGeom>
          <a:noFill/>
        </p:spPr>
        <p:txBody>
          <a:bodyPr wrap="square" lIns="91440" tIns="45720" rIns="91440" bIns="45720" rtlCol="0" anchor="t">
            <a:spAutoFit/>
          </a:bodyPr>
          <a:lstStyle/>
          <a:p>
            <a:pPr defTabSz="338328">
              <a:spcAft>
                <a:spcPts val="600"/>
              </a:spcAft>
            </a:pPr>
            <a:r>
              <a:rPr lang="en-IN" sz="1300" b="1">
                <a:solidFill>
                  <a:srgbClr val="002060"/>
                </a:solidFill>
              </a:rPr>
              <a:t>By Ghanshyam Singh </a:t>
            </a:r>
            <a:r>
              <a:rPr lang="en-IN" sz="1300" b="1" err="1">
                <a:solidFill>
                  <a:srgbClr val="002060"/>
                </a:solidFill>
              </a:rPr>
              <a:t>Shakatawat</a:t>
            </a:r>
            <a:endParaRPr lang="en-IN" b="1" err="1">
              <a:solidFill>
                <a:srgbClr val="002060"/>
              </a:solidFill>
            </a:endParaRPr>
          </a:p>
        </p:txBody>
      </p:sp>
    </p:spTree>
    <p:extLst>
      <p:ext uri="{BB962C8B-B14F-4D97-AF65-F5344CB8AC3E}">
        <p14:creationId xmlns:p14="http://schemas.microsoft.com/office/powerpoint/2010/main" val="797267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255E70-00C9-4206-B15B-C22CFFA609E9}"/>
              </a:ext>
            </a:extLst>
          </p:cNvPr>
          <p:cNvSpPr txBox="1"/>
          <p:nvPr/>
        </p:nvSpPr>
        <p:spPr>
          <a:xfrm>
            <a:off x="1631576" y="726141"/>
            <a:ext cx="3899647" cy="830997"/>
          </a:xfrm>
          <a:prstGeom prst="rect">
            <a:avLst/>
          </a:prstGeom>
          <a:noFill/>
        </p:spPr>
        <p:txBody>
          <a:bodyPr wrap="square" rtlCol="0">
            <a:spAutoFit/>
          </a:bodyPr>
          <a:lstStyle/>
          <a:p>
            <a:r>
              <a:rPr lang="en-IN" sz="2400" b="1"/>
              <a:t>Model</a:t>
            </a:r>
            <a:r>
              <a:rPr lang="en-IN" sz="2400"/>
              <a:t> </a:t>
            </a:r>
            <a:r>
              <a:rPr lang="en-IN" sz="2400" b="1"/>
              <a:t>Implementation</a:t>
            </a:r>
          </a:p>
          <a:p>
            <a:endParaRPr lang="en-IN" sz="2400"/>
          </a:p>
        </p:txBody>
      </p:sp>
      <p:sp>
        <p:nvSpPr>
          <p:cNvPr id="3" name="TextBox 2">
            <a:extLst>
              <a:ext uri="{FF2B5EF4-FFF2-40B4-BE49-F238E27FC236}">
                <a16:creationId xmlns:a16="http://schemas.microsoft.com/office/drawing/2014/main" id="{622D9569-75F0-4088-9B1C-70F6EF42C879}"/>
              </a:ext>
            </a:extLst>
          </p:cNvPr>
          <p:cNvSpPr txBox="1"/>
          <p:nvPr/>
        </p:nvSpPr>
        <p:spPr>
          <a:xfrm>
            <a:off x="2026023" y="2151529"/>
            <a:ext cx="7010400" cy="2891754"/>
          </a:xfrm>
          <a:prstGeom prst="rect">
            <a:avLst/>
          </a:prstGeom>
          <a:noFill/>
        </p:spPr>
        <p:txBody>
          <a:bodyPr wrap="square" rtlCol="0">
            <a:spAutoFit/>
          </a:bodyPr>
          <a:lstStyle/>
          <a:p>
            <a:pPr marL="342900" indent="-342900">
              <a:lnSpc>
                <a:spcPct val="200000"/>
              </a:lnSpc>
              <a:buAutoNum type="arabicPeriod"/>
            </a:pPr>
            <a:r>
              <a:rPr lang="en-IN" sz="3200"/>
              <a:t>Linear Regression</a:t>
            </a:r>
          </a:p>
          <a:p>
            <a:pPr marL="342900" indent="-342900">
              <a:lnSpc>
                <a:spcPct val="200000"/>
              </a:lnSpc>
              <a:buAutoNum type="arabicPeriod"/>
            </a:pPr>
            <a:r>
              <a:rPr lang="en-IN" sz="3200"/>
              <a:t>Lasso regression</a:t>
            </a:r>
          </a:p>
          <a:p>
            <a:pPr marL="342900" indent="-342900">
              <a:lnSpc>
                <a:spcPct val="200000"/>
              </a:lnSpc>
              <a:buAutoNum type="arabicPeriod"/>
            </a:pPr>
            <a:r>
              <a:rPr lang="en-IN" sz="3200"/>
              <a:t>Ridge regression</a:t>
            </a:r>
          </a:p>
        </p:txBody>
      </p:sp>
    </p:spTree>
    <p:extLst>
      <p:ext uri="{BB962C8B-B14F-4D97-AF65-F5344CB8AC3E}">
        <p14:creationId xmlns:p14="http://schemas.microsoft.com/office/powerpoint/2010/main" val="49092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AE89-70D5-4A5D-AFDA-B498F406012B}"/>
              </a:ext>
            </a:extLst>
          </p:cNvPr>
          <p:cNvSpPr>
            <a:spLocks noGrp="1"/>
          </p:cNvSpPr>
          <p:nvPr>
            <p:ph type="title"/>
          </p:nvPr>
        </p:nvSpPr>
        <p:spPr>
          <a:xfrm>
            <a:off x="1875748" y="651004"/>
            <a:ext cx="8911687" cy="1280890"/>
          </a:xfrm>
        </p:spPr>
        <p:txBody>
          <a:bodyPr/>
          <a:lstStyle/>
          <a:p>
            <a:r>
              <a:rPr lang="en-IN" b="1"/>
              <a:t>Linear</a:t>
            </a:r>
            <a:r>
              <a:rPr lang="en-IN"/>
              <a:t> </a:t>
            </a:r>
            <a:r>
              <a:rPr lang="en-IN" b="1"/>
              <a:t>Regression</a:t>
            </a:r>
          </a:p>
        </p:txBody>
      </p:sp>
      <p:sp>
        <p:nvSpPr>
          <p:cNvPr id="3" name="TextBox 2">
            <a:extLst>
              <a:ext uri="{FF2B5EF4-FFF2-40B4-BE49-F238E27FC236}">
                <a16:creationId xmlns:a16="http://schemas.microsoft.com/office/drawing/2014/main" id="{FAB5D326-EADA-4E5E-88C0-952607007BB5}"/>
              </a:ext>
            </a:extLst>
          </p:cNvPr>
          <p:cNvSpPr txBox="1"/>
          <p:nvPr/>
        </p:nvSpPr>
        <p:spPr>
          <a:xfrm>
            <a:off x="2187388" y="1524000"/>
            <a:ext cx="7001436" cy="2585323"/>
          </a:xfrm>
          <a:prstGeom prst="rect">
            <a:avLst/>
          </a:prstGeom>
          <a:noFill/>
        </p:spPr>
        <p:txBody>
          <a:bodyPr wrap="square" rtlCol="0">
            <a:spAutoFit/>
          </a:bodyPr>
          <a:lstStyle/>
          <a:p>
            <a:r>
              <a:rPr lang="en-US" b="1"/>
              <a:t>Simple Linear Regression:</a:t>
            </a:r>
            <a:br>
              <a:rPr lang="en-US"/>
            </a:br>
            <a:r>
              <a:rPr lang="en-US"/>
              <a:t>If a single independent variable is used to predict the value of a numerical dependent variable, then such a Linear Regression algorithm is called Simple Linear Regression.</a:t>
            </a:r>
          </a:p>
          <a:p>
            <a:r>
              <a:rPr lang="en-US" b="1"/>
              <a:t>Multiple Linear regression*:</a:t>
            </a:r>
            <a:br>
              <a:rPr lang="en-US"/>
            </a:br>
            <a:r>
              <a:rPr lang="en-US"/>
              <a:t>If more than one independent variable is used to predict the value of a numerical dependent variable, then such a Linear Regression algorithm is called Multiple Linear Regression.</a:t>
            </a:r>
          </a:p>
          <a:p>
            <a:endParaRPr lang="en-IN"/>
          </a:p>
        </p:txBody>
      </p:sp>
      <p:pic>
        <p:nvPicPr>
          <p:cNvPr id="5" name="Picture 4">
            <a:extLst>
              <a:ext uri="{FF2B5EF4-FFF2-40B4-BE49-F238E27FC236}">
                <a16:creationId xmlns:a16="http://schemas.microsoft.com/office/drawing/2014/main" id="{CD9E6A42-9A97-403C-B041-857CC0C8ED35}"/>
              </a:ext>
            </a:extLst>
          </p:cNvPr>
          <p:cNvPicPr>
            <a:picLocks noChangeAspect="1"/>
          </p:cNvPicPr>
          <p:nvPr/>
        </p:nvPicPr>
        <p:blipFill>
          <a:blip r:embed="rId2"/>
          <a:stretch>
            <a:fillRect/>
          </a:stretch>
        </p:blipFill>
        <p:spPr>
          <a:xfrm>
            <a:off x="4187658" y="3965549"/>
            <a:ext cx="3000895" cy="2736902"/>
          </a:xfrm>
          <a:prstGeom prst="rect">
            <a:avLst/>
          </a:prstGeom>
        </p:spPr>
      </p:pic>
    </p:spTree>
    <p:extLst>
      <p:ext uri="{BB962C8B-B14F-4D97-AF65-F5344CB8AC3E}">
        <p14:creationId xmlns:p14="http://schemas.microsoft.com/office/powerpoint/2010/main" val="1486728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8CF5-4061-4E83-837A-69E8F0B7472F}"/>
              </a:ext>
            </a:extLst>
          </p:cNvPr>
          <p:cNvSpPr>
            <a:spLocks noGrp="1"/>
          </p:cNvSpPr>
          <p:nvPr>
            <p:ph type="title"/>
          </p:nvPr>
        </p:nvSpPr>
        <p:spPr>
          <a:xfrm>
            <a:off x="1640156" y="633075"/>
            <a:ext cx="8911687" cy="1280890"/>
          </a:xfrm>
        </p:spPr>
        <p:txBody>
          <a:bodyPr/>
          <a:lstStyle/>
          <a:p>
            <a:r>
              <a:rPr lang="en-IN" b="1"/>
              <a:t>Ridge Regression</a:t>
            </a:r>
          </a:p>
        </p:txBody>
      </p:sp>
      <p:sp>
        <p:nvSpPr>
          <p:cNvPr id="3" name="TextBox 2">
            <a:extLst>
              <a:ext uri="{FF2B5EF4-FFF2-40B4-BE49-F238E27FC236}">
                <a16:creationId xmlns:a16="http://schemas.microsoft.com/office/drawing/2014/main" id="{1E006279-C1C5-4152-900C-3AD1141FCD89}"/>
              </a:ext>
            </a:extLst>
          </p:cNvPr>
          <p:cNvSpPr txBox="1"/>
          <p:nvPr/>
        </p:nvSpPr>
        <p:spPr>
          <a:xfrm>
            <a:off x="2088776" y="1674674"/>
            <a:ext cx="9233648" cy="1754326"/>
          </a:xfrm>
          <a:prstGeom prst="rect">
            <a:avLst/>
          </a:prstGeom>
          <a:noFill/>
        </p:spPr>
        <p:txBody>
          <a:bodyPr wrap="square" rtlCol="0">
            <a:spAutoFit/>
          </a:bodyPr>
          <a:lstStyle/>
          <a:p>
            <a:r>
              <a:rPr lang="en-US"/>
              <a:t>Ridge regression is a specialized technique used to analyze multiple regression data that is multicollinear in nature. It is a fundamental regularization technique, but it is not used very widely because of the complex science behind it. However, it is fairly easy to explore the science behind ridge regression in r if you have an overall idea of the concept of multiple regression. Regression stays the same, but in regularization, the way the model coefficients are determined is different.</a:t>
            </a:r>
            <a:endParaRPr lang="en-IN"/>
          </a:p>
        </p:txBody>
      </p:sp>
      <p:pic>
        <p:nvPicPr>
          <p:cNvPr id="5" name="Picture 4">
            <a:extLst>
              <a:ext uri="{FF2B5EF4-FFF2-40B4-BE49-F238E27FC236}">
                <a16:creationId xmlns:a16="http://schemas.microsoft.com/office/drawing/2014/main" id="{28D24057-FD1B-4063-A937-3DCA1715A415}"/>
              </a:ext>
            </a:extLst>
          </p:cNvPr>
          <p:cNvPicPr>
            <a:picLocks noChangeAspect="1"/>
          </p:cNvPicPr>
          <p:nvPr/>
        </p:nvPicPr>
        <p:blipFill>
          <a:blip r:embed="rId2"/>
          <a:stretch>
            <a:fillRect/>
          </a:stretch>
        </p:blipFill>
        <p:spPr>
          <a:xfrm>
            <a:off x="3436388" y="3413462"/>
            <a:ext cx="5319221" cy="3444538"/>
          </a:xfrm>
          <a:prstGeom prst="rect">
            <a:avLst/>
          </a:prstGeom>
        </p:spPr>
      </p:pic>
    </p:spTree>
    <p:extLst>
      <p:ext uri="{BB962C8B-B14F-4D97-AF65-F5344CB8AC3E}">
        <p14:creationId xmlns:p14="http://schemas.microsoft.com/office/powerpoint/2010/main" val="1350129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39F1-D7B4-41C0-8205-206654F1E8A2}"/>
              </a:ext>
            </a:extLst>
          </p:cNvPr>
          <p:cNvSpPr>
            <a:spLocks noGrp="1"/>
          </p:cNvSpPr>
          <p:nvPr>
            <p:ph type="title"/>
          </p:nvPr>
        </p:nvSpPr>
        <p:spPr>
          <a:xfrm>
            <a:off x="1848853" y="597216"/>
            <a:ext cx="8911687" cy="1280890"/>
          </a:xfrm>
        </p:spPr>
        <p:txBody>
          <a:bodyPr/>
          <a:lstStyle/>
          <a:p>
            <a:r>
              <a:rPr lang="en-IN" b="1"/>
              <a:t>Lasso Regression</a:t>
            </a:r>
          </a:p>
        </p:txBody>
      </p:sp>
      <p:sp>
        <p:nvSpPr>
          <p:cNvPr id="3" name="TextBox 2">
            <a:extLst>
              <a:ext uri="{FF2B5EF4-FFF2-40B4-BE49-F238E27FC236}">
                <a16:creationId xmlns:a16="http://schemas.microsoft.com/office/drawing/2014/main" id="{21934AE7-9BE5-4019-80E5-C0E5D7148614}"/>
              </a:ext>
            </a:extLst>
          </p:cNvPr>
          <p:cNvSpPr txBox="1"/>
          <p:nvPr/>
        </p:nvSpPr>
        <p:spPr>
          <a:xfrm>
            <a:off x="2375647" y="1515035"/>
            <a:ext cx="8148918" cy="1477328"/>
          </a:xfrm>
          <a:prstGeom prst="rect">
            <a:avLst/>
          </a:prstGeom>
          <a:noFill/>
        </p:spPr>
        <p:txBody>
          <a:bodyPr wrap="square" rtlCol="0">
            <a:spAutoFit/>
          </a:bodyPr>
          <a:lstStyle/>
          <a:p>
            <a:r>
              <a:rPr lang="en-US"/>
              <a:t>Lasso regression is also called Penalized regression method. This method is usually used in machine learning for the selection of the subset of variables. It provides greater prediction accuracy as compared to other regression models. Lasso Regularization helps to increase model interpretation. </a:t>
            </a:r>
            <a:endParaRPr lang="en-IN"/>
          </a:p>
        </p:txBody>
      </p:sp>
      <p:pic>
        <p:nvPicPr>
          <p:cNvPr id="5" name="Picture 4">
            <a:extLst>
              <a:ext uri="{FF2B5EF4-FFF2-40B4-BE49-F238E27FC236}">
                <a16:creationId xmlns:a16="http://schemas.microsoft.com/office/drawing/2014/main" id="{E10B10AD-52BA-40DF-BBB8-650930D27EEC}"/>
              </a:ext>
            </a:extLst>
          </p:cNvPr>
          <p:cNvPicPr>
            <a:picLocks noChangeAspect="1"/>
          </p:cNvPicPr>
          <p:nvPr/>
        </p:nvPicPr>
        <p:blipFill>
          <a:blip r:embed="rId2"/>
          <a:stretch>
            <a:fillRect/>
          </a:stretch>
        </p:blipFill>
        <p:spPr>
          <a:xfrm>
            <a:off x="3188494" y="3303494"/>
            <a:ext cx="5815012" cy="3429000"/>
          </a:xfrm>
          <a:prstGeom prst="rect">
            <a:avLst/>
          </a:prstGeom>
        </p:spPr>
      </p:pic>
    </p:spTree>
    <p:extLst>
      <p:ext uri="{BB962C8B-B14F-4D97-AF65-F5344CB8AC3E}">
        <p14:creationId xmlns:p14="http://schemas.microsoft.com/office/powerpoint/2010/main" val="1721681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23" name="Rectangle 22">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C5B9B80-3791-4B0F-B61C-D1E9B9BCC673}"/>
              </a:ext>
            </a:extLst>
          </p:cNvPr>
          <p:cNvSpPr>
            <a:spLocks noGrp="1"/>
          </p:cNvSpPr>
          <p:nvPr>
            <p:ph type="title"/>
          </p:nvPr>
        </p:nvSpPr>
        <p:spPr>
          <a:xfrm>
            <a:off x="876691" y="301843"/>
            <a:ext cx="10477109" cy="1003532"/>
          </a:xfrm>
        </p:spPr>
        <p:txBody>
          <a:bodyPr vert="horz" lIns="91440" tIns="45720" rIns="91440" bIns="45720" rtlCol="0" anchor="ctr">
            <a:normAutofit/>
          </a:bodyPr>
          <a:lstStyle/>
          <a:p>
            <a:r>
              <a:rPr lang="en-US" sz="3200" b="1" kern="1200">
                <a:solidFill>
                  <a:srgbClr val="FFFFFF"/>
                </a:solidFill>
                <a:latin typeface="+mj-lt"/>
                <a:ea typeface="+mj-ea"/>
                <a:cs typeface="+mj-cs"/>
              </a:rPr>
              <a:t>Conclusion</a:t>
            </a:r>
            <a:br>
              <a:rPr lang="en-US" sz="3200" kern="1200">
                <a:solidFill>
                  <a:srgbClr val="FFFFFF"/>
                </a:solidFill>
                <a:latin typeface="+mj-lt"/>
                <a:ea typeface="+mj-ea"/>
                <a:cs typeface="+mj-cs"/>
              </a:rPr>
            </a:br>
            <a:endParaRPr lang="en-US" sz="3200" kern="1200">
              <a:solidFill>
                <a:srgbClr val="FFFFFF"/>
              </a:solidFill>
              <a:latin typeface="+mj-lt"/>
              <a:ea typeface="+mj-ea"/>
              <a:cs typeface="+mj-cs"/>
            </a:endParaRPr>
          </a:p>
        </p:txBody>
      </p:sp>
      <p:sp>
        <p:nvSpPr>
          <p:cNvPr id="3" name="TextBox 2">
            <a:extLst>
              <a:ext uri="{FF2B5EF4-FFF2-40B4-BE49-F238E27FC236}">
                <a16:creationId xmlns:a16="http://schemas.microsoft.com/office/drawing/2014/main" id="{4E08D6CF-DFD8-4D25-973D-CB26D4DB8E13}"/>
              </a:ext>
            </a:extLst>
          </p:cNvPr>
          <p:cNvSpPr txBox="1"/>
          <p:nvPr/>
        </p:nvSpPr>
        <p:spPr>
          <a:xfrm>
            <a:off x="343943" y="2308124"/>
            <a:ext cx="11300742" cy="3917990"/>
          </a:xfrm>
          <a:prstGeom prst="rect">
            <a:avLst/>
          </a:prstGeom>
        </p:spPr>
        <p:txBody>
          <a:bodyPr vert="horz" lIns="91440" tIns="45720" rIns="91440" bIns="45720" rtlCol="0" anchor="t">
            <a:normAutofit/>
          </a:bodyPr>
          <a:lstStyle/>
          <a:p>
            <a:pPr marL="285750" indent="-228600" defTabSz="914400">
              <a:lnSpc>
                <a:spcPct val="90000"/>
              </a:lnSpc>
              <a:buFont typeface="Arial" panose="020B0604020202020204" pitchFamily="34" charset="0"/>
              <a:buChar char="•"/>
            </a:pPr>
            <a:r>
              <a:rPr lang="en-US" sz="1400"/>
              <a:t>  We can see the minimum closing price of the stock was in the November month.</a:t>
            </a:r>
            <a:endParaRPr lang="en-US" sz="1400">
              <a:ea typeface="Calibri"/>
              <a:cs typeface="Calibri"/>
            </a:endParaRPr>
          </a:p>
          <a:p>
            <a:pPr marL="285750" indent="-228600" defTabSz="914400">
              <a:lnSpc>
                <a:spcPct val="90000"/>
              </a:lnSpc>
              <a:buFont typeface="Arial" panose="020B0604020202020204" pitchFamily="34" charset="0"/>
              <a:buChar char="•"/>
            </a:pPr>
            <a:r>
              <a:rPr lang="en-US" sz="1400"/>
              <a:t>   If we do analysis on the yearly basis, minimum closing price was in 2005</a:t>
            </a:r>
          </a:p>
          <a:p>
            <a:pPr marL="285750" indent="-228600" defTabSz="914400">
              <a:lnSpc>
                <a:spcPct val="90000"/>
              </a:lnSpc>
              <a:buFont typeface="Arial" panose="020B0604020202020204" pitchFamily="34" charset="0"/>
              <a:buChar char="•"/>
            </a:pPr>
            <a:r>
              <a:rPr lang="en-US" sz="1400"/>
              <a:t>    Which is 13.215 and after 2018 scam year it came to 22.10 during the 2020.</a:t>
            </a:r>
          </a:p>
          <a:p>
            <a:pPr marL="285750" indent="-228600" defTabSz="914400">
              <a:lnSpc>
                <a:spcPct val="90000"/>
              </a:lnSpc>
              <a:buFont typeface="Arial" panose="020B0604020202020204" pitchFamily="34" charset="0"/>
              <a:buChar char="•"/>
            </a:pPr>
            <a:r>
              <a:rPr lang="en-US" sz="1400"/>
              <a:t>  The data set is balanced no null value, missing value and duplicate value</a:t>
            </a:r>
            <a:endParaRPr lang="en-US" sz="1400">
              <a:ea typeface="Calibri"/>
              <a:cs typeface="Calibri"/>
            </a:endParaRPr>
          </a:p>
          <a:p>
            <a:pPr marL="285750" indent="-228600" defTabSz="914400">
              <a:lnSpc>
                <a:spcPct val="90000"/>
              </a:lnSpc>
              <a:buFont typeface="Arial" panose="020B0604020202020204" pitchFamily="34" charset="0"/>
              <a:buChar char="•"/>
            </a:pPr>
            <a:r>
              <a:rPr lang="en-US" sz="1400"/>
              <a:t>  In </a:t>
            </a:r>
            <a:r>
              <a:rPr lang="en-US" sz="1400" err="1"/>
              <a:t>Univaraite</a:t>
            </a:r>
            <a:r>
              <a:rPr lang="en-US" sz="1400"/>
              <a:t> analysis all the variables were positively skewed which is a</a:t>
            </a:r>
          </a:p>
          <a:p>
            <a:pPr marL="285750" indent="-228600" defTabSz="914400">
              <a:lnSpc>
                <a:spcPct val="90000"/>
              </a:lnSpc>
              <a:buFont typeface="Arial" panose="020B0604020202020204" pitchFamily="34" charset="0"/>
              <a:buChar char="•"/>
            </a:pPr>
            <a:r>
              <a:rPr lang="en-US" sz="1400"/>
              <a:t>    Regression problem data should be equally distributed.</a:t>
            </a:r>
          </a:p>
          <a:p>
            <a:pPr marL="285750" indent="-228600" defTabSz="914400">
              <a:lnSpc>
                <a:spcPct val="90000"/>
              </a:lnSpc>
              <a:buFont typeface="Arial" panose="020B0604020202020204" pitchFamily="34" charset="0"/>
              <a:buChar char="•"/>
            </a:pPr>
            <a:r>
              <a:rPr lang="en-US" sz="1400"/>
              <a:t>  In bivariate we can see variables are having a linear relation with each other.</a:t>
            </a:r>
            <a:endParaRPr lang="en-US" sz="1400">
              <a:ea typeface="Calibri"/>
              <a:cs typeface="Calibri"/>
            </a:endParaRPr>
          </a:p>
          <a:p>
            <a:pPr marL="285750" indent="-228600" defTabSz="914400">
              <a:lnSpc>
                <a:spcPct val="90000"/>
              </a:lnSpc>
              <a:buFont typeface="Arial" panose="020B0604020202020204" pitchFamily="34" charset="0"/>
              <a:buChar char="•"/>
            </a:pPr>
            <a:r>
              <a:rPr lang="en-US" sz="1400"/>
              <a:t>  We can see a huge fall in the price in the year 2018 when the fraud came to   news.</a:t>
            </a:r>
            <a:endParaRPr lang="en-US" sz="1400">
              <a:ea typeface="Calibri"/>
              <a:cs typeface="Calibri"/>
            </a:endParaRPr>
          </a:p>
          <a:p>
            <a:pPr marL="285750" indent="-228600" defTabSz="914400">
              <a:lnSpc>
                <a:spcPct val="90000"/>
              </a:lnSpc>
              <a:buFont typeface="Arial" panose="020B0604020202020204" pitchFamily="34" charset="0"/>
              <a:buChar char="•"/>
            </a:pPr>
            <a:r>
              <a:rPr lang="en-US" sz="1400"/>
              <a:t>  We can observe the outliers in the box plot segment.</a:t>
            </a:r>
            <a:endParaRPr lang="en-US" sz="1400">
              <a:ea typeface="Calibri"/>
              <a:cs typeface="Calibri"/>
            </a:endParaRPr>
          </a:p>
          <a:p>
            <a:pPr marL="285750" indent="-228600" defTabSz="914400">
              <a:lnSpc>
                <a:spcPct val="90000"/>
              </a:lnSpc>
              <a:buFont typeface="Arial" panose="020B0604020202020204" pitchFamily="34" charset="0"/>
              <a:buChar char="•"/>
            </a:pPr>
            <a:r>
              <a:rPr lang="en-US" sz="1400"/>
              <a:t>   Data was positively skewed, and  that's why we have done the log 10 transformation.</a:t>
            </a:r>
            <a:endParaRPr lang="en-US" sz="1400">
              <a:ea typeface="Calibri"/>
              <a:cs typeface="Calibri"/>
            </a:endParaRPr>
          </a:p>
          <a:p>
            <a:pPr marL="285750" indent="-228600" defTabSz="914400">
              <a:lnSpc>
                <a:spcPct val="90000"/>
              </a:lnSpc>
              <a:buFont typeface="Arial" panose="020B0604020202020204" pitchFamily="34" charset="0"/>
              <a:buChar char="•"/>
            </a:pPr>
            <a:r>
              <a:rPr lang="en-US" sz="1400"/>
              <a:t>   In the correlation heat map, we can see all variables are highly correlated to each other which is a problem in linear regression.</a:t>
            </a:r>
          </a:p>
          <a:p>
            <a:pPr marL="285750" indent="-228600" defTabSz="914400">
              <a:lnSpc>
                <a:spcPct val="90000"/>
              </a:lnSpc>
              <a:buFont typeface="Arial" panose="020B0604020202020204" pitchFamily="34" charset="0"/>
              <a:buChar char="•"/>
            </a:pPr>
            <a:r>
              <a:rPr lang="en-US" sz="1400"/>
              <a:t> At last I use three models in those three models Ridge regression model shows the better value of R2 score, for this type of regression models higher the value of R2 shows, model is more efficient , used </a:t>
            </a:r>
            <a:r>
              <a:rPr lang="en-US" sz="1400" err="1"/>
              <a:t>GridsearchCV</a:t>
            </a:r>
            <a:r>
              <a:rPr lang="en-US" sz="1400"/>
              <a:t> in the last model .</a:t>
            </a:r>
          </a:p>
          <a:p>
            <a:pPr marL="57150" defTabSz="914400">
              <a:lnSpc>
                <a:spcPct val="90000"/>
              </a:lnSpc>
            </a:pPr>
            <a:br>
              <a:rPr lang="en-US" sz="1400"/>
            </a:br>
            <a:endParaRPr lang="en-US" sz="1400">
              <a:ea typeface="Calibri" panose="020F0502020204030204"/>
              <a:cs typeface="Calibri" panose="020F0502020204030204"/>
            </a:endParaRPr>
          </a:p>
          <a:p>
            <a:pPr marL="342900" indent="-228600" defTabSz="914400">
              <a:lnSpc>
                <a:spcPct val="90000"/>
              </a:lnSpc>
              <a:spcAft>
                <a:spcPts val="600"/>
              </a:spcAft>
              <a:buFont typeface="Arial" panose="020B0604020202020204" pitchFamily="34" charset="0"/>
              <a:buChar char="•"/>
            </a:pPr>
            <a:endParaRPr lang="en-US" sz="1400"/>
          </a:p>
        </p:txBody>
      </p:sp>
    </p:spTree>
    <p:extLst>
      <p:ext uri="{BB962C8B-B14F-4D97-AF65-F5344CB8AC3E}">
        <p14:creationId xmlns:p14="http://schemas.microsoft.com/office/powerpoint/2010/main" val="320081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 name="Rectangle 1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3F77B42-5209-4A69-863C-3B32202EE5BF}"/>
              </a:ext>
            </a:extLst>
          </p:cNvPr>
          <p:cNvSpPr txBox="1"/>
          <p:nvPr/>
        </p:nvSpPr>
        <p:spPr>
          <a:xfrm>
            <a:off x="761803" y="350196"/>
            <a:ext cx="4646904" cy="162452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b="1">
                <a:latin typeface="+mj-lt"/>
                <a:ea typeface="+mj-ea"/>
                <a:cs typeface="+mj-cs"/>
              </a:rPr>
              <a:t>Contents</a:t>
            </a:r>
          </a:p>
        </p:txBody>
      </p:sp>
      <p:sp>
        <p:nvSpPr>
          <p:cNvPr id="3" name="TextBox 2">
            <a:extLst>
              <a:ext uri="{FF2B5EF4-FFF2-40B4-BE49-F238E27FC236}">
                <a16:creationId xmlns:a16="http://schemas.microsoft.com/office/drawing/2014/main" id="{AE62B10F-7767-4567-9EDA-4A8FAA3782E5}"/>
              </a:ext>
            </a:extLst>
          </p:cNvPr>
          <p:cNvSpPr txBox="1"/>
          <p:nvPr/>
        </p:nvSpPr>
        <p:spPr>
          <a:xfrm>
            <a:off x="761802" y="2743200"/>
            <a:ext cx="4646905" cy="3613149"/>
          </a:xfrm>
          <a:prstGeom prst="rect">
            <a:avLst/>
          </a:prstGeom>
        </p:spPr>
        <p:txBody>
          <a:bodyPr vert="horz" lIns="91440" tIns="45720" rIns="91440" bIns="45720" rtlCol="0" anchor="ctr">
            <a:normAutofit/>
          </a:bodyPr>
          <a:lstStyle/>
          <a:p>
            <a:pPr marL="285750" indent="-228600" defTabSz="914400">
              <a:lnSpc>
                <a:spcPct val="90000"/>
              </a:lnSpc>
              <a:spcAft>
                <a:spcPts val="600"/>
              </a:spcAft>
              <a:buFont typeface="Arial" panose="020B0604020202020204" pitchFamily="34" charset="0"/>
              <a:buChar char="•"/>
            </a:pPr>
            <a:r>
              <a:rPr lang="en-US" sz="1700"/>
              <a:t>Problem Statement</a:t>
            </a:r>
          </a:p>
          <a:p>
            <a:pPr marL="285750" indent="-228600" defTabSz="914400">
              <a:lnSpc>
                <a:spcPct val="90000"/>
              </a:lnSpc>
              <a:spcAft>
                <a:spcPts val="600"/>
              </a:spcAft>
              <a:buFont typeface="Arial" panose="020B0604020202020204" pitchFamily="34" charset="0"/>
              <a:buChar char="•"/>
            </a:pPr>
            <a:r>
              <a:rPr lang="en-US" sz="1700"/>
              <a:t>Data Understanding</a:t>
            </a:r>
          </a:p>
          <a:p>
            <a:pPr marL="285750" indent="-228600" defTabSz="914400">
              <a:lnSpc>
                <a:spcPct val="90000"/>
              </a:lnSpc>
              <a:spcAft>
                <a:spcPts val="600"/>
              </a:spcAft>
              <a:buFont typeface="Arial" panose="020B0604020202020204" pitchFamily="34" charset="0"/>
              <a:buChar char="•"/>
            </a:pPr>
            <a:r>
              <a:rPr lang="en-US" sz="1700"/>
              <a:t>Data set loading</a:t>
            </a:r>
          </a:p>
          <a:p>
            <a:pPr marL="285750" indent="-228600" defTabSz="914400">
              <a:lnSpc>
                <a:spcPct val="90000"/>
              </a:lnSpc>
              <a:spcAft>
                <a:spcPts val="600"/>
              </a:spcAft>
              <a:buFont typeface="Arial" panose="020B0604020202020204" pitchFamily="34" charset="0"/>
              <a:buChar char="•"/>
            </a:pPr>
            <a:r>
              <a:rPr lang="en-US" sz="1700"/>
              <a:t>EDA</a:t>
            </a:r>
          </a:p>
          <a:p>
            <a:pPr marL="285750" indent="-228600" defTabSz="914400">
              <a:lnSpc>
                <a:spcPct val="90000"/>
              </a:lnSpc>
              <a:spcAft>
                <a:spcPts val="600"/>
              </a:spcAft>
              <a:buFont typeface="Arial" panose="020B0604020202020204" pitchFamily="34" charset="0"/>
              <a:buChar char="•"/>
            </a:pPr>
            <a:r>
              <a:rPr lang="en-US" sz="1700"/>
              <a:t>Feature Engineering</a:t>
            </a:r>
          </a:p>
          <a:p>
            <a:pPr marL="285750" indent="-228600" defTabSz="914400">
              <a:lnSpc>
                <a:spcPct val="90000"/>
              </a:lnSpc>
              <a:spcAft>
                <a:spcPts val="600"/>
              </a:spcAft>
              <a:buFont typeface="Arial" panose="020B0604020202020204" pitchFamily="34" charset="0"/>
              <a:buChar char="•"/>
            </a:pPr>
            <a:r>
              <a:rPr lang="en-US" sz="1700"/>
              <a:t>Model Implementation</a:t>
            </a:r>
          </a:p>
          <a:p>
            <a:pPr marL="342900" indent="-228600" defTabSz="914400">
              <a:lnSpc>
                <a:spcPct val="90000"/>
              </a:lnSpc>
              <a:spcAft>
                <a:spcPts val="600"/>
              </a:spcAft>
              <a:buFont typeface="Arial" panose="020B0604020202020204" pitchFamily="34" charset="0"/>
              <a:buChar char="•"/>
            </a:pPr>
            <a:r>
              <a:rPr lang="en-US" sz="1700"/>
              <a:t>Linear Regression</a:t>
            </a:r>
          </a:p>
          <a:p>
            <a:pPr marL="342900" indent="-228600" defTabSz="914400">
              <a:lnSpc>
                <a:spcPct val="90000"/>
              </a:lnSpc>
              <a:spcAft>
                <a:spcPts val="600"/>
              </a:spcAft>
              <a:buFont typeface="Arial" panose="020B0604020202020204" pitchFamily="34" charset="0"/>
              <a:buChar char="•"/>
            </a:pPr>
            <a:r>
              <a:rPr lang="en-US" sz="1700"/>
              <a:t>Lasso Regression</a:t>
            </a:r>
          </a:p>
          <a:p>
            <a:pPr marL="342900" indent="-228600" defTabSz="914400">
              <a:lnSpc>
                <a:spcPct val="90000"/>
              </a:lnSpc>
              <a:spcAft>
                <a:spcPts val="600"/>
              </a:spcAft>
              <a:buFont typeface="Arial" panose="020B0604020202020204" pitchFamily="34" charset="0"/>
              <a:buChar char="•"/>
            </a:pPr>
            <a:r>
              <a:rPr lang="en-US" sz="1700"/>
              <a:t>Ridge Regression</a:t>
            </a:r>
          </a:p>
          <a:p>
            <a:pPr marL="285750" indent="-228600" defTabSz="914400">
              <a:lnSpc>
                <a:spcPct val="90000"/>
              </a:lnSpc>
              <a:spcAft>
                <a:spcPts val="600"/>
              </a:spcAft>
              <a:buFont typeface="Arial" panose="020B0604020202020204" pitchFamily="34" charset="0"/>
              <a:buChar char="•"/>
            </a:pPr>
            <a:r>
              <a:rPr lang="en-US" sz="1700"/>
              <a:t>Model Explainability</a:t>
            </a:r>
          </a:p>
          <a:p>
            <a:pPr marL="285750" indent="-228600" defTabSz="914400">
              <a:lnSpc>
                <a:spcPct val="90000"/>
              </a:lnSpc>
              <a:spcAft>
                <a:spcPts val="600"/>
              </a:spcAft>
              <a:buFont typeface="Arial" panose="020B0604020202020204" pitchFamily="34" charset="0"/>
              <a:buChar char="•"/>
            </a:pPr>
            <a:r>
              <a:rPr lang="en-US" sz="1700"/>
              <a:t>Conclusion</a:t>
            </a:r>
          </a:p>
          <a:p>
            <a:pPr marL="285750" indent="-228600" defTabSz="914400">
              <a:lnSpc>
                <a:spcPct val="90000"/>
              </a:lnSpc>
              <a:spcAft>
                <a:spcPts val="600"/>
              </a:spcAft>
              <a:buFont typeface="Arial" panose="020B0604020202020204" pitchFamily="34" charset="0"/>
              <a:buChar char="•"/>
            </a:pPr>
            <a:endParaRPr lang="en-US" sz="1700"/>
          </a:p>
        </p:txBody>
      </p:sp>
      <p:pic>
        <p:nvPicPr>
          <p:cNvPr id="21" name="Picture 20" descr="Financial graphs on a dark display">
            <a:extLst>
              <a:ext uri="{FF2B5EF4-FFF2-40B4-BE49-F238E27FC236}">
                <a16:creationId xmlns:a16="http://schemas.microsoft.com/office/drawing/2014/main" id="{0ADA73EE-B214-FDF8-E4BD-A23221A5C1D3}"/>
              </a:ext>
            </a:extLst>
          </p:cNvPr>
          <p:cNvPicPr>
            <a:picLocks noChangeAspect="1"/>
          </p:cNvPicPr>
          <p:nvPr/>
        </p:nvPicPr>
        <p:blipFill rotWithShape="1">
          <a:blip r:embed="rId2"/>
          <a:srcRect l="19486" r="24898" b="3"/>
          <a:stretch/>
        </p:blipFill>
        <p:spPr>
          <a:xfrm>
            <a:off x="6096000" y="1"/>
            <a:ext cx="6102825" cy="6858000"/>
          </a:xfrm>
          <a:prstGeom prst="rect">
            <a:avLst/>
          </a:prstGeom>
        </p:spPr>
      </p:pic>
    </p:spTree>
    <p:extLst>
      <p:ext uri="{BB962C8B-B14F-4D97-AF65-F5344CB8AC3E}">
        <p14:creationId xmlns:p14="http://schemas.microsoft.com/office/powerpoint/2010/main" val="946935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89CFE0D-9013-4D03-B7BA-51312BE0ABEF}"/>
              </a:ext>
            </a:extLst>
          </p:cNvPr>
          <p:cNvSpPr txBox="1"/>
          <p:nvPr/>
        </p:nvSpPr>
        <p:spPr>
          <a:xfrm>
            <a:off x="761803" y="350196"/>
            <a:ext cx="4646904" cy="162452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b="1">
                <a:latin typeface="+mj-lt"/>
                <a:ea typeface="+mj-ea"/>
                <a:cs typeface="+mj-cs"/>
              </a:rPr>
              <a:t>Problem Statement</a:t>
            </a:r>
          </a:p>
          <a:p>
            <a:pPr defTabSz="914400">
              <a:lnSpc>
                <a:spcPct val="90000"/>
              </a:lnSpc>
              <a:spcBef>
                <a:spcPct val="0"/>
              </a:spcBef>
              <a:spcAft>
                <a:spcPts val="600"/>
              </a:spcAft>
            </a:pPr>
            <a:endParaRPr lang="en-US" sz="4000">
              <a:latin typeface="+mj-lt"/>
              <a:ea typeface="+mj-ea"/>
              <a:cs typeface="+mj-cs"/>
            </a:endParaRPr>
          </a:p>
        </p:txBody>
      </p:sp>
      <p:sp>
        <p:nvSpPr>
          <p:cNvPr id="3" name="TextBox 2">
            <a:extLst>
              <a:ext uri="{FF2B5EF4-FFF2-40B4-BE49-F238E27FC236}">
                <a16:creationId xmlns:a16="http://schemas.microsoft.com/office/drawing/2014/main" id="{C312D0A4-0D76-42A6-A59C-9BCFBB70A879}"/>
              </a:ext>
            </a:extLst>
          </p:cNvPr>
          <p:cNvSpPr txBox="1"/>
          <p:nvPr/>
        </p:nvSpPr>
        <p:spPr>
          <a:xfrm>
            <a:off x="761802" y="2743200"/>
            <a:ext cx="4646905" cy="3613149"/>
          </a:xfrm>
          <a:prstGeom prst="rect">
            <a:avLst/>
          </a:prstGeom>
        </p:spPr>
        <p:txBody>
          <a:bodyPr vert="horz" lIns="91440" tIns="45720" rIns="91440" bIns="45720" rtlCol="0" anchor="ctr">
            <a:noAutofit/>
          </a:bodyPr>
          <a:lstStyle/>
          <a:p>
            <a:pPr marL="114300" indent="-342900" defTabSz="914400">
              <a:lnSpc>
                <a:spcPct val="90000"/>
              </a:lnSpc>
              <a:spcAft>
                <a:spcPts val="600"/>
              </a:spcAft>
              <a:buFont typeface="Arial" panose="020B0604020202020204" pitchFamily="34" charset="0"/>
              <a:buChar char="•"/>
            </a:pPr>
            <a:r>
              <a:rPr lang="en-US" sz="2000" b="1">
                <a:solidFill>
                  <a:srgbClr val="212121"/>
                </a:solidFill>
              </a:rPr>
              <a:t>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 This dataset has monthly stock prices of the bank since its inception and includes closing, starting, highest, and lowest stock prices of every month. The main objective is to predict the stock's closing price of the month.</a:t>
            </a:r>
          </a:p>
          <a:p>
            <a:pPr indent="-228600" defTabSz="914400">
              <a:lnSpc>
                <a:spcPct val="90000"/>
              </a:lnSpc>
              <a:spcAft>
                <a:spcPts val="600"/>
              </a:spcAft>
              <a:buFont typeface="Arial" panose="020B0604020202020204" pitchFamily="34" charset="0"/>
              <a:buChar char="•"/>
            </a:pPr>
            <a:endParaRPr lang="en-US" sz="1900">
              <a:ea typeface="Calibri"/>
              <a:cs typeface="Calibri"/>
            </a:endParaRPr>
          </a:p>
        </p:txBody>
      </p:sp>
      <p:pic>
        <p:nvPicPr>
          <p:cNvPr id="5" name="Picture 4" descr="Codes on papers">
            <a:extLst>
              <a:ext uri="{FF2B5EF4-FFF2-40B4-BE49-F238E27FC236}">
                <a16:creationId xmlns:a16="http://schemas.microsoft.com/office/drawing/2014/main" id="{ECD43B71-3C35-FF72-C0E2-6A8CAD916D3A}"/>
              </a:ext>
            </a:extLst>
          </p:cNvPr>
          <p:cNvPicPr>
            <a:picLocks noChangeAspect="1"/>
          </p:cNvPicPr>
          <p:nvPr/>
        </p:nvPicPr>
        <p:blipFill rotWithShape="1">
          <a:blip r:embed="rId2"/>
          <a:srcRect l="14791" r="25895" b="-3"/>
          <a:stretch/>
        </p:blipFill>
        <p:spPr>
          <a:xfrm>
            <a:off x="6096000" y="1"/>
            <a:ext cx="6102825" cy="6858000"/>
          </a:xfrm>
          <a:prstGeom prst="rect">
            <a:avLst/>
          </a:prstGeom>
        </p:spPr>
      </p:pic>
    </p:spTree>
    <p:extLst>
      <p:ext uri="{BB962C8B-B14F-4D97-AF65-F5344CB8AC3E}">
        <p14:creationId xmlns:p14="http://schemas.microsoft.com/office/powerpoint/2010/main" val="162969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int">
            <a:extLst>
              <a:ext uri="{FF2B5EF4-FFF2-40B4-BE49-F238E27FC236}">
                <a16:creationId xmlns:a16="http://schemas.microsoft.com/office/drawing/2014/main" id="{FB62F605-0D29-07F8-F642-DD2626C78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0"/>
            <a:ext cx="12193117"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4C22F3F7-C4F6-C120-9D45-79509746A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0"/>
            <a:ext cx="11417531" cy="6858000"/>
          </a:xfrm>
          <a:prstGeom prst="rect">
            <a:avLst/>
          </a:prstGeom>
          <a:ln>
            <a:noFill/>
          </a:ln>
          <a:effectLst>
            <a:outerShdw blurRad="317500" dist="127000" dir="2400000" sx="95000" sy="95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C64F540-EE98-4BB0-AA26-03F44DF8F9BC}"/>
              </a:ext>
            </a:extLst>
          </p:cNvPr>
          <p:cNvSpPr txBox="1"/>
          <p:nvPr/>
        </p:nvSpPr>
        <p:spPr>
          <a:xfrm>
            <a:off x="758952" y="762001"/>
            <a:ext cx="9589765" cy="169994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b="1" kern="1200">
                <a:solidFill>
                  <a:schemeClr val="tx1"/>
                </a:solidFill>
                <a:latin typeface="+mj-lt"/>
                <a:ea typeface="+mj-ea"/>
                <a:cs typeface="+mj-cs"/>
              </a:rPr>
              <a:t>Data Understanding</a:t>
            </a:r>
          </a:p>
          <a:p>
            <a:pPr defTabSz="914400">
              <a:lnSpc>
                <a:spcPct val="90000"/>
              </a:lnSpc>
              <a:spcBef>
                <a:spcPct val="0"/>
              </a:spcBef>
              <a:spcAft>
                <a:spcPts val="600"/>
              </a:spcAft>
            </a:pPr>
            <a:endParaRPr lang="en-US" sz="4000" kern="1200">
              <a:solidFill>
                <a:schemeClr val="tx1"/>
              </a:solidFill>
              <a:latin typeface="+mj-lt"/>
              <a:ea typeface="+mj-ea"/>
              <a:cs typeface="+mj-cs"/>
            </a:endParaRPr>
          </a:p>
        </p:txBody>
      </p:sp>
      <p:sp>
        <p:nvSpPr>
          <p:cNvPr id="3" name="TextBox 2">
            <a:extLst>
              <a:ext uri="{FF2B5EF4-FFF2-40B4-BE49-F238E27FC236}">
                <a16:creationId xmlns:a16="http://schemas.microsoft.com/office/drawing/2014/main" id="{5C31703D-160E-4C4C-86F0-CCD537246B5C}"/>
              </a:ext>
            </a:extLst>
          </p:cNvPr>
          <p:cNvSpPr txBox="1"/>
          <p:nvPr/>
        </p:nvSpPr>
        <p:spPr>
          <a:xfrm>
            <a:off x="758952" y="2470243"/>
            <a:ext cx="9590349" cy="3769833"/>
          </a:xfrm>
          <a:prstGeom prst="rect">
            <a:avLst/>
          </a:prstGeom>
        </p:spPr>
        <p:txBody>
          <a:bodyPr vert="horz" lIns="91440" tIns="45720" rIns="91440" bIns="45720" rtlCol="0" anchor="ctr">
            <a:normAutofit/>
          </a:bodyPr>
          <a:lstStyle/>
          <a:p>
            <a:pPr marL="114300" indent="-228600" defTabSz="914400">
              <a:lnSpc>
                <a:spcPct val="90000"/>
              </a:lnSpc>
              <a:spcAft>
                <a:spcPts val="600"/>
              </a:spcAft>
              <a:buFont typeface="Arial" panose="020B0604020202020204" pitchFamily="34" charset="0"/>
              <a:buChar char="•"/>
            </a:pPr>
            <a:r>
              <a:rPr lang="en-US" sz="2000"/>
              <a:t>You can see the data set has zero null values and zero duplicate values, the data set is having 185 rows and the 5 columns, we will try to find the prediction of the closing price by using the above data set and will check the prediction is accurate or not. So in the data set closing price will work as the dependent variable and other four columns will work as independent variable.</a:t>
            </a:r>
          </a:p>
          <a:p>
            <a:pPr indent="-228600" defTabSz="9144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239192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CF9585-A647-4790-BE6C-242C5848F16F}"/>
              </a:ext>
            </a:extLst>
          </p:cNvPr>
          <p:cNvSpPr txBox="1"/>
          <p:nvPr/>
        </p:nvSpPr>
        <p:spPr>
          <a:xfrm>
            <a:off x="1667435" y="690282"/>
            <a:ext cx="3801036" cy="738664"/>
          </a:xfrm>
          <a:prstGeom prst="rect">
            <a:avLst/>
          </a:prstGeom>
          <a:noFill/>
        </p:spPr>
        <p:txBody>
          <a:bodyPr wrap="square" rtlCol="0">
            <a:spAutoFit/>
          </a:bodyPr>
          <a:lstStyle/>
          <a:p>
            <a:r>
              <a:rPr lang="en-IN" sz="2400" b="1"/>
              <a:t>Data set loading</a:t>
            </a:r>
          </a:p>
          <a:p>
            <a:endParaRPr lang="en-IN" b="1"/>
          </a:p>
        </p:txBody>
      </p:sp>
      <p:sp>
        <p:nvSpPr>
          <p:cNvPr id="3" name="TextBox 2">
            <a:extLst>
              <a:ext uri="{FF2B5EF4-FFF2-40B4-BE49-F238E27FC236}">
                <a16:creationId xmlns:a16="http://schemas.microsoft.com/office/drawing/2014/main" id="{E07BBDE3-BC51-4A7D-96FD-81F42E4807F6}"/>
              </a:ext>
            </a:extLst>
          </p:cNvPr>
          <p:cNvSpPr txBox="1"/>
          <p:nvPr/>
        </p:nvSpPr>
        <p:spPr>
          <a:xfrm>
            <a:off x="1667435" y="1649506"/>
            <a:ext cx="9278471" cy="369332"/>
          </a:xfrm>
          <a:prstGeom prst="rect">
            <a:avLst/>
          </a:prstGeom>
          <a:noFill/>
        </p:spPr>
        <p:txBody>
          <a:bodyPr wrap="square" rtlCol="0">
            <a:spAutoFit/>
          </a:bodyPr>
          <a:lstStyle/>
          <a:p>
            <a:r>
              <a:rPr lang="en-IN"/>
              <a:t>We have loaded data using panda’s </a:t>
            </a:r>
            <a:r>
              <a:rPr lang="en-IN" err="1"/>
              <a:t>read_csv</a:t>
            </a:r>
            <a:r>
              <a:rPr lang="en-IN"/>
              <a:t> function.</a:t>
            </a:r>
          </a:p>
        </p:txBody>
      </p:sp>
      <p:pic>
        <p:nvPicPr>
          <p:cNvPr id="4" name="Picture 3" descr="A screenshot of a table&#10;&#10;Description automatically generated">
            <a:extLst>
              <a:ext uri="{FF2B5EF4-FFF2-40B4-BE49-F238E27FC236}">
                <a16:creationId xmlns:a16="http://schemas.microsoft.com/office/drawing/2014/main" id="{E7F1E1D2-1446-79B7-E008-038E2A7C0AB0}"/>
              </a:ext>
            </a:extLst>
          </p:cNvPr>
          <p:cNvPicPr>
            <a:picLocks noChangeAspect="1"/>
          </p:cNvPicPr>
          <p:nvPr/>
        </p:nvPicPr>
        <p:blipFill>
          <a:blip r:embed="rId2"/>
          <a:stretch>
            <a:fillRect/>
          </a:stretch>
        </p:blipFill>
        <p:spPr>
          <a:xfrm>
            <a:off x="4648200" y="2476500"/>
            <a:ext cx="5325373" cy="3515264"/>
          </a:xfrm>
          <a:prstGeom prst="rect">
            <a:avLst/>
          </a:prstGeom>
        </p:spPr>
      </p:pic>
    </p:spTree>
    <p:extLst>
      <p:ext uri="{BB962C8B-B14F-4D97-AF65-F5344CB8AC3E}">
        <p14:creationId xmlns:p14="http://schemas.microsoft.com/office/powerpoint/2010/main" val="195524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B127C-B569-48F3-98C9-71CBB555B2BF}"/>
              </a:ext>
            </a:extLst>
          </p:cNvPr>
          <p:cNvSpPr txBox="1"/>
          <p:nvPr/>
        </p:nvSpPr>
        <p:spPr>
          <a:xfrm>
            <a:off x="1819835" y="717175"/>
            <a:ext cx="3065929" cy="830997"/>
          </a:xfrm>
          <a:prstGeom prst="rect">
            <a:avLst/>
          </a:prstGeom>
          <a:noFill/>
        </p:spPr>
        <p:txBody>
          <a:bodyPr wrap="square" rtlCol="0">
            <a:spAutoFit/>
          </a:bodyPr>
          <a:lstStyle/>
          <a:p>
            <a:r>
              <a:rPr lang="en-IN" sz="2400" b="1"/>
              <a:t>EDA</a:t>
            </a:r>
          </a:p>
          <a:p>
            <a:endParaRPr lang="en-IN" sz="2400" b="1"/>
          </a:p>
        </p:txBody>
      </p:sp>
      <p:sp>
        <p:nvSpPr>
          <p:cNvPr id="3" name="TextBox 2">
            <a:extLst>
              <a:ext uri="{FF2B5EF4-FFF2-40B4-BE49-F238E27FC236}">
                <a16:creationId xmlns:a16="http://schemas.microsoft.com/office/drawing/2014/main" id="{C78C3B3E-0431-4FC2-B736-F2AB7F2D6DE4}"/>
              </a:ext>
            </a:extLst>
          </p:cNvPr>
          <p:cNvSpPr txBox="1"/>
          <p:nvPr/>
        </p:nvSpPr>
        <p:spPr>
          <a:xfrm>
            <a:off x="1819835" y="1223664"/>
            <a:ext cx="9126071" cy="369332"/>
          </a:xfrm>
          <a:prstGeom prst="rect">
            <a:avLst/>
          </a:prstGeom>
          <a:noFill/>
        </p:spPr>
        <p:txBody>
          <a:bodyPr wrap="square" rtlCol="0">
            <a:spAutoFit/>
          </a:bodyPr>
          <a:lstStyle/>
          <a:p>
            <a:r>
              <a:rPr lang="en-US"/>
              <a:t>1. Stock Open mean price as on month</a:t>
            </a:r>
          </a:p>
        </p:txBody>
      </p:sp>
      <p:pic>
        <p:nvPicPr>
          <p:cNvPr id="4" name="Picture 3" descr="A screenshot of a calendar&#10;&#10;Description automatically generated">
            <a:extLst>
              <a:ext uri="{FF2B5EF4-FFF2-40B4-BE49-F238E27FC236}">
                <a16:creationId xmlns:a16="http://schemas.microsoft.com/office/drawing/2014/main" id="{5DA30148-E50A-7CEA-3DC0-7006BA72B373}"/>
              </a:ext>
            </a:extLst>
          </p:cNvPr>
          <p:cNvPicPr>
            <a:picLocks noChangeAspect="1"/>
          </p:cNvPicPr>
          <p:nvPr/>
        </p:nvPicPr>
        <p:blipFill>
          <a:blip r:embed="rId2"/>
          <a:stretch>
            <a:fillRect/>
          </a:stretch>
        </p:blipFill>
        <p:spPr>
          <a:xfrm>
            <a:off x="7013905" y="633233"/>
            <a:ext cx="3483813" cy="5979723"/>
          </a:xfrm>
          <a:prstGeom prst="rect">
            <a:avLst/>
          </a:prstGeom>
        </p:spPr>
      </p:pic>
    </p:spTree>
    <p:extLst>
      <p:ext uri="{BB962C8B-B14F-4D97-AF65-F5344CB8AC3E}">
        <p14:creationId xmlns:p14="http://schemas.microsoft.com/office/powerpoint/2010/main" val="223578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B127C-B569-48F3-98C9-71CBB555B2BF}"/>
              </a:ext>
            </a:extLst>
          </p:cNvPr>
          <p:cNvSpPr txBox="1"/>
          <p:nvPr/>
        </p:nvSpPr>
        <p:spPr>
          <a:xfrm>
            <a:off x="1819835" y="717175"/>
            <a:ext cx="3065929" cy="830997"/>
          </a:xfrm>
          <a:prstGeom prst="rect">
            <a:avLst/>
          </a:prstGeom>
          <a:noFill/>
        </p:spPr>
        <p:txBody>
          <a:bodyPr wrap="square" rtlCol="0">
            <a:spAutoFit/>
          </a:bodyPr>
          <a:lstStyle/>
          <a:p>
            <a:r>
              <a:rPr lang="en-IN" sz="2400" b="1"/>
              <a:t>EDA</a:t>
            </a:r>
          </a:p>
          <a:p>
            <a:endParaRPr lang="en-IN" sz="2400" b="1"/>
          </a:p>
        </p:txBody>
      </p:sp>
      <p:sp>
        <p:nvSpPr>
          <p:cNvPr id="3" name="TextBox 2">
            <a:extLst>
              <a:ext uri="{FF2B5EF4-FFF2-40B4-BE49-F238E27FC236}">
                <a16:creationId xmlns:a16="http://schemas.microsoft.com/office/drawing/2014/main" id="{C78C3B3E-0431-4FC2-B736-F2AB7F2D6DE4}"/>
              </a:ext>
            </a:extLst>
          </p:cNvPr>
          <p:cNvSpPr txBox="1"/>
          <p:nvPr/>
        </p:nvSpPr>
        <p:spPr>
          <a:xfrm>
            <a:off x="1819835" y="1223664"/>
            <a:ext cx="9126071" cy="646331"/>
          </a:xfrm>
          <a:prstGeom prst="rect">
            <a:avLst/>
          </a:prstGeom>
          <a:noFill/>
        </p:spPr>
        <p:txBody>
          <a:bodyPr wrap="square" lIns="91440" tIns="45720" rIns="91440" bIns="45720" rtlCol="0" anchor="t">
            <a:spAutoFit/>
          </a:bodyPr>
          <a:lstStyle/>
          <a:p>
            <a:r>
              <a:rPr lang="en-US"/>
              <a:t>2. Stock Close mean price as on month</a:t>
            </a:r>
          </a:p>
          <a:p>
            <a:endParaRPr lang="en-US"/>
          </a:p>
        </p:txBody>
      </p:sp>
      <p:pic>
        <p:nvPicPr>
          <p:cNvPr id="4" name="Picture 3" descr="A screenshot of a calendar&#10;&#10;Description automatically generated">
            <a:extLst>
              <a:ext uri="{FF2B5EF4-FFF2-40B4-BE49-F238E27FC236}">
                <a16:creationId xmlns:a16="http://schemas.microsoft.com/office/drawing/2014/main" id="{C1B2E601-EFDA-81C8-7370-9B682E2BA177}"/>
              </a:ext>
            </a:extLst>
          </p:cNvPr>
          <p:cNvPicPr>
            <a:picLocks noChangeAspect="1"/>
          </p:cNvPicPr>
          <p:nvPr/>
        </p:nvPicPr>
        <p:blipFill>
          <a:blip r:embed="rId2"/>
          <a:stretch>
            <a:fillRect/>
          </a:stretch>
        </p:blipFill>
        <p:spPr>
          <a:xfrm>
            <a:off x="6871658" y="369408"/>
            <a:ext cx="4300267" cy="5989787"/>
          </a:xfrm>
          <a:prstGeom prst="rect">
            <a:avLst/>
          </a:prstGeom>
        </p:spPr>
      </p:pic>
    </p:spTree>
    <p:extLst>
      <p:ext uri="{BB962C8B-B14F-4D97-AF65-F5344CB8AC3E}">
        <p14:creationId xmlns:p14="http://schemas.microsoft.com/office/powerpoint/2010/main" val="4077121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B127C-B569-48F3-98C9-71CBB555B2BF}"/>
              </a:ext>
            </a:extLst>
          </p:cNvPr>
          <p:cNvSpPr txBox="1"/>
          <p:nvPr/>
        </p:nvSpPr>
        <p:spPr>
          <a:xfrm>
            <a:off x="1819835" y="717175"/>
            <a:ext cx="3065929" cy="830997"/>
          </a:xfrm>
          <a:prstGeom prst="rect">
            <a:avLst/>
          </a:prstGeom>
          <a:noFill/>
        </p:spPr>
        <p:txBody>
          <a:bodyPr wrap="square" rtlCol="0">
            <a:spAutoFit/>
          </a:bodyPr>
          <a:lstStyle/>
          <a:p>
            <a:r>
              <a:rPr lang="en-IN" sz="2400" b="1"/>
              <a:t>EDA</a:t>
            </a:r>
          </a:p>
          <a:p>
            <a:endParaRPr lang="en-IN" sz="2400" b="1"/>
          </a:p>
        </p:txBody>
      </p:sp>
      <p:sp>
        <p:nvSpPr>
          <p:cNvPr id="3" name="TextBox 2">
            <a:extLst>
              <a:ext uri="{FF2B5EF4-FFF2-40B4-BE49-F238E27FC236}">
                <a16:creationId xmlns:a16="http://schemas.microsoft.com/office/drawing/2014/main" id="{C78C3B3E-0431-4FC2-B736-F2AB7F2D6DE4}"/>
              </a:ext>
            </a:extLst>
          </p:cNvPr>
          <p:cNvSpPr txBox="1"/>
          <p:nvPr/>
        </p:nvSpPr>
        <p:spPr>
          <a:xfrm>
            <a:off x="1819835" y="1223664"/>
            <a:ext cx="9126071" cy="646331"/>
          </a:xfrm>
          <a:prstGeom prst="rect">
            <a:avLst/>
          </a:prstGeom>
          <a:noFill/>
        </p:spPr>
        <p:txBody>
          <a:bodyPr wrap="square" lIns="91440" tIns="45720" rIns="91440" bIns="45720" rtlCol="0" anchor="t">
            <a:spAutoFit/>
          </a:bodyPr>
          <a:lstStyle/>
          <a:p>
            <a:r>
              <a:rPr lang="en-US"/>
              <a:t>3. Stock Close mean price as on Year</a:t>
            </a:r>
          </a:p>
          <a:p>
            <a:endParaRPr lang="en-US"/>
          </a:p>
        </p:txBody>
      </p:sp>
      <p:pic>
        <p:nvPicPr>
          <p:cNvPr id="4" name="Picture 3" descr="A screenshot of a computer&#10;&#10;Description automatically generated">
            <a:extLst>
              <a:ext uri="{FF2B5EF4-FFF2-40B4-BE49-F238E27FC236}">
                <a16:creationId xmlns:a16="http://schemas.microsoft.com/office/drawing/2014/main" id="{001E079E-F81A-18E3-4083-C137C3D23206}"/>
              </a:ext>
            </a:extLst>
          </p:cNvPr>
          <p:cNvPicPr>
            <a:picLocks noChangeAspect="1"/>
          </p:cNvPicPr>
          <p:nvPr/>
        </p:nvPicPr>
        <p:blipFill>
          <a:blip r:embed="rId2"/>
          <a:stretch>
            <a:fillRect/>
          </a:stretch>
        </p:blipFill>
        <p:spPr>
          <a:xfrm>
            <a:off x="7006283" y="264543"/>
            <a:ext cx="2435132" cy="6343290"/>
          </a:xfrm>
          <a:prstGeom prst="rect">
            <a:avLst/>
          </a:prstGeom>
        </p:spPr>
      </p:pic>
    </p:spTree>
    <p:extLst>
      <p:ext uri="{BB962C8B-B14F-4D97-AF65-F5344CB8AC3E}">
        <p14:creationId xmlns:p14="http://schemas.microsoft.com/office/powerpoint/2010/main" val="388209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11C179D-808F-4D23-BAFC-A14C6DCDA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908137D4-4D0A-4ED1-BFB8-97D4A8335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2058839"/>
            <a:ext cx="5410198" cy="4799162"/>
          </a:xfrm>
          <a:prstGeom prst="rect">
            <a:avLst/>
          </a:prstGeom>
          <a:solidFill>
            <a:srgbClr val="FFFFFF"/>
          </a:solidFill>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8059A8FF-81E8-CDBC-F95D-C6EED3E0C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67B127C-B569-48F3-98C9-71CBB555B2BF}"/>
              </a:ext>
            </a:extLst>
          </p:cNvPr>
          <p:cNvSpPr txBox="1"/>
          <p:nvPr/>
        </p:nvSpPr>
        <p:spPr>
          <a:xfrm>
            <a:off x="761801" y="466995"/>
            <a:ext cx="10453450" cy="135081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b="1" kern="1200">
                <a:solidFill>
                  <a:schemeClr val="tx1"/>
                </a:solidFill>
                <a:latin typeface="+mj-lt"/>
                <a:ea typeface="+mj-ea"/>
                <a:cs typeface="+mj-cs"/>
              </a:rPr>
              <a:t>EDA</a:t>
            </a:r>
          </a:p>
          <a:p>
            <a:pPr defTabSz="914400">
              <a:lnSpc>
                <a:spcPct val="90000"/>
              </a:lnSpc>
              <a:spcBef>
                <a:spcPct val="0"/>
              </a:spcBef>
              <a:spcAft>
                <a:spcPts val="600"/>
              </a:spcAft>
            </a:pPr>
            <a:endParaRPr lang="en-US" sz="4000" b="1" kern="1200">
              <a:solidFill>
                <a:schemeClr val="tx1"/>
              </a:solidFill>
              <a:latin typeface="+mj-lt"/>
              <a:ea typeface="+mj-ea"/>
              <a:cs typeface="+mj-cs"/>
            </a:endParaRPr>
          </a:p>
        </p:txBody>
      </p:sp>
      <p:sp>
        <p:nvSpPr>
          <p:cNvPr id="3" name="TextBox 2">
            <a:extLst>
              <a:ext uri="{FF2B5EF4-FFF2-40B4-BE49-F238E27FC236}">
                <a16:creationId xmlns:a16="http://schemas.microsoft.com/office/drawing/2014/main" id="{C78C3B3E-0431-4FC2-B736-F2AB7F2D6DE4}"/>
              </a:ext>
            </a:extLst>
          </p:cNvPr>
          <p:cNvSpPr txBox="1"/>
          <p:nvPr/>
        </p:nvSpPr>
        <p:spPr>
          <a:xfrm>
            <a:off x="761801" y="2951754"/>
            <a:ext cx="5334199" cy="3239300"/>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000"/>
              <a:t>4. stock open, close, high and lower  price as on year 2018</a:t>
            </a:r>
          </a:p>
          <a:p>
            <a:pPr indent="-228600" defTabSz="914400">
              <a:lnSpc>
                <a:spcPct val="90000"/>
              </a:lnSpc>
              <a:spcAft>
                <a:spcPts val="600"/>
              </a:spcAft>
              <a:buFont typeface="Arial" panose="020B0604020202020204" pitchFamily="34" charset="0"/>
              <a:buChar char="•"/>
            </a:pPr>
            <a:endParaRPr lang="en-US" sz="2000"/>
          </a:p>
          <a:p>
            <a:pPr indent="-228600" defTabSz="914400">
              <a:lnSpc>
                <a:spcPct val="90000"/>
              </a:lnSpc>
              <a:spcAft>
                <a:spcPts val="600"/>
              </a:spcAft>
              <a:buFont typeface="Arial" panose="020B0604020202020204" pitchFamily="34" charset="0"/>
              <a:buChar char="•"/>
            </a:pPr>
            <a:endParaRPr lang="en-US" sz="2000"/>
          </a:p>
        </p:txBody>
      </p:sp>
      <p:pic>
        <p:nvPicPr>
          <p:cNvPr id="4" name="Picture 3" descr="A table of numbers with numbers&#10;&#10;Description automatically generated">
            <a:extLst>
              <a:ext uri="{FF2B5EF4-FFF2-40B4-BE49-F238E27FC236}">
                <a16:creationId xmlns:a16="http://schemas.microsoft.com/office/drawing/2014/main" id="{CE04D96C-D44A-C330-7D63-23CB67B0C2D2}"/>
              </a:ext>
            </a:extLst>
          </p:cNvPr>
          <p:cNvPicPr>
            <a:picLocks noChangeAspect="1"/>
          </p:cNvPicPr>
          <p:nvPr/>
        </p:nvPicPr>
        <p:blipFill>
          <a:blip r:embed="rId2"/>
          <a:stretch>
            <a:fillRect/>
          </a:stretch>
        </p:blipFill>
        <p:spPr>
          <a:xfrm>
            <a:off x="8117434" y="2861065"/>
            <a:ext cx="2763176" cy="3420679"/>
          </a:xfrm>
          <a:prstGeom prst="rect">
            <a:avLst/>
          </a:prstGeom>
        </p:spPr>
      </p:pic>
    </p:spTree>
    <p:extLst>
      <p:ext uri="{BB962C8B-B14F-4D97-AF65-F5344CB8AC3E}">
        <p14:creationId xmlns:p14="http://schemas.microsoft.com/office/powerpoint/2010/main" val="14272182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Regression</vt:lpstr>
      <vt:lpstr>Ridge Regression</vt:lpstr>
      <vt:lpstr>Lasso Regression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pardeshi</dc:creator>
  <cp:lastModifiedBy>gs shaktawat</cp:lastModifiedBy>
  <cp:revision>1</cp:revision>
  <dcterms:created xsi:type="dcterms:W3CDTF">2023-01-22T20:46:29Z</dcterms:created>
  <dcterms:modified xsi:type="dcterms:W3CDTF">2023-10-29T07:12:19Z</dcterms:modified>
</cp:coreProperties>
</file>