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Nunito" charset="1" panose="00000500000000000000"/>
      <p:regular r:id="rId17"/>
    </p:embeddedFont>
    <p:embeddedFont>
      <p:font typeface="Nunito Bold" charset="1" panose="00000800000000000000"/>
      <p:regular r:id="rId18"/>
    </p:embeddedFont>
    <p:embeddedFont>
      <p:font typeface="Nunito Bold Italics" charset="1" panose="00000000000000000000"/>
      <p:regular r:id="rId19"/>
    </p:embeddedFont>
    <p:embeddedFont>
      <p:font typeface="Nunito Light" charset="1" panose="00000400000000000000"/>
      <p:regular r:id="rId20"/>
    </p:embeddedFont>
    <p:embeddedFont>
      <p:font typeface="Nunito Heavy" charset="1" panose="00000000000000000000"/>
      <p:regular r:id="rId21"/>
    </p:embeddedFont>
    <p:embeddedFont>
      <p:font typeface="Nunito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43" Target="slides/slide2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668631" y="2971819"/>
            <a:ext cx="14950738" cy="1492409"/>
          </a:xfrm>
          <a:prstGeom prst="rect">
            <a:avLst/>
          </a:prstGeom>
        </p:spPr>
        <p:txBody>
          <a:bodyPr anchor="t" rtlCol="false" tIns="0" lIns="0" bIns="0" rIns="0">
            <a:spAutoFit/>
          </a:bodyPr>
          <a:lstStyle/>
          <a:p>
            <a:pPr algn="ctr">
              <a:lnSpc>
                <a:spcPts val="12241"/>
              </a:lnSpc>
            </a:pPr>
            <a:r>
              <a:rPr lang="en-US" sz="8743">
                <a:solidFill>
                  <a:srgbClr val="000000"/>
                </a:solidFill>
                <a:latin typeface="Fredoka One Bold"/>
              </a:rPr>
              <a:t>CARDIOVASCULAR STUDY</a:t>
            </a:r>
          </a:p>
        </p:txBody>
      </p:sp>
      <p:sp>
        <p:nvSpPr>
          <p:cNvPr name="TextBox 11" id="11"/>
          <p:cNvSpPr txBox="true"/>
          <p:nvPr/>
        </p:nvSpPr>
        <p:spPr>
          <a:xfrm rot="0">
            <a:off x="4190453" y="4458109"/>
            <a:ext cx="9907094" cy="68539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By GHANSHYAM SINGH SHAKTAWAT</a:t>
            </a:r>
          </a:p>
        </p:txBody>
      </p:sp>
      <p:sp>
        <p:nvSpPr>
          <p:cNvPr name="TextBox 12" id="12"/>
          <p:cNvSpPr txBox="true"/>
          <p:nvPr/>
        </p:nvSpPr>
        <p:spPr>
          <a:xfrm rot="0">
            <a:off x="424192" y="8598603"/>
            <a:ext cx="7532521" cy="795021"/>
          </a:xfrm>
          <a:prstGeom prst="rect">
            <a:avLst/>
          </a:prstGeom>
        </p:spPr>
        <p:txBody>
          <a:bodyPr anchor="t" rtlCol="false" tIns="0" lIns="0" bIns="0" rIns="0">
            <a:spAutoFit/>
          </a:bodyPr>
          <a:lstStyle/>
          <a:p>
            <a:pPr>
              <a:lnSpc>
                <a:spcPts val="6579"/>
              </a:lnSpc>
            </a:pPr>
            <a:r>
              <a:rPr lang="en-US" sz="4699">
                <a:solidFill>
                  <a:srgbClr val="000000"/>
                </a:solidFill>
                <a:latin typeface="Nunito"/>
              </a:rPr>
              <a:t>3rd CAPSTONE PROJECT</a:t>
            </a:r>
          </a:p>
        </p:txBody>
      </p:sp>
      <p:sp>
        <p:nvSpPr>
          <p:cNvPr name="Freeform 13" id="13"/>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139851"/>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307262" y="2030656"/>
            <a:ext cx="13085445" cy="5183213"/>
          </a:xfrm>
          <a:custGeom>
            <a:avLst/>
            <a:gdLst/>
            <a:ahLst/>
            <a:cxnLst/>
            <a:rect r="r" b="b" t="t" l="l"/>
            <a:pathLst>
              <a:path h="5183213" w="13085445">
                <a:moveTo>
                  <a:pt x="0" y="0"/>
                </a:moveTo>
                <a:lnTo>
                  <a:pt x="13085445" y="0"/>
                </a:lnTo>
                <a:lnTo>
                  <a:pt x="13085445" y="5183213"/>
                </a:lnTo>
                <a:lnTo>
                  <a:pt x="0" y="5183213"/>
                </a:lnTo>
                <a:lnTo>
                  <a:pt x="0" y="0"/>
                </a:lnTo>
                <a:close/>
              </a:path>
            </a:pathLst>
          </a:custGeom>
          <a:blipFill>
            <a:blip r:embed="rId8"/>
            <a:stretch>
              <a:fillRect l="-1098" t="-6617" r="-1098" b="0"/>
            </a:stretch>
          </a:blipFill>
        </p:spPr>
      </p:sp>
      <p:sp>
        <p:nvSpPr>
          <p:cNvPr name="TextBox 14" id="14"/>
          <p:cNvSpPr txBox="true"/>
          <p:nvPr/>
        </p:nvSpPr>
        <p:spPr>
          <a:xfrm rot="0">
            <a:off x="5910979" y="356426"/>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RISK OF CHD </a:t>
            </a:r>
          </a:p>
        </p:txBody>
      </p:sp>
      <p:sp>
        <p:nvSpPr>
          <p:cNvPr name="TextBox 15" id="15"/>
          <p:cNvSpPr txBox="true"/>
          <p:nvPr/>
        </p:nvSpPr>
        <p:spPr>
          <a:xfrm rot="0">
            <a:off x="195636" y="7512051"/>
            <a:ext cx="17896727" cy="1746249"/>
          </a:xfrm>
          <a:prstGeom prst="rect">
            <a:avLst/>
          </a:prstGeom>
        </p:spPr>
        <p:txBody>
          <a:bodyPr anchor="t" rtlCol="false" tIns="0" lIns="0" bIns="0" rIns="0">
            <a:spAutoFit/>
          </a:bodyPr>
          <a:lstStyle/>
          <a:p>
            <a:pPr>
              <a:lnSpc>
                <a:spcPts val="3500"/>
              </a:lnSpc>
            </a:pPr>
            <a:r>
              <a:rPr lang="en-US" sz="2500">
                <a:solidFill>
                  <a:srgbClr val="000000"/>
                </a:solidFill>
                <a:latin typeface="Nunito Bold"/>
              </a:rPr>
              <a:t>The key conclusions withdrawn from this chart includes number of people having CHD disease from last 10 years i.e. 2879 and about 511 people do not have CHD disease. The numbers are alarming as it simplifies the analysis by showing clearly a large count of people already going through this disease from last 10 years. On an average 85%+ people are currently facing this disease actively in the area.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280537" y="163586"/>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9650959" y="2030656"/>
            <a:ext cx="8637041" cy="6770444"/>
          </a:xfrm>
          <a:custGeom>
            <a:avLst/>
            <a:gdLst/>
            <a:ahLst/>
            <a:cxnLst/>
            <a:rect r="r" b="b" t="t" l="l"/>
            <a:pathLst>
              <a:path h="6770444" w="8637041">
                <a:moveTo>
                  <a:pt x="0" y="0"/>
                </a:moveTo>
                <a:lnTo>
                  <a:pt x="8637041" y="0"/>
                </a:lnTo>
                <a:lnTo>
                  <a:pt x="8637041" y="6770444"/>
                </a:lnTo>
                <a:lnTo>
                  <a:pt x="0" y="6770444"/>
                </a:lnTo>
                <a:lnTo>
                  <a:pt x="0" y="0"/>
                </a:lnTo>
                <a:close/>
              </a:path>
            </a:pathLst>
          </a:custGeom>
          <a:blipFill>
            <a:blip r:embed="rId8"/>
            <a:stretch>
              <a:fillRect l="-1724" t="-3144" r="0" b="-1189"/>
            </a:stretch>
          </a:blipFill>
        </p:spPr>
      </p:sp>
      <p:sp>
        <p:nvSpPr>
          <p:cNvPr name="TextBox 14" id="14"/>
          <p:cNvSpPr txBox="true"/>
          <p:nvPr/>
        </p:nvSpPr>
        <p:spPr>
          <a:xfrm rot="0">
            <a:off x="4770847" y="520873"/>
            <a:ext cx="8176239" cy="863409"/>
          </a:xfrm>
          <a:prstGeom prst="rect">
            <a:avLst/>
          </a:prstGeom>
        </p:spPr>
        <p:txBody>
          <a:bodyPr anchor="t" rtlCol="false" tIns="0" lIns="0" bIns="0" rIns="0">
            <a:spAutoFit/>
          </a:bodyPr>
          <a:lstStyle/>
          <a:p>
            <a:pPr algn="ctr">
              <a:lnSpc>
                <a:spcPts val="7010"/>
              </a:lnSpc>
            </a:pPr>
            <a:r>
              <a:rPr lang="en-US" sz="5007">
                <a:solidFill>
                  <a:srgbClr val="000000"/>
                </a:solidFill>
                <a:latin typeface="Fredoka One Bold"/>
              </a:rPr>
              <a:t>SMOKING VS GENDER </a:t>
            </a:r>
          </a:p>
        </p:txBody>
      </p:sp>
      <p:sp>
        <p:nvSpPr>
          <p:cNvPr name="TextBox 15" id="15"/>
          <p:cNvSpPr txBox="true"/>
          <p:nvPr/>
        </p:nvSpPr>
        <p:spPr>
          <a:xfrm rot="0">
            <a:off x="628001" y="2548096"/>
            <a:ext cx="8782524" cy="4813299"/>
          </a:xfrm>
          <a:prstGeom prst="rect">
            <a:avLst/>
          </a:prstGeom>
        </p:spPr>
        <p:txBody>
          <a:bodyPr anchor="t" rtlCol="false" tIns="0" lIns="0" bIns="0" rIns="0">
            <a:spAutoFit/>
          </a:bodyPr>
          <a:lstStyle/>
          <a:p>
            <a:pPr>
              <a:lnSpc>
                <a:spcPts val="3500"/>
              </a:lnSpc>
            </a:pPr>
            <a:r>
              <a:rPr lang="en-US" sz="2500">
                <a:solidFill>
                  <a:srgbClr val="000000"/>
                </a:solidFill>
                <a:latin typeface="Nunito Bold"/>
              </a:rPr>
              <a:t>This heatmap is used to represent complex relationship and patterns by using color gradients to indicate values. It is effective in showing gender-based classification and if they smoke cigarettes or not. It is an intuitive and visually appealing way to discover insights and trends within the dataset. This map shows a clear representation of exponentially high number of men smoking cigarettes i.e. 911. However, there’s a good number of male population that stays away from cigarettes; i.e. 556. In case of women, around 776 women appear to be smoking cigarettes while, 1147 don’t smoke at all.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993907" y="0"/>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457697" y="1794827"/>
            <a:ext cx="11372606" cy="6059396"/>
          </a:xfrm>
          <a:custGeom>
            <a:avLst/>
            <a:gdLst/>
            <a:ahLst/>
            <a:cxnLst/>
            <a:rect r="r" b="b" t="t" l="l"/>
            <a:pathLst>
              <a:path h="6059396" w="11372606">
                <a:moveTo>
                  <a:pt x="0" y="0"/>
                </a:moveTo>
                <a:lnTo>
                  <a:pt x="11372606" y="0"/>
                </a:lnTo>
                <a:lnTo>
                  <a:pt x="11372606" y="6059397"/>
                </a:lnTo>
                <a:lnTo>
                  <a:pt x="0" y="6059397"/>
                </a:lnTo>
                <a:lnTo>
                  <a:pt x="0" y="0"/>
                </a:lnTo>
                <a:close/>
              </a:path>
            </a:pathLst>
          </a:custGeom>
          <a:blipFill>
            <a:blip r:embed="rId8"/>
            <a:stretch>
              <a:fillRect l="0" t="0" r="0" b="0"/>
            </a:stretch>
          </a:blipFill>
        </p:spPr>
      </p:sp>
      <p:sp>
        <p:nvSpPr>
          <p:cNvPr name="TextBox 14" id="14"/>
          <p:cNvSpPr txBox="true"/>
          <p:nvPr/>
        </p:nvSpPr>
        <p:spPr>
          <a:xfrm rot="0">
            <a:off x="6177505" y="240311"/>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CHOL VS AGE</a:t>
            </a:r>
          </a:p>
        </p:txBody>
      </p:sp>
      <p:sp>
        <p:nvSpPr>
          <p:cNvPr name="TextBox 15" id="15"/>
          <p:cNvSpPr txBox="true"/>
          <p:nvPr/>
        </p:nvSpPr>
        <p:spPr>
          <a:xfrm rot="0">
            <a:off x="361476" y="7863749"/>
            <a:ext cx="17551235" cy="1581150"/>
          </a:xfrm>
          <a:prstGeom prst="rect">
            <a:avLst/>
          </a:prstGeom>
        </p:spPr>
        <p:txBody>
          <a:bodyPr anchor="t" rtlCol="false" tIns="0" lIns="0" bIns="0" rIns="0">
            <a:spAutoFit/>
          </a:bodyPr>
          <a:lstStyle/>
          <a:p>
            <a:pPr>
              <a:lnSpc>
                <a:spcPts val="4200"/>
              </a:lnSpc>
            </a:pPr>
            <a:r>
              <a:rPr lang="en-US" sz="3000">
                <a:solidFill>
                  <a:srgbClr val="000000"/>
                </a:solidFill>
                <a:latin typeface="Nunito Bold"/>
              </a:rPr>
              <a:t>As the plot suggests, the cholesterol levels are evidently high at the age of 32. However, a relatively less levels is found afterwards. The trends show growth with the increasing age. The highest cholesterol levels are found at the age of 62.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993907" y="139851"/>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8973000" y="2249321"/>
            <a:ext cx="9315000" cy="5023731"/>
          </a:xfrm>
          <a:custGeom>
            <a:avLst/>
            <a:gdLst/>
            <a:ahLst/>
            <a:cxnLst/>
            <a:rect r="r" b="b" t="t" l="l"/>
            <a:pathLst>
              <a:path h="5023731" w="9315000">
                <a:moveTo>
                  <a:pt x="0" y="0"/>
                </a:moveTo>
                <a:lnTo>
                  <a:pt x="9315000" y="0"/>
                </a:lnTo>
                <a:lnTo>
                  <a:pt x="9315000" y="5023731"/>
                </a:lnTo>
                <a:lnTo>
                  <a:pt x="0" y="5023731"/>
                </a:lnTo>
                <a:lnTo>
                  <a:pt x="0" y="0"/>
                </a:lnTo>
                <a:close/>
              </a:path>
            </a:pathLst>
          </a:custGeom>
          <a:blipFill>
            <a:blip r:embed="rId8"/>
            <a:stretch>
              <a:fillRect l="0" t="0" r="0" b="0"/>
            </a:stretch>
          </a:blipFill>
        </p:spPr>
      </p:sp>
      <p:sp>
        <p:nvSpPr>
          <p:cNvPr name="TextBox 14" id="14"/>
          <p:cNvSpPr txBox="true"/>
          <p:nvPr/>
        </p:nvSpPr>
        <p:spPr>
          <a:xfrm rot="0">
            <a:off x="6177505" y="356426"/>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SYSBP VS AGE</a:t>
            </a:r>
          </a:p>
        </p:txBody>
      </p:sp>
      <p:sp>
        <p:nvSpPr>
          <p:cNvPr name="TextBox 15" id="15"/>
          <p:cNvSpPr txBox="true"/>
          <p:nvPr/>
        </p:nvSpPr>
        <p:spPr>
          <a:xfrm rot="0">
            <a:off x="811912" y="2375020"/>
            <a:ext cx="7376418" cy="6303010"/>
          </a:xfrm>
          <a:prstGeom prst="rect">
            <a:avLst/>
          </a:prstGeom>
        </p:spPr>
        <p:txBody>
          <a:bodyPr anchor="t" rtlCol="false" tIns="0" lIns="0" bIns="0" rIns="0">
            <a:spAutoFit/>
          </a:bodyPr>
          <a:lstStyle/>
          <a:p>
            <a:pPr>
              <a:lnSpc>
                <a:spcPts val="3780"/>
              </a:lnSpc>
            </a:pPr>
            <a:r>
              <a:rPr lang="en-US" sz="2700">
                <a:solidFill>
                  <a:srgbClr val="000000"/>
                </a:solidFill>
                <a:latin typeface="Nunito Bold"/>
              </a:rPr>
              <a:t>This pie-chart shows division of Sys BP in various age groups, representing the proportionality of different categories within the ages. It shows relative importance of individual components and emphasizing their contribution to overall composition.</a:t>
            </a:r>
          </a:p>
          <a:p>
            <a:pPr>
              <a:lnSpc>
                <a:spcPts val="3780"/>
              </a:lnSpc>
            </a:pPr>
            <a:r>
              <a:rPr lang="en-US" sz="2700">
                <a:solidFill>
                  <a:srgbClr val="000000"/>
                </a:solidFill>
                <a:latin typeface="Nunito Bold"/>
              </a:rPr>
              <a:t>This chart shows the data collected from the population is from the age of 32 years. Although there’s a gradual increase in the levels until the age of 55. After 55, the BP is mostly high in all. At 66, it is the highest with the levels at 158.</a:t>
            </a:r>
          </a:p>
          <a:p>
            <a:pPr>
              <a:lnSpc>
                <a:spcPts val="489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466041" y="139851"/>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4542042" y="1870079"/>
            <a:ext cx="10681236" cy="5891020"/>
          </a:xfrm>
          <a:custGeom>
            <a:avLst/>
            <a:gdLst/>
            <a:ahLst/>
            <a:cxnLst/>
            <a:rect r="r" b="b" t="t" l="l"/>
            <a:pathLst>
              <a:path h="5891020" w="10681236">
                <a:moveTo>
                  <a:pt x="0" y="0"/>
                </a:moveTo>
                <a:lnTo>
                  <a:pt x="10681236" y="0"/>
                </a:lnTo>
                <a:lnTo>
                  <a:pt x="10681236" y="5891020"/>
                </a:lnTo>
                <a:lnTo>
                  <a:pt x="0" y="5891020"/>
                </a:lnTo>
                <a:lnTo>
                  <a:pt x="0" y="0"/>
                </a:lnTo>
                <a:close/>
              </a:path>
            </a:pathLst>
          </a:custGeom>
          <a:blipFill>
            <a:blip r:embed="rId8"/>
            <a:stretch>
              <a:fillRect l="0" t="0" r="0" b="0"/>
            </a:stretch>
          </a:blipFill>
        </p:spPr>
      </p:sp>
      <p:sp>
        <p:nvSpPr>
          <p:cNvPr name="TextBox 14" id="14"/>
          <p:cNvSpPr txBox="true"/>
          <p:nvPr/>
        </p:nvSpPr>
        <p:spPr>
          <a:xfrm rot="0">
            <a:off x="6649639" y="356426"/>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BMI VS AGE</a:t>
            </a:r>
          </a:p>
        </p:txBody>
      </p:sp>
      <p:sp>
        <p:nvSpPr>
          <p:cNvPr name="TextBox 15" id="15"/>
          <p:cNvSpPr txBox="true"/>
          <p:nvPr/>
        </p:nvSpPr>
        <p:spPr>
          <a:xfrm rot="0">
            <a:off x="591723" y="8046849"/>
            <a:ext cx="17637606" cy="1581150"/>
          </a:xfrm>
          <a:prstGeom prst="rect">
            <a:avLst/>
          </a:prstGeom>
        </p:spPr>
        <p:txBody>
          <a:bodyPr anchor="t" rtlCol="false" tIns="0" lIns="0" bIns="0" rIns="0">
            <a:spAutoFit/>
          </a:bodyPr>
          <a:lstStyle/>
          <a:p>
            <a:pPr>
              <a:lnSpc>
                <a:spcPts val="4200"/>
              </a:lnSpc>
            </a:pPr>
            <a:r>
              <a:rPr lang="en-US" sz="3000">
                <a:solidFill>
                  <a:srgbClr val="000000"/>
                </a:solidFill>
                <a:latin typeface="Nunito Bold"/>
              </a:rPr>
              <a:t>The plot shows the youngest population of the dataset has a strong Body mass Index (BMI) of 30 for 32. The BMI in all of the dataset is somewhat constant with minor variations in the middle ages. The BMI is exceptionally high at the age of 70, which is above 30, making it highest of all.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993907" y="163586"/>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361103" y="464268"/>
            <a:ext cx="6466041" cy="870394"/>
          </a:xfrm>
          <a:prstGeom prst="rect">
            <a:avLst/>
          </a:prstGeom>
        </p:spPr>
        <p:txBody>
          <a:bodyPr anchor="t" rtlCol="false" tIns="0" lIns="0" bIns="0" rIns="0">
            <a:spAutoFit/>
          </a:bodyPr>
          <a:lstStyle/>
          <a:p>
            <a:pPr algn="ctr">
              <a:lnSpc>
                <a:spcPts val="7150"/>
              </a:lnSpc>
            </a:pPr>
            <a:r>
              <a:rPr lang="en-US" sz="5107">
                <a:solidFill>
                  <a:srgbClr val="000000"/>
                </a:solidFill>
                <a:latin typeface="Fredoka One Bold"/>
              </a:rPr>
              <a:t>GLUCOSE VS AGE </a:t>
            </a:r>
          </a:p>
        </p:txBody>
      </p:sp>
      <p:sp>
        <p:nvSpPr>
          <p:cNvPr name="TextBox 12" id="12"/>
          <p:cNvSpPr txBox="true"/>
          <p:nvPr/>
        </p:nvSpPr>
        <p:spPr>
          <a:xfrm rot="0">
            <a:off x="820027" y="2719016"/>
            <a:ext cx="6927274" cy="4631055"/>
          </a:xfrm>
          <a:prstGeom prst="rect">
            <a:avLst/>
          </a:prstGeom>
        </p:spPr>
        <p:txBody>
          <a:bodyPr anchor="t" rtlCol="false" tIns="0" lIns="0" bIns="0" rIns="0">
            <a:spAutoFit/>
          </a:bodyPr>
          <a:lstStyle/>
          <a:p>
            <a:pPr>
              <a:lnSpc>
                <a:spcPts val="4620"/>
              </a:lnSpc>
            </a:pPr>
            <a:r>
              <a:rPr lang="en-US" sz="3300">
                <a:solidFill>
                  <a:srgbClr val="000000"/>
                </a:solidFill>
                <a:latin typeface="Nunito Bold"/>
              </a:rPr>
              <a:t>This line graph shows that the glucose levels are high until the age of 35. Though it gets constant and controlled till 40. They are again at rise until 60. It is important to notice that between 60-65 they are at an all time high which is around 92.</a:t>
            </a: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8023697" y="2030656"/>
            <a:ext cx="10264303" cy="5603842"/>
          </a:xfrm>
          <a:custGeom>
            <a:avLst/>
            <a:gdLst/>
            <a:ahLst/>
            <a:cxnLst/>
            <a:rect r="r" b="b" t="t" l="l"/>
            <a:pathLst>
              <a:path h="5603842" w="10264303">
                <a:moveTo>
                  <a:pt x="0" y="0"/>
                </a:moveTo>
                <a:lnTo>
                  <a:pt x="10264303" y="0"/>
                </a:lnTo>
                <a:lnTo>
                  <a:pt x="10264303" y="5603842"/>
                </a:lnTo>
                <a:lnTo>
                  <a:pt x="0" y="5603842"/>
                </a:lnTo>
                <a:lnTo>
                  <a:pt x="0" y="0"/>
                </a:lnTo>
                <a:close/>
              </a:path>
            </a:pathLst>
          </a:custGeom>
          <a:blipFill>
            <a:blip r:embed="rId8"/>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262897" y="0"/>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056761" y="1730229"/>
            <a:ext cx="12707529" cy="5427766"/>
          </a:xfrm>
          <a:custGeom>
            <a:avLst/>
            <a:gdLst/>
            <a:ahLst/>
            <a:cxnLst/>
            <a:rect r="r" b="b" t="t" l="l"/>
            <a:pathLst>
              <a:path h="5427766" w="12707529">
                <a:moveTo>
                  <a:pt x="0" y="0"/>
                </a:moveTo>
                <a:lnTo>
                  <a:pt x="12707529" y="0"/>
                </a:lnTo>
                <a:lnTo>
                  <a:pt x="12707529" y="5427766"/>
                </a:lnTo>
                <a:lnTo>
                  <a:pt x="0" y="5427766"/>
                </a:lnTo>
                <a:lnTo>
                  <a:pt x="0" y="0"/>
                </a:lnTo>
                <a:close/>
              </a:path>
            </a:pathLst>
          </a:custGeom>
          <a:blipFill>
            <a:blip r:embed="rId8"/>
            <a:stretch>
              <a:fillRect l="-2175" t="-9229" r="0" b="0"/>
            </a:stretch>
          </a:blipFill>
        </p:spPr>
      </p:sp>
      <p:sp>
        <p:nvSpPr>
          <p:cNvPr name="TextBox 14" id="14"/>
          <p:cNvSpPr txBox="true"/>
          <p:nvPr/>
        </p:nvSpPr>
        <p:spPr>
          <a:xfrm rot="0">
            <a:off x="6446495" y="394526"/>
            <a:ext cx="6466041" cy="754824"/>
          </a:xfrm>
          <a:prstGeom prst="rect">
            <a:avLst/>
          </a:prstGeom>
        </p:spPr>
        <p:txBody>
          <a:bodyPr anchor="t" rtlCol="false" tIns="0" lIns="0" bIns="0" rIns="0">
            <a:spAutoFit/>
          </a:bodyPr>
          <a:lstStyle/>
          <a:p>
            <a:pPr algn="ctr">
              <a:lnSpc>
                <a:spcPts val="6170"/>
              </a:lnSpc>
            </a:pPr>
            <a:r>
              <a:rPr lang="en-US" sz="4407">
                <a:solidFill>
                  <a:srgbClr val="000000"/>
                </a:solidFill>
                <a:latin typeface="Fredoka One Bold"/>
              </a:rPr>
              <a:t>AGE VS CIGS PER DAY</a:t>
            </a:r>
          </a:p>
        </p:txBody>
      </p:sp>
      <p:sp>
        <p:nvSpPr>
          <p:cNvPr name="TextBox 15" id="15"/>
          <p:cNvSpPr txBox="true"/>
          <p:nvPr/>
        </p:nvSpPr>
        <p:spPr>
          <a:xfrm rot="0">
            <a:off x="361476" y="7486056"/>
            <a:ext cx="18086750" cy="1517015"/>
          </a:xfrm>
          <a:prstGeom prst="rect">
            <a:avLst/>
          </a:prstGeom>
        </p:spPr>
        <p:txBody>
          <a:bodyPr anchor="t" rtlCol="false" tIns="0" lIns="0" bIns="0" rIns="0">
            <a:spAutoFit/>
          </a:bodyPr>
          <a:lstStyle/>
          <a:p>
            <a:pPr>
              <a:lnSpc>
                <a:spcPts val="4060"/>
              </a:lnSpc>
            </a:pPr>
            <a:r>
              <a:rPr lang="en-US" sz="2900">
                <a:solidFill>
                  <a:srgbClr val="000000"/>
                </a:solidFill>
                <a:latin typeface="Nunito Bold"/>
              </a:rPr>
              <a:t>This chart shows that the youngest of the population is actually the highest smoking people out of whole population. The total number of cigarettes consumed by them is 15. However, the lowest can be seen at the age of 69 which is only 1. The similar but slightly higher consumption can be seen at the age of 65.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993907" y="163586"/>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0" y="7432675"/>
            <a:ext cx="18288000" cy="1825625"/>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This graph is showing the unique age count of total population. It can be seen that the highest number of people i.e. 140 comes under the age of 40. However, lowest is age 30 with only 1 person and later followed by 70 which has 5</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4425586" y="1893814"/>
            <a:ext cx="10431288" cy="5411277"/>
          </a:xfrm>
          <a:custGeom>
            <a:avLst/>
            <a:gdLst/>
            <a:ahLst/>
            <a:cxnLst/>
            <a:rect r="r" b="b" t="t" l="l"/>
            <a:pathLst>
              <a:path h="5411277" w="10431288">
                <a:moveTo>
                  <a:pt x="0" y="0"/>
                </a:moveTo>
                <a:lnTo>
                  <a:pt x="10431287" y="0"/>
                </a:lnTo>
                <a:lnTo>
                  <a:pt x="10431287" y="5411278"/>
                </a:lnTo>
                <a:lnTo>
                  <a:pt x="0" y="5411278"/>
                </a:lnTo>
                <a:lnTo>
                  <a:pt x="0" y="0"/>
                </a:lnTo>
                <a:close/>
              </a:path>
            </a:pathLst>
          </a:custGeom>
          <a:blipFill>
            <a:blip r:embed="rId8"/>
            <a:stretch>
              <a:fillRect l="-1825" t="-2444" r="0" b="0"/>
            </a:stretch>
          </a:blipFill>
        </p:spPr>
      </p:sp>
      <p:sp>
        <p:nvSpPr>
          <p:cNvPr name="TextBox 15" id="15"/>
          <p:cNvSpPr txBox="true"/>
          <p:nvPr/>
        </p:nvSpPr>
        <p:spPr>
          <a:xfrm rot="0">
            <a:off x="6177505" y="380162"/>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AGE COUNT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993907" y="139851"/>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8713036" y="2030656"/>
            <a:ext cx="9782260" cy="5370093"/>
          </a:xfrm>
          <a:custGeom>
            <a:avLst/>
            <a:gdLst/>
            <a:ahLst/>
            <a:cxnLst/>
            <a:rect r="r" b="b" t="t" l="l"/>
            <a:pathLst>
              <a:path h="5370093" w="9782260">
                <a:moveTo>
                  <a:pt x="0" y="0"/>
                </a:moveTo>
                <a:lnTo>
                  <a:pt x="9782261" y="0"/>
                </a:lnTo>
                <a:lnTo>
                  <a:pt x="9782261" y="5370093"/>
                </a:lnTo>
                <a:lnTo>
                  <a:pt x="0" y="5370093"/>
                </a:lnTo>
                <a:lnTo>
                  <a:pt x="0" y="0"/>
                </a:lnTo>
                <a:close/>
              </a:path>
            </a:pathLst>
          </a:custGeom>
          <a:blipFill>
            <a:blip r:embed="rId8"/>
            <a:stretch>
              <a:fillRect l="0" t="-5864" r="0" b="0"/>
            </a:stretch>
          </a:blipFill>
        </p:spPr>
      </p:sp>
      <p:sp>
        <p:nvSpPr>
          <p:cNvPr name="TextBox 14" id="14"/>
          <p:cNvSpPr txBox="true"/>
          <p:nvPr/>
        </p:nvSpPr>
        <p:spPr>
          <a:xfrm rot="0">
            <a:off x="6177505" y="356426"/>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BP VS AGE </a:t>
            </a:r>
          </a:p>
        </p:txBody>
      </p:sp>
      <p:sp>
        <p:nvSpPr>
          <p:cNvPr name="TextBox 15" id="15"/>
          <p:cNvSpPr txBox="true"/>
          <p:nvPr/>
        </p:nvSpPr>
        <p:spPr>
          <a:xfrm rot="0">
            <a:off x="361476" y="2487354"/>
            <a:ext cx="7998308" cy="5251449"/>
          </a:xfrm>
          <a:prstGeom prst="rect">
            <a:avLst/>
          </a:prstGeom>
        </p:spPr>
        <p:txBody>
          <a:bodyPr anchor="t" rtlCol="false" tIns="0" lIns="0" bIns="0" rIns="0">
            <a:spAutoFit/>
          </a:bodyPr>
          <a:lstStyle/>
          <a:p>
            <a:pPr>
              <a:lnSpc>
                <a:spcPts val="3500"/>
              </a:lnSpc>
            </a:pPr>
            <a:r>
              <a:rPr lang="en-US" sz="2500">
                <a:solidFill>
                  <a:srgbClr val="000000"/>
                </a:solidFill>
                <a:latin typeface="Nunito Bold"/>
              </a:rPr>
              <a:t>A line graph is a suitable option for depicting age vs. blood pressure (BP) as it effectively displays trends and changes over a continuous variable (age). The continuous line facilitates the observation of patterns, variations, or correlations in BP across different age points. This visualization method is especially useful for illustrating how BP levels may change gradually with age, providing a clear and informative representation of the relationship. This graph helps in concluding that Sys BP is directly proportional to age, which means Sys BP is increasing with age increasing. Also, there is a sudden hike after the age of 60.</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37777" y="2486864"/>
            <a:ext cx="13795916" cy="58483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1.   Total Entries = 3390</a:t>
            </a:r>
          </a:p>
          <a:p>
            <a:pPr algn="just">
              <a:lnSpc>
                <a:spcPts val="4200"/>
              </a:lnSpc>
            </a:pPr>
            <a:r>
              <a:rPr lang="en-US" sz="3000">
                <a:solidFill>
                  <a:srgbClr val="000000"/>
                </a:solidFill>
                <a:latin typeface="Nunito Bold"/>
              </a:rPr>
              <a:t>2.   Male = 1467</a:t>
            </a:r>
          </a:p>
          <a:p>
            <a:pPr algn="just">
              <a:lnSpc>
                <a:spcPts val="4200"/>
              </a:lnSpc>
            </a:pPr>
            <a:r>
              <a:rPr lang="en-US" sz="3000">
                <a:solidFill>
                  <a:srgbClr val="000000"/>
                </a:solidFill>
                <a:latin typeface="Nunito Bold"/>
              </a:rPr>
              <a:t>3.   Female= 1923</a:t>
            </a:r>
          </a:p>
          <a:p>
            <a:pPr algn="just">
              <a:lnSpc>
                <a:spcPts val="4200"/>
              </a:lnSpc>
            </a:pPr>
            <a:r>
              <a:rPr lang="en-US" sz="3000">
                <a:solidFill>
                  <a:srgbClr val="000000"/>
                </a:solidFill>
                <a:latin typeface="Nunito Bold"/>
              </a:rPr>
              <a:t>4.   Total age range = 32-70</a:t>
            </a:r>
          </a:p>
          <a:p>
            <a:pPr algn="just">
              <a:lnSpc>
                <a:spcPts val="4200"/>
              </a:lnSpc>
            </a:pPr>
            <a:r>
              <a:rPr lang="en-US" sz="3000">
                <a:solidFill>
                  <a:srgbClr val="000000"/>
                </a:solidFill>
                <a:latin typeface="Nunito Bold"/>
              </a:rPr>
              <a:t>5.   Non-Smoker Females = 1147</a:t>
            </a:r>
          </a:p>
          <a:p>
            <a:pPr algn="just">
              <a:lnSpc>
                <a:spcPts val="4200"/>
              </a:lnSpc>
            </a:pPr>
            <a:r>
              <a:rPr lang="en-US" sz="3000">
                <a:solidFill>
                  <a:srgbClr val="000000"/>
                </a:solidFill>
                <a:latin typeface="Nunito Bold"/>
              </a:rPr>
              <a:t>6.   Smoker Females = 776</a:t>
            </a:r>
          </a:p>
          <a:p>
            <a:pPr algn="just">
              <a:lnSpc>
                <a:spcPts val="4200"/>
              </a:lnSpc>
            </a:pPr>
            <a:r>
              <a:rPr lang="en-US" sz="3000">
                <a:solidFill>
                  <a:srgbClr val="000000"/>
                </a:solidFill>
                <a:latin typeface="Nunito Bold"/>
              </a:rPr>
              <a:t>7.   Non-Smoker Males = 556</a:t>
            </a:r>
          </a:p>
          <a:p>
            <a:pPr algn="just">
              <a:lnSpc>
                <a:spcPts val="4200"/>
              </a:lnSpc>
            </a:pPr>
            <a:r>
              <a:rPr lang="en-US" sz="3000">
                <a:solidFill>
                  <a:srgbClr val="000000"/>
                </a:solidFill>
                <a:latin typeface="Nunito Bold"/>
              </a:rPr>
              <a:t>8.   Smoker Males = 911</a:t>
            </a:r>
          </a:p>
          <a:p>
            <a:pPr algn="just">
              <a:lnSpc>
                <a:spcPts val="4200"/>
              </a:lnSpc>
            </a:pPr>
            <a:r>
              <a:rPr lang="en-US" sz="3000">
                <a:solidFill>
                  <a:srgbClr val="000000"/>
                </a:solidFill>
                <a:latin typeface="Nunito Bold"/>
              </a:rPr>
              <a:t>9.   People with no risk of 10 years = 511</a:t>
            </a:r>
          </a:p>
          <a:p>
            <a:pPr algn="just">
              <a:lnSpc>
                <a:spcPts val="4200"/>
              </a:lnSpc>
            </a:pPr>
            <a:r>
              <a:rPr lang="en-US" sz="3000">
                <a:solidFill>
                  <a:srgbClr val="000000"/>
                </a:solidFill>
                <a:latin typeface="Nunito Bold"/>
              </a:rPr>
              <a:t>10.  People with risk of 10 years = 2879</a:t>
            </a:r>
          </a:p>
          <a:p>
            <a:pPr algn="just">
              <a:lnSpc>
                <a:spcPts val="4200"/>
              </a:lnSpc>
            </a:pP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CONCLUSION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67086"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INTRODUCTION </a:t>
            </a:r>
          </a:p>
        </p:txBody>
      </p:sp>
      <p:sp>
        <p:nvSpPr>
          <p:cNvPr name="TextBox 15" id="15"/>
          <p:cNvSpPr txBox="true"/>
          <p:nvPr/>
        </p:nvSpPr>
        <p:spPr>
          <a:xfrm rot="0">
            <a:off x="1028700" y="2360384"/>
            <a:ext cx="16230600" cy="58483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In this project, the primary objective is to develop a predictive model for identifying individuals at risk of future Coronary Heart Disease (CHD) within the next 10 years. Leveraging advanced classification techniques, the model will analyze relevant patient data to discern patterns indicative of heightened CHD risk. This undertaking is crucial for early intervention and personalized healthcare, aiming to enhance preventive strategies and contribute to a reduction in the incidence of this prevalent cardiovascular condition.</a:t>
            </a:r>
          </a:p>
          <a:p>
            <a:pPr algn="ctr">
              <a:lnSpc>
                <a:spcPts val="4200"/>
              </a:lnSpc>
            </a:pPr>
            <a:r>
              <a:rPr lang="en-US" sz="3000">
                <a:solidFill>
                  <a:srgbClr val="000000"/>
                </a:solidFill>
                <a:latin typeface="Nunito Bold"/>
              </a:rPr>
              <a:t>Furthermore, the project incorporates data visualization techniques to elucidate patterns and trends within the dataset. Visual representations of key features and their impact on CHD risk will enhance interpretability, fostering a comprehensive understanding and aiding in the formulation of targeted preventive measures.</a:t>
            </a:r>
          </a:p>
          <a:p>
            <a:pPr algn="ctr">
              <a:lnSpc>
                <a:spcPts val="4200"/>
              </a:lnSpc>
            </a:pP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115250" y="2733040"/>
            <a:ext cx="14590552" cy="476377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000000"/>
                </a:solidFill>
                <a:latin typeface="Nunito Bold"/>
              </a:rPr>
              <a:t>32 age group people consume 15 cigarettes per day.</a:t>
            </a:r>
          </a:p>
          <a:p>
            <a:pPr marL="647702" indent="-323851" lvl="1">
              <a:lnSpc>
                <a:spcPts val="4200"/>
              </a:lnSpc>
              <a:buFont typeface="Arial"/>
              <a:buChar char="•"/>
            </a:pPr>
            <a:r>
              <a:rPr lang="en-US" sz="3000">
                <a:solidFill>
                  <a:srgbClr val="000000"/>
                </a:solidFill>
                <a:latin typeface="Nunito Bold"/>
              </a:rPr>
              <a:t> 70 age group people consume 0 cigarettes per day.</a:t>
            </a:r>
          </a:p>
          <a:p>
            <a:pPr marL="647702" indent="-323851" lvl="1">
              <a:lnSpc>
                <a:spcPts val="4200"/>
              </a:lnSpc>
              <a:buFont typeface="Arial"/>
              <a:buChar char="•"/>
            </a:pPr>
            <a:r>
              <a:rPr lang="en-US" sz="3000">
                <a:solidFill>
                  <a:srgbClr val="000000"/>
                </a:solidFill>
                <a:latin typeface="Nunito Bold"/>
              </a:rPr>
              <a:t> 62 age group people have an average of 260 cholesterol measure, which is high among all age groups.</a:t>
            </a:r>
          </a:p>
          <a:p>
            <a:pPr marL="647702" indent="-323851" lvl="1">
              <a:lnSpc>
                <a:spcPts val="4200"/>
              </a:lnSpc>
              <a:buFont typeface="Arial"/>
              <a:buChar char="•"/>
            </a:pPr>
            <a:r>
              <a:rPr lang="en-US" sz="3000">
                <a:solidFill>
                  <a:srgbClr val="000000"/>
                </a:solidFill>
                <a:latin typeface="Nunito Bold"/>
              </a:rPr>
              <a:t> 70 year old people have an average of 169 cholesterol measures, which is low among all age groups.</a:t>
            </a:r>
          </a:p>
          <a:p>
            <a:pPr marL="647702" indent="-323851" lvl="1">
              <a:lnSpc>
                <a:spcPts val="4200"/>
              </a:lnSpc>
              <a:buFont typeface="Arial"/>
              <a:buChar char="•"/>
            </a:pPr>
            <a:r>
              <a:rPr lang="en-US" sz="3000">
                <a:solidFill>
                  <a:srgbClr val="000000"/>
                </a:solidFill>
                <a:latin typeface="Nunito Bold"/>
              </a:rPr>
              <a:t> Heart rate is higher for age group 32 and 69 which is nearly equal to 80.</a:t>
            </a:r>
          </a:p>
          <a:p>
            <a:pPr marL="647702" indent="-323851" lvl="1">
              <a:lnSpc>
                <a:spcPts val="4200"/>
              </a:lnSpc>
              <a:buFont typeface="Arial"/>
              <a:buChar char="•"/>
            </a:pPr>
            <a:r>
              <a:rPr lang="en-US" sz="3000">
                <a:solidFill>
                  <a:srgbClr val="000000"/>
                </a:solidFill>
                <a:latin typeface="Nunito Bold"/>
              </a:rPr>
              <a:t>The lowest heart rate was recorded for age 70 which is 64.</a:t>
            </a:r>
          </a:p>
          <a:p>
            <a:pPr algn="ctr">
              <a:lnSpc>
                <a:spcPts val="4060"/>
              </a:lnSpc>
            </a:pP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CONCLUSION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2924194"/>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THANK YOU !</a:t>
            </a:r>
          </a:p>
        </p:txBody>
      </p:sp>
      <p:sp>
        <p:nvSpPr>
          <p:cNvPr name="TextBox 11" id="11"/>
          <p:cNvSpPr txBox="true"/>
          <p:nvPr/>
        </p:nvSpPr>
        <p:spPr>
          <a:xfrm rot="0">
            <a:off x="4190453" y="4762704"/>
            <a:ext cx="9907094" cy="68539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 by Ghanshyam Singh Shaktawat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a:grpSpLocks noChangeAspect="true"/>
          </p:cNvGrpSpPr>
          <p:nvPr/>
        </p:nvGrpSpPr>
        <p:grpSpPr>
          <a:xfrm rot="0">
            <a:off x="1283009" y="3298578"/>
            <a:ext cx="5960851" cy="3689844"/>
            <a:chOff x="0" y="0"/>
            <a:chExt cx="6973570" cy="4316730"/>
          </a:xfrm>
        </p:grpSpPr>
        <p:sp>
          <p:nvSpPr>
            <p:cNvPr name="Freeform 15" id="15"/>
            <p:cNvSpPr/>
            <p:nvPr/>
          </p:nvSpPr>
          <p:spPr>
            <a:xfrm flipH="false" flipV="false" rot="0">
              <a:off x="0" y="0"/>
              <a:ext cx="6973570" cy="4316730"/>
            </a:xfrm>
            <a:custGeom>
              <a:avLst/>
              <a:gdLst/>
              <a:ahLst/>
              <a:cxnLst/>
              <a:rect r="r" b="b" t="t" l="l"/>
              <a:pathLst>
                <a:path h="4316730" w="6973570">
                  <a:moveTo>
                    <a:pt x="6228080" y="0"/>
                  </a:moveTo>
                  <a:lnTo>
                    <a:pt x="0" y="0"/>
                  </a:lnTo>
                  <a:lnTo>
                    <a:pt x="0" y="4316730"/>
                  </a:lnTo>
                  <a:lnTo>
                    <a:pt x="6973570" y="4316730"/>
                  </a:lnTo>
                  <a:lnTo>
                    <a:pt x="6973570" y="745490"/>
                  </a:lnTo>
                  <a:close/>
                </a:path>
              </a:pathLst>
            </a:custGeom>
            <a:blipFill>
              <a:blip r:embed="rId4"/>
              <a:stretch>
                <a:fillRect l="0" t="-3512" r="0" b="-3512"/>
              </a:stretch>
            </a:blipFill>
          </p:spPr>
        </p:sp>
        <p:sp>
          <p:nvSpPr>
            <p:cNvPr name="Freeform 16" id="16"/>
            <p:cNvSpPr/>
            <p:nvPr/>
          </p:nvSpPr>
          <p:spPr>
            <a:xfrm flipH="false" flipV="false" rot="0">
              <a:off x="6228080" y="0"/>
              <a:ext cx="745490" cy="745490"/>
            </a:xfrm>
            <a:custGeom>
              <a:avLst/>
              <a:gdLst/>
              <a:ahLst/>
              <a:cxnLst/>
              <a:rect r="r" b="b" t="t" l="l"/>
              <a:pathLst>
                <a:path h="745490" w="745490">
                  <a:moveTo>
                    <a:pt x="0" y="0"/>
                  </a:moveTo>
                  <a:lnTo>
                    <a:pt x="0" y="745490"/>
                  </a:lnTo>
                  <a:lnTo>
                    <a:pt x="745490" y="745490"/>
                  </a:lnTo>
                  <a:close/>
                </a:path>
              </a:pathLst>
            </a:custGeom>
            <a:solidFill>
              <a:srgbClr val="DDDEDE"/>
            </a:solidFill>
          </p:spPr>
        </p:sp>
      </p:grpSp>
      <p:sp>
        <p:nvSpPr>
          <p:cNvPr name="Freeform 17" id="17"/>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543721" y="1068328"/>
            <a:ext cx="9200557" cy="863409"/>
          </a:xfrm>
          <a:prstGeom prst="rect">
            <a:avLst/>
          </a:prstGeom>
        </p:spPr>
        <p:txBody>
          <a:bodyPr anchor="t" rtlCol="false" tIns="0" lIns="0" bIns="0" rIns="0">
            <a:spAutoFit/>
          </a:bodyPr>
          <a:lstStyle/>
          <a:p>
            <a:pPr algn="ctr">
              <a:lnSpc>
                <a:spcPts val="7010"/>
              </a:lnSpc>
            </a:pPr>
            <a:r>
              <a:rPr lang="en-US" sz="5007">
                <a:solidFill>
                  <a:srgbClr val="000000"/>
                </a:solidFill>
                <a:latin typeface="Fredoka One Bold"/>
              </a:rPr>
              <a:t>CLASSIFICATION </a:t>
            </a:r>
          </a:p>
        </p:txBody>
      </p:sp>
      <p:sp>
        <p:nvSpPr>
          <p:cNvPr name="TextBox 20" id="20"/>
          <p:cNvSpPr txBox="true"/>
          <p:nvPr/>
        </p:nvSpPr>
        <p:spPr>
          <a:xfrm rot="0">
            <a:off x="7396880" y="2513135"/>
            <a:ext cx="9409229" cy="5117465"/>
          </a:xfrm>
          <a:prstGeom prst="rect">
            <a:avLst/>
          </a:prstGeom>
        </p:spPr>
        <p:txBody>
          <a:bodyPr anchor="t" rtlCol="false" tIns="0" lIns="0" bIns="0" rIns="0">
            <a:spAutoFit/>
          </a:bodyPr>
          <a:lstStyle/>
          <a:p>
            <a:pPr>
              <a:lnSpc>
                <a:spcPts val="4060"/>
              </a:lnSpc>
            </a:pPr>
            <a:r>
              <a:rPr lang="en-US" sz="2900">
                <a:solidFill>
                  <a:srgbClr val="000000"/>
                </a:solidFill>
                <a:latin typeface="Nunito Bold"/>
              </a:rPr>
              <a:t>Classification is a machine learning task wherein the goal is to assign predefined labels or categories to input data based on patterns and features. The algorithm learns from a labeled dataset, discerning relationships between input variables and corresponding classes. Once trained, the model can classify new, unseen data into predefined categories, making it a valuable tool for tasks like predicting outcomes, identifying patterns, and sorting information into distinct classes for decision-making purposes.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28700" y="2350859"/>
            <a:ext cx="16040579" cy="7536180"/>
          </a:xfrm>
          <a:prstGeom prst="rect">
            <a:avLst/>
          </a:prstGeom>
        </p:spPr>
        <p:txBody>
          <a:bodyPr anchor="t" rtlCol="false" tIns="0" lIns="0" bIns="0" rIns="0">
            <a:spAutoFit/>
          </a:bodyPr>
          <a:lstStyle/>
          <a:p>
            <a:pPr algn="ctr">
              <a:lnSpc>
                <a:spcPts val="4620"/>
              </a:lnSpc>
            </a:pPr>
            <a:r>
              <a:rPr lang="en-US" sz="3300">
                <a:solidFill>
                  <a:srgbClr val="000000"/>
                </a:solidFill>
                <a:latin typeface="Nunito Bold"/>
              </a:rPr>
              <a:t>The objective of this project is to develop an accurate predictive model for assessing the 10-year risk of Coronary Heart Disease (CHD) in individuals. Leveraging advanced classification algorithms and data visualization techniques, the project aims to analyze diverse patient data, identify key risk factors, and create an interpretable model. The goal is to provide healthcare professionals with a reliable tool for early detection, enabling timely intervention and personalized preventive strategies. Ultimately, the project aspires to contribute to the mitigation of CHD incidence, promoting proactive healthcare and improving patient outcomes.</a:t>
            </a:r>
          </a:p>
          <a:p>
            <a:pPr algn="ctr">
              <a:lnSpc>
                <a:spcPts val="4620"/>
              </a:lnSpc>
            </a:pPr>
          </a:p>
          <a:p>
            <a:pPr algn="ctr">
              <a:lnSpc>
                <a:spcPts val="4620"/>
              </a:lnSpc>
            </a:pPr>
          </a:p>
          <a:p>
            <a:pPr algn="ctr">
              <a:lnSpc>
                <a:spcPts val="4620"/>
              </a:lnSpc>
            </a:pPr>
          </a:p>
          <a:p>
            <a:pPr algn="ctr">
              <a:lnSpc>
                <a:spcPts val="4620"/>
              </a:lnSpc>
            </a:pP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OBJECTIVE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357317"/>
            <a:ext cx="7373777" cy="5068331"/>
            <a:chOff x="0" y="0"/>
            <a:chExt cx="1942065" cy="1334869"/>
          </a:xfrm>
        </p:grpSpPr>
        <p:sp>
          <p:nvSpPr>
            <p:cNvPr name="Freeform 8" id="8"/>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9" id="9"/>
            <p:cNvSpPr txBox="true"/>
            <p:nvPr/>
          </p:nvSpPr>
          <p:spPr>
            <a:xfrm>
              <a:off x="0" y="-38100"/>
              <a:ext cx="1942065" cy="137296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687305"/>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885523" y="3357317"/>
            <a:ext cx="7373777" cy="5068331"/>
            <a:chOff x="0" y="0"/>
            <a:chExt cx="1942065" cy="1334869"/>
          </a:xfrm>
        </p:grpSpPr>
        <p:sp>
          <p:nvSpPr>
            <p:cNvPr name="Freeform 17" id="17"/>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18" id="18"/>
            <p:cNvSpPr txBox="true"/>
            <p:nvPr/>
          </p:nvSpPr>
          <p:spPr>
            <a:xfrm>
              <a:off x="0" y="-38100"/>
              <a:ext cx="1942065" cy="137296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517916" y="904875"/>
            <a:ext cx="1325216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FRAMEWORK</a:t>
            </a:r>
          </a:p>
        </p:txBody>
      </p:sp>
      <p:sp>
        <p:nvSpPr>
          <p:cNvPr name="TextBox 21" id="21"/>
          <p:cNvSpPr txBox="true"/>
          <p:nvPr/>
        </p:nvSpPr>
        <p:spPr>
          <a:xfrm rot="0">
            <a:off x="1452123" y="4411797"/>
            <a:ext cx="6526930" cy="3639185"/>
          </a:xfrm>
          <a:prstGeom prst="rect">
            <a:avLst/>
          </a:prstGeom>
        </p:spPr>
        <p:txBody>
          <a:bodyPr anchor="t" rtlCol="false" tIns="0" lIns="0" bIns="0" rIns="0">
            <a:spAutoFit/>
          </a:bodyPr>
          <a:lstStyle/>
          <a:p>
            <a:pPr marL="561344" indent="-280672" lvl="1">
              <a:lnSpc>
                <a:spcPts val="3640"/>
              </a:lnSpc>
              <a:buFont typeface="Arial"/>
              <a:buChar char="•"/>
            </a:pPr>
            <a:r>
              <a:rPr lang="en-US" sz="2600">
                <a:solidFill>
                  <a:srgbClr val="000000"/>
                </a:solidFill>
                <a:latin typeface="Nunito Bold"/>
              </a:rPr>
              <a:t>Total Patient Count</a:t>
            </a:r>
          </a:p>
          <a:p>
            <a:pPr marL="561344" indent="-280672" lvl="1">
              <a:lnSpc>
                <a:spcPts val="3640"/>
              </a:lnSpc>
              <a:buFont typeface="Arial"/>
              <a:buChar char="•"/>
            </a:pPr>
            <a:r>
              <a:rPr lang="en-US" sz="2600">
                <a:solidFill>
                  <a:srgbClr val="000000"/>
                </a:solidFill>
                <a:latin typeface="Nunito Bold"/>
              </a:rPr>
              <a:t>Maximum/Minimum age</a:t>
            </a:r>
          </a:p>
          <a:p>
            <a:pPr marL="561344" indent="-280672" lvl="1">
              <a:lnSpc>
                <a:spcPts val="3640"/>
              </a:lnSpc>
              <a:buFont typeface="Arial"/>
              <a:buChar char="•"/>
            </a:pPr>
            <a:r>
              <a:rPr lang="en-US" sz="2600">
                <a:solidFill>
                  <a:srgbClr val="000000"/>
                </a:solidFill>
                <a:latin typeface="Nunito Bold"/>
              </a:rPr>
              <a:t>Male-Female Count</a:t>
            </a:r>
          </a:p>
          <a:p>
            <a:pPr marL="561344" indent="-280672" lvl="1">
              <a:lnSpc>
                <a:spcPts val="3640"/>
              </a:lnSpc>
              <a:buFont typeface="Arial"/>
              <a:buChar char="•"/>
            </a:pPr>
            <a:r>
              <a:rPr lang="en-US" sz="2600">
                <a:solidFill>
                  <a:srgbClr val="000000"/>
                </a:solidFill>
                <a:latin typeface="Nunito Bold"/>
              </a:rPr>
              <a:t>Average Chol per age</a:t>
            </a:r>
          </a:p>
          <a:p>
            <a:pPr marL="561344" indent="-280672" lvl="1">
              <a:lnSpc>
                <a:spcPts val="3640"/>
              </a:lnSpc>
              <a:buFont typeface="Arial"/>
              <a:buChar char="•"/>
            </a:pPr>
            <a:r>
              <a:rPr lang="en-US" sz="2600">
                <a:solidFill>
                  <a:srgbClr val="000000"/>
                </a:solidFill>
                <a:latin typeface="Nunito Bold"/>
              </a:rPr>
              <a:t>Avg count of smoke as per age</a:t>
            </a:r>
          </a:p>
          <a:p>
            <a:pPr marL="561344" indent="-280672" lvl="1">
              <a:lnSpc>
                <a:spcPts val="3640"/>
              </a:lnSpc>
              <a:buFont typeface="Arial"/>
              <a:buChar char="•"/>
            </a:pPr>
            <a:r>
              <a:rPr lang="en-US" sz="2600">
                <a:solidFill>
                  <a:srgbClr val="000000"/>
                </a:solidFill>
                <a:latin typeface="Nunito Bold"/>
              </a:rPr>
              <a:t>Avg heartrate as per age</a:t>
            </a:r>
          </a:p>
          <a:p>
            <a:pPr marL="561344" indent="-280672" lvl="1">
              <a:lnSpc>
                <a:spcPts val="3640"/>
              </a:lnSpc>
              <a:buFont typeface="Arial"/>
              <a:buChar char="•"/>
            </a:pPr>
            <a:r>
              <a:rPr lang="en-US" sz="2600">
                <a:solidFill>
                  <a:srgbClr val="000000"/>
                </a:solidFill>
                <a:latin typeface="Nunito Bold"/>
              </a:rPr>
              <a:t>Avg blood pressure as per age</a:t>
            </a:r>
          </a:p>
          <a:p>
            <a:pPr marL="561344" indent="-280672" lvl="1">
              <a:lnSpc>
                <a:spcPts val="3640"/>
              </a:lnSpc>
              <a:buFont typeface="Arial"/>
              <a:buChar char="•"/>
            </a:pPr>
            <a:r>
              <a:rPr lang="en-US" sz="2600">
                <a:solidFill>
                  <a:srgbClr val="000000"/>
                </a:solidFill>
                <a:latin typeface="Nunito Bold"/>
              </a:rPr>
              <a:t>Avg risk factor</a:t>
            </a:r>
          </a:p>
        </p:txBody>
      </p:sp>
      <p:sp>
        <p:nvSpPr>
          <p:cNvPr name="TextBox 22" id="22"/>
          <p:cNvSpPr txBox="true"/>
          <p:nvPr/>
        </p:nvSpPr>
        <p:spPr>
          <a:xfrm rot="0">
            <a:off x="10308947" y="4340495"/>
            <a:ext cx="6526930" cy="4096385"/>
          </a:xfrm>
          <a:prstGeom prst="rect">
            <a:avLst/>
          </a:prstGeom>
        </p:spPr>
        <p:txBody>
          <a:bodyPr anchor="t" rtlCol="false" tIns="0" lIns="0" bIns="0" rIns="0">
            <a:spAutoFit/>
          </a:bodyPr>
          <a:lstStyle/>
          <a:p>
            <a:pPr marL="561344" indent="-280672" lvl="1">
              <a:lnSpc>
                <a:spcPts val="3640"/>
              </a:lnSpc>
              <a:buFont typeface="Arial"/>
              <a:buChar char="•"/>
            </a:pPr>
            <a:r>
              <a:rPr lang="en-US" sz="2600">
                <a:solidFill>
                  <a:srgbClr val="000000"/>
                </a:solidFill>
                <a:latin typeface="Nunito Bold"/>
              </a:rPr>
              <a:t>Cholesterol VS Sex</a:t>
            </a:r>
          </a:p>
          <a:p>
            <a:pPr marL="561344" indent="-280672" lvl="1">
              <a:lnSpc>
                <a:spcPts val="3640"/>
              </a:lnSpc>
              <a:buFont typeface="Arial"/>
              <a:buChar char="•"/>
            </a:pPr>
            <a:r>
              <a:rPr lang="en-US" sz="2600">
                <a:solidFill>
                  <a:srgbClr val="000000"/>
                </a:solidFill>
                <a:latin typeface="Nunito Bold"/>
              </a:rPr>
              <a:t>Risk of CHD VS Age</a:t>
            </a:r>
          </a:p>
          <a:p>
            <a:pPr marL="561344" indent="-280672" lvl="1">
              <a:lnSpc>
                <a:spcPts val="3640"/>
              </a:lnSpc>
              <a:buFont typeface="Arial"/>
              <a:buChar char="•"/>
            </a:pPr>
            <a:r>
              <a:rPr lang="en-US" sz="2600">
                <a:solidFill>
                  <a:srgbClr val="000000"/>
                </a:solidFill>
                <a:latin typeface="Nunito Bold"/>
              </a:rPr>
              <a:t>Smoking VS Gender</a:t>
            </a:r>
          </a:p>
          <a:p>
            <a:pPr marL="561344" indent="-280672" lvl="1">
              <a:lnSpc>
                <a:spcPts val="3640"/>
              </a:lnSpc>
              <a:buFont typeface="Arial"/>
              <a:buChar char="•"/>
            </a:pPr>
            <a:r>
              <a:rPr lang="en-US" sz="2600">
                <a:solidFill>
                  <a:srgbClr val="000000"/>
                </a:solidFill>
                <a:latin typeface="Nunito Bold"/>
              </a:rPr>
              <a:t>SysBP VS Age</a:t>
            </a:r>
          </a:p>
          <a:p>
            <a:pPr marL="561344" indent="-280672" lvl="1">
              <a:lnSpc>
                <a:spcPts val="3640"/>
              </a:lnSpc>
              <a:buFont typeface="Arial"/>
              <a:buChar char="•"/>
            </a:pPr>
            <a:r>
              <a:rPr lang="en-US" sz="2600">
                <a:solidFill>
                  <a:srgbClr val="000000"/>
                </a:solidFill>
                <a:latin typeface="Nunito Bold"/>
              </a:rPr>
              <a:t>BMI VS Age</a:t>
            </a:r>
          </a:p>
          <a:p>
            <a:pPr marL="561344" indent="-280672" lvl="1">
              <a:lnSpc>
                <a:spcPts val="3640"/>
              </a:lnSpc>
              <a:buFont typeface="Arial"/>
              <a:buChar char="•"/>
            </a:pPr>
            <a:r>
              <a:rPr lang="en-US" sz="2600">
                <a:solidFill>
                  <a:srgbClr val="000000"/>
                </a:solidFill>
                <a:latin typeface="Nunito Bold"/>
              </a:rPr>
              <a:t>Age Count</a:t>
            </a:r>
          </a:p>
          <a:p>
            <a:pPr marL="561344" indent="-280672" lvl="1">
              <a:lnSpc>
                <a:spcPts val="3640"/>
              </a:lnSpc>
              <a:buFont typeface="Arial"/>
              <a:buChar char="•"/>
            </a:pPr>
            <a:r>
              <a:rPr lang="en-US" sz="2600">
                <a:solidFill>
                  <a:srgbClr val="000000"/>
                </a:solidFill>
                <a:latin typeface="Nunito Bold"/>
              </a:rPr>
              <a:t>Glucose VS Age</a:t>
            </a:r>
          </a:p>
          <a:p>
            <a:pPr marL="561344" indent="-280672" lvl="1">
              <a:lnSpc>
                <a:spcPts val="3640"/>
              </a:lnSpc>
              <a:buFont typeface="Arial"/>
              <a:buChar char="•"/>
            </a:pPr>
            <a:r>
              <a:rPr lang="en-US" sz="2600">
                <a:solidFill>
                  <a:srgbClr val="000000"/>
                </a:solidFill>
                <a:latin typeface="Nunito Bold"/>
              </a:rPr>
              <a:t>Cigs per day VS Age</a:t>
            </a:r>
          </a:p>
          <a:p>
            <a:pPr>
              <a:lnSpc>
                <a:spcPts val="3640"/>
              </a:lnSpc>
            </a:pPr>
          </a:p>
        </p:txBody>
      </p:sp>
      <p:sp>
        <p:nvSpPr>
          <p:cNvPr name="TextBox 23" id="23"/>
          <p:cNvSpPr txBox="true"/>
          <p:nvPr/>
        </p:nvSpPr>
        <p:spPr>
          <a:xfrm rot="0">
            <a:off x="1844885" y="3633103"/>
            <a:ext cx="4881793"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Bold"/>
              </a:rPr>
              <a:t>DATA WRANGLING</a:t>
            </a:r>
          </a:p>
        </p:txBody>
      </p:sp>
      <p:sp>
        <p:nvSpPr>
          <p:cNvPr name="TextBox 24" id="24"/>
          <p:cNvSpPr txBox="true"/>
          <p:nvPr/>
        </p:nvSpPr>
        <p:spPr>
          <a:xfrm rot="0">
            <a:off x="11494285" y="3633103"/>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Bold"/>
              </a:rPr>
              <a:t>VISUALISATION</a:t>
            </a:r>
          </a:p>
        </p:txBody>
      </p:sp>
      <p:sp>
        <p:nvSpPr>
          <p:cNvPr name="Freeform 25" id="25"/>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2957390"/>
            <a:ext cx="15383753" cy="2186110"/>
            <a:chOff x="0" y="0"/>
            <a:chExt cx="4051688" cy="575766"/>
          </a:xfrm>
        </p:grpSpPr>
        <p:sp>
          <p:nvSpPr>
            <p:cNvPr name="Freeform 6" id="6"/>
            <p:cNvSpPr/>
            <p:nvPr/>
          </p:nvSpPr>
          <p:spPr>
            <a:xfrm flipH="false" flipV="false" rot="0">
              <a:off x="0" y="0"/>
              <a:ext cx="4051688" cy="575766"/>
            </a:xfrm>
            <a:custGeom>
              <a:avLst/>
              <a:gdLst/>
              <a:ahLst/>
              <a:cxnLst/>
              <a:rect r="r" b="b" t="t" l="l"/>
              <a:pathLst>
                <a:path h="575766" w="4051688">
                  <a:moveTo>
                    <a:pt x="0" y="0"/>
                  </a:moveTo>
                  <a:lnTo>
                    <a:pt x="4051688" y="0"/>
                  </a:lnTo>
                  <a:lnTo>
                    <a:pt x="4051688" y="575766"/>
                  </a:lnTo>
                  <a:lnTo>
                    <a:pt x="0" y="575766"/>
                  </a:lnTo>
                  <a:close/>
                </a:path>
              </a:pathLst>
            </a:custGeom>
            <a:solidFill>
              <a:srgbClr val="F1F2F2"/>
            </a:solidFill>
          </p:spPr>
        </p:sp>
        <p:sp>
          <p:nvSpPr>
            <p:cNvPr name="TextBox 7" id="7"/>
            <p:cNvSpPr txBox="true"/>
            <p:nvPr/>
          </p:nvSpPr>
          <p:spPr>
            <a:xfrm>
              <a:off x="0" y="-38100"/>
              <a:ext cx="4051688" cy="61386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5" id="15"/>
          <p:cNvSpPr/>
          <p:nvPr/>
        </p:nvSpPr>
        <p:spPr>
          <a:xfrm flipV="true">
            <a:off x="4457999" y="3014116"/>
            <a:ext cx="19050" cy="2128788"/>
          </a:xfrm>
          <a:prstGeom prst="line">
            <a:avLst/>
          </a:prstGeom>
          <a:ln cap="flat" w="133350">
            <a:solidFill>
              <a:srgbClr val="DDDEDE"/>
            </a:solidFill>
            <a:prstDash val="solid"/>
            <a:headEnd type="none" len="sm" w="sm"/>
            <a:tailEnd type="none" len="sm" w="sm"/>
          </a:ln>
        </p:spPr>
      </p:sp>
      <p:sp>
        <p:nvSpPr>
          <p:cNvPr name="Freeform 16" id="16"/>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3412950" y="5338348"/>
            <a:ext cx="11995152" cy="4724080"/>
          </a:xfrm>
          <a:custGeom>
            <a:avLst/>
            <a:gdLst/>
            <a:ahLst/>
            <a:cxnLst/>
            <a:rect r="r" b="b" t="t" l="l"/>
            <a:pathLst>
              <a:path h="4724080" w="11995152">
                <a:moveTo>
                  <a:pt x="0" y="0"/>
                </a:moveTo>
                <a:lnTo>
                  <a:pt x="11995152" y="0"/>
                </a:lnTo>
                <a:lnTo>
                  <a:pt x="11995152" y="4724080"/>
                </a:lnTo>
                <a:lnTo>
                  <a:pt x="0" y="4724080"/>
                </a:lnTo>
                <a:lnTo>
                  <a:pt x="0" y="0"/>
                </a:lnTo>
                <a:close/>
              </a:path>
            </a:pathLst>
          </a:custGeom>
          <a:blipFill>
            <a:blip r:embed="rId6"/>
            <a:stretch>
              <a:fillRect l="0" t="-509" r="0" b="-509"/>
            </a:stretch>
          </a:blipFill>
        </p:spPr>
      </p:sp>
      <p:sp>
        <p:nvSpPr>
          <p:cNvPr name="TextBox 18" id="18"/>
          <p:cNvSpPr txBox="true"/>
          <p:nvPr/>
        </p:nvSpPr>
        <p:spPr>
          <a:xfrm rot="0">
            <a:off x="4543721" y="914400"/>
            <a:ext cx="9200557" cy="945959"/>
          </a:xfrm>
          <a:prstGeom prst="rect">
            <a:avLst/>
          </a:prstGeom>
        </p:spPr>
        <p:txBody>
          <a:bodyPr anchor="t" rtlCol="false" tIns="0" lIns="0" bIns="0" rIns="0">
            <a:spAutoFit/>
          </a:bodyPr>
          <a:lstStyle/>
          <a:p>
            <a:pPr algn="ctr">
              <a:lnSpc>
                <a:spcPts val="7710"/>
              </a:lnSpc>
            </a:pPr>
            <a:r>
              <a:rPr lang="en-US" sz="5507">
                <a:solidFill>
                  <a:srgbClr val="000000"/>
                </a:solidFill>
                <a:latin typeface="Fredoka One Bold"/>
              </a:rPr>
              <a:t>MEN-WOMEN COUNT</a:t>
            </a:r>
          </a:p>
        </p:txBody>
      </p:sp>
      <p:sp>
        <p:nvSpPr>
          <p:cNvPr name="TextBox 19" id="19"/>
          <p:cNvSpPr txBox="true"/>
          <p:nvPr/>
        </p:nvSpPr>
        <p:spPr>
          <a:xfrm rot="0">
            <a:off x="4702661" y="3010950"/>
            <a:ext cx="11977743" cy="2031365"/>
          </a:xfrm>
          <a:prstGeom prst="rect">
            <a:avLst/>
          </a:prstGeom>
        </p:spPr>
        <p:txBody>
          <a:bodyPr anchor="t" rtlCol="false" tIns="0" lIns="0" bIns="0" rIns="0">
            <a:spAutoFit/>
          </a:bodyPr>
          <a:lstStyle/>
          <a:p>
            <a:pPr>
              <a:lnSpc>
                <a:spcPts val="4060"/>
              </a:lnSpc>
            </a:pPr>
            <a:r>
              <a:rPr lang="en-US" sz="2900">
                <a:solidFill>
                  <a:srgbClr val="000000"/>
                </a:solidFill>
                <a:latin typeface="Nunito Bold"/>
              </a:rPr>
              <a:t>Out of total entries i.e. 3390, the 43.3% of population is female, which counts as 1467. However, the other 56.7% of population is male, which is 1923. The shaded region in red is female and the blue region is male.</a:t>
            </a:r>
          </a:p>
        </p:txBody>
      </p:sp>
      <p:sp>
        <p:nvSpPr>
          <p:cNvPr name="TextBox 20" id="20"/>
          <p:cNvSpPr txBox="true"/>
          <p:nvPr/>
        </p:nvSpPr>
        <p:spPr>
          <a:xfrm rot="0">
            <a:off x="1763069" y="3717195"/>
            <a:ext cx="4156254"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993907" y="139851"/>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714640" y="1736961"/>
            <a:ext cx="10858720" cy="6179902"/>
          </a:xfrm>
          <a:custGeom>
            <a:avLst/>
            <a:gdLst/>
            <a:ahLst/>
            <a:cxnLst/>
            <a:rect r="r" b="b" t="t" l="l"/>
            <a:pathLst>
              <a:path h="6179902" w="10858720">
                <a:moveTo>
                  <a:pt x="0" y="0"/>
                </a:moveTo>
                <a:lnTo>
                  <a:pt x="10858720" y="0"/>
                </a:lnTo>
                <a:lnTo>
                  <a:pt x="10858720" y="6179901"/>
                </a:lnTo>
                <a:lnTo>
                  <a:pt x="0" y="6179901"/>
                </a:lnTo>
                <a:lnTo>
                  <a:pt x="0" y="0"/>
                </a:lnTo>
                <a:close/>
              </a:path>
            </a:pathLst>
          </a:custGeom>
          <a:blipFill>
            <a:blip r:embed="rId8"/>
            <a:stretch>
              <a:fillRect l="0" t="0" r="0" b="0"/>
            </a:stretch>
          </a:blipFill>
        </p:spPr>
      </p:sp>
      <p:sp>
        <p:nvSpPr>
          <p:cNvPr name="TextBox 14" id="14"/>
          <p:cNvSpPr txBox="true"/>
          <p:nvPr/>
        </p:nvSpPr>
        <p:spPr>
          <a:xfrm rot="0">
            <a:off x="5667901" y="473793"/>
            <a:ext cx="7485250"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HEART-RATE VS AGE</a:t>
            </a:r>
          </a:p>
        </p:txBody>
      </p:sp>
      <p:sp>
        <p:nvSpPr>
          <p:cNvPr name="TextBox 15" id="15"/>
          <p:cNvSpPr txBox="true"/>
          <p:nvPr/>
        </p:nvSpPr>
        <p:spPr>
          <a:xfrm rot="0">
            <a:off x="185766" y="7859712"/>
            <a:ext cx="18449519" cy="1581150"/>
          </a:xfrm>
          <a:prstGeom prst="rect">
            <a:avLst/>
          </a:prstGeom>
        </p:spPr>
        <p:txBody>
          <a:bodyPr anchor="t" rtlCol="false" tIns="0" lIns="0" bIns="0" rIns="0">
            <a:spAutoFit/>
          </a:bodyPr>
          <a:lstStyle/>
          <a:p>
            <a:pPr>
              <a:lnSpc>
                <a:spcPts val="4200"/>
              </a:lnSpc>
            </a:pPr>
            <a:r>
              <a:rPr lang="en-US" sz="3000">
                <a:solidFill>
                  <a:srgbClr val="000000"/>
                </a:solidFill>
                <a:latin typeface="Nunito Bold"/>
              </a:rPr>
              <a:t>The above chart shows that the heart rate for the population of age 32 is 80. However, later on the heart rates are almost constant, i.e., very gradually increasing. The heart rate is extremely high at 69; i.e. above 80.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687305"/>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9876026" y="2311605"/>
            <a:ext cx="8411974" cy="6489495"/>
          </a:xfrm>
          <a:custGeom>
            <a:avLst/>
            <a:gdLst/>
            <a:ahLst/>
            <a:cxnLst/>
            <a:rect r="r" b="b" t="t" l="l"/>
            <a:pathLst>
              <a:path h="6489495" w="8411974">
                <a:moveTo>
                  <a:pt x="0" y="0"/>
                </a:moveTo>
                <a:lnTo>
                  <a:pt x="8411974" y="0"/>
                </a:lnTo>
                <a:lnTo>
                  <a:pt x="8411974" y="6489495"/>
                </a:lnTo>
                <a:lnTo>
                  <a:pt x="0" y="6489495"/>
                </a:lnTo>
                <a:lnTo>
                  <a:pt x="0" y="0"/>
                </a:lnTo>
                <a:close/>
              </a:path>
            </a:pathLst>
          </a:custGeom>
          <a:blipFill>
            <a:blip r:embed="rId8"/>
            <a:stretch>
              <a:fillRect l="0" t="0" r="0" b="0"/>
            </a:stretch>
          </a:blipFill>
        </p:spPr>
      </p:sp>
      <p:sp>
        <p:nvSpPr>
          <p:cNvPr name="TextBox 14" id="14"/>
          <p:cNvSpPr txBox="true"/>
          <p:nvPr/>
        </p:nvSpPr>
        <p:spPr>
          <a:xfrm rot="0">
            <a:off x="5910979" y="904875"/>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CHOL VS SEX</a:t>
            </a:r>
          </a:p>
        </p:txBody>
      </p:sp>
      <p:sp>
        <p:nvSpPr>
          <p:cNvPr name="TextBox 15" id="15"/>
          <p:cNvSpPr txBox="true"/>
          <p:nvPr/>
        </p:nvSpPr>
        <p:spPr>
          <a:xfrm rot="0">
            <a:off x="790328" y="2926678"/>
            <a:ext cx="8620198" cy="4921250"/>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This graph indicates the clear range of cholesterol levels in the total population. The range varies from 200-250. Although the distribution looks almost same at first glance, on a closer look, female population has a slightly higher culmination of cholesterol.</a:t>
            </a:r>
          </a:p>
          <a:p>
            <a:pPr>
              <a:lnSpc>
                <a:spcPts val="48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139851"/>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985398" y="1870079"/>
            <a:ext cx="11418922" cy="4245606"/>
          </a:xfrm>
          <a:custGeom>
            <a:avLst/>
            <a:gdLst/>
            <a:ahLst/>
            <a:cxnLst/>
            <a:rect r="r" b="b" t="t" l="l"/>
            <a:pathLst>
              <a:path h="4245606" w="11418922">
                <a:moveTo>
                  <a:pt x="0" y="0"/>
                </a:moveTo>
                <a:lnTo>
                  <a:pt x="11418922" y="0"/>
                </a:lnTo>
                <a:lnTo>
                  <a:pt x="11418922" y="4245606"/>
                </a:lnTo>
                <a:lnTo>
                  <a:pt x="0" y="4245606"/>
                </a:lnTo>
                <a:lnTo>
                  <a:pt x="0" y="0"/>
                </a:lnTo>
                <a:close/>
              </a:path>
            </a:pathLst>
          </a:custGeom>
          <a:blipFill>
            <a:blip r:embed="rId8"/>
            <a:stretch>
              <a:fillRect l="-1443" t="-4018" r="0" b="0"/>
            </a:stretch>
          </a:blipFill>
        </p:spPr>
      </p:sp>
      <p:sp>
        <p:nvSpPr>
          <p:cNvPr name="TextBox 14" id="14"/>
          <p:cNvSpPr txBox="true"/>
          <p:nvPr/>
        </p:nvSpPr>
        <p:spPr>
          <a:xfrm rot="0">
            <a:off x="5910979" y="244002"/>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CIGS VS AGE </a:t>
            </a:r>
          </a:p>
        </p:txBody>
      </p:sp>
      <p:sp>
        <p:nvSpPr>
          <p:cNvPr name="TextBox 15" id="15"/>
          <p:cNvSpPr txBox="true"/>
          <p:nvPr/>
        </p:nvSpPr>
        <p:spPr>
          <a:xfrm rot="0">
            <a:off x="361476" y="6401435"/>
            <a:ext cx="17773650" cy="2114550"/>
          </a:xfrm>
          <a:prstGeom prst="rect">
            <a:avLst/>
          </a:prstGeom>
        </p:spPr>
        <p:txBody>
          <a:bodyPr anchor="t" rtlCol="false" tIns="0" lIns="0" bIns="0" rIns="0">
            <a:spAutoFit/>
          </a:bodyPr>
          <a:lstStyle/>
          <a:p>
            <a:pPr>
              <a:lnSpc>
                <a:spcPts val="4200"/>
              </a:lnSpc>
            </a:pPr>
            <a:r>
              <a:rPr lang="en-US" sz="3000">
                <a:solidFill>
                  <a:srgbClr val="000000"/>
                </a:solidFill>
                <a:latin typeface="Nunito Bold"/>
              </a:rPr>
              <a:t>The bars represent various ages of the population and their average number of cigarettes consumption per day. It is notable, that the highest number of cigarettes are consumed by the people of age 32. Though the trends show decline in the numbers, the population at age 47 shows sudden hike while the population at age 65 is smoking least in the total population.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DAF0cLdJfXE</dc:identifier>
  <dcterms:modified xsi:type="dcterms:W3CDTF">2011-08-01T06:04:30Z</dcterms:modified>
  <cp:revision>1</cp:revision>
  <dc:title>Gray white simple modern Thesis Defense Presentation </dc:title>
</cp:coreProperties>
</file>