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Bukhari Script" charset="1" panose="000005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  <p:embeddedFont>
      <p:font typeface="DM Sans Italics" charset="1" panose="00000000000000000000"/>
      <p:regular r:id="rId21"/>
    </p:embeddedFont>
    <p:embeddedFont>
      <p:font typeface="DM Sans Bold Italics" charset="1" panose="00000000000000000000"/>
      <p:regular r:id="rId22"/>
    </p:embeddedFont>
    <p:embeddedFont>
      <p:font typeface="Open Sauce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Open Sauce Italics" charset="1" panose="00000500000000000000"/>
      <p:regular r:id="rId25"/>
    </p:embeddedFont>
    <p:embeddedFont>
      <p:font typeface="Open Sauce Bold Italics" charset="1" panose="00000800000000000000"/>
      <p:regular r:id="rId26"/>
    </p:embeddedFont>
    <p:embeddedFont>
      <p:font typeface="Open Sauce Light" charset="1" panose="00000400000000000000"/>
      <p:regular r:id="rId27"/>
    </p:embeddedFont>
    <p:embeddedFont>
      <p:font typeface="Open Sauce Light Italics" charset="1" panose="00000400000000000000"/>
      <p:regular r:id="rId28"/>
    </p:embeddedFont>
    <p:embeddedFont>
      <p:font typeface="Open Sauce Medium" charset="1" panose="00000600000000000000"/>
      <p:regular r:id="rId29"/>
    </p:embeddedFont>
    <p:embeddedFont>
      <p:font typeface="Open Sauce Medium Italics" charset="1" panose="00000600000000000000"/>
      <p:regular r:id="rId30"/>
    </p:embeddedFont>
    <p:embeddedFont>
      <p:font typeface="Open Sauce Semi-Bold" charset="1" panose="00000700000000000000"/>
      <p:regular r:id="rId31"/>
    </p:embeddedFont>
    <p:embeddedFont>
      <p:font typeface="Open Sauce Semi-Bold Italics" charset="1" panose="00000700000000000000"/>
      <p:regular r:id="rId32"/>
    </p:embeddedFont>
    <p:embeddedFont>
      <p:font typeface="Open Sauce Heavy" charset="1" panose="00000A00000000000000"/>
      <p:regular r:id="rId33"/>
    </p:embeddedFont>
    <p:embeddedFont>
      <p:font typeface="Open Sauce Heavy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3RD CAPSTONE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54003"/>
            <a:ext cx="12848809" cy="61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3553" spc="188">
                <a:solidFill>
                  <a:srgbClr val="231F20"/>
                </a:solidFill>
                <a:latin typeface="Montserrat Classic Bold"/>
              </a:rPr>
              <a:t>BY GHANSHYAM SINGH SHAKTAWAT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0992" y="2901697"/>
            <a:ext cx="1438813" cy="5079449"/>
            <a:chOff x="0" y="0"/>
            <a:chExt cx="378947" cy="13377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947" cy="1337797"/>
            </a:xfrm>
            <a:custGeom>
              <a:avLst/>
              <a:gdLst/>
              <a:ahLst/>
              <a:cxnLst/>
              <a:rect r="r" b="b" t="t" l="l"/>
              <a:pathLst>
                <a:path h="1337797" w="378947">
                  <a:moveTo>
                    <a:pt x="0" y="0"/>
                  </a:moveTo>
                  <a:lnTo>
                    <a:pt x="378947" y="0"/>
                  </a:lnTo>
                  <a:lnTo>
                    <a:pt x="378947" y="1337797"/>
                  </a:lnTo>
                  <a:lnTo>
                    <a:pt x="0" y="133779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78947" cy="1356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STRATEGY IMPLEMENTED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HYPOTHESIS TESTING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MODEL IMPLEMENTATION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2756"/>
            <a:ext cx="12057353" cy="15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30"/>
              </a:lnSpc>
            </a:pPr>
            <a:r>
              <a:rPr lang="en-US" sz="9007" spc="882">
                <a:solidFill>
                  <a:srgbClr val="FFFFFF"/>
                </a:solidFill>
                <a:latin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453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The dataset is from an ongoing cardiovascular study on residents of the town of Framingham, Massachusetts. The classification goal is to predict whether the patient has a 10-year risk of future coronary heart disease (CHD). The dataset provides the patients' information. It includes over 4,000 records and 15 attributes. Each attribute is a potential risk factor. There are both demographic, behavioral, and medical risk factors.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Hypothesis Testing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STRATEGY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960524" y="3595083"/>
            <a:ext cx="8900334" cy="272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Hypothesis testing examined heart rate (null: 72), glucose (null: 75), and systolic blood pressure (null: 135).</a:t>
            </a: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Tests assessed significant differences from null values, revealing insights into heart rate, glucose, and systolic blood pressure associations or variations.</a:t>
            </a: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Findings contribute to understanding how these attributes may differ from expected values, aiding in medical or research contexts.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410691" y="6504266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Model Implementation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380523" y="6634319"/>
            <a:ext cx="8512431" cy="272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Model 1 utilizes logistic classification on the dataset.</a:t>
            </a: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Model 2 involves cross-validation and hyperparameter tuning through a grid-search CV model to enhance performance.</a:t>
            </a: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Model 3 employs XGBoost classification, and the results are visualized using a beeswarm plot, offering insights into the distribution and performance of the XGBoost model on the dataset.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904177" y="-862643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3430282" y="3660306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7550" y="3742240"/>
            <a:ext cx="4245179" cy="4172715"/>
          </a:xfrm>
          <a:custGeom>
            <a:avLst/>
            <a:gdLst/>
            <a:ahLst/>
            <a:cxnLst/>
            <a:rect r="r" b="b" t="t" l="l"/>
            <a:pathLst>
              <a:path h="4172715" w="4245179">
                <a:moveTo>
                  <a:pt x="0" y="0"/>
                </a:moveTo>
                <a:lnTo>
                  <a:pt x="4245179" y="0"/>
                </a:lnTo>
                <a:lnTo>
                  <a:pt x="4245179" y="4172715"/>
                </a:lnTo>
                <a:lnTo>
                  <a:pt x="0" y="41727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77749" y="3742240"/>
            <a:ext cx="6864882" cy="4322031"/>
          </a:xfrm>
          <a:custGeom>
            <a:avLst/>
            <a:gdLst/>
            <a:ahLst/>
            <a:cxnLst/>
            <a:rect r="r" b="b" t="t" l="l"/>
            <a:pathLst>
              <a:path h="4322031" w="6864882">
                <a:moveTo>
                  <a:pt x="0" y="0"/>
                </a:moveTo>
                <a:lnTo>
                  <a:pt x="6864882" y="0"/>
                </a:lnTo>
                <a:lnTo>
                  <a:pt x="6864882" y="4322031"/>
                </a:lnTo>
                <a:lnTo>
                  <a:pt x="0" y="4322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7" t="-3285" r="-27474" b="-299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8906" y="3629482"/>
            <a:ext cx="4474611" cy="4398231"/>
          </a:xfrm>
          <a:custGeom>
            <a:avLst/>
            <a:gdLst/>
            <a:ahLst/>
            <a:cxnLst/>
            <a:rect r="r" b="b" t="t" l="l"/>
            <a:pathLst>
              <a:path h="4398231" w="4474611">
                <a:moveTo>
                  <a:pt x="0" y="0"/>
                </a:moveTo>
                <a:lnTo>
                  <a:pt x="4474611" y="0"/>
                </a:lnTo>
                <a:lnTo>
                  <a:pt x="4474611" y="4398231"/>
                </a:lnTo>
                <a:lnTo>
                  <a:pt x="0" y="43982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651" y="8027713"/>
            <a:ext cx="7196077" cy="6960569"/>
          </a:xfrm>
          <a:custGeom>
            <a:avLst/>
            <a:gdLst/>
            <a:ahLst/>
            <a:cxnLst/>
            <a:rect r="r" b="b" t="t" l="l"/>
            <a:pathLst>
              <a:path h="6960569" w="7196077">
                <a:moveTo>
                  <a:pt x="0" y="0"/>
                </a:moveTo>
                <a:lnTo>
                  <a:pt x="7196077" y="0"/>
                </a:lnTo>
                <a:lnTo>
                  <a:pt x="7196077" y="6960569"/>
                </a:lnTo>
                <a:lnTo>
                  <a:pt x="0" y="6960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51465" y="422546"/>
            <a:ext cx="13617940" cy="148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88"/>
              </a:lnSpc>
              <a:spcBef>
                <a:spcPct val="0"/>
              </a:spcBef>
            </a:pPr>
            <a:r>
              <a:rPr lang="en-US" sz="8832" spc="865">
                <a:solidFill>
                  <a:srgbClr val="231F20"/>
                </a:solidFill>
                <a:latin typeface="Oswald Bold"/>
              </a:rPr>
              <a:t>HYPOTHESIS TESTING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21167" y="8102371"/>
            <a:ext cx="6205377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5"/>
              </a:lnSpc>
            </a:pPr>
            <a:r>
              <a:rPr lang="en-US" sz="2471" spc="123">
                <a:solidFill>
                  <a:srgbClr val="000000"/>
                </a:solidFill>
                <a:latin typeface="DM Sans"/>
              </a:rPr>
              <a:t>Z-Test</a:t>
            </a:r>
          </a:p>
          <a:p>
            <a:pPr marL="533556" indent="-266778" lvl="1">
              <a:lnSpc>
                <a:spcPts val="2965"/>
              </a:lnSpc>
              <a:buFont typeface="Arial"/>
              <a:buChar char="•"/>
            </a:pPr>
            <a:r>
              <a:rPr lang="en-US" sz="2471" spc="123">
                <a:solidFill>
                  <a:srgbClr val="000000"/>
                </a:solidFill>
                <a:latin typeface="DM Sans"/>
              </a:rPr>
              <a:t>Null Value - 75</a:t>
            </a:r>
          </a:p>
          <a:p>
            <a:pPr marL="533556" indent="-266778" lvl="1">
              <a:lnSpc>
                <a:spcPts val="2965"/>
              </a:lnSpc>
              <a:buFont typeface="Arial"/>
              <a:buChar char="•"/>
            </a:pPr>
            <a:r>
              <a:rPr lang="en-US" sz="2471" spc="123">
                <a:solidFill>
                  <a:srgbClr val="000000"/>
                </a:solidFill>
                <a:latin typeface="DM Sans"/>
              </a:rPr>
              <a:t>Alternate Hypothesis - N&lt;75</a:t>
            </a:r>
          </a:p>
          <a:p>
            <a:pPr>
              <a:lnSpc>
                <a:spcPts val="2965"/>
              </a:lnSpc>
            </a:pPr>
            <a:r>
              <a:rPr lang="en-US" sz="2471" spc="123">
                <a:solidFill>
                  <a:srgbClr val="000000"/>
                </a:solidFill>
                <a:latin typeface="DM Sans"/>
              </a:rPr>
              <a:t>Null value Accepted.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18906" y="8064271"/>
            <a:ext cx="556733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5"/>
              </a:lnSpc>
            </a:pPr>
            <a:r>
              <a:rPr lang="en-US" sz="2538" spc="126">
                <a:solidFill>
                  <a:srgbClr val="000000"/>
                </a:solidFill>
                <a:latin typeface="DM Sans"/>
              </a:rPr>
              <a:t>Z-Test</a:t>
            </a:r>
          </a:p>
          <a:p>
            <a:pPr marL="548024" indent="-274012" lvl="1">
              <a:lnSpc>
                <a:spcPts val="3045"/>
              </a:lnSpc>
              <a:buFont typeface="Arial"/>
              <a:buChar char="•"/>
            </a:pPr>
            <a:r>
              <a:rPr lang="en-US" sz="2538" spc="126">
                <a:solidFill>
                  <a:srgbClr val="000000"/>
                </a:solidFill>
                <a:latin typeface="DM Sans"/>
              </a:rPr>
              <a:t>Null Value - 135</a:t>
            </a:r>
          </a:p>
          <a:p>
            <a:pPr marL="548024" indent="-274012" lvl="1">
              <a:lnSpc>
                <a:spcPts val="3045"/>
              </a:lnSpc>
              <a:buFont typeface="Arial"/>
              <a:buChar char="•"/>
            </a:pPr>
            <a:r>
              <a:rPr lang="en-US" sz="2538" spc="126">
                <a:solidFill>
                  <a:srgbClr val="000000"/>
                </a:solidFill>
                <a:latin typeface="DM Sans"/>
              </a:rPr>
              <a:t>Alternate Hypothesis - N&lt;135</a:t>
            </a:r>
          </a:p>
          <a:p>
            <a:pPr>
              <a:lnSpc>
                <a:spcPts val="3045"/>
              </a:lnSpc>
            </a:pPr>
            <a:r>
              <a:rPr lang="en-US" sz="2538" spc="126">
                <a:solidFill>
                  <a:srgbClr val="000000"/>
                </a:solidFill>
                <a:latin typeface="DM Sans"/>
              </a:rPr>
              <a:t>Null value Accepted.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342" y="2802453"/>
            <a:ext cx="546224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M Sans Bold Italics"/>
              </a:rPr>
              <a:t>Heart-Rate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7529" y="7981630"/>
            <a:ext cx="5405059" cy="153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12"/>
              </a:lnSpc>
            </a:pPr>
            <a:r>
              <a:rPr lang="en-US" sz="2510" spc="125">
                <a:solidFill>
                  <a:srgbClr val="000000"/>
                </a:solidFill>
                <a:latin typeface="DM Sans"/>
              </a:rPr>
              <a:t>Z-Test</a:t>
            </a:r>
          </a:p>
          <a:p>
            <a:pPr>
              <a:lnSpc>
                <a:spcPts val="3012"/>
              </a:lnSpc>
            </a:pPr>
            <a:r>
              <a:rPr lang="en-US" sz="2510" spc="125">
                <a:solidFill>
                  <a:srgbClr val="000000"/>
                </a:solidFill>
                <a:latin typeface="DM Sans"/>
              </a:rPr>
              <a:t> 1.Null Value - 72</a:t>
            </a:r>
          </a:p>
          <a:p>
            <a:pPr>
              <a:lnSpc>
                <a:spcPts val="3012"/>
              </a:lnSpc>
            </a:pPr>
            <a:r>
              <a:rPr lang="en-US" sz="2510" spc="125">
                <a:solidFill>
                  <a:srgbClr val="000000"/>
                </a:solidFill>
                <a:latin typeface="DM Sans"/>
              </a:rPr>
              <a:t> 2. Alternate Hypothesis- N&gt;72</a:t>
            </a:r>
          </a:p>
          <a:p>
            <a:pPr>
              <a:lnSpc>
                <a:spcPts val="3012"/>
              </a:lnSpc>
            </a:pPr>
            <a:r>
              <a:rPr lang="en-US" sz="2510" spc="125">
                <a:solidFill>
                  <a:srgbClr val="000000"/>
                </a:solidFill>
                <a:latin typeface="DM Sans"/>
              </a:rPr>
              <a:t>Null Value Accepted.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82588" y="2802453"/>
            <a:ext cx="546224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M Sans Bold Italics"/>
              </a:rPr>
              <a:t>Glucose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363" y="2802453"/>
            <a:ext cx="546224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M Sans Bold Italics"/>
              </a:rPr>
              <a:t>SYS BP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930556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944561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31464" y="2997283"/>
            <a:ext cx="2932415" cy="2491272"/>
            <a:chOff x="0" y="0"/>
            <a:chExt cx="1075555" cy="9137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913752"/>
            </a:xfrm>
            <a:custGeom>
              <a:avLst/>
              <a:gdLst/>
              <a:ahLst/>
              <a:cxnLst/>
              <a:rect r="r" b="b" t="t" l="l"/>
              <a:pathLst>
                <a:path h="913752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831909"/>
                  </a:lnTo>
                  <a:cubicBezTo>
                    <a:pt x="1075555" y="853615"/>
                    <a:pt x="1066932" y="874432"/>
                    <a:pt x="1051584" y="889781"/>
                  </a:cubicBezTo>
                  <a:cubicBezTo>
                    <a:pt x="1036235" y="905130"/>
                    <a:pt x="1015418" y="913752"/>
                    <a:pt x="993712" y="913752"/>
                  </a:cubicBezTo>
                  <a:lnTo>
                    <a:pt x="81844" y="913752"/>
                  </a:lnTo>
                  <a:cubicBezTo>
                    <a:pt x="36643" y="913752"/>
                    <a:pt x="0" y="877110"/>
                    <a:pt x="0" y="831909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932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7506" y="1944561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81437" y="2653788"/>
            <a:ext cx="2932415" cy="2351362"/>
            <a:chOff x="0" y="0"/>
            <a:chExt cx="1075555" cy="8624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493521" y="1668326"/>
            <a:ext cx="2932415" cy="847111"/>
            <a:chOff x="0" y="0"/>
            <a:chExt cx="1075555" cy="3107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980642">
            <a:off x="9815650" y="4845806"/>
            <a:ext cx="3087516" cy="872223"/>
          </a:xfrm>
          <a:custGeom>
            <a:avLst/>
            <a:gdLst/>
            <a:ahLst/>
            <a:cxnLst/>
            <a:rect r="r" b="b" t="t" l="l"/>
            <a:pathLst>
              <a:path h="872223" w="3087516">
                <a:moveTo>
                  <a:pt x="0" y="0"/>
                </a:moveTo>
                <a:lnTo>
                  <a:pt x="3087516" y="0"/>
                </a:lnTo>
                <a:lnTo>
                  <a:pt x="3087516" y="872224"/>
                </a:lnTo>
                <a:lnTo>
                  <a:pt x="0" y="8722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-8970905">
            <a:off x="4833223" y="4676364"/>
            <a:ext cx="2884283" cy="814810"/>
          </a:xfrm>
          <a:custGeom>
            <a:avLst/>
            <a:gdLst/>
            <a:ahLst/>
            <a:cxnLst/>
            <a:rect r="r" b="b" t="t" l="l"/>
            <a:pathLst>
              <a:path h="814810" w="2884283">
                <a:moveTo>
                  <a:pt x="2884283" y="0"/>
                </a:moveTo>
                <a:lnTo>
                  <a:pt x="0" y="0"/>
                </a:lnTo>
                <a:lnTo>
                  <a:pt x="0" y="814810"/>
                </a:lnTo>
                <a:lnTo>
                  <a:pt x="2884283" y="814810"/>
                </a:lnTo>
                <a:lnTo>
                  <a:pt x="28842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340866">
            <a:off x="-8121404" y="546954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4138" y="5065000"/>
            <a:ext cx="5758122" cy="3063119"/>
          </a:xfrm>
          <a:custGeom>
            <a:avLst/>
            <a:gdLst/>
            <a:ahLst/>
            <a:cxnLst/>
            <a:rect r="r" b="b" t="t" l="l"/>
            <a:pathLst>
              <a:path h="3063119" w="5758122">
                <a:moveTo>
                  <a:pt x="0" y="0"/>
                </a:moveTo>
                <a:lnTo>
                  <a:pt x="5758122" y="0"/>
                </a:lnTo>
                <a:lnTo>
                  <a:pt x="5758122" y="3063120"/>
                </a:lnTo>
                <a:lnTo>
                  <a:pt x="0" y="30631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691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990968" y="6223620"/>
            <a:ext cx="9214872" cy="3034680"/>
          </a:xfrm>
          <a:custGeom>
            <a:avLst/>
            <a:gdLst/>
            <a:ahLst/>
            <a:cxnLst/>
            <a:rect r="r" b="b" t="t" l="l"/>
            <a:pathLst>
              <a:path h="3034680" w="9214872">
                <a:moveTo>
                  <a:pt x="0" y="0"/>
                </a:moveTo>
                <a:lnTo>
                  <a:pt x="9214871" y="0"/>
                </a:lnTo>
                <a:lnTo>
                  <a:pt x="9214871" y="3034680"/>
                </a:lnTo>
                <a:lnTo>
                  <a:pt x="0" y="30346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681437" y="2573728"/>
            <a:ext cx="5479486" cy="3564180"/>
          </a:xfrm>
          <a:custGeom>
            <a:avLst/>
            <a:gdLst/>
            <a:ahLst/>
            <a:cxnLst/>
            <a:rect r="r" b="b" t="t" l="l"/>
            <a:pathLst>
              <a:path h="3564180" w="5479486">
                <a:moveTo>
                  <a:pt x="0" y="0"/>
                </a:moveTo>
                <a:lnTo>
                  <a:pt x="5479486" y="0"/>
                </a:lnTo>
                <a:lnTo>
                  <a:pt x="5479486" y="3564179"/>
                </a:lnTo>
                <a:lnTo>
                  <a:pt x="0" y="35641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60297" y="387656"/>
            <a:ext cx="12333224" cy="1158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28"/>
              </a:lnSpc>
              <a:spcBef>
                <a:spcPct val="0"/>
              </a:spcBef>
            </a:pPr>
            <a:r>
              <a:rPr lang="en-US" sz="6832" spc="669">
                <a:solidFill>
                  <a:srgbClr val="231F20"/>
                </a:solidFill>
                <a:latin typeface="Oswald Bold"/>
              </a:rPr>
              <a:t>MODEL IMPLEMENTATION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6616" y="2114880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MODEL 1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38810" y="3071160"/>
            <a:ext cx="2534389" cy="235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Confusion Matrix = ([2005, 12], [ 332, 24])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Accuracy =  85.50358196375896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roc_auc_score 0.530733150245386</a:t>
            </a:r>
          </a:p>
          <a:p>
            <a:pPr algn="ctr">
              <a:lnSpc>
                <a:spcPts val="2338"/>
              </a:lnSpc>
            </a:pPr>
          </a:p>
          <a:p>
            <a:pPr algn="ctr">
              <a:lnSpc>
                <a:spcPts val="2338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7037506" y="2114880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MODEL 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11467" y="3111447"/>
            <a:ext cx="2534389" cy="174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Confusion matrix+ ([2017, 0], [9 , 347])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roc_auc_score 0.9873595505617978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R_2 Score = -1.5139043381535031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81437" y="1838645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MODEL 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62271" y="2301554"/>
            <a:ext cx="10213894" cy="102138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9074019" y="973691"/>
            <a:ext cx="11179428" cy="11471428"/>
          </a:xfrm>
          <a:custGeom>
            <a:avLst/>
            <a:gdLst/>
            <a:ahLst/>
            <a:cxnLst/>
            <a:rect r="r" b="b" t="t" l="l"/>
            <a:pathLst>
              <a:path h="11471428" w="11179428">
                <a:moveTo>
                  <a:pt x="0" y="0"/>
                </a:moveTo>
                <a:lnTo>
                  <a:pt x="11179428" y="0"/>
                </a:lnTo>
                <a:lnTo>
                  <a:pt x="11179428" y="11471428"/>
                </a:lnTo>
                <a:lnTo>
                  <a:pt x="0" y="1147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0102" y="3376069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SUMMARY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684" y="4889213"/>
            <a:ext cx="7942168" cy="307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1"/>
              </a:lnSpc>
            </a:pPr>
            <a:r>
              <a:rPr lang="en-US" sz="1993" spc="195">
                <a:solidFill>
                  <a:srgbClr val="F5FFF5"/>
                </a:solidFill>
                <a:latin typeface="DM Sans"/>
              </a:rPr>
              <a:t>The logistic, grid-search CV, and XGBoost models were applied to the dataset to test hypotheses. Results indicate varying performance across models. Logistic classification provided insights into the data, grid-search CV optimized model parameters, and XGBoost classification offered enhanced predictive capabilities. Combining these approaches contributes to a comprehensive understanding of the dataset, enabling informed decision-making in relevant contexts.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882565" y="4373386"/>
            <a:ext cx="6129038" cy="4148383"/>
            <a:chOff x="0" y="0"/>
            <a:chExt cx="8172050" cy="5531178"/>
          </a:xfrm>
        </p:grpSpPr>
        <p:sp>
          <p:nvSpPr>
            <p:cNvPr name="TextBox 13" id="13"/>
            <p:cNvSpPr txBox="true"/>
            <p:nvPr/>
          </p:nvSpPr>
          <p:spPr>
            <a:xfrm rot="-592460">
              <a:off x="181254" y="869856"/>
              <a:ext cx="7717324" cy="2343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10"/>
                </a:lnSpc>
                <a:spcBef>
                  <a:spcPct val="0"/>
                </a:spcBef>
              </a:pPr>
              <a:r>
                <a:rPr lang="en-US" sz="12710">
                  <a:solidFill>
                    <a:srgbClr val="000000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515361">
              <a:off x="1015258" y="2914087"/>
              <a:ext cx="7038067" cy="2103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439"/>
                </a:lnSpc>
                <a:spcBef>
                  <a:spcPct val="0"/>
                </a:spcBef>
              </a:pPr>
              <a:r>
                <a:rPr lang="en-US" sz="11439">
                  <a:solidFill>
                    <a:srgbClr val="000000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DAF0bhsaN20</dc:identifier>
  <dcterms:modified xsi:type="dcterms:W3CDTF">2011-08-01T06:04:30Z</dcterms:modified>
  <cp:revision>1</cp:revision>
  <dc:title>Grey minimalist business project presentation </dc:title>
</cp:coreProperties>
</file>