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Garet" charset="1" panose="00000000000000000000"/>
      <p:regular r:id="rId14"/>
    </p:embeddedFont>
    <p:embeddedFont>
      <p:font typeface="Garet Bold" charset="1" panose="00000000000000000000"/>
      <p:regular r:id="rId15"/>
    </p:embeddedFont>
    <p:embeddedFont>
      <p:font typeface="Garet Italics" charset="1" panose="00000000000000000000"/>
      <p:regular r:id="rId16"/>
    </p:embeddedFont>
    <p:embeddedFont>
      <p:font typeface="Garet Bold Italics" charset="1" panose="00000000000000000000"/>
      <p:regular r:id="rId17"/>
    </p:embeddedFont>
    <p:embeddedFont>
      <p:font typeface="Garet Light" charset="1" panose="00000000000000000000"/>
      <p:regular r:id="rId18"/>
    </p:embeddedFont>
    <p:embeddedFont>
      <p:font typeface="Garet Ultra-Bold" charset="1" panose="00000000000000000000"/>
      <p:regular r:id="rId19"/>
    </p:embeddedFont>
    <p:embeddedFont>
      <p:font typeface="Garet Ultra-Bold Italics" charset="1" panose="00000000000000000000"/>
      <p:regular r:id="rId20"/>
    </p:embeddedFont>
    <p:embeddedFont>
      <p:font typeface="Garet Heavy" charset="1" panose="00000000000000000000"/>
      <p:regular r:id="rId21"/>
    </p:embeddedFont>
    <p:embeddedFont>
      <p:font typeface="Garet Heavy Italics" charset="1" panose="00000000000000000000"/>
      <p:regular r:id="rId22"/>
    </p:embeddedFont>
    <p:embeddedFont>
      <p:font typeface="Neue Machina" charset="1" panose="00000500000000000000"/>
      <p:regular r:id="rId23"/>
    </p:embeddedFont>
    <p:embeddedFont>
      <p:font typeface="Neue Machina Light" charset="1" panose="00000400000000000000"/>
      <p:regular r:id="rId24"/>
    </p:embeddedFont>
    <p:embeddedFont>
      <p:font typeface="Neue Machina Ultra-Bold" charset="1" panose="00000900000000000000"/>
      <p:regular r:id="rId25"/>
    </p:embeddedFont>
    <p:embeddedFont>
      <p:font typeface="Hagrid" charset="1" panose="00000500000000000000"/>
      <p:regular r:id="rId26"/>
    </p:embeddedFont>
    <p:embeddedFont>
      <p:font typeface="Hagrid Light" charset="1" panose="00000400000000000000"/>
      <p:regular r:id="rId27"/>
    </p:embeddedFont>
    <p:embeddedFont>
      <p:font typeface="Hagrid Medium" charset="1" panose="00000600000000000000"/>
      <p:regular r:id="rId28"/>
    </p:embeddedFont>
    <p:embeddedFont>
      <p:font typeface="Hagrid Ultra-Bold" charset="1" panose="00000800000000000000"/>
      <p:regular r:id="rId29"/>
    </p:embeddedFont>
    <p:embeddedFont>
      <p:font typeface="Hagrid Heavy" charset="1" panose="00000A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5D7D5"/>
        </a:solidFill>
      </p:bgPr>
    </p:bg>
    <p:spTree>
      <p:nvGrpSpPr>
        <p:cNvPr id="1" name=""/>
        <p:cNvGrpSpPr/>
        <p:nvPr/>
      </p:nvGrpSpPr>
      <p:grpSpPr>
        <a:xfrm>
          <a:off x="0" y="0"/>
          <a:ext cx="0" cy="0"/>
          <a:chOff x="0" y="0"/>
          <a:chExt cx="0" cy="0"/>
        </a:xfrm>
      </p:grpSpPr>
      <p:sp>
        <p:nvSpPr>
          <p:cNvPr name="TextBox 2" id="2"/>
          <p:cNvSpPr txBox="true"/>
          <p:nvPr/>
        </p:nvSpPr>
        <p:spPr>
          <a:xfrm rot="0">
            <a:off x="3042159" y="2846078"/>
            <a:ext cx="13378362" cy="3210778"/>
          </a:xfrm>
          <a:prstGeom prst="rect">
            <a:avLst/>
          </a:prstGeom>
        </p:spPr>
        <p:txBody>
          <a:bodyPr anchor="t" rtlCol="false" tIns="0" lIns="0" bIns="0" rIns="0">
            <a:spAutoFit/>
          </a:bodyPr>
          <a:lstStyle/>
          <a:p>
            <a:pPr>
              <a:lnSpc>
                <a:spcPts val="11369"/>
              </a:lnSpc>
            </a:pPr>
            <a:r>
              <a:rPr lang="en-US" sz="13376">
                <a:solidFill>
                  <a:srgbClr val="6E332E"/>
                </a:solidFill>
                <a:latin typeface="Hagrid Ultra-Bold"/>
              </a:rPr>
              <a:t>ONLINE RETAIL STORE</a:t>
            </a:r>
          </a:p>
        </p:txBody>
      </p:sp>
      <p:sp>
        <p:nvSpPr>
          <p:cNvPr name="TextBox 3" id="3"/>
          <p:cNvSpPr txBox="true"/>
          <p:nvPr/>
        </p:nvSpPr>
        <p:spPr>
          <a:xfrm rot="0">
            <a:off x="3734321" y="6687471"/>
            <a:ext cx="11542208" cy="564612"/>
          </a:xfrm>
          <a:prstGeom prst="rect">
            <a:avLst/>
          </a:prstGeom>
        </p:spPr>
        <p:txBody>
          <a:bodyPr anchor="t" rtlCol="false" tIns="0" lIns="0" bIns="0" rIns="0">
            <a:spAutoFit/>
          </a:bodyPr>
          <a:lstStyle/>
          <a:p>
            <a:pPr algn="just">
              <a:lnSpc>
                <a:spcPts val="4579"/>
              </a:lnSpc>
            </a:pPr>
            <a:r>
              <a:rPr lang="en-US" sz="3271">
                <a:solidFill>
                  <a:srgbClr val="6E332E"/>
                </a:solidFill>
                <a:latin typeface="Neue Machina Ultra-Bold"/>
              </a:rPr>
              <a:t>Presented by GHANSHYAM SINGH SHAKTAWAT</a:t>
            </a:r>
          </a:p>
        </p:txBody>
      </p:sp>
      <p:grpSp>
        <p:nvGrpSpPr>
          <p:cNvPr name="Group 4" id="4"/>
          <p:cNvGrpSpPr/>
          <p:nvPr/>
        </p:nvGrpSpPr>
        <p:grpSpPr>
          <a:xfrm rot="0">
            <a:off x="4572000" y="8742997"/>
            <a:ext cx="9144000" cy="913690"/>
            <a:chOff x="0" y="0"/>
            <a:chExt cx="2408296" cy="240643"/>
          </a:xfrm>
        </p:grpSpPr>
        <p:sp>
          <p:nvSpPr>
            <p:cNvPr name="Freeform 5" id="5"/>
            <p:cNvSpPr/>
            <p:nvPr/>
          </p:nvSpPr>
          <p:spPr>
            <a:xfrm flipH="false" flipV="false" rot="0">
              <a:off x="0" y="0"/>
              <a:ext cx="2408296" cy="240643"/>
            </a:xfrm>
            <a:custGeom>
              <a:avLst/>
              <a:gdLst/>
              <a:ahLst/>
              <a:cxnLst/>
              <a:rect r="r" b="b" t="t" l="l"/>
              <a:pathLst>
                <a:path h="240643" w="2408296">
                  <a:moveTo>
                    <a:pt x="0" y="0"/>
                  </a:moveTo>
                  <a:lnTo>
                    <a:pt x="2408296" y="0"/>
                  </a:lnTo>
                  <a:lnTo>
                    <a:pt x="2408296" y="240643"/>
                  </a:lnTo>
                  <a:lnTo>
                    <a:pt x="0" y="240643"/>
                  </a:lnTo>
                  <a:close/>
                </a:path>
              </a:pathLst>
            </a:custGeom>
            <a:solidFill>
              <a:srgbClr val="6E332E"/>
            </a:solidFill>
          </p:spPr>
        </p:sp>
        <p:sp>
          <p:nvSpPr>
            <p:cNvPr name="TextBox 6" id="6"/>
            <p:cNvSpPr txBox="true"/>
            <p:nvPr/>
          </p:nvSpPr>
          <p:spPr>
            <a:xfrm>
              <a:off x="0" y="-28575"/>
              <a:ext cx="2408296" cy="26921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108501" y="8775979"/>
            <a:ext cx="7690956" cy="762001"/>
          </a:xfrm>
          <a:prstGeom prst="rect">
            <a:avLst/>
          </a:prstGeom>
        </p:spPr>
        <p:txBody>
          <a:bodyPr anchor="t" rtlCol="false" tIns="0" lIns="0" bIns="0" rIns="0">
            <a:spAutoFit/>
          </a:bodyPr>
          <a:lstStyle/>
          <a:p>
            <a:pPr algn="ctr">
              <a:lnSpc>
                <a:spcPts val="6299"/>
              </a:lnSpc>
            </a:pPr>
            <a:r>
              <a:rPr lang="en-US" sz="4499">
                <a:solidFill>
                  <a:srgbClr val="FFFFFF"/>
                </a:solidFill>
                <a:latin typeface="Neue Machina"/>
              </a:rPr>
              <a:t>Capstone Project 04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2070621" y="143725"/>
            <a:ext cx="10402708" cy="1163362"/>
            <a:chOff x="0" y="0"/>
            <a:chExt cx="2739808" cy="306400"/>
          </a:xfrm>
        </p:grpSpPr>
        <p:sp>
          <p:nvSpPr>
            <p:cNvPr name="Freeform 3" id="3"/>
            <p:cNvSpPr/>
            <p:nvPr/>
          </p:nvSpPr>
          <p:spPr>
            <a:xfrm flipH="false" flipV="false" rot="0">
              <a:off x="0" y="0"/>
              <a:ext cx="2739808" cy="306400"/>
            </a:xfrm>
            <a:custGeom>
              <a:avLst/>
              <a:gdLst/>
              <a:ahLst/>
              <a:cxnLst/>
              <a:rect r="r" b="b" t="t" l="l"/>
              <a:pathLst>
                <a:path h="306400" w="2739808">
                  <a:moveTo>
                    <a:pt x="74422" y="0"/>
                  </a:moveTo>
                  <a:lnTo>
                    <a:pt x="2665386" y="0"/>
                  </a:lnTo>
                  <a:cubicBezTo>
                    <a:pt x="2685124" y="0"/>
                    <a:pt x="2704053" y="7841"/>
                    <a:pt x="2718010" y="21798"/>
                  </a:cubicBezTo>
                  <a:cubicBezTo>
                    <a:pt x="2731967" y="35755"/>
                    <a:pt x="2739808" y="54684"/>
                    <a:pt x="2739808" y="74422"/>
                  </a:cubicBezTo>
                  <a:lnTo>
                    <a:pt x="2739808" y="231978"/>
                  </a:lnTo>
                  <a:cubicBezTo>
                    <a:pt x="2739808" y="273080"/>
                    <a:pt x="2706488" y="306400"/>
                    <a:pt x="2665386" y="306400"/>
                  </a:cubicBezTo>
                  <a:lnTo>
                    <a:pt x="74422" y="306400"/>
                  </a:lnTo>
                  <a:cubicBezTo>
                    <a:pt x="54684" y="306400"/>
                    <a:pt x="35755" y="298559"/>
                    <a:pt x="21798" y="284602"/>
                  </a:cubicBezTo>
                  <a:cubicBezTo>
                    <a:pt x="7841" y="270645"/>
                    <a:pt x="0" y="251716"/>
                    <a:pt x="0" y="231978"/>
                  </a:cubicBezTo>
                  <a:lnTo>
                    <a:pt x="0" y="74422"/>
                  </a:lnTo>
                  <a:cubicBezTo>
                    <a:pt x="0" y="33320"/>
                    <a:pt x="33320" y="0"/>
                    <a:pt x="74422"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739808" cy="334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3479279" y="1544868"/>
            <a:ext cx="10419570" cy="5487206"/>
          </a:xfrm>
          <a:custGeom>
            <a:avLst/>
            <a:gdLst/>
            <a:ahLst/>
            <a:cxnLst/>
            <a:rect r="r" b="b" t="t" l="l"/>
            <a:pathLst>
              <a:path h="5487206" w="10419570">
                <a:moveTo>
                  <a:pt x="0" y="0"/>
                </a:moveTo>
                <a:lnTo>
                  <a:pt x="10419571" y="0"/>
                </a:lnTo>
                <a:lnTo>
                  <a:pt x="10419571" y="5487206"/>
                </a:lnTo>
                <a:lnTo>
                  <a:pt x="0" y="5487206"/>
                </a:lnTo>
                <a:lnTo>
                  <a:pt x="0" y="0"/>
                </a:lnTo>
                <a:close/>
              </a:path>
            </a:pathLst>
          </a:custGeom>
          <a:blipFill>
            <a:blip r:embed="rId2"/>
            <a:stretch>
              <a:fillRect l="0" t="-5790" r="0" b="-350"/>
            </a:stretch>
          </a:blipFill>
        </p:spPr>
      </p:sp>
      <p:sp>
        <p:nvSpPr>
          <p:cNvPr name="TextBox 17" id="17"/>
          <p:cNvSpPr txBox="true"/>
          <p:nvPr/>
        </p:nvSpPr>
        <p:spPr>
          <a:xfrm rot="0">
            <a:off x="249176" y="509781"/>
            <a:ext cx="8894824"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Country VS Final Sell</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10</a:t>
            </a:r>
          </a:p>
        </p:txBody>
      </p:sp>
      <p:sp>
        <p:nvSpPr>
          <p:cNvPr name="TextBox 19" id="19"/>
          <p:cNvSpPr txBox="true"/>
          <p:nvPr/>
        </p:nvSpPr>
        <p:spPr>
          <a:xfrm rot="0">
            <a:off x="249176" y="7441649"/>
            <a:ext cx="18288000" cy="1884315"/>
          </a:xfrm>
          <a:prstGeom prst="rect">
            <a:avLst/>
          </a:prstGeom>
        </p:spPr>
        <p:txBody>
          <a:bodyPr anchor="t" rtlCol="false" tIns="0" lIns="0" bIns="0" rIns="0">
            <a:spAutoFit/>
          </a:bodyPr>
          <a:lstStyle/>
          <a:p>
            <a:pPr>
              <a:lnSpc>
                <a:spcPts val="3765"/>
              </a:lnSpc>
            </a:pPr>
            <a:r>
              <a:rPr lang="en-US" sz="2689">
                <a:solidFill>
                  <a:srgbClr val="6E332E"/>
                </a:solidFill>
                <a:latin typeface="DM Sans"/>
              </a:rPr>
              <a:t>The bar plot highlights the top 5 revenue earners in various countries, showcasing their respective final sales.</a:t>
            </a:r>
          </a:p>
          <a:p>
            <a:pPr>
              <a:lnSpc>
                <a:spcPts val="3765"/>
              </a:lnSpc>
            </a:pPr>
            <a:r>
              <a:rPr lang="en-US" sz="2689">
                <a:solidFill>
                  <a:srgbClr val="6E332E"/>
                </a:solidFill>
                <a:latin typeface="DM Sans"/>
              </a:rPr>
              <a:t>The plot indicates that the United Kingdom (UK) boasts the highest sales, exceeding 8, while the remaining four countries—Netherlands, EIRE, Germany, and France—show significantly lower sales, each falling below 1. </a:t>
            </a:r>
          </a:p>
          <a:p>
            <a:pPr>
              <a:lnSpc>
                <a:spcPts val="376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950195" y="231085"/>
            <a:ext cx="9659896" cy="1060301"/>
            <a:chOff x="0" y="0"/>
            <a:chExt cx="2544170" cy="279256"/>
          </a:xfrm>
        </p:grpSpPr>
        <p:sp>
          <p:nvSpPr>
            <p:cNvPr name="Freeform 3" id="3"/>
            <p:cNvSpPr/>
            <p:nvPr/>
          </p:nvSpPr>
          <p:spPr>
            <a:xfrm flipH="false" flipV="false" rot="0">
              <a:off x="0" y="0"/>
              <a:ext cx="2544170" cy="279256"/>
            </a:xfrm>
            <a:custGeom>
              <a:avLst/>
              <a:gdLst/>
              <a:ahLst/>
              <a:cxnLst/>
              <a:rect r="r" b="b" t="t" l="l"/>
              <a:pathLst>
                <a:path h="279256" w="2544170">
                  <a:moveTo>
                    <a:pt x="80145" y="0"/>
                  </a:moveTo>
                  <a:lnTo>
                    <a:pt x="2464025" y="0"/>
                  </a:lnTo>
                  <a:cubicBezTo>
                    <a:pt x="2485281" y="0"/>
                    <a:pt x="2505666" y="8444"/>
                    <a:pt x="2520696" y="23474"/>
                  </a:cubicBezTo>
                  <a:cubicBezTo>
                    <a:pt x="2535726" y="38504"/>
                    <a:pt x="2544170" y="58889"/>
                    <a:pt x="2544170" y="80145"/>
                  </a:cubicBezTo>
                  <a:lnTo>
                    <a:pt x="2544170" y="199111"/>
                  </a:lnTo>
                  <a:cubicBezTo>
                    <a:pt x="2544170" y="220367"/>
                    <a:pt x="2535726" y="240752"/>
                    <a:pt x="2520696" y="255782"/>
                  </a:cubicBezTo>
                  <a:cubicBezTo>
                    <a:pt x="2505666" y="270812"/>
                    <a:pt x="2485281" y="279256"/>
                    <a:pt x="2464025" y="279256"/>
                  </a:cubicBezTo>
                  <a:lnTo>
                    <a:pt x="80145" y="279256"/>
                  </a:lnTo>
                  <a:cubicBezTo>
                    <a:pt x="58889" y="279256"/>
                    <a:pt x="38504" y="270812"/>
                    <a:pt x="23474" y="255782"/>
                  </a:cubicBezTo>
                  <a:cubicBezTo>
                    <a:pt x="8444" y="240752"/>
                    <a:pt x="0" y="220367"/>
                    <a:pt x="0" y="199111"/>
                  </a:cubicBezTo>
                  <a:lnTo>
                    <a:pt x="0" y="80145"/>
                  </a:lnTo>
                  <a:cubicBezTo>
                    <a:pt x="0" y="58889"/>
                    <a:pt x="8444" y="38504"/>
                    <a:pt x="23474" y="23474"/>
                  </a:cubicBezTo>
                  <a:cubicBezTo>
                    <a:pt x="38504" y="8444"/>
                    <a:pt x="58889" y="0"/>
                    <a:pt x="80145"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544170" cy="30783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3757080" y="1473820"/>
            <a:ext cx="10773840" cy="5696806"/>
          </a:xfrm>
          <a:custGeom>
            <a:avLst/>
            <a:gdLst/>
            <a:ahLst/>
            <a:cxnLst/>
            <a:rect r="r" b="b" t="t" l="l"/>
            <a:pathLst>
              <a:path h="5696806" w="10773840">
                <a:moveTo>
                  <a:pt x="0" y="0"/>
                </a:moveTo>
                <a:lnTo>
                  <a:pt x="10773840" y="0"/>
                </a:lnTo>
                <a:lnTo>
                  <a:pt x="10773840" y="5696806"/>
                </a:lnTo>
                <a:lnTo>
                  <a:pt x="0" y="5696806"/>
                </a:lnTo>
                <a:lnTo>
                  <a:pt x="0" y="0"/>
                </a:lnTo>
                <a:close/>
              </a:path>
            </a:pathLst>
          </a:custGeom>
          <a:blipFill>
            <a:blip r:embed="rId2"/>
            <a:stretch>
              <a:fillRect l="0" t="0" r="0" b="0"/>
            </a:stretch>
          </a:blipFill>
        </p:spPr>
      </p:sp>
      <p:sp>
        <p:nvSpPr>
          <p:cNvPr name="TextBox 17" id="17"/>
          <p:cNvSpPr txBox="true"/>
          <p:nvPr/>
        </p:nvSpPr>
        <p:spPr>
          <a:xfrm rot="0">
            <a:off x="596027" y="536001"/>
            <a:ext cx="7959802"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Country VS Quantity</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11</a:t>
            </a:r>
          </a:p>
        </p:txBody>
      </p:sp>
      <p:sp>
        <p:nvSpPr>
          <p:cNvPr name="TextBox 19" id="19"/>
          <p:cNvSpPr txBox="true"/>
          <p:nvPr/>
        </p:nvSpPr>
        <p:spPr>
          <a:xfrm rot="0">
            <a:off x="172749" y="7303976"/>
            <a:ext cx="18288000" cy="2819035"/>
          </a:xfrm>
          <a:prstGeom prst="rect">
            <a:avLst/>
          </a:prstGeom>
        </p:spPr>
        <p:txBody>
          <a:bodyPr anchor="t" rtlCol="false" tIns="0" lIns="0" bIns="0" rIns="0">
            <a:spAutoFit/>
          </a:bodyPr>
          <a:lstStyle/>
          <a:p>
            <a:pPr>
              <a:lnSpc>
                <a:spcPts val="3625"/>
              </a:lnSpc>
            </a:pPr>
            <a:r>
              <a:rPr lang="en-US" sz="2589">
                <a:solidFill>
                  <a:srgbClr val="6E332E"/>
                </a:solidFill>
                <a:latin typeface="DM Sans"/>
              </a:rPr>
              <a:t>The bar plot illustrates the highest earnings in different countries along with their corresponding quantities. </a:t>
            </a:r>
          </a:p>
          <a:p>
            <a:pPr>
              <a:lnSpc>
                <a:spcPts val="3765"/>
              </a:lnSpc>
            </a:pPr>
            <a:r>
              <a:rPr lang="en-US" sz="2689">
                <a:solidFill>
                  <a:srgbClr val="6E332E"/>
                </a:solidFill>
                <a:latin typeface="DM Sans"/>
              </a:rPr>
              <a:t>The plot indicates that the United Kingdom (UK) leads in quantity with a value exceeding 4.0, while the other four countries—Netherlands, EIRE, Germany, and France—demonstrate significantly lower quantities, each falling below 0.5.</a:t>
            </a:r>
          </a:p>
          <a:p>
            <a:pPr>
              <a:lnSpc>
                <a:spcPts val="3765"/>
              </a:lnSpc>
            </a:pPr>
          </a:p>
          <a:p>
            <a:pPr>
              <a:lnSpc>
                <a:spcPts val="376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878016" y="286460"/>
            <a:ext cx="10022016" cy="1180637"/>
            <a:chOff x="0" y="0"/>
            <a:chExt cx="2639543" cy="310950"/>
          </a:xfrm>
        </p:grpSpPr>
        <p:sp>
          <p:nvSpPr>
            <p:cNvPr name="Freeform 3" id="3"/>
            <p:cNvSpPr/>
            <p:nvPr/>
          </p:nvSpPr>
          <p:spPr>
            <a:xfrm flipH="false" flipV="false" rot="0">
              <a:off x="0" y="0"/>
              <a:ext cx="2639543" cy="310950"/>
            </a:xfrm>
            <a:custGeom>
              <a:avLst/>
              <a:gdLst/>
              <a:ahLst/>
              <a:cxnLst/>
              <a:rect r="r" b="b" t="t" l="l"/>
              <a:pathLst>
                <a:path h="310950" w="2639543">
                  <a:moveTo>
                    <a:pt x="77249" y="0"/>
                  </a:moveTo>
                  <a:lnTo>
                    <a:pt x="2562294" y="0"/>
                  </a:lnTo>
                  <a:cubicBezTo>
                    <a:pt x="2604958" y="0"/>
                    <a:pt x="2639543" y="34586"/>
                    <a:pt x="2639543" y="77249"/>
                  </a:cubicBezTo>
                  <a:lnTo>
                    <a:pt x="2639543" y="233700"/>
                  </a:lnTo>
                  <a:cubicBezTo>
                    <a:pt x="2639543" y="276364"/>
                    <a:pt x="2604958" y="310950"/>
                    <a:pt x="2562294" y="310950"/>
                  </a:cubicBezTo>
                  <a:lnTo>
                    <a:pt x="77249" y="310950"/>
                  </a:lnTo>
                  <a:cubicBezTo>
                    <a:pt x="34586" y="310950"/>
                    <a:pt x="0" y="276364"/>
                    <a:pt x="0" y="233700"/>
                  </a:cubicBezTo>
                  <a:lnTo>
                    <a:pt x="0" y="77249"/>
                  </a:lnTo>
                  <a:cubicBezTo>
                    <a:pt x="0" y="34586"/>
                    <a:pt x="34586" y="0"/>
                    <a:pt x="77249"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639543" cy="3395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3542079" y="1680480"/>
            <a:ext cx="11203841" cy="5608271"/>
          </a:xfrm>
          <a:custGeom>
            <a:avLst/>
            <a:gdLst/>
            <a:ahLst/>
            <a:cxnLst/>
            <a:rect r="r" b="b" t="t" l="l"/>
            <a:pathLst>
              <a:path h="5608271" w="11203841">
                <a:moveTo>
                  <a:pt x="0" y="0"/>
                </a:moveTo>
                <a:lnTo>
                  <a:pt x="11203842" y="0"/>
                </a:lnTo>
                <a:lnTo>
                  <a:pt x="11203842" y="5608271"/>
                </a:lnTo>
                <a:lnTo>
                  <a:pt x="0" y="5608271"/>
                </a:lnTo>
                <a:lnTo>
                  <a:pt x="0" y="0"/>
                </a:lnTo>
                <a:close/>
              </a:path>
            </a:pathLst>
          </a:custGeom>
          <a:blipFill>
            <a:blip r:embed="rId2"/>
            <a:stretch>
              <a:fillRect l="-2621" t="-8932" r="0" b="0"/>
            </a:stretch>
          </a:blipFill>
        </p:spPr>
      </p:sp>
      <p:sp>
        <p:nvSpPr>
          <p:cNvPr name="TextBox 17" id="17"/>
          <p:cNvSpPr txBox="true"/>
          <p:nvPr/>
        </p:nvSpPr>
        <p:spPr>
          <a:xfrm rot="0">
            <a:off x="320437" y="605218"/>
            <a:ext cx="8480230"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Invoice No. &amp; Final sell</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12</a:t>
            </a:r>
          </a:p>
        </p:txBody>
      </p:sp>
      <p:sp>
        <p:nvSpPr>
          <p:cNvPr name="TextBox 19" id="19"/>
          <p:cNvSpPr txBox="true"/>
          <p:nvPr/>
        </p:nvSpPr>
        <p:spPr>
          <a:xfrm rot="0">
            <a:off x="206709" y="7450676"/>
            <a:ext cx="17874582" cy="2175145"/>
          </a:xfrm>
          <a:prstGeom prst="rect">
            <a:avLst/>
          </a:prstGeom>
        </p:spPr>
        <p:txBody>
          <a:bodyPr anchor="t" rtlCol="false" tIns="0" lIns="0" bIns="0" rIns="0">
            <a:spAutoFit/>
          </a:bodyPr>
          <a:lstStyle/>
          <a:p>
            <a:pPr>
              <a:lnSpc>
                <a:spcPts val="3485"/>
              </a:lnSpc>
            </a:pPr>
            <a:r>
              <a:rPr lang="en-US" sz="2489">
                <a:solidFill>
                  <a:srgbClr val="6E332E"/>
                </a:solidFill>
                <a:latin typeface="DM Sans"/>
              </a:rPr>
              <a:t>The pie chart visually displays the top 5 invoice numbers alongside their respective final sales values.</a:t>
            </a:r>
          </a:p>
          <a:p>
            <a:pPr>
              <a:lnSpc>
                <a:spcPts val="3485"/>
              </a:lnSpc>
            </a:pPr>
            <a:r>
              <a:rPr lang="en-US" sz="2489">
                <a:solidFill>
                  <a:srgbClr val="6E332E"/>
                </a:solidFill>
                <a:latin typeface="DM Sans"/>
              </a:rPr>
              <a:t>The analysis reveals that the top invoice is 581483, contributing 43.4% to the total sales with a final value of 541,431. Following closely is invoice no. 541431, accounting for 19.9% and a final sale of 77,183.6. Subsequent top invoices include 574941 (13.6%, final sell: 52,940.94), 576365 (13%, final sell: 50,653.91), and 556444 (10%, final sell: 38,970).</a:t>
            </a:r>
          </a:p>
          <a:p>
            <a:pPr>
              <a:lnSpc>
                <a:spcPts val="348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883480" y="399987"/>
            <a:ext cx="9815370" cy="939378"/>
            <a:chOff x="0" y="0"/>
            <a:chExt cx="2585118" cy="247408"/>
          </a:xfrm>
        </p:grpSpPr>
        <p:sp>
          <p:nvSpPr>
            <p:cNvPr name="Freeform 3" id="3"/>
            <p:cNvSpPr/>
            <p:nvPr/>
          </p:nvSpPr>
          <p:spPr>
            <a:xfrm flipH="false" flipV="false" rot="0">
              <a:off x="0" y="0"/>
              <a:ext cx="2585118" cy="247408"/>
            </a:xfrm>
            <a:custGeom>
              <a:avLst/>
              <a:gdLst/>
              <a:ahLst/>
              <a:cxnLst/>
              <a:rect r="r" b="b" t="t" l="l"/>
              <a:pathLst>
                <a:path h="247408" w="2585118">
                  <a:moveTo>
                    <a:pt x="78875" y="0"/>
                  </a:moveTo>
                  <a:lnTo>
                    <a:pt x="2506243" y="0"/>
                  </a:lnTo>
                  <a:cubicBezTo>
                    <a:pt x="2527162" y="0"/>
                    <a:pt x="2547224" y="8310"/>
                    <a:pt x="2562016" y="23102"/>
                  </a:cubicBezTo>
                  <a:cubicBezTo>
                    <a:pt x="2576808" y="37894"/>
                    <a:pt x="2585118" y="57956"/>
                    <a:pt x="2585118" y="78875"/>
                  </a:cubicBezTo>
                  <a:lnTo>
                    <a:pt x="2585118" y="168533"/>
                  </a:lnTo>
                  <a:cubicBezTo>
                    <a:pt x="2585118" y="212094"/>
                    <a:pt x="2549804" y="247408"/>
                    <a:pt x="2506243" y="247408"/>
                  </a:cubicBezTo>
                  <a:lnTo>
                    <a:pt x="78875" y="247408"/>
                  </a:lnTo>
                  <a:cubicBezTo>
                    <a:pt x="35314" y="247408"/>
                    <a:pt x="0" y="212094"/>
                    <a:pt x="0" y="168533"/>
                  </a:cubicBezTo>
                  <a:lnTo>
                    <a:pt x="0" y="78875"/>
                  </a:lnTo>
                  <a:cubicBezTo>
                    <a:pt x="0" y="35314"/>
                    <a:pt x="35314" y="0"/>
                    <a:pt x="78875"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585118" cy="27598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3270566" y="1528795"/>
            <a:ext cx="12473576" cy="5222945"/>
          </a:xfrm>
          <a:custGeom>
            <a:avLst/>
            <a:gdLst/>
            <a:ahLst/>
            <a:cxnLst/>
            <a:rect r="r" b="b" t="t" l="l"/>
            <a:pathLst>
              <a:path h="5222945" w="12473576">
                <a:moveTo>
                  <a:pt x="0" y="0"/>
                </a:moveTo>
                <a:lnTo>
                  <a:pt x="12473576" y="0"/>
                </a:lnTo>
                <a:lnTo>
                  <a:pt x="12473576" y="5222945"/>
                </a:lnTo>
                <a:lnTo>
                  <a:pt x="0" y="5222945"/>
                </a:lnTo>
                <a:lnTo>
                  <a:pt x="0" y="0"/>
                </a:lnTo>
                <a:close/>
              </a:path>
            </a:pathLst>
          </a:custGeom>
          <a:blipFill>
            <a:blip r:embed="rId2"/>
            <a:stretch>
              <a:fillRect l="0" t="-6993" r="0" b="0"/>
            </a:stretch>
          </a:blipFill>
        </p:spPr>
      </p:sp>
      <p:sp>
        <p:nvSpPr>
          <p:cNvPr name="TextBox 17" id="17"/>
          <p:cNvSpPr txBox="true"/>
          <p:nvPr/>
        </p:nvSpPr>
        <p:spPr>
          <a:xfrm rot="0">
            <a:off x="190021" y="669036"/>
            <a:ext cx="11036889" cy="551053"/>
          </a:xfrm>
          <a:prstGeom prst="rect">
            <a:avLst/>
          </a:prstGeom>
        </p:spPr>
        <p:txBody>
          <a:bodyPr anchor="t" rtlCol="false" tIns="0" lIns="0" bIns="0" rIns="0">
            <a:spAutoFit/>
          </a:bodyPr>
          <a:lstStyle/>
          <a:p>
            <a:pPr>
              <a:lnSpc>
                <a:spcPts val="3925"/>
              </a:lnSpc>
            </a:pPr>
            <a:r>
              <a:rPr lang="en-US" sz="4512">
                <a:solidFill>
                  <a:srgbClr val="6E332E"/>
                </a:solidFill>
                <a:latin typeface="Neue Machina Ultra-Bold"/>
              </a:rPr>
              <a:t>Invoice No. VS Final sell</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13</a:t>
            </a:r>
          </a:p>
        </p:txBody>
      </p:sp>
      <p:sp>
        <p:nvSpPr>
          <p:cNvPr name="TextBox 19" id="19"/>
          <p:cNvSpPr txBox="true"/>
          <p:nvPr/>
        </p:nvSpPr>
        <p:spPr>
          <a:xfrm rot="0">
            <a:off x="190021" y="7056540"/>
            <a:ext cx="18288000" cy="2360565"/>
          </a:xfrm>
          <a:prstGeom prst="rect">
            <a:avLst/>
          </a:prstGeom>
        </p:spPr>
        <p:txBody>
          <a:bodyPr anchor="t" rtlCol="false" tIns="0" lIns="0" bIns="0" rIns="0">
            <a:spAutoFit/>
          </a:bodyPr>
          <a:lstStyle/>
          <a:p>
            <a:pPr>
              <a:lnSpc>
                <a:spcPts val="3765"/>
              </a:lnSpc>
            </a:pPr>
            <a:r>
              <a:rPr lang="en-US" sz="2689">
                <a:solidFill>
                  <a:srgbClr val="6E332E"/>
                </a:solidFill>
                <a:latin typeface="DM Sans"/>
              </a:rPr>
              <a:t>The bar plot visually highlights the top 5 invoices with the highest quantities. </a:t>
            </a:r>
            <a:r>
              <a:rPr lang="en-US" sz="2689">
                <a:solidFill>
                  <a:srgbClr val="6E332E"/>
                </a:solidFill>
                <a:latin typeface="DM Sans"/>
              </a:rPr>
              <a:t>The graph reveals that invoice no. 581483 has the highest quantity, exceeding 80,000, followed by invoice no. 541431 with a quantity surpassing 70,000. Invoices 556917, 563076, and 574941 have quantities less than 20,000, with minimal differences among them. This insight is vital for recognizing major order contributors.</a:t>
            </a:r>
          </a:p>
          <a:p>
            <a:pPr>
              <a:lnSpc>
                <a:spcPts val="3765"/>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6E332E"/>
        </a:solidFill>
      </p:bgPr>
    </p:bg>
    <p:spTree>
      <p:nvGrpSpPr>
        <p:cNvPr id="1" name=""/>
        <p:cNvGrpSpPr/>
        <p:nvPr/>
      </p:nvGrpSpPr>
      <p:grpSpPr>
        <a:xfrm>
          <a:off x="0" y="0"/>
          <a:ext cx="0" cy="0"/>
          <a:chOff x="0" y="0"/>
          <a:chExt cx="0" cy="0"/>
        </a:xfrm>
      </p:grpSpPr>
      <p:grpSp>
        <p:nvGrpSpPr>
          <p:cNvPr name="Group 2" id="2"/>
          <p:cNvGrpSpPr/>
          <p:nvPr/>
        </p:nvGrpSpPr>
        <p:grpSpPr>
          <a:xfrm rot="0">
            <a:off x="-1312964" y="580144"/>
            <a:ext cx="7210723" cy="1595230"/>
            <a:chOff x="0" y="0"/>
            <a:chExt cx="1899121" cy="420143"/>
          </a:xfrm>
        </p:grpSpPr>
        <p:sp>
          <p:nvSpPr>
            <p:cNvPr name="Freeform 3" id="3"/>
            <p:cNvSpPr/>
            <p:nvPr/>
          </p:nvSpPr>
          <p:spPr>
            <a:xfrm flipH="false" flipV="false" rot="0">
              <a:off x="0" y="0"/>
              <a:ext cx="1899121" cy="420143"/>
            </a:xfrm>
            <a:custGeom>
              <a:avLst/>
              <a:gdLst/>
              <a:ahLst/>
              <a:cxnLst/>
              <a:rect r="r" b="b" t="t" l="l"/>
              <a:pathLst>
                <a:path h="420143" w="1899121">
                  <a:moveTo>
                    <a:pt x="107367" y="0"/>
                  </a:moveTo>
                  <a:lnTo>
                    <a:pt x="1791754" y="0"/>
                  </a:lnTo>
                  <a:cubicBezTo>
                    <a:pt x="1820229" y="0"/>
                    <a:pt x="1847538" y="11312"/>
                    <a:pt x="1867674" y="31447"/>
                  </a:cubicBezTo>
                  <a:cubicBezTo>
                    <a:pt x="1887809" y="51582"/>
                    <a:pt x="1899121" y="78891"/>
                    <a:pt x="1899121" y="107367"/>
                  </a:cubicBezTo>
                  <a:lnTo>
                    <a:pt x="1899121" y="312776"/>
                  </a:lnTo>
                  <a:cubicBezTo>
                    <a:pt x="1899121" y="341252"/>
                    <a:pt x="1887809" y="368561"/>
                    <a:pt x="1867674" y="388696"/>
                  </a:cubicBezTo>
                  <a:cubicBezTo>
                    <a:pt x="1847538" y="408831"/>
                    <a:pt x="1820229" y="420143"/>
                    <a:pt x="1791754" y="420143"/>
                  </a:cubicBezTo>
                  <a:lnTo>
                    <a:pt x="107367" y="420143"/>
                  </a:lnTo>
                  <a:cubicBezTo>
                    <a:pt x="78891" y="420143"/>
                    <a:pt x="51582" y="408831"/>
                    <a:pt x="31447" y="388696"/>
                  </a:cubicBezTo>
                  <a:cubicBezTo>
                    <a:pt x="11312" y="368561"/>
                    <a:pt x="0" y="341252"/>
                    <a:pt x="0" y="312776"/>
                  </a:cubicBezTo>
                  <a:lnTo>
                    <a:pt x="0" y="107367"/>
                  </a:lnTo>
                  <a:cubicBezTo>
                    <a:pt x="0" y="78891"/>
                    <a:pt x="11312" y="51582"/>
                    <a:pt x="31447" y="31447"/>
                  </a:cubicBezTo>
                  <a:cubicBezTo>
                    <a:pt x="51582" y="11312"/>
                    <a:pt x="78891" y="0"/>
                    <a:pt x="107367" y="0"/>
                  </a:cubicBezTo>
                  <a:close/>
                </a:path>
              </a:pathLst>
            </a:custGeom>
            <a:solidFill>
              <a:srgbClr val="000000">
                <a:alpha val="0"/>
              </a:srgbClr>
            </a:solidFill>
            <a:ln w="38100" cap="rnd">
              <a:solidFill>
                <a:srgbClr val="D5D7D5"/>
              </a:solidFill>
              <a:prstDash val="solid"/>
              <a:round/>
            </a:ln>
          </p:spPr>
        </p:sp>
        <p:sp>
          <p:nvSpPr>
            <p:cNvPr name="TextBox 4" id="4"/>
            <p:cNvSpPr txBox="true"/>
            <p:nvPr/>
          </p:nvSpPr>
          <p:spPr>
            <a:xfrm>
              <a:off x="0" y="-28575"/>
              <a:ext cx="1899121" cy="4487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D5D7D5"/>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D5D7D5"/>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16" id="16"/>
          <p:cNvSpPr txBox="true"/>
          <p:nvPr/>
        </p:nvSpPr>
        <p:spPr>
          <a:xfrm rot="0">
            <a:off x="1028700" y="1152525"/>
            <a:ext cx="4160536" cy="574294"/>
          </a:xfrm>
          <a:prstGeom prst="rect">
            <a:avLst/>
          </a:prstGeom>
        </p:spPr>
        <p:txBody>
          <a:bodyPr anchor="t" rtlCol="false" tIns="0" lIns="0" bIns="0" rIns="0">
            <a:spAutoFit/>
          </a:bodyPr>
          <a:lstStyle/>
          <a:p>
            <a:pPr>
              <a:lnSpc>
                <a:spcPts val="4012"/>
              </a:lnSpc>
            </a:pPr>
            <a:r>
              <a:rPr lang="en-US" sz="4612">
                <a:solidFill>
                  <a:srgbClr val="FFFFFF"/>
                </a:solidFill>
                <a:latin typeface="Neue Machina Ultra-Bold"/>
              </a:rPr>
              <a:t>Conclusion</a:t>
            </a:r>
          </a:p>
        </p:txBody>
      </p:sp>
      <p:sp>
        <p:nvSpPr>
          <p:cNvPr name="TextBox 17" id="17"/>
          <p:cNvSpPr txBox="true"/>
          <p:nvPr/>
        </p:nvSpPr>
        <p:spPr>
          <a:xfrm rot="0">
            <a:off x="15888059" y="820738"/>
            <a:ext cx="1371241" cy="358775"/>
          </a:xfrm>
          <a:prstGeom prst="rect">
            <a:avLst/>
          </a:prstGeom>
        </p:spPr>
        <p:txBody>
          <a:bodyPr anchor="t" rtlCol="false" tIns="0" lIns="0" bIns="0" rIns="0">
            <a:spAutoFit/>
          </a:bodyPr>
          <a:lstStyle/>
          <a:p>
            <a:pPr algn="r">
              <a:lnSpc>
                <a:spcPts val="2800"/>
              </a:lnSpc>
            </a:pPr>
            <a:r>
              <a:rPr lang="en-US" sz="2000">
                <a:solidFill>
                  <a:srgbClr val="FFFFFF"/>
                </a:solidFill>
                <a:latin typeface="Neue Machina"/>
              </a:rPr>
              <a:t>Page 14</a:t>
            </a:r>
          </a:p>
        </p:txBody>
      </p:sp>
      <p:sp>
        <p:nvSpPr>
          <p:cNvPr name="TextBox 18" id="18"/>
          <p:cNvSpPr txBox="true"/>
          <p:nvPr/>
        </p:nvSpPr>
        <p:spPr>
          <a:xfrm rot="0">
            <a:off x="1028700" y="2985930"/>
            <a:ext cx="15689944" cy="4265565"/>
          </a:xfrm>
          <a:prstGeom prst="rect">
            <a:avLst/>
          </a:prstGeom>
        </p:spPr>
        <p:txBody>
          <a:bodyPr anchor="t" rtlCol="false" tIns="0" lIns="0" bIns="0" rIns="0">
            <a:spAutoFit/>
          </a:bodyPr>
          <a:lstStyle/>
          <a:p>
            <a:pPr>
              <a:lnSpc>
                <a:spcPts val="3765"/>
              </a:lnSpc>
            </a:pPr>
            <a:r>
              <a:rPr lang="en-US" sz="2689">
                <a:solidFill>
                  <a:srgbClr val="FFFFFF"/>
                </a:solidFill>
                <a:latin typeface="DM Sans"/>
              </a:rPr>
              <a:t>The comprehensive analysis of various charts provides valuable insights for strategic decision-making in the online retail context. Recognizing top-selling items, understanding revenue distribution across countries, and identifying customer preferences enable the formulation of targeted marketing strategies and optimized inventory management. Insights from invoice analysis guide financial strategies. The observed sales trends and quantities highlight significant market variations, informing tailored approaches for different regions. This data-driven approach ensures the online store can effectively meet customer demands, streamline operations, and enhance overall business performance, fostering increased customer satisfaction and sustained growth in the dynamic landscape of online retail.</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6E332E"/>
        </a:solidFill>
      </p:bgPr>
    </p:bg>
    <p:spTree>
      <p:nvGrpSpPr>
        <p:cNvPr id="1" name=""/>
        <p:cNvGrpSpPr/>
        <p:nvPr/>
      </p:nvGrpSpPr>
      <p:grpSpPr>
        <a:xfrm>
          <a:off x="0" y="0"/>
          <a:ext cx="0" cy="0"/>
          <a:chOff x="0" y="0"/>
          <a:chExt cx="0" cy="0"/>
        </a:xfrm>
      </p:grpSpPr>
      <p:sp>
        <p:nvSpPr>
          <p:cNvPr name="TextBox 2" id="2"/>
          <p:cNvSpPr txBox="true"/>
          <p:nvPr/>
        </p:nvSpPr>
        <p:spPr>
          <a:xfrm rot="0">
            <a:off x="6286435" y="2382425"/>
            <a:ext cx="9668561" cy="4280703"/>
          </a:xfrm>
          <a:prstGeom prst="rect">
            <a:avLst/>
          </a:prstGeom>
        </p:spPr>
        <p:txBody>
          <a:bodyPr anchor="t" rtlCol="false" tIns="0" lIns="0" bIns="0" rIns="0">
            <a:spAutoFit/>
          </a:bodyPr>
          <a:lstStyle/>
          <a:p>
            <a:pPr algn="r">
              <a:lnSpc>
                <a:spcPts val="15193"/>
              </a:lnSpc>
            </a:pPr>
            <a:r>
              <a:rPr lang="en-US" sz="17875">
                <a:solidFill>
                  <a:srgbClr val="FFFFFF"/>
                </a:solidFill>
                <a:latin typeface="Hagrid Ultra-Bold"/>
              </a:rPr>
              <a:t>THANK</a:t>
            </a:r>
          </a:p>
          <a:p>
            <a:pPr algn="r">
              <a:lnSpc>
                <a:spcPts val="15193"/>
              </a:lnSpc>
            </a:pPr>
            <a:r>
              <a:rPr lang="en-US" sz="17875">
                <a:solidFill>
                  <a:srgbClr val="FFFFFF"/>
                </a:solidFill>
                <a:latin typeface="Hagrid Ultra-Bold"/>
              </a:rPr>
              <a:t>YOU!</a:t>
            </a:r>
          </a:p>
        </p:txBody>
      </p:sp>
      <p:sp>
        <p:nvSpPr>
          <p:cNvPr name="TextBox 3" id="3"/>
          <p:cNvSpPr txBox="true"/>
          <p:nvPr/>
        </p:nvSpPr>
        <p:spPr>
          <a:xfrm rot="0">
            <a:off x="2456245" y="6970699"/>
            <a:ext cx="8868888" cy="472567"/>
          </a:xfrm>
          <a:prstGeom prst="rect">
            <a:avLst/>
          </a:prstGeom>
        </p:spPr>
        <p:txBody>
          <a:bodyPr anchor="t" rtlCol="false" tIns="0" lIns="0" bIns="0" rIns="0">
            <a:spAutoFit/>
          </a:bodyPr>
          <a:lstStyle/>
          <a:p>
            <a:pPr>
              <a:lnSpc>
                <a:spcPts val="3878"/>
              </a:lnSpc>
            </a:pPr>
            <a:r>
              <a:rPr lang="en-US" sz="2770">
                <a:solidFill>
                  <a:srgbClr val="FFFFFF"/>
                </a:solidFill>
                <a:latin typeface="Neue Machina Ultra-Bold"/>
              </a:rPr>
              <a:t>BY, GHANSHYAM SINGH SHAKTAWAT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6E332E"/>
        </a:solidFill>
      </p:bgPr>
    </p:bg>
    <p:spTree>
      <p:nvGrpSpPr>
        <p:cNvPr id="1" name=""/>
        <p:cNvGrpSpPr/>
        <p:nvPr/>
      </p:nvGrpSpPr>
      <p:grpSpPr>
        <a:xfrm>
          <a:off x="0" y="0"/>
          <a:ext cx="0" cy="0"/>
          <a:chOff x="0" y="0"/>
          <a:chExt cx="0" cy="0"/>
        </a:xfrm>
      </p:grpSpPr>
      <p:grpSp>
        <p:nvGrpSpPr>
          <p:cNvPr name="Group 2" id="2"/>
          <p:cNvGrpSpPr/>
          <p:nvPr/>
        </p:nvGrpSpPr>
        <p:grpSpPr>
          <a:xfrm rot="0">
            <a:off x="-1312964" y="580144"/>
            <a:ext cx="6848350" cy="1595230"/>
            <a:chOff x="0" y="0"/>
            <a:chExt cx="1803681" cy="420143"/>
          </a:xfrm>
        </p:grpSpPr>
        <p:sp>
          <p:nvSpPr>
            <p:cNvPr name="Freeform 3" id="3"/>
            <p:cNvSpPr/>
            <p:nvPr/>
          </p:nvSpPr>
          <p:spPr>
            <a:xfrm flipH="false" flipV="false" rot="0">
              <a:off x="0" y="0"/>
              <a:ext cx="1803681" cy="420143"/>
            </a:xfrm>
            <a:custGeom>
              <a:avLst/>
              <a:gdLst/>
              <a:ahLst/>
              <a:cxnLst/>
              <a:rect r="r" b="b" t="t" l="l"/>
              <a:pathLst>
                <a:path h="420143" w="1803681">
                  <a:moveTo>
                    <a:pt x="113048" y="0"/>
                  </a:moveTo>
                  <a:lnTo>
                    <a:pt x="1690633" y="0"/>
                  </a:lnTo>
                  <a:cubicBezTo>
                    <a:pt x="1720615" y="0"/>
                    <a:pt x="1749369" y="11910"/>
                    <a:pt x="1770570" y="33111"/>
                  </a:cubicBezTo>
                  <a:cubicBezTo>
                    <a:pt x="1791770" y="54312"/>
                    <a:pt x="1803681" y="83066"/>
                    <a:pt x="1803681" y="113048"/>
                  </a:cubicBezTo>
                  <a:lnTo>
                    <a:pt x="1803681" y="307095"/>
                  </a:lnTo>
                  <a:cubicBezTo>
                    <a:pt x="1803681" y="337077"/>
                    <a:pt x="1791770" y="365831"/>
                    <a:pt x="1770570" y="387032"/>
                  </a:cubicBezTo>
                  <a:cubicBezTo>
                    <a:pt x="1749369" y="408233"/>
                    <a:pt x="1720615" y="420143"/>
                    <a:pt x="1690633" y="420143"/>
                  </a:cubicBezTo>
                  <a:lnTo>
                    <a:pt x="113048" y="420143"/>
                  </a:lnTo>
                  <a:cubicBezTo>
                    <a:pt x="83066" y="420143"/>
                    <a:pt x="54312" y="408233"/>
                    <a:pt x="33111" y="387032"/>
                  </a:cubicBezTo>
                  <a:cubicBezTo>
                    <a:pt x="11910" y="365831"/>
                    <a:pt x="0" y="337077"/>
                    <a:pt x="0" y="307095"/>
                  </a:cubicBezTo>
                  <a:lnTo>
                    <a:pt x="0" y="113048"/>
                  </a:lnTo>
                  <a:cubicBezTo>
                    <a:pt x="0" y="83066"/>
                    <a:pt x="11910" y="54312"/>
                    <a:pt x="33111" y="33111"/>
                  </a:cubicBezTo>
                  <a:cubicBezTo>
                    <a:pt x="54312" y="11910"/>
                    <a:pt x="83066" y="0"/>
                    <a:pt x="113048" y="0"/>
                  </a:cubicBezTo>
                  <a:close/>
                </a:path>
              </a:pathLst>
            </a:custGeom>
            <a:solidFill>
              <a:srgbClr val="000000">
                <a:alpha val="0"/>
              </a:srgbClr>
            </a:solidFill>
            <a:ln w="38100" cap="rnd">
              <a:solidFill>
                <a:srgbClr val="D5D7D5"/>
              </a:solidFill>
              <a:prstDash val="solid"/>
              <a:round/>
            </a:ln>
          </p:spPr>
        </p:sp>
        <p:sp>
          <p:nvSpPr>
            <p:cNvPr name="TextBox 4" id="4"/>
            <p:cNvSpPr txBox="true"/>
            <p:nvPr/>
          </p:nvSpPr>
          <p:spPr>
            <a:xfrm>
              <a:off x="0" y="-47625"/>
              <a:ext cx="1803681" cy="46776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08773" y="3892508"/>
            <a:ext cx="2869254" cy="995105"/>
            <a:chOff x="0" y="0"/>
            <a:chExt cx="1171801" cy="406400"/>
          </a:xfrm>
        </p:grpSpPr>
        <p:sp>
          <p:nvSpPr>
            <p:cNvPr name="Freeform 6" id="6"/>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7" id="7"/>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8" id="8"/>
          <p:cNvGrpSpPr/>
          <p:nvPr/>
        </p:nvGrpSpPr>
        <p:grpSpPr>
          <a:xfrm rot="0">
            <a:off x="4609073" y="3907378"/>
            <a:ext cx="2869254" cy="995105"/>
            <a:chOff x="0" y="0"/>
            <a:chExt cx="1171801" cy="406400"/>
          </a:xfrm>
        </p:grpSpPr>
        <p:sp>
          <p:nvSpPr>
            <p:cNvPr name="Freeform 9" id="9"/>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10" id="10"/>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11" id="11"/>
          <p:cNvGrpSpPr/>
          <p:nvPr/>
        </p:nvGrpSpPr>
        <p:grpSpPr>
          <a:xfrm rot="0">
            <a:off x="7709373" y="3922248"/>
            <a:ext cx="2869254" cy="995105"/>
            <a:chOff x="0" y="0"/>
            <a:chExt cx="1171801" cy="406400"/>
          </a:xfrm>
        </p:grpSpPr>
        <p:sp>
          <p:nvSpPr>
            <p:cNvPr name="Freeform 12" id="12"/>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13" id="13"/>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14" id="14"/>
          <p:cNvGrpSpPr/>
          <p:nvPr/>
        </p:nvGrpSpPr>
        <p:grpSpPr>
          <a:xfrm rot="0">
            <a:off x="10978677" y="3892508"/>
            <a:ext cx="2869254" cy="995105"/>
            <a:chOff x="0" y="0"/>
            <a:chExt cx="1171801" cy="406400"/>
          </a:xfrm>
        </p:grpSpPr>
        <p:sp>
          <p:nvSpPr>
            <p:cNvPr name="Freeform 15" id="15"/>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16" id="16"/>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17" id="17"/>
          <p:cNvGrpSpPr/>
          <p:nvPr/>
        </p:nvGrpSpPr>
        <p:grpSpPr>
          <a:xfrm rot="0">
            <a:off x="1508773" y="5339907"/>
            <a:ext cx="2869254" cy="995105"/>
            <a:chOff x="0" y="0"/>
            <a:chExt cx="1171801" cy="406400"/>
          </a:xfrm>
        </p:grpSpPr>
        <p:sp>
          <p:nvSpPr>
            <p:cNvPr name="Freeform 18" id="18"/>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19" id="19"/>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20" id="20"/>
          <p:cNvGrpSpPr/>
          <p:nvPr/>
        </p:nvGrpSpPr>
        <p:grpSpPr>
          <a:xfrm rot="0">
            <a:off x="4609073" y="5354777"/>
            <a:ext cx="2869254" cy="995105"/>
            <a:chOff x="0" y="0"/>
            <a:chExt cx="1171801" cy="406400"/>
          </a:xfrm>
        </p:grpSpPr>
        <p:sp>
          <p:nvSpPr>
            <p:cNvPr name="Freeform 21" id="21"/>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22" id="22"/>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23" id="23"/>
          <p:cNvGrpSpPr/>
          <p:nvPr/>
        </p:nvGrpSpPr>
        <p:grpSpPr>
          <a:xfrm rot="0">
            <a:off x="7709373" y="5339907"/>
            <a:ext cx="2869254" cy="995105"/>
            <a:chOff x="0" y="0"/>
            <a:chExt cx="1171801" cy="406400"/>
          </a:xfrm>
        </p:grpSpPr>
        <p:sp>
          <p:nvSpPr>
            <p:cNvPr name="Freeform 24" id="24"/>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25" id="25"/>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26" id="26"/>
          <p:cNvGrpSpPr/>
          <p:nvPr/>
        </p:nvGrpSpPr>
        <p:grpSpPr>
          <a:xfrm rot="0">
            <a:off x="10940577" y="5354777"/>
            <a:ext cx="2869254" cy="995105"/>
            <a:chOff x="0" y="0"/>
            <a:chExt cx="1171801" cy="406400"/>
          </a:xfrm>
        </p:grpSpPr>
        <p:sp>
          <p:nvSpPr>
            <p:cNvPr name="Freeform 27" id="27"/>
            <p:cNvSpPr/>
            <p:nvPr/>
          </p:nvSpPr>
          <p:spPr>
            <a:xfrm flipH="false" flipV="false" rot="0">
              <a:off x="0" y="0"/>
              <a:ext cx="1171801" cy="406400"/>
            </a:xfrm>
            <a:custGeom>
              <a:avLst/>
              <a:gdLst/>
              <a:ahLst/>
              <a:cxnLst/>
              <a:rect r="r" b="b" t="t" l="l"/>
              <a:pathLst>
                <a:path h="406400" w="1171801">
                  <a:moveTo>
                    <a:pt x="968601" y="0"/>
                  </a:moveTo>
                  <a:cubicBezTo>
                    <a:pt x="1080825" y="0"/>
                    <a:pt x="1171801" y="90976"/>
                    <a:pt x="1171801" y="203200"/>
                  </a:cubicBezTo>
                  <a:cubicBezTo>
                    <a:pt x="1171801" y="315424"/>
                    <a:pt x="1080825" y="406400"/>
                    <a:pt x="9686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D5D7D5"/>
              </a:solidFill>
              <a:prstDash val="solid"/>
              <a:miter/>
            </a:ln>
          </p:spPr>
        </p:sp>
        <p:sp>
          <p:nvSpPr>
            <p:cNvPr name="TextBox 28" id="28"/>
            <p:cNvSpPr txBox="true"/>
            <p:nvPr/>
          </p:nvSpPr>
          <p:spPr>
            <a:xfrm>
              <a:off x="0" y="28575"/>
              <a:ext cx="1171801" cy="377825"/>
            </a:xfrm>
            <a:prstGeom prst="rect">
              <a:avLst/>
            </a:prstGeom>
          </p:spPr>
          <p:txBody>
            <a:bodyPr anchor="ctr" rtlCol="false" tIns="50800" lIns="50800" bIns="50800" rIns="50800"/>
            <a:lstStyle/>
            <a:p>
              <a:pPr algn="ctr">
                <a:lnSpc>
                  <a:spcPts val="2174"/>
                </a:lnSpc>
              </a:pPr>
            </a:p>
          </p:txBody>
        </p:sp>
      </p:grpSp>
      <p:grpSp>
        <p:nvGrpSpPr>
          <p:cNvPr name="Group 29" id="29"/>
          <p:cNvGrpSpPr/>
          <p:nvPr/>
        </p:nvGrpSpPr>
        <p:grpSpPr>
          <a:xfrm rot="0">
            <a:off x="15832684" y="973325"/>
            <a:ext cx="110750" cy="11075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31" id="31"/>
            <p:cNvSpPr txBox="true"/>
            <p:nvPr/>
          </p:nvSpPr>
          <p:spPr>
            <a:xfrm>
              <a:off x="76200" y="104775"/>
              <a:ext cx="660400" cy="631825"/>
            </a:xfrm>
            <a:prstGeom prst="rect">
              <a:avLst/>
            </a:prstGeom>
          </p:spPr>
          <p:txBody>
            <a:bodyPr anchor="ctr" rtlCol="false" tIns="50800" lIns="50800" bIns="50800" rIns="50800"/>
            <a:lstStyle/>
            <a:p>
              <a:pPr algn="ctr">
                <a:lnSpc>
                  <a:spcPts val="2174"/>
                </a:lnSpc>
              </a:pPr>
            </a:p>
          </p:txBody>
        </p:sp>
      </p:grpSp>
      <p:sp>
        <p:nvSpPr>
          <p:cNvPr name="TextBox 32" id="32"/>
          <p:cNvSpPr txBox="true"/>
          <p:nvPr/>
        </p:nvSpPr>
        <p:spPr>
          <a:xfrm rot="0">
            <a:off x="1028700" y="1152525"/>
            <a:ext cx="3846771" cy="578538"/>
          </a:xfrm>
          <a:prstGeom prst="rect">
            <a:avLst/>
          </a:prstGeom>
        </p:spPr>
        <p:txBody>
          <a:bodyPr anchor="t" rtlCol="false" tIns="0" lIns="0" bIns="0" rIns="0">
            <a:spAutoFit/>
          </a:bodyPr>
          <a:lstStyle/>
          <a:p>
            <a:pPr>
              <a:lnSpc>
                <a:spcPts val="3837"/>
              </a:lnSpc>
            </a:pPr>
            <a:r>
              <a:rPr lang="en-US" sz="4410">
                <a:solidFill>
                  <a:srgbClr val="FFFFFF"/>
                </a:solidFill>
                <a:latin typeface="Hagrid Ultra-Bold"/>
              </a:rPr>
              <a:t>OVERVIEW</a:t>
            </a:r>
          </a:p>
        </p:txBody>
      </p:sp>
      <p:sp>
        <p:nvSpPr>
          <p:cNvPr name="TextBox 33" id="33"/>
          <p:cNvSpPr txBox="true"/>
          <p:nvPr/>
        </p:nvSpPr>
        <p:spPr>
          <a:xfrm rot="0">
            <a:off x="4935778" y="4163520"/>
            <a:ext cx="2215844" cy="510232"/>
          </a:xfrm>
          <a:prstGeom prst="rect">
            <a:avLst/>
          </a:prstGeom>
        </p:spPr>
        <p:txBody>
          <a:bodyPr anchor="t" rtlCol="false" tIns="0" lIns="0" bIns="0" rIns="0">
            <a:spAutoFit/>
          </a:bodyPr>
          <a:lstStyle/>
          <a:p>
            <a:pPr algn="ctr">
              <a:lnSpc>
                <a:spcPts val="1891"/>
              </a:lnSpc>
            </a:pPr>
            <a:r>
              <a:rPr lang="en-US" sz="2174">
                <a:solidFill>
                  <a:srgbClr val="FFFFFF"/>
                </a:solidFill>
                <a:latin typeface="Neue Machina Ultra-Bold"/>
              </a:rPr>
              <a:t>K-Means Clustering</a:t>
            </a:r>
          </a:p>
        </p:txBody>
      </p:sp>
      <p:sp>
        <p:nvSpPr>
          <p:cNvPr name="TextBox 34" id="34"/>
          <p:cNvSpPr txBox="true"/>
          <p:nvPr/>
        </p:nvSpPr>
        <p:spPr>
          <a:xfrm rot="0">
            <a:off x="8322070" y="4342062"/>
            <a:ext cx="1643861" cy="272107"/>
          </a:xfrm>
          <a:prstGeom prst="rect">
            <a:avLst/>
          </a:prstGeom>
        </p:spPr>
        <p:txBody>
          <a:bodyPr anchor="t" rtlCol="false" tIns="0" lIns="0" bIns="0" rIns="0">
            <a:spAutoFit/>
          </a:bodyPr>
          <a:lstStyle/>
          <a:p>
            <a:pPr algn="ctr">
              <a:lnSpc>
                <a:spcPts val="1891"/>
              </a:lnSpc>
            </a:pPr>
            <a:r>
              <a:rPr lang="en-US" sz="2174">
                <a:solidFill>
                  <a:srgbClr val="FFFFFF"/>
                </a:solidFill>
                <a:latin typeface="Neue Machina Ultra-Bold"/>
              </a:rPr>
              <a:t>Objective</a:t>
            </a:r>
          </a:p>
        </p:txBody>
      </p:sp>
      <p:sp>
        <p:nvSpPr>
          <p:cNvPr name="TextBox 35" id="35"/>
          <p:cNvSpPr txBox="true"/>
          <p:nvPr/>
        </p:nvSpPr>
        <p:spPr>
          <a:xfrm rot="0">
            <a:off x="1674361" y="4297452"/>
            <a:ext cx="2538078" cy="272107"/>
          </a:xfrm>
          <a:prstGeom prst="rect">
            <a:avLst/>
          </a:prstGeom>
        </p:spPr>
        <p:txBody>
          <a:bodyPr anchor="t" rtlCol="false" tIns="0" lIns="0" bIns="0" rIns="0">
            <a:spAutoFit/>
          </a:bodyPr>
          <a:lstStyle/>
          <a:p>
            <a:pPr algn="ctr">
              <a:lnSpc>
                <a:spcPts val="1891"/>
              </a:lnSpc>
            </a:pPr>
            <a:r>
              <a:rPr lang="en-US" sz="2174">
                <a:solidFill>
                  <a:srgbClr val="FFFFFF"/>
                </a:solidFill>
                <a:latin typeface="Neue Machina Ultra-Bold"/>
              </a:rPr>
              <a:t>Introduction</a:t>
            </a:r>
          </a:p>
        </p:txBody>
      </p:sp>
      <p:sp>
        <p:nvSpPr>
          <p:cNvPr name="TextBox 36" id="36"/>
          <p:cNvSpPr txBox="true"/>
          <p:nvPr/>
        </p:nvSpPr>
        <p:spPr>
          <a:xfrm rot="0">
            <a:off x="11212340" y="4257670"/>
            <a:ext cx="2401929" cy="293356"/>
          </a:xfrm>
          <a:prstGeom prst="rect">
            <a:avLst/>
          </a:prstGeom>
        </p:spPr>
        <p:txBody>
          <a:bodyPr anchor="t" rtlCol="false" tIns="0" lIns="0" bIns="0" rIns="0">
            <a:spAutoFit/>
          </a:bodyPr>
          <a:lstStyle/>
          <a:p>
            <a:pPr algn="ctr">
              <a:lnSpc>
                <a:spcPts val="2174"/>
              </a:lnSpc>
            </a:pPr>
            <a:r>
              <a:rPr lang="en-US" sz="2174">
                <a:solidFill>
                  <a:srgbClr val="FFFFFF"/>
                </a:solidFill>
                <a:latin typeface="Neue Machina Ultra-Bold"/>
              </a:rPr>
              <a:t>Methodology</a:t>
            </a:r>
          </a:p>
        </p:txBody>
      </p:sp>
      <p:sp>
        <p:nvSpPr>
          <p:cNvPr name="TextBox 37" id="37"/>
          <p:cNvSpPr txBox="true"/>
          <p:nvPr/>
        </p:nvSpPr>
        <p:spPr>
          <a:xfrm rot="0">
            <a:off x="4875471" y="5631716"/>
            <a:ext cx="2472227" cy="559021"/>
          </a:xfrm>
          <a:prstGeom prst="rect">
            <a:avLst/>
          </a:prstGeom>
        </p:spPr>
        <p:txBody>
          <a:bodyPr anchor="t" rtlCol="false" tIns="0" lIns="0" bIns="0" rIns="0">
            <a:spAutoFit/>
          </a:bodyPr>
          <a:lstStyle/>
          <a:p>
            <a:pPr algn="ctr">
              <a:lnSpc>
                <a:spcPts val="2133"/>
              </a:lnSpc>
            </a:pPr>
            <a:r>
              <a:rPr lang="en-US" sz="2133">
                <a:solidFill>
                  <a:srgbClr val="FFFFFF"/>
                </a:solidFill>
                <a:latin typeface="Neue Machina Ultra-Bold"/>
              </a:rPr>
              <a:t>Feature Engineering</a:t>
            </a:r>
          </a:p>
        </p:txBody>
      </p:sp>
      <p:sp>
        <p:nvSpPr>
          <p:cNvPr name="TextBox 38" id="38"/>
          <p:cNvSpPr txBox="true"/>
          <p:nvPr/>
        </p:nvSpPr>
        <p:spPr>
          <a:xfrm rot="0">
            <a:off x="7973627" y="5764549"/>
            <a:ext cx="2121009" cy="293356"/>
          </a:xfrm>
          <a:prstGeom prst="rect">
            <a:avLst/>
          </a:prstGeom>
        </p:spPr>
        <p:txBody>
          <a:bodyPr anchor="t" rtlCol="false" tIns="0" lIns="0" bIns="0" rIns="0">
            <a:spAutoFit/>
          </a:bodyPr>
          <a:lstStyle/>
          <a:p>
            <a:pPr algn="ctr">
              <a:lnSpc>
                <a:spcPts val="2174"/>
              </a:lnSpc>
            </a:pPr>
            <a:r>
              <a:rPr lang="en-US" sz="2174">
                <a:solidFill>
                  <a:srgbClr val="FFFFFF"/>
                </a:solidFill>
                <a:latin typeface="Neue Machina Ultra-Bold"/>
              </a:rPr>
              <a:t>Conclusion</a:t>
            </a:r>
          </a:p>
        </p:txBody>
      </p:sp>
      <p:sp>
        <p:nvSpPr>
          <p:cNvPr name="TextBox 39" id="39"/>
          <p:cNvSpPr txBox="true"/>
          <p:nvPr/>
        </p:nvSpPr>
        <p:spPr>
          <a:xfrm rot="0">
            <a:off x="1562744" y="5710867"/>
            <a:ext cx="2649695" cy="281760"/>
          </a:xfrm>
          <a:prstGeom prst="rect">
            <a:avLst/>
          </a:prstGeom>
        </p:spPr>
        <p:txBody>
          <a:bodyPr anchor="t" rtlCol="false" tIns="0" lIns="0" bIns="0" rIns="0">
            <a:spAutoFit/>
          </a:bodyPr>
          <a:lstStyle/>
          <a:p>
            <a:pPr algn="ctr">
              <a:lnSpc>
                <a:spcPts val="2092"/>
              </a:lnSpc>
            </a:pPr>
            <a:r>
              <a:rPr lang="en-US" sz="2092">
                <a:solidFill>
                  <a:srgbClr val="FFFFFF"/>
                </a:solidFill>
                <a:latin typeface="Neue Machina Ultra-Bold"/>
              </a:rPr>
              <a:t>Visualisation</a:t>
            </a:r>
          </a:p>
        </p:txBody>
      </p:sp>
      <p:sp>
        <p:nvSpPr>
          <p:cNvPr name="TextBox 40" id="40"/>
          <p:cNvSpPr txBox="true"/>
          <p:nvPr/>
        </p:nvSpPr>
        <p:spPr>
          <a:xfrm rot="0">
            <a:off x="11260277" y="5719939"/>
            <a:ext cx="1968046" cy="293356"/>
          </a:xfrm>
          <a:prstGeom prst="rect">
            <a:avLst/>
          </a:prstGeom>
        </p:spPr>
        <p:txBody>
          <a:bodyPr anchor="t" rtlCol="false" tIns="0" lIns="0" bIns="0" rIns="0">
            <a:spAutoFit/>
          </a:bodyPr>
          <a:lstStyle/>
          <a:p>
            <a:pPr algn="ctr">
              <a:lnSpc>
                <a:spcPts val="2174"/>
              </a:lnSpc>
            </a:pPr>
            <a:r>
              <a:rPr lang="en-US" sz="2174">
                <a:solidFill>
                  <a:srgbClr val="FFFFFF"/>
                </a:solidFill>
                <a:latin typeface="Neue Machina Ultra-Bold"/>
              </a:rPr>
              <a:t>Thank You</a:t>
            </a:r>
          </a:p>
        </p:txBody>
      </p:sp>
      <p:sp>
        <p:nvSpPr>
          <p:cNvPr name="AutoShape 41" id="41"/>
          <p:cNvSpPr/>
          <p:nvPr/>
        </p:nvSpPr>
        <p:spPr>
          <a:xfrm>
            <a:off x="-1117835" y="9220026"/>
            <a:ext cx="6743748" cy="0"/>
          </a:xfrm>
          <a:prstGeom prst="line">
            <a:avLst/>
          </a:prstGeom>
          <a:ln cap="flat" w="38100">
            <a:solidFill>
              <a:srgbClr val="D5D7D5"/>
            </a:solidFill>
            <a:prstDash val="solid"/>
            <a:headEnd type="none" len="sm" w="sm"/>
            <a:tailEnd type="oval" len="lg" w="lg"/>
          </a:ln>
        </p:spPr>
      </p:sp>
      <p:sp>
        <p:nvSpPr>
          <p:cNvPr name="AutoShape 42" id="42"/>
          <p:cNvSpPr/>
          <p:nvPr/>
        </p:nvSpPr>
        <p:spPr>
          <a:xfrm flipH="true">
            <a:off x="12662087" y="9220026"/>
            <a:ext cx="6743748" cy="0"/>
          </a:xfrm>
          <a:prstGeom prst="line">
            <a:avLst/>
          </a:prstGeom>
          <a:ln cap="flat" w="38100">
            <a:solidFill>
              <a:srgbClr val="D5D7D5"/>
            </a:solidFill>
            <a:prstDash val="solid"/>
            <a:headEnd type="none" len="sm" w="sm"/>
            <a:tailEnd type="oval" len="lg" w="lg"/>
          </a:ln>
        </p:spPr>
      </p:sp>
      <p:sp>
        <p:nvSpPr>
          <p:cNvPr name="TextBox 43" id="43"/>
          <p:cNvSpPr txBox="true"/>
          <p:nvPr/>
        </p:nvSpPr>
        <p:spPr>
          <a:xfrm rot="0">
            <a:off x="15888059" y="820738"/>
            <a:ext cx="1371241" cy="358775"/>
          </a:xfrm>
          <a:prstGeom prst="rect">
            <a:avLst/>
          </a:prstGeom>
        </p:spPr>
        <p:txBody>
          <a:bodyPr anchor="t" rtlCol="false" tIns="0" lIns="0" bIns="0" rIns="0">
            <a:spAutoFit/>
          </a:bodyPr>
          <a:lstStyle/>
          <a:p>
            <a:pPr algn="r">
              <a:lnSpc>
                <a:spcPts val="2800"/>
              </a:lnSpc>
            </a:pPr>
            <a:r>
              <a:rPr lang="en-US" sz="2000">
                <a:solidFill>
                  <a:srgbClr val="FFFFFF"/>
                </a:solidFill>
                <a:latin typeface="Neue Machina"/>
              </a:rPr>
              <a:t>Page 02</a:t>
            </a:r>
          </a:p>
        </p:txBody>
      </p:sp>
      <p:grpSp>
        <p:nvGrpSpPr>
          <p:cNvPr name="Group 44" id="44"/>
          <p:cNvGrpSpPr/>
          <p:nvPr/>
        </p:nvGrpSpPr>
        <p:grpSpPr>
          <a:xfrm rot="0">
            <a:off x="15633392" y="973325"/>
            <a:ext cx="110750" cy="11075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p:spPr>
        </p:sp>
        <p:sp>
          <p:nvSpPr>
            <p:cNvPr name="TextBox 46" id="46"/>
            <p:cNvSpPr txBox="true"/>
            <p:nvPr/>
          </p:nvSpPr>
          <p:spPr>
            <a:xfrm>
              <a:off x="76200" y="104775"/>
              <a:ext cx="660400" cy="631825"/>
            </a:xfrm>
            <a:prstGeom prst="rect">
              <a:avLst/>
            </a:prstGeom>
          </p:spPr>
          <p:txBody>
            <a:bodyPr anchor="ctr" rtlCol="false" tIns="50800" lIns="50800" bIns="50800" rIns="50800"/>
            <a:lstStyle/>
            <a:p>
              <a:pPr algn="ctr">
                <a:lnSpc>
                  <a:spcPts val="2174"/>
                </a:lnSpc>
              </a:pPr>
            </a:p>
          </p:txBody>
        </p:sp>
      </p:grpSp>
      <p:grpSp>
        <p:nvGrpSpPr>
          <p:cNvPr name="Group 47" id="47"/>
          <p:cNvGrpSpPr/>
          <p:nvPr/>
        </p:nvGrpSpPr>
        <p:grpSpPr>
          <a:xfrm rot="0">
            <a:off x="15434100" y="973325"/>
            <a:ext cx="110750" cy="110750"/>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49" id="49"/>
            <p:cNvSpPr txBox="true"/>
            <p:nvPr/>
          </p:nvSpPr>
          <p:spPr>
            <a:xfrm>
              <a:off x="76200" y="104775"/>
              <a:ext cx="660400" cy="631825"/>
            </a:xfrm>
            <a:prstGeom prst="rect">
              <a:avLst/>
            </a:prstGeom>
          </p:spPr>
          <p:txBody>
            <a:bodyPr anchor="ctr" rtlCol="false" tIns="50800" lIns="50800" bIns="50800" rIns="50800"/>
            <a:lstStyle/>
            <a:p>
              <a:pPr algn="ctr">
                <a:lnSpc>
                  <a:spcPts val="2174"/>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1312964" y="580144"/>
            <a:ext cx="7612256" cy="1595230"/>
            <a:chOff x="0" y="0"/>
            <a:chExt cx="2004874" cy="420143"/>
          </a:xfrm>
        </p:grpSpPr>
        <p:sp>
          <p:nvSpPr>
            <p:cNvPr name="Freeform 3" id="3"/>
            <p:cNvSpPr/>
            <p:nvPr/>
          </p:nvSpPr>
          <p:spPr>
            <a:xfrm flipH="false" flipV="false" rot="0">
              <a:off x="0" y="0"/>
              <a:ext cx="2004874" cy="420143"/>
            </a:xfrm>
            <a:custGeom>
              <a:avLst/>
              <a:gdLst/>
              <a:ahLst/>
              <a:cxnLst/>
              <a:rect r="r" b="b" t="t" l="l"/>
              <a:pathLst>
                <a:path h="420143" w="2004874">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004874" cy="4487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16" id="16"/>
          <p:cNvSpPr txBox="true"/>
          <p:nvPr/>
        </p:nvSpPr>
        <p:spPr>
          <a:xfrm rot="0">
            <a:off x="1028700" y="1152525"/>
            <a:ext cx="4506686"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Introduction</a:t>
            </a:r>
          </a:p>
        </p:txBody>
      </p:sp>
      <p:sp>
        <p:nvSpPr>
          <p:cNvPr name="TextBox 17" id="17"/>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03 </a:t>
            </a:r>
          </a:p>
        </p:txBody>
      </p:sp>
      <p:sp>
        <p:nvSpPr>
          <p:cNvPr name="TextBox 18" id="18"/>
          <p:cNvSpPr txBox="true"/>
          <p:nvPr/>
        </p:nvSpPr>
        <p:spPr>
          <a:xfrm rot="0">
            <a:off x="2255849" y="3217573"/>
            <a:ext cx="11873089" cy="4874530"/>
          </a:xfrm>
          <a:prstGeom prst="rect">
            <a:avLst/>
          </a:prstGeom>
        </p:spPr>
        <p:txBody>
          <a:bodyPr anchor="t" rtlCol="false" tIns="0" lIns="0" bIns="0" rIns="0">
            <a:spAutoFit/>
          </a:bodyPr>
          <a:lstStyle/>
          <a:p>
            <a:pPr>
              <a:lnSpc>
                <a:spcPts val="4325"/>
              </a:lnSpc>
            </a:pPr>
            <a:r>
              <a:rPr lang="en-US" sz="3089">
                <a:solidFill>
                  <a:srgbClr val="6E332E"/>
                </a:solidFill>
                <a:latin typeface="DM Sans"/>
              </a:rPr>
              <a:t>In this project, we aim to analyze a transnational dataset capturing transactions from 01/12/2010 to 09/12/2011 for a UK-based online retail store specializing in unique all-occasion gifts. Focusing on customer segmentation, the goal is to identify major segments, particularly recognizing the distinctive characteristics of wholesale customers. This analysis will contribute valuable insights for tailored marketing strategies, inventory optimization, and overall business enhancement in the dynamic landscape of online retail.</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6E332E"/>
        </a:solidFill>
      </p:bgPr>
    </p:bg>
    <p:spTree>
      <p:nvGrpSpPr>
        <p:cNvPr id="1" name=""/>
        <p:cNvGrpSpPr/>
        <p:nvPr/>
      </p:nvGrpSpPr>
      <p:grpSpPr>
        <a:xfrm>
          <a:off x="0" y="0"/>
          <a:ext cx="0" cy="0"/>
          <a:chOff x="0" y="0"/>
          <a:chExt cx="0" cy="0"/>
        </a:xfrm>
      </p:grpSpPr>
      <p:grpSp>
        <p:nvGrpSpPr>
          <p:cNvPr name="Group 2" id="2"/>
          <p:cNvGrpSpPr/>
          <p:nvPr/>
        </p:nvGrpSpPr>
        <p:grpSpPr>
          <a:xfrm rot="0">
            <a:off x="-1312964" y="580144"/>
            <a:ext cx="11011558" cy="1595230"/>
            <a:chOff x="0" y="0"/>
            <a:chExt cx="2900164" cy="420143"/>
          </a:xfrm>
        </p:grpSpPr>
        <p:sp>
          <p:nvSpPr>
            <p:cNvPr name="Freeform 3" id="3"/>
            <p:cNvSpPr/>
            <p:nvPr/>
          </p:nvSpPr>
          <p:spPr>
            <a:xfrm flipH="false" flipV="false" rot="0">
              <a:off x="0" y="0"/>
              <a:ext cx="2900163" cy="420143"/>
            </a:xfrm>
            <a:custGeom>
              <a:avLst/>
              <a:gdLst/>
              <a:ahLst/>
              <a:cxnLst/>
              <a:rect r="r" b="b" t="t" l="l"/>
              <a:pathLst>
                <a:path h="420143" w="2900163">
                  <a:moveTo>
                    <a:pt x="70307" y="0"/>
                  </a:moveTo>
                  <a:lnTo>
                    <a:pt x="2829856" y="0"/>
                  </a:lnTo>
                  <a:cubicBezTo>
                    <a:pt x="2868686" y="0"/>
                    <a:pt x="2900163" y="31478"/>
                    <a:pt x="2900163" y="70307"/>
                  </a:cubicBezTo>
                  <a:lnTo>
                    <a:pt x="2900163" y="349836"/>
                  </a:lnTo>
                  <a:cubicBezTo>
                    <a:pt x="2900163" y="368482"/>
                    <a:pt x="2892756" y="386365"/>
                    <a:pt x="2879571" y="399550"/>
                  </a:cubicBezTo>
                  <a:cubicBezTo>
                    <a:pt x="2866386" y="412736"/>
                    <a:pt x="2848503" y="420143"/>
                    <a:pt x="2829856" y="420143"/>
                  </a:cubicBezTo>
                  <a:lnTo>
                    <a:pt x="70307" y="420143"/>
                  </a:lnTo>
                  <a:cubicBezTo>
                    <a:pt x="51661" y="420143"/>
                    <a:pt x="33778" y="412736"/>
                    <a:pt x="20593" y="399550"/>
                  </a:cubicBezTo>
                  <a:cubicBezTo>
                    <a:pt x="7407" y="386365"/>
                    <a:pt x="0" y="368482"/>
                    <a:pt x="0" y="349836"/>
                  </a:cubicBezTo>
                  <a:lnTo>
                    <a:pt x="0" y="70307"/>
                  </a:lnTo>
                  <a:cubicBezTo>
                    <a:pt x="0" y="31478"/>
                    <a:pt x="31478" y="0"/>
                    <a:pt x="70307" y="0"/>
                  </a:cubicBezTo>
                  <a:close/>
                </a:path>
              </a:pathLst>
            </a:custGeom>
            <a:solidFill>
              <a:srgbClr val="000000">
                <a:alpha val="0"/>
              </a:srgbClr>
            </a:solidFill>
            <a:ln w="38100" cap="rnd">
              <a:solidFill>
                <a:srgbClr val="D5D7D5"/>
              </a:solidFill>
              <a:prstDash val="solid"/>
              <a:round/>
            </a:ln>
          </p:spPr>
        </p:sp>
        <p:sp>
          <p:nvSpPr>
            <p:cNvPr name="TextBox 4" id="4"/>
            <p:cNvSpPr txBox="true"/>
            <p:nvPr/>
          </p:nvSpPr>
          <p:spPr>
            <a:xfrm>
              <a:off x="0" y="-28575"/>
              <a:ext cx="2900164" cy="4487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8" id="8"/>
          <p:cNvSpPr txBox="true"/>
          <p:nvPr/>
        </p:nvSpPr>
        <p:spPr>
          <a:xfrm rot="0">
            <a:off x="752304" y="1116200"/>
            <a:ext cx="7785409" cy="619633"/>
          </a:xfrm>
          <a:prstGeom prst="rect">
            <a:avLst/>
          </a:prstGeom>
        </p:spPr>
        <p:txBody>
          <a:bodyPr anchor="t" rtlCol="false" tIns="0" lIns="0" bIns="0" rIns="0">
            <a:spAutoFit/>
          </a:bodyPr>
          <a:lstStyle/>
          <a:p>
            <a:pPr>
              <a:lnSpc>
                <a:spcPts val="4360"/>
              </a:lnSpc>
            </a:pPr>
            <a:r>
              <a:rPr lang="en-US" sz="5012">
                <a:solidFill>
                  <a:srgbClr val="FFFFFF"/>
                </a:solidFill>
                <a:latin typeface="Neue Machina Ultra-Bold"/>
              </a:rPr>
              <a:t>K-Means Clustering</a:t>
            </a:r>
          </a:p>
        </p:txBody>
      </p:sp>
      <p:sp>
        <p:nvSpPr>
          <p:cNvPr name="AutoShape 9" id="9"/>
          <p:cNvSpPr/>
          <p:nvPr/>
        </p:nvSpPr>
        <p:spPr>
          <a:xfrm>
            <a:off x="-1117835" y="9220026"/>
            <a:ext cx="6743748" cy="0"/>
          </a:xfrm>
          <a:prstGeom prst="line">
            <a:avLst/>
          </a:prstGeom>
          <a:ln cap="flat" w="38100">
            <a:solidFill>
              <a:srgbClr val="D5D7D5"/>
            </a:solidFill>
            <a:prstDash val="solid"/>
            <a:headEnd type="none" len="sm" w="sm"/>
            <a:tailEnd type="oval" len="lg" w="lg"/>
          </a:ln>
        </p:spPr>
      </p:sp>
      <p:sp>
        <p:nvSpPr>
          <p:cNvPr name="AutoShape 10" id="10"/>
          <p:cNvSpPr/>
          <p:nvPr/>
        </p:nvSpPr>
        <p:spPr>
          <a:xfrm flipH="true">
            <a:off x="12662087" y="9220026"/>
            <a:ext cx="6743748" cy="0"/>
          </a:xfrm>
          <a:prstGeom prst="line">
            <a:avLst/>
          </a:prstGeom>
          <a:ln cap="flat" w="38100">
            <a:solidFill>
              <a:srgbClr val="D5D7D5"/>
            </a:solidFill>
            <a:prstDash val="solid"/>
            <a:headEnd type="none" len="sm" w="sm"/>
            <a:tailEnd type="oval" len="lg" w="lg"/>
          </a:ln>
        </p:spPr>
      </p:sp>
      <p:sp>
        <p:nvSpPr>
          <p:cNvPr name="TextBox 11" id="11"/>
          <p:cNvSpPr txBox="true"/>
          <p:nvPr/>
        </p:nvSpPr>
        <p:spPr>
          <a:xfrm rot="0">
            <a:off x="15888059" y="820738"/>
            <a:ext cx="1371241" cy="358775"/>
          </a:xfrm>
          <a:prstGeom prst="rect">
            <a:avLst/>
          </a:prstGeom>
        </p:spPr>
        <p:txBody>
          <a:bodyPr anchor="t" rtlCol="false" tIns="0" lIns="0" bIns="0" rIns="0">
            <a:spAutoFit/>
          </a:bodyPr>
          <a:lstStyle/>
          <a:p>
            <a:pPr algn="r">
              <a:lnSpc>
                <a:spcPts val="2800"/>
              </a:lnSpc>
            </a:pPr>
            <a:r>
              <a:rPr lang="en-US" sz="2000">
                <a:solidFill>
                  <a:srgbClr val="FFFFFF"/>
                </a:solidFill>
                <a:latin typeface="Neue Machina"/>
              </a:rPr>
              <a:t>Page 04 </a:t>
            </a:r>
          </a:p>
        </p:txBody>
      </p:sp>
      <p:grpSp>
        <p:nvGrpSpPr>
          <p:cNvPr name="Group 12" id="12"/>
          <p:cNvGrpSpPr/>
          <p:nvPr/>
        </p:nvGrpSpPr>
        <p:grpSpPr>
          <a:xfrm rot="0">
            <a:off x="15633392" y="973325"/>
            <a:ext cx="110750" cy="1107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p:spPr>
        </p:sp>
        <p:sp>
          <p:nvSpPr>
            <p:cNvPr name="TextBox 14" id="14"/>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5" id="15"/>
          <p:cNvGrpSpPr/>
          <p:nvPr/>
        </p:nvGrpSpPr>
        <p:grpSpPr>
          <a:xfrm rot="0">
            <a:off x="15434100" y="973325"/>
            <a:ext cx="110750" cy="1107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17" id="1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18" id="18"/>
          <p:cNvSpPr txBox="true"/>
          <p:nvPr/>
        </p:nvSpPr>
        <p:spPr>
          <a:xfrm rot="0">
            <a:off x="1793574" y="2674502"/>
            <a:ext cx="14149860" cy="5960671"/>
          </a:xfrm>
          <a:prstGeom prst="rect">
            <a:avLst/>
          </a:prstGeom>
        </p:spPr>
        <p:txBody>
          <a:bodyPr anchor="t" rtlCol="false" tIns="0" lIns="0" bIns="0" rIns="0">
            <a:spAutoFit/>
          </a:bodyPr>
          <a:lstStyle/>
          <a:p>
            <a:pPr algn="ctr">
              <a:lnSpc>
                <a:spcPts val="4309"/>
              </a:lnSpc>
            </a:pPr>
            <a:r>
              <a:rPr lang="en-US" sz="3077">
                <a:solidFill>
                  <a:srgbClr val="FFFFFF"/>
                </a:solidFill>
                <a:latin typeface="DM Sans"/>
              </a:rPr>
              <a:t>K-means clustering is a machine learning technique that partitions a dataset into distinct, homogeneous groups based on similarities among data points. It minimizes intra-cluster variations and maximizes inter-cluster differences. This method is pivotal for customer segmentation, pattern recognition, and data categorization. In various fields, including marketing and online retail, K-means clustering enables businesses to understand distinct customer segments, tailor marketing strategies, optimize inventory management, and enhance decision-making. By uncovering hidden patterns within data, K-means clustering empowers organizations to make informed and strategic choices, ultimately contributing to improved operational efficiency and overall business success.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1312964" y="580144"/>
            <a:ext cx="6938877" cy="1595230"/>
            <a:chOff x="0" y="0"/>
            <a:chExt cx="1827523" cy="420143"/>
          </a:xfrm>
        </p:grpSpPr>
        <p:sp>
          <p:nvSpPr>
            <p:cNvPr name="Freeform 3" id="3"/>
            <p:cNvSpPr/>
            <p:nvPr/>
          </p:nvSpPr>
          <p:spPr>
            <a:xfrm flipH="false" flipV="false" rot="0">
              <a:off x="0" y="0"/>
              <a:ext cx="1827523" cy="420143"/>
            </a:xfrm>
            <a:custGeom>
              <a:avLst/>
              <a:gdLst/>
              <a:ahLst/>
              <a:cxnLst/>
              <a:rect r="r" b="b" t="t" l="l"/>
              <a:pathLst>
                <a:path h="420143" w="1827523">
                  <a:moveTo>
                    <a:pt x="111573" y="0"/>
                  </a:moveTo>
                  <a:lnTo>
                    <a:pt x="1715950" y="0"/>
                  </a:lnTo>
                  <a:cubicBezTo>
                    <a:pt x="1745541" y="0"/>
                    <a:pt x="1773920" y="11755"/>
                    <a:pt x="1794844" y="32679"/>
                  </a:cubicBezTo>
                  <a:cubicBezTo>
                    <a:pt x="1815768" y="53603"/>
                    <a:pt x="1827523" y="81982"/>
                    <a:pt x="1827523" y="111573"/>
                  </a:cubicBezTo>
                  <a:lnTo>
                    <a:pt x="1827523" y="308570"/>
                  </a:lnTo>
                  <a:cubicBezTo>
                    <a:pt x="1827523" y="370190"/>
                    <a:pt x="1777570" y="420143"/>
                    <a:pt x="1715950" y="420143"/>
                  </a:cubicBezTo>
                  <a:lnTo>
                    <a:pt x="111573" y="420143"/>
                  </a:lnTo>
                  <a:cubicBezTo>
                    <a:pt x="81982" y="420143"/>
                    <a:pt x="53603" y="408388"/>
                    <a:pt x="32679" y="387464"/>
                  </a:cubicBezTo>
                  <a:cubicBezTo>
                    <a:pt x="11755" y="366540"/>
                    <a:pt x="0" y="338161"/>
                    <a:pt x="0" y="308570"/>
                  </a:cubicBezTo>
                  <a:lnTo>
                    <a:pt x="0" y="111573"/>
                  </a:lnTo>
                  <a:cubicBezTo>
                    <a:pt x="0" y="49953"/>
                    <a:pt x="49953" y="0"/>
                    <a:pt x="111573"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1827523" cy="4487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16" id="16"/>
          <p:cNvSpPr txBox="true"/>
          <p:nvPr/>
        </p:nvSpPr>
        <p:spPr>
          <a:xfrm rot="0">
            <a:off x="1028700" y="1152525"/>
            <a:ext cx="4103274"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Objectives</a:t>
            </a:r>
          </a:p>
        </p:txBody>
      </p:sp>
      <p:sp>
        <p:nvSpPr>
          <p:cNvPr name="TextBox 17" id="17"/>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05</a:t>
            </a:r>
          </a:p>
        </p:txBody>
      </p:sp>
      <p:sp>
        <p:nvSpPr>
          <p:cNvPr name="TextBox 18" id="18"/>
          <p:cNvSpPr txBox="true"/>
          <p:nvPr/>
        </p:nvSpPr>
        <p:spPr>
          <a:xfrm rot="0">
            <a:off x="2941880" y="3886082"/>
            <a:ext cx="5492302" cy="3788364"/>
          </a:xfrm>
          <a:prstGeom prst="rect">
            <a:avLst/>
          </a:prstGeom>
        </p:spPr>
        <p:txBody>
          <a:bodyPr anchor="t" rtlCol="false" tIns="0" lIns="0" bIns="0" rIns="0">
            <a:spAutoFit/>
          </a:bodyPr>
          <a:lstStyle/>
          <a:p>
            <a:pPr>
              <a:lnSpc>
                <a:spcPts val="3817"/>
              </a:lnSpc>
            </a:pPr>
            <a:r>
              <a:rPr lang="en-US" sz="2726">
                <a:solidFill>
                  <a:srgbClr val="6E332E"/>
                </a:solidFill>
                <a:latin typeface="DM Sans Semi-Bold"/>
              </a:rPr>
              <a:t>Segmentation for Targeted Marketing:</a:t>
            </a:r>
            <a:r>
              <a:rPr lang="en-US" sz="2726">
                <a:solidFill>
                  <a:srgbClr val="6E332E"/>
                </a:solidFill>
                <a:latin typeface="DM Sans"/>
              </a:rPr>
              <a:t> Utilize the identified clusters to develop targeted marketing strategies, tailoring promotional efforts and communication to meet the specific needs and preferences of distinct customer segments.</a:t>
            </a:r>
          </a:p>
        </p:txBody>
      </p:sp>
      <p:sp>
        <p:nvSpPr>
          <p:cNvPr name="TextBox 19" id="19"/>
          <p:cNvSpPr txBox="true"/>
          <p:nvPr/>
        </p:nvSpPr>
        <p:spPr>
          <a:xfrm rot="0">
            <a:off x="3925539" y="3245808"/>
            <a:ext cx="4798039"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Objective 01</a:t>
            </a:r>
          </a:p>
        </p:txBody>
      </p:sp>
      <p:sp>
        <p:nvSpPr>
          <p:cNvPr name="TextBox 20" id="20"/>
          <p:cNvSpPr txBox="true"/>
          <p:nvPr/>
        </p:nvSpPr>
        <p:spPr>
          <a:xfrm rot="0">
            <a:off x="9971649" y="3886082"/>
            <a:ext cx="6166017" cy="5693364"/>
          </a:xfrm>
          <a:prstGeom prst="rect">
            <a:avLst/>
          </a:prstGeom>
        </p:spPr>
        <p:txBody>
          <a:bodyPr anchor="t" rtlCol="false" tIns="0" lIns="0" bIns="0" rIns="0">
            <a:spAutoFit/>
          </a:bodyPr>
          <a:lstStyle/>
          <a:p>
            <a:pPr>
              <a:lnSpc>
                <a:spcPts val="3817"/>
              </a:lnSpc>
            </a:pPr>
            <a:r>
              <a:rPr lang="en-US" sz="2726">
                <a:solidFill>
                  <a:srgbClr val="6E332E"/>
                </a:solidFill>
                <a:latin typeface="DM Sans Semi-Bold"/>
              </a:rPr>
              <a:t>Inventory Optimization:</a:t>
            </a:r>
            <a:r>
              <a:rPr lang="en-US" sz="2726">
                <a:solidFill>
                  <a:srgbClr val="6E332E"/>
                </a:solidFill>
                <a:latin typeface="DM Sans"/>
              </a:rPr>
              <a:t> Implement insights from clustering to optimize inventory management, ensuring the right products are available to meet the demands of each customer segment, thereby enhancing operational efficiency and customer satisfaction.</a:t>
            </a:r>
          </a:p>
          <a:p>
            <a:pPr>
              <a:lnSpc>
                <a:spcPts val="3817"/>
              </a:lnSpc>
            </a:pPr>
          </a:p>
          <a:p>
            <a:pPr>
              <a:lnSpc>
                <a:spcPts val="3817"/>
              </a:lnSpc>
            </a:pPr>
          </a:p>
          <a:p>
            <a:pPr>
              <a:lnSpc>
                <a:spcPts val="3817"/>
              </a:lnSpc>
            </a:pPr>
          </a:p>
          <a:p>
            <a:pPr>
              <a:lnSpc>
                <a:spcPts val="3817"/>
              </a:lnSpc>
            </a:pPr>
          </a:p>
        </p:txBody>
      </p:sp>
      <p:sp>
        <p:nvSpPr>
          <p:cNvPr name="TextBox 21" id="21"/>
          <p:cNvSpPr txBox="true"/>
          <p:nvPr/>
        </p:nvSpPr>
        <p:spPr>
          <a:xfrm rot="0">
            <a:off x="11339627" y="3245808"/>
            <a:ext cx="4798039"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Objective 02</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6E332E"/>
        </a:solidFill>
      </p:bgPr>
    </p:bg>
    <p:spTree>
      <p:nvGrpSpPr>
        <p:cNvPr id="1" name=""/>
        <p:cNvGrpSpPr/>
        <p:nvPr/>
      </p:nvGrpSpPr>
      <p:grpSpPr>
        <a:xfrm>
          <a:off x="0" y="0"/>
          <a:ext cx="0" cy="0"/>
          <a:chOff x="0" y="0"/>
          <a:chExt cx="0" cy="0"/>
        </a:xfrm>
      </p:grpSpPr>
      <p:grpSp>
        <p:nvGrpSpPr>
          <p:cNvPr name="Group 2" id="2"/>
          <p:cNvGrpSpPr/>
          <p:nvPr/>
        </p:nvGrpSpPr>
        <p:grpSpPr>
          <a:xfrm rot="0">
            <a:off x="-1312964" y="580144"/>
            <a:ext cx="8484409" cy="1595230"/>
            <a:chOff x="0" y="0"/>
            <a:chExt cx="2234577" cy="420143"/>
          </a:xfrm>
        </p:grpSpPr>
        <p:sp>
          <p:nvSpPr>
            <p:cNvPr name="Freeform 3" id="3"/>
            <p:cNvSpPr/>
            <p:nvPr/>
          </p:nvSpPr>
          <p:spPr>
            <a:xfrm flipH="false" flipV="false" rot="0">
              <a:off x="0" y="0"/>
              <a:ext cx="2234577" cy="420143"/>
            </a:xfrm>
            <a:custGeom>
              <a:avLst/>
              <a:gdLst/>
              <a:ahLst/>
              <a:cxnLst/>
              <a:rect r="r" b="b" t="t" l="l"/>
              <a:pathLst>
                <a:path h="420143" w="2234577">
                  <a:moveTo>
                    <a:pt x="91249" y="0"/>
                  </a:moveTo>
                  <a:lnTo>
                    <a:pt x="2143328" y="0"/>
                  </a:lnTo>
                  <a:cubicBezTo>
                    <a:pt x="2193723" y="0"/>
                    <a:pt x="2234577" y="40853"/>
                    <a:pt x="2234577" y="91249"/>
                  </a:cubicBezTo>
                  <a:lnTo>
                    <a:pt x="2234577" y="328894"/>
                  </a:lnTo>
                  <a:cubicBezTo>
                    <a:pt x="2234577" y="379289"/>
                    <a:pt x="2193723" y="420143"/>
                    <a:pt x="2143328" y="420143"/>
                  </a:cubicBezTo>
                  <a:lnTo>
                    <a:pt x="91249" y="420143"/>
                  </a:lnTo>
                  <a:cubicBezTo>
                    <a:pt x="40853" y="420143"/>
                    <a:pt x="0" y="379289"/>
                    <a:pt x="0" y="328894"/>
                  </a:cubicBezTo>
                  <a:lnTo>
                    <a:pt x="0" y="91249"/>
                  </a:lnTo>
                  <a:cubicBezTo>
                    <a:pt x="0" y="40853"/>
                    <a:pt x="40853" y="0"/>
                    <a:pt x="91249" y="0"/>
                  </a:cubicBezTo>
                  <a:close/>
                </a:path>
              </a:pathLst>
            </a:custGeom>
            <a:solidFill>
              <a:srgbClr val="000000">
                <a:alpha val="0"/>
              </a:srgbClr>
            </a:solidFill>
            <a:ln w="38100" cap="rnd">
              <a:solidFill>
                <a:srgbClr val="D5D7D5"/>
              </a:solidFill>
              <a:prstDash val="solid"/>
              <a:round/>
            </a:ln>
          </p:spPr>
        </p:sp>
        <p:sp>
          <p:nvSpPr>
            <p:cNvPr name="TextBox 4" id="4"/>
            <p:cNvSpPr txBox="true"/>
            <p:nvPr/>
          </p:nvSpPr>
          <p:spPr>
            <a:xfrm>
              <a:off x="0" y="-28575"/>
              <a:ext cx="2234577" cy="4487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8" id="8"/>
          <p:cNvSpPr txBox="true"/>
          <p:nvPr/>
        </p:nvSpPr>
        <p:spPr>
          <a:xfrm rot="0">
            <a:off x="1028700" y="1152525"/>
            <a:ext cx="5729360" cy="574294"/>
          </a:xfrm>
          <a:prstGeom prst="rect">
            <a:avLst/>
          </a:prstGeom>
        </p:spPr>
        <p:txBody>
          <a:bodyPr anchor="t" rtlCol="false" tIns="0" lIns="0" bIns="0" rIns="0">
            <a:spAutoFit/>
          </a:bodyPr>
          <a:lstStyle/>
          <a:p>
            <a:pPr>
              <a:lnSpc>
                <a:spcPts val="4012"/>
              </a:lnSpc>
            </a:pPr>
            <a:r>
              <a:rPr lang="en-US" sz="4612">
                <a:solidFill>
                  <a:srgbClr val="FFFFFF"/>
                </a:solidFill>
                <a:latin typeface="Neue Machina Ultra-Bold"/>
              </a:rPr>
              <a:t>Methodology</a:t>
            </a:r>
          </a:p>
        </p:txBody>
      </p:sp>
      <p:sp>
        <p:nvSpPr>
          <p:cNvPr name="AutoShape 9" id="9"/>
          <p:cNvSpPr/>
          <p:nvPr/>
        </p:nvSpPr>
        <p:spPr>
          <a:xfrm>
            <a:off x="-1117835" y="9220026"/>
            <a:ext cx="6743748" cy="0"/>
          </a:xfrm>
          <a:prstGeom prst="line">
            <a:avLst/>
          </a:prstGeom>
          <a:ln cap="flat" w="38100">
            <a:solidFill>
              <a:srgbClr val="D5D7D5"/>
            </a:solidFill>
            <a:prstDash val="solid"/>
            <a:headEnd type="none" len="sm" w="sm"/>
            <a:tailEnd type="oval" len="lg" w="lg"/>
          </a:ln>
        </p:spPr>
      </p:sp>
      <p:sp>
        <p:nvSpPr>
          <p:cNvPr name="AutoShape 10" id="10"/>
          <p:cNvSpPr/>
          <p:nvPr/>
        </p:nvSpPr>
        <p:spPr>
          <a:xfrm flipH="true">
            <a:off x="12662087" y="9220026"/>
            <a:ext cx="6743748" cy="0"/>
          </a:xfrm>
          <a:prstGeom prst="line">
            <a:avLst/>
          </a:prstGeom>
          <a:ln cap="flat" w="38100">
            <a:solidFill>
              <a:srgbClr val="D5D7D5"/>
            </a:solidFill>
            <a:prstDash val="solid"/>
            <a:headEnd type="none" len="sm" w="sm"/>
            <a:tailEnd type="oval" len="lg" w="lg"/>
          </a:ln>
        </p:spPr>
      </p:sp>
      <p:sp>
        <p:nvSpPr>
          <p:cNvPr name="TextBox 11" id="11"/>
          <p:cNvSpPr txBox="true"/>
          <p:nvPr/>
        </p:nvSpPr>
        <p:spPr>
          <a:xfrm rot="0">
            <a:off x="15888059" y="820738"/>
            <a:ext cx="1371241" cy="358775"/>
          </a:xfrm>
          <a:prstGeom prst="rect">
            <a:avLst/>
          </a:prstGeom>
        </p:spPr>
        <p:txBody>
          <a:bodyPr anchor="t" rtlCol="false" tIns="0" lIns="0" bIns="0" rIns="0">
            <a:spAutoFit/>
          </a:bodyPr>
          <a:lstStyle/>
          <a:p>
            <a:pPr algn="r">
              <a:lnSpc>
                <a:spcPts val="2800"/>
              </a:lnSpc>
            </a:pPr>
            <a:r>
              <a:rPr lang="en-US" sz="2000">
                <a:solidFill>
                  <a:srgbClr val="FFFFFF"/>
                </a:solidFill>
                <a:latin typeface="Neue Machina"/>
              </a:rPr>
              <a:t>Page 06</a:t>
            </a:r>
          </a:p>
        </p:txBody>
      </p:sp>
      <p:grpSp>
        <p:nvGrpSpPr>
          <p:cNvPr name="Group 12" id="12"/>
          <p:cNvGrpSpPr/>
          <p:nvPr/>
        </p:nvGrpSpPr>
        <p:grpSpPr>
          <a:xfrm rot="0">
            <a:off x="15633392" y="973325"/>
            <a:ext cx="110750" cy="1107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p:spPr>
        </p:sp>
        <p:sp>
          <p:nvSpPr>
            <p:cNvPr name="TextBox 14" id="14"/>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5" id="15"/>
          <p:cNvGrpSpPr/>
          <p:nvPr/>
        </p:nvGrpSpPr>
        <p:grpSpPr>
          <a:xfrm rot="0">
            <a:off x="15434100" y="973325"/>
            <a:ext cx="110750" cy="1107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5D7D5"/>
              </a:solidFill>
              <a:prstDash val="solid"/>
              <a:miter/>
            </a:ln>
          </p:spPr>
        </p:sp>
        <p:sp>
          <p:nvSpPr>
            <p:cNvPr name="TextBox 17" id="1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TextBox 18" id="18"/>
          <p:cNvSpPr txBox="true"/>
          <p:nvPr/>
        </p:nvSpPr>
        <p:spPr>
          <a:xfrm rot="0">
            <a:off x="8235423" y="2592070"/>
            <a:ext cx="7725807" cy="2389505"/>
          </a:xfrm>
          <a:prstGeom prst="rect">
            <a:avLst/>
          </a:prstGeom>
        </p:spPr>
        <p:txBody>
          <a:bodyPr anchor="t" rtlCol="false" tIns="0" lIns="0" bIns="0" rIns="0">
            <a:spAutoFit/>
          </a:bodyPr>
          <a:lstStyle/>
          <a:p>
            <a:pPr marL="496569" indent="-248284" lvl="1">
              <a:lnSpc>
                <a:spcPts val="3219"/>
              </a:lnSpc>
              <a:buFont typeface="Arial"/>
              <a:buChar char="•"/>
            </a:pPr>
            <a:r>
              <a:rPr lang="en-US" sz="2299">
                <a:solidFill>
                  <a:srgbClr val="FFFFFF"/>
                </a:solidFill>
                <a:latin typeface="DM Sans"/>
              </a:rPr>
              <a:t>Most Demanding item</a:t>
            </a:r>
          </a:p>
          <a:p>
            <a:pPr marL="496569" indent="-248284" lvl="1">
              <a:lnSpc>
                <a:spcPts val="3219"/>
              </a:lnSpc>
              <a:buFont typeface="Arial"/>
              <a:buChar char="•"/>
            </a:pPr>
            <a:r>
              <a:rPr lang="en-US" sz="2299">
                <a:solidFill>
                  <a:srgbClr val="FFFFFF"/>
                </a:solidFill>
                <a:latin typeface="DM Sans"/>
              </a:rPr>
              <a:t>Total Purchase count as on country</a:t>
            </a:r>
          </a:p>
          <a:p>
            <a:pPr marL="496569" indent="-248284" lvl="1">
              <a:lnSpc>
                <a:spcPts val="3219"/>
              </a:lnSpc>
              <a:buFont typeface="Arial"/>
              <a:buChar char="•"/>
            </a:pPr>
            <a:r>
              <a:rPr lang="en-US" sz="2299">
                <a:solidFill>
                  <a:srgbClr val="FFFFFF"/>
                </a:solidFill>
                <a:latin typeface="DM Sans"/>
              </a:rPr>
              <a:t>Top 5 items bought by a country</a:t>
            </a:r>
          </a:p>
          <a:p>
            <a:pPr marL="496569" indent="-248284" lvl="1">
              <a:lnSpc>
                <a:spcPts val="3219"/>
              </a:lnSpc>
              <a:buFont typeface="Arial"/>
              <a:buChar char="•"/>
            </a:pPr>
            <a:r>
              <a:rPr lang="en-US" sz="2299">
                <a:solidFill>
                  <a:srgbClr val="FFFFFF"/>
                </a:solidFill>
                <a:latin typeface="DM Sans"/>
              </a:rPr>
              <a:t>High revenue generated gift name</a:t>
            </a:r>
          </a:p>
          <a:p>
            <a:pPr marL="496569" indent="-248284" lvl="1">
              <a:lnSpc>
                <a:spcPts val="3219"/>
              </a:lnSpc>
              <a:buFont typeface="Arial"/>
              <a:buChar char="•"/>
            </a:pPr>
            <a:r>
              <a:rPr lang="en-US" sz="2299">
                <a:solidFill>
                  <a:srgbClr val="FFFFFF"/>
                </a:solidFill>
                <a:latin typeface="DM Sans"/>
              </a:rPr>
              <a:t>top 5 high cost invoice generated</a:t>
            </a:r>
          </a:p>
          <a:p>
            <a:pPr marL="496569" indent="-248284" lvl="1">
              <a:lnSpc>
                <a:spcPts val="3219"/>
              </a:lnSpc>
              <a:buFont typeface="Arial"/>
              <a:buChar char="•"/>
            </a:pPr>
            <a:r>
              <a:rPr lang="en-US" sz="2299">
                <a:solidFill>
                  <a:srgbClr val="FFFFFF"/>
                </a:solidFill>
                <a:latin typeface="DM Sans"/>
              </a:rPr>
              <a:t>Top 5 country where retail shop earns more</a:t>
            </a:r>
          </a:p>
        </p:txBody>
      </p:sp>
      <p:sp>
        <p:nvSpPr>
          <p:cNvPr name="TextBox 19" id="19"/>
          <p:cNvSpPr txBox="true"/>
          <p:nvPr/>
        </p:nvSpPr>
        <p:spPr>
          <a:xfrm rot="0">
            <a:off x="2929240" y="2984626"/>
            <a:ext cx="3632880" cy="920624"/>
          </a:xfrm>
          <a:prstGeom prst="rect">
            <a:avLst/>
          </a:prstGeom>
        </p:spPr>
        <p:txBody>
          <a:bodyPr anchor="t" rtlCol="false" tIns="0" lIns="0" bIns="0" rIns="0">
            <a:spAutoFit/>
          </a:bodyPr>
          <a:lstStyle/>
          <a:p>
            <a:pPr>
              <a:lnSpc>
                <a:spcPts val="3490"/>
              </a:lnSpc>
            </a:pPr>
            <a:r>
              <a:rPr lang="en-US" sz="4012">
                <a:solidFill>
                  <a:srgbClr val="FFFFFF"/>
                </a:solidFill>
                <a:latin typeface="Neue Machina Ultra-Bold"/>
              </a:rPr>
              <a:t>Data Wrangling</a:t>
            </a:r>
          </a:p>
        </p:txBody>
      </p:sp>
      <p:sp>
        <p:nvSpPr>
          <p:cNvPr name="TextBox 20" id="20"/>
          <p:cNvSpPr txBox="true"/>
          <p:nvPr/>
        </p:nvSpPr>
        <p:spPr>
          <a:xfrm rot="0">
            <a:off x="812109" y="2946307"/>
            <a:ext cx="2117131" cy="1159187"/>
          </a:xfrm>
          <a:prstGeom prst="rect">
            <a:avLst/>
          </a:prstGeom>
        </p:spPr>
        <p:txBody>
          <a:bodyPr anchor="t" rtlCol="false" tIns="0" lIns="0" bIns="0" rIns="0">
            <a:spAutoFit/>
          </a:bodyPr>
          <a:lstStyle/>
          <a:p>
            <a:pPr>
              <a:lnSpc>
                <a:spcPts val="8304"/>
              </a:lnSpc>
            </a:pPr>
            <a:r>
              <a:rPr lang="en-US" sz="9545">
                <a:solidFill>
                  <a:srgbClr val="FFFFFF"/>
                </a:solidFill>
                <a:latin typeface="Neue Machina Ultra-Bold"/>
              </a:rPr>
              <a:t>01</a:t>
            </a:r>
          </a:p>
        </p:txBody>
      </p:sp>
      <p:sp>
        <p:nvSpPr>
          <p:cNvPr name="TextBox 21" id="21"/>
          <p:cNvSpPr txBox="true"/>
          <p:nvPr/>
        </p:nvSpPr>
        <p:spPr>
          <a:xfrm rot="0">
            <a:off x="2929240" y="6188954"/>
            <a:ext cx="4790286" cy="920624"/>
          </a:xfrm>
          <a:prstGeom prst="rect">
            <a:avLst/>
          </a:prstGeom>
        </p:spPr>
        <p:txBody>
          <a:bodyPr anchor="t" rtlCol="false" tIns="0" lIns="0" bIns="0" rIns="0">
            <a:spAutoFit/>
          </a:bodyPr>
          <a:lstStyle/>
          <a:p>
            <a:pPr>
              <a:lnSpc>
                <a:spcPts val="3490"/>
              </a:lnSpc>
            </a:pPr>
            <a:r>
              <a:rPr lang="en-US" sz="4012">
                <a:solidFill>
                  <a:srgbClr val="FFFFFF"/>
                </a:solidFill>
                <a:latin typeface="Neue Machina Ultra-Bold"/>
              </a:rPr>
              <a:t>Data Visualisation</a:t>
            </a:r>
          </a:p>
        </p:txBody>
      </p:sp>
      <p:sp>
        <p:nvSpPr>
          <p:cNvPr name="TextBox 22" id="22"/>
          <p:cNvSpPr txBox="true"/>
          <p:nvPr/>
        </p:nvSpPr>
        <p:spPr>
          <a:xfrm rot="0">
            <a:off x="812109" y="6298854"/>
            <a:ext cx="2117131" cy="1159187"/>
          </a:xfrm>
          <a:prstGeom prst="rect">
            <a:avLst/>
          </a:prstGeom>
        </p:spPr>
        <p:txBody>
          <a:bodyPr anchor="t" rtlCol="false" tIns="0" lIns="0" bIns="0" rIns="0">
            <a:spAutoFit/>
          </a:bodyPr>
          <a:lstStyle/>
          <a:p>
            <a:pPr>
              <a:lnSpc>
                <a:spcPts val="8304"/>
              </a:lnSpc>
            </a:pPr>
            <a:r>
              <a:rPr lang="en-US" sz="9545">
                <a:solidFill>
                  <a:srgbClr val="FFFFFF"/>
                </a:solidFill>
                <a:latin typeface="Neue Machina Ultra-Bold"/>
              </a:rPr>
              <a:t>02</a:t>
            </a:r>
          </a:p>
        </p:txBody>
      </p:sp>
      <p:sp>
        <p:nvSpPr>
          <p:cNvPr name="TextBox 23" id="23"/>
          <p:cNvSpPr txBox="true"/>
          <p:nvPr/>
        </p:nvSpPr>
        <p:spPr>
          <a:xfrm rot="0">
            <a:off x="8235423" y="5833042"/>
            <a:ext cx="7725807" cy="3189605"/>
          </a:xfrm>
          <a:prstGeom prst="rect">
            <a:avLst/>
          </a:prstGeom>
        </p:spPr>
        <p:txBody>
          <a:bodyPr anchor="t" rtlCol="false" tIns="0" lIns="0" bIns="0" rIns="0">
            <a:spAutoFit/>
          </a:bodyPr>
          <a:lstStyle/>
          <a:p>
            <a:pPr marL="496569" indent="-248284" lvl="1">
              <a:lnSpc>
                <a:spcPts val="3219"/>
              </a:lnSpc>
              <a:buFont typeface="Arial"/>
              <a:buChar char="•"/>
            </a:pPr>
            <a:r>
              <a:rPr lang="en-US" sz="2299">
                <a:solidFill>
                  <a:srgbClr val="FFFFFF"/>
                </a:solidFill>
                <a:latin typeface="DM Sans"/>
              </a:rPr>
              <a:t>Most bought item</a:t>
            </a:r>
          </a:p>
          <a:p>
            <a:pPr marL="496569" indent="-248284" lvl="1">
              <a:lnSpc>
                <a:spcPts val="3219"/>
              </a:lnSpc>
              <a:buFont typeface="Arial"/>
              <a:buChar char="•"/>
            </a:pPr>
            <a:r>
              <a:rPr lang="en-US" sz="2299">
                <a:solidFill>
                  <a:srgbClr val="FFFFFF"/>
                </a:solidFill>
                <a:latin typeface="DM Sans"/>
              </a:rPr>
              <a:t>Stock Code VS Final sell</a:t>
            </a:r>
          </a:p>
          <a:p>
            <a:pPr marL="496569" indent="-248284" lvl="1">
              <a:lnSpc>
                <a:spcPts val="3219"/>
              </a:lnSpc>
              <a:buFont typeface="Arial"/>
              <a:buChar char="•"/>
            </a:pPr>
            <a:r>
              <a:rPr lang="en-US" sz="2299">
                <a:solidFill>
                  <a:srgbClr val="FFFFFF"/>
                </a:solidFill>
                <a:latin typeface="DM Sans"/>
              </a:rPr>
              <a:t>Country VS Unit price</a:t>
            </a:r>
          </a:p>
          <a:p>
            <a:pPr marL="496569" indent="-248284" lvl="1">
              <a:lnSpc>
                <a:spcPts val="3219"/>
              </a:lnSpc>
              <a:buFont typeface="Arial"/>
              <a:buChar char="•"/>
            </a:pPr>
            <a:r>
              <a:rPr lang="en-US" sz="2299">
                <a:solidFill>
                  <a:srgbClr val="FFFFFF"/>
                </a:solidFill>
                <a:latin typeface="DM Sans"/>
              </a:rPr>
              <a:t>Country VS Final Sell</a:t>
            </a:r>
          </a:p>
          <a:p>
            <a:pPr marL="496569" indent="-248284" lvl="1">
              <a:lnSpc>
                <a:spcPts val="3219"/>
              </a:lnSpc>
              <a:buFont typeface="Arial"/>
              <a:buChar char="•"/>
            </a:pPr>
            <a:r>
              <a:rPr lang="en-US" sz="2299">
                <a:solidFill>
                  <a:srgbClr val="FFFFFF"/>
                </a:solidFill>
                <a:latin typeface="DM Sans"/>
              </a:rPr>
              <a:t>Country VS Quantity</a:t>
            </a:r>
          </a:p>
          <a:p>
            <a:pPr marL="496569" indent="-248284" lvl="1">
              <a:lnSpc>
                <a:spcPts val="3219"/>
              </a:lnSpc>
              <a:buFont typeface="Arial"/>
              <a:buChar char="•"/>
            </a:pPr>
            <a:r>
              <a:rPr lang="en-US" sz="2299">
                <a:solidFill>
                  <a:srgbClr val="FFFFFF"/>
                </a:solidFill>
                <a:latin typeface="DM Sans"/>
              </a:rPr>
              <a:t>Countries who are placing the most orders</a:t>
            </a:r>
          </a:p>
          <a:p>
            <a:pPr marL="496569" indent="-248284" lvl="1">
              <a:lnSpc>
                <a:spcPts val="3219"/>
              </a:lnSpc>
              <a:buFont typeface="Arial"/>
              <a:buChar char="•"/>
            </a:pPr>
            <a:r>
              <a:rPr lang="en-US" sz="2299">
                <a:solidFill>
                  <a:srgbClr val="FFFFFF"/>
                </a:solidFill>
                <a:latin typeface="DM Sans"/>
              </a:rPr>
              <a:t>Top Invoice and Final sell</a:t>
            </a:r>
          </a:p>
          <a:p>
            <a:pPr marL="496569" indent="-248284" lvl="1">
              <a:lnSpc>
                <a:spcPts val="3219"/>
              </a:lnSpc>
              <a:buFont typeface="Arial"/>
              <a:buChar char="•"/>
            </a:pPr>
            <a:r>
              <a:rPr lang="en-US" sz="2299">
                <a:solidFill>
                  <a:srgbClr val="FFFFFF"/>
                </a:solidFill>
                <a:latin typeface="DM Sans"/>
              </a:rPr>
              <a:t>Top 5 invoice generated high quantity</a:t>
            </a:r>
          </a:p>
        </p:txBody>
      </p:sp>
      <p:sp>
        <p:nvSpPr>
          <p:cNvPr name="AutoShape 24" id="24"/>
          <p:cNvSpPr/>
          <p:nvPr/>
        </p:nvSpPr>
        <p:spPr>
          <a:xfrm flipV="true">
            <a:off x="1243157" y="5429250"/>
            <a:ext cx="15801686" cy="0"/>
          </a:xfrm>
          <a:prstGeom prst="line">
            <a:avLst/>
          </a:prstGeom>
          <a:ln cap="flat" w="38100">
            <a:solidFill>
              <a:srgbClr val="D5D7D5"/>
            </a:solidFill>
            <a:prstDash val="solid"/>
            <a:headEnd type="oval" len="lg" w="lg"/>
            <a:tailEnd type="oval" len="lg" w="lg"/>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1117835" y="231085"/>
            <a:ext cx="7875810" cy="1595230"/>
            <a:chOff x="0" y="0"/>
            <a:chExt cx="2074287" cy="420143"/>
          </a:xfrm>
        </p:grpSpPr>
        <p:sp>
          <p:nvSpPr>
            <p:cNvPr name="Freeform 3" id="3"/>
            <p:cNvSpPr/>
            <p:nvPr/>
          </p:nvSpPr>
          <p:spPr>
            <a:xfrm flipH="false" flipV="false" rot="0">
              <a:off x="0" y="0"/>
              <a:ext cx="2074287" cy="420143"/>
            </a:xfrm>
            <a:custGeom>
              <a:avLst/>
              <a:gdLst/>
              <a:ahLst/>
              <a:cxnLst/>
              <a:rect r="r" b="b" t="t" l="l"/>
              <a:pathLst>
                <a:path h="420143" w="2074287">
                  <a:moveTo>
                    <a:pt x="98300" y="0"/>
                  </a:moveTo>
                  <a:lnTo>
                    <a:pt x="1975987" y="0"/>
                  </a:lnTo>
                  <a:cubicBezTo>
                    <a:pt x="2030277" y="0"/>
                    <a:pt x="2074287" y="44010"/>
                    <a:pt x="2074287" y="98300"/>
                  </a:cubicBezTo>
                  <a:lnTo>
                    <a:pt x="2074287" y="321843"/>
                  </a:lnTo>
                  <a:cubicBezTo>
                    <a:pt x="2074287" y="347914"/>
                    <a:pt x="2063931" y="372917"/>
                    <a:pt x="2045496" y="391352"/>
                  </a:cubicBezTo>
                  <a:cubicBezTo>
                    <a:pt x="2027061" y="409786"/>
                    <a:pt x="2002058" y="420143"/>
                    <a:pt x="1975987" y="420143"/>
                  </a:cubicBezTo>
                  <a:lnTo>
                    <a:pt x="98300" y="420143"/>
                  </a:lnTo>
                  <a:cubicBezTo>
                    <a:pt x="72229" y="420143"/>
                    <a:pt x="47226" y="409786"/>
                    <a:pt x="28791" y="391352"/>
                  </a:cubicBezTo>
                  <a:cubicBezTo>
                    <a:pt x="10357" y="372917"/>
                    <a:pt x="0" y="347914"/>
                    <a:pt x="0" y="321843"/>
                  </a:cubicBezTo>
                  <a:lnTo>
                    <a:pt x="0" y="98300"/>
                  </a:lnTo>
                  <a:cubicBezTo>
                    <a:pt x="0" y="72229"/>
                    <a:pt x="10357" y="47226"/>
                    <a:pt x="28791" y="28791"/>
                  </a:cubicBezTo>
                  <a:cubicBezTo>
                    <a:pt x="47226" y="10357"/>
                    <a:pt x="72229" y="0"/>
                    <a:pt x="98300"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074287" cy="4487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3368374" y="2204823"/>
            <a:ext cx="10761323" cy="4368519"/>
          </a:xfrm>
          <a:custGeom>
            <a:avLst/>
            <a:gdLst/>
            <a:ahLst/>
            <a:cxnLst/>
            <a:rect r="r" b="b" t="t" l="l"/>
            <a:pathLst>
              <a:path h="4368519" w="10761323">
                <a:moveTo>
                  <a:pt x="0" y="0"/>
                </a:moveTo>
                <a:lnTo>
                  <a:pt x="10761323" y="0"/>
                </a:lnTo>
                <a:lnTo>
                  <a:pt x="10761323" y="4368519"/>
                </a:lnTo>
                <a:lnTo>
                  <a:pt x="0" y="4368519"/>
                </a:lnTo>
                <a:lnTo>
                  <a:pt x="0" y="0"/>
                </a:lnTo>
                <a:close/>
              </a:path>
            </a:pathLst>
          </a:custGeom>
          <a:blipFill>
            <a:blip r:embed="rId2"/>
            <a:stretch>
              <a:fillRect l="0" t="-10281" r="0" b="0"/>
            </a:stretch>
          </a:blipFill>
        </p:spPr>
      </p:sp>
      <p:sp>
        <p:nvSpPr>
          <p:cNvPr name="TextBox 17" id="17"/>
          <p:cNvSpPr txBox="true"/>
          <p:nvPr/>
        </p:nvSpPr>
        <p:spPr>
          <a:xfrm rot="0">
            <a:off x="493184" y="794000"/>
            <a:ext cx="6821857" cy="482474"/>
          </a:xfrm>
          <a:prstGeom prst="rect">
            <a:avLst/>
          </a:prstGeom>
        </p:spPr>
        <p:txBody>
          <a:bodyPr anchor="t" rtlCol="false" tIns="0" lIns="0" bIns="0" rIns="0">
            <a:spAutoFit/>
          </a:bodyPr>
          <a:lstStyle/>
          <a:p>
            <a:pPr>
              <a:lnSpc>
                <a:spcPts val="3490"/>
              </a:lnSpc>
            </a:pPr>
            <a:r>
              <a:rPr lang="en-US" sz="4012">
                <a:solidFill>
                  <a:srgbClr val="6E332E"/>
                </a:solidFill>
                <a:latin typeface="Neue Machina Ultra-Bold"/>
              </a:rPr>
              <a:t>Most Bought Item </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07</a:t>
            </a:r>
          </a:p>
        </p:txBody>
      </p:sp>
      <p:sp>
        <p:nvSpPr>
          <p:cNvPr name="TextBox 19" id="19"/>
          <p:cNvSpPr txBox="true"/>
          <p:nvPr/>
        </p:nvSpPr>
        <p:spPr>
          <a:xfrm rot="0">
            <a:off x="266220" y="6731478"/>
            <a:ext cx="18209409" cy="2799985"/>
          </a:xfrm>
          <a:prstGeom prst="rect">
            <a:avLst/>
          </a:prstGeom>
        </p:spPr>
        <p:txBody>
          <a:bodyPr anchor="t" rtlCol="false" tIns="0" lIns="0" bIns="0" rIns="0">
            <a:spAutoFit/>
          </a:bodyPr>
          <a:lstStyle/>
          <a:p>
            <a:pPr>
              <a:lnSpc>
                <a:spcPts val="3625"/>
              </a:lnSpc>
            </a:pPr>
            <a:r>
              <a:rPr lang="en-US" sz="2589">
                <a:solidFill>
                  <a:srgbClr val="6E332E"/>
                </a:solidFill>
                <a:latin typeface="DM Sans"/>
              </a:rPr>
              <a:t>A pie chart visually represents the distribution of items purchased from an online retail store. It is an effective tool for displaying the proportional contribution of each category to the overall purchases.</a:t>
            </a:r>
          </a:p>
          <a:p>
            <a:pPr>
              <a:lnSpc>
                <a:spcPts val="3765"/>
              </a:lnSpc>
            </a:pPr>
            <a:r>
              <a:rPr lang="en-US" sz="2689">
                <a:solidFill>
                  <a:srgbClr val="6E332E"/>
                </a:solidFill>
                <a:latin typeface="DM Sans"/>
              </a:rPr>
              <a:t>Among the ten items depicted in the pie chart, the white hanging heart T-light holder constitutes the highest proportion at 13.9%, with a count of 2369. In contrast, the natural slate heart chalkboard represents the lowest share at 7.49%, with a count of 1280.</a:t>
            </a:r>
          </a:p>
          <a:p>
            <a:pPr>
              <a:lnSpc>
                <a:spcPts val="376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846546" y="286460"/>
            <a:ext cx="8945240" cy="1457033"/>
            <a:chOff x="0" y="0"/>
            <a:chExt cx="2355948" cy="383745"/>
          </a:xfrm>
        </p:grpSpPr>
        <p:sp>
          <p:nvSpPr>
            <p:cNvPr name="Freeform 3" id="3"/>
            <p:cNvSpPr/>
            <p:nvPr/>
          </p:nvSpPr>
          <p:spPr>
            <a:xfrm flipH="false" flipV="false" rot="0">
              <a:off x="0" y="0"/>
              <a:ext cx="2355948" cy="383745"/>
            </a:xfrm>
            <a:custGeom>
              <a:avLst/>
              <a:gdLst/>
              <a:ahLst/>
              <a:cxnLst/>
              <a:rect r="r" b="b" t="t" l="l"/>
              <a:pathLst>
                <a:path h="383745" w="2355948">
                  <a:moveTo>
                    <a:pt x="86548" y="0"/>
                  </a:moveTo>
                  <a:lnTo>
                    <a:pt x="2269400" y="0"/>
                  </a:lnTo>
                  <a:cubicBezTo>
                    <a:pt x="2292354" y="0"/>
                    <a:pt x="2314368" y="9118"/>
                    <a:pt x="2330599" y="25349"/>
                  </a:cubicBezTo>
                  <a:cubicBezTo>
                    <a:pt x="2346829" y="41580"/>
                    <a:pt x="2355948" y="63594"/>
                    <a:pt x="2355948" y="86548"/>
                  </a:cubicBezTo>
                  <a:lnTo>
                    <a:pt x="2355948" y="297197"/>
                  </a:lnTo>
                  <a:cubicBezTo>
                    <a:pt x="2355948" y="320151"/>
                    <a:pt x="2346829" y="342165"/>
                    <a:pt x="2330599" y="358396"/>
                  </a:cubicBezTo>
                  <a:cubicBezTo>
                    <a:pt x="2314368" y="374627"/>
                    <a:pt x="2292354" y="383745"/>
                    <a:pt x="2269400" y="383745"/>
                  </a:cubicBezTo>
                  <a:lnTo>
                    <a:pt x="86548" y="383745"/>
                  </a:lnTo>
                  <a:cubicBezTo>
                    <a:pt x="63594" y="383745"/>
                    <a:pt x="41580" y="374627"/>
                    <a:pt x="25349" y="358396"/>
                  </a:cubicBezTo>
                  <a:cubicBezTo>
                    <a:pt x="9118" y="342165"/>
                    <a:pt x="0" y="320151"/>
                    <a:pt x="0" y="297197"/>
                  </a:cubicBezTo>
                  <a:lnTo>
                    <a:pt x="0" y="86548"/>
                  </a:lnTo>
                  <a:cubicBezTo>
                    <a:pt x="0" y="63594"/>
                    <a:pt x="9118" y="41580"/>
                    <a:pt x="25349" y="25349"/>
                  </a:cubicBezTo>
                  <a:cubicBezTo>
                    <a:pt x="41580" y="9118"/>
                    <a:pt x="63594" y="0"/>
                    <a:pt x="86548"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355948" cy="41232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3701046" y="1944053"/>
            <a:ext cx="10994157" cy="5285025"/>
          </a:xfrm>
          <a:custGeom>
            <a:avLst/>
            <a:gdLst/>
            <a:ahLst/>
            <a:cxnLst/>
            <a:rect r="r" b="b" t="t" l="l"/>
            <a:pathLst>
              <a:path h="5285025" w="10994157">
                <a:moveTo>
                  <a:pt x="0" y="0"/>
                </a:moveTo>
                <a:lnTo>
                  <a:pt x="10994156" y="0"/>
                </a:lnTo>
                <a:lnTo>
                  <a:pt x="10994156" y="5285025"/>
                </a:lnTo>
                <a:lnTo>
                  <a:pt x="0" y="5285025"/>
                </a:lnTo>
                <a:lnTo>
                  <a:pt x="0" y="0"/>
                </a:lnTo>
                <a:close/>
              </a:path>
            </a:pathLst>
          </a:custGeom>
          <a:blipFill>
            <a:blip r:embed="rId2"/>
            <a:stretch>
              <a:fillRect l="0" t="0" r="0" b="0"/>
            </a:stretch>
          </a:blipFill>
        </p:spPr>
      </p:sp>
      <p:sp>
        <p:nvSpPr>
          <p:cNvPr name="TextBox 17" id="17"/>
          <p:cNvSpPr txBox="true"/>
          <p:nvPr/>
        </p:nvSpPr>
        <p:spPr>
          <a:xfrm rot="0">
            <a:off x="510597" y="794000"/>
            <a:ext cx="8687527" cy="482474"/>
          </a:xfrm>
          <a:prstGeom prst="rect">
            <a:avLst/>
          </a:prstGeom>
        </p:spPr>
        <p:txBody>
          <a:bodyPr anchor="t" rtlCol="false" tIns="0" lIns="0" bIns="0" rIns="0">
            <a:spAutoFit/>
          </a:bodyPr>
          <a:lstStyle/>
          <a:p>
            <a:pPr>
              <a:lnSpc>
                <a:spcPts val="3490"/>
              </a:lnSpc>
            </a:pPr>
            <a:r>
              <a:rPr lang="en-US" sz="4012">
                <a:solidFill>
                  <a:srgbClr val="6E332E"/>
                </a:solidFill>
                <a:latin typeface="Neue Machina Ultra-Bold"/>
              </a:rPr>
              <a:t>Stock Code VS Final sell</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08</a:t>
            </a:r>
          </a:p>
        </p:txBody>
      </p:sp>
      <p:sp>
        <p:nvSpPr>
          <p:cNvPr name="TextBox 19" id="19"/>
          <p:cNvSpPr txBox="true"/>
          <p:nvPr/>
        </p:nvSpPr>
        <p:spPr>
          <a:xfrm rot="0">
            <a:off x="182377" y="7381478"/>
            <a:ext cx="18537491" cy="2175145"/>
          </a:xfrm>
          <a:prstGeom prst="rect">
            <a:avLst/>
          </a:prstGeom>
        </p:spPr>
        <p:txBody>
          <a:bodyPr anchor="t" rtlCol="false" tIns="0" lIns="0" bIns="0" rIns="0">
            <a:spAutoFit/>
          </a:bodyPr>
          <a:lstStyle/>
          <a:p>
            <a:pPr>
              <a:lnSpc>
                <a:spcPts val="3485"/>
              </a:lnSpc>
            </a:pPr>
            <a:r>
              <a:rPr lang="en-US" sz="2489">
                <a:solidFill>
                  <a:srgbClr val="6E332E"/>
                </a:solidFill>
                <a:latin typeface="DM Sans"/>
              </a:rPr>
              <a:t>A bar plot visually presents stock codes alongside their respective actual sales on an online retail store.</a:t>
            </a:r>
          </a:p>
          <a:p>
            <a:pPr>
              <a:lnSpc>
                <a:spcPts val="3485"/>
              </a:lnSpc>
            </a:pPr>
            <a:r>
              <a:rPr lang="en-US" sz="2489">
                <a:solidFill>
                  <a:srgbClr val="6E332E"/>
                </a:solidFill>
                <a:latin typeface="DM Sans"/>
              </a:rPr>
              <a:t>The bar plot highlights the top 5 highest-selling stock code products and their respective revenues on an online retail store. Topping the list is stock code "Dot" with the highest revenue of $206,245.48, followed by stock code 22423 generating $164,762.19. The next three top-selling products are identified by stock codes 47566, 85123A, and 85099B.</a:t>
            </a:r>
          </a:p>
          <a:p>
            <a:pPr>
              <a:lnSpc>
                <a:spcPts val="348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5D7D5"/>
        </a:solidFill>
      </p:bgPr>
    </p:bg>
    <p:spTree>
      <p:nvGrpSpPr>
        <p:cNvPr id="1" name=""/>
        <p:cNvGrpSpPr/>
        <p:nvPr/>
      </p:nvGrpSpPr>
      <p:grpSpPr>
        <a:xfrm>
          <a:off x="0" y="0"/>
          <a:ext cx="0" cy="0"/>
          <a:chOff x="0" y="0"/>
          <a:chExt cx="0" cy="0"/>
        </a:xfrm>
      </p:grpSpPr>
      <p:grpSp>
        <p:nvGrpSpPr>
          <p:cNvPr name="Group 2" id="2"/>
          <p:cNvGrpSpPr/>
          <p:nvPr/>
        </p:nvGrpSpPr>
        <p:grpSpPr>
          <a:xfrm rot="0">
            <a:off x="-1312964" y="381897"/>
            <a:ext cx="9763543" cy="1289547"/>
            <a:chOff x="0" y="0"/>
            <a:chExt cx="2571468" cy="339634"/>
          </a:xfrm>
        </p:grpSpPr>
        <p:sp>
          <p:nvSpPr>
            <p:cNvPr name="Freeform 3" id="3"/>
            <p:cNvSpPr/>
            <p:nvPr/>
          </p:nvSpPr>
          <p:spPr>
            <a:xfrm flipH="false" flipV="false" rot="0">
              <a:off x="0" y="0"/>
              <a:ext cx="2571468" cy="339634"/>
            </a:xfrm>
            <a:custGeom>
              <a:avLst/>
              <a:gdLst/>
              <a:ahLst/>
              <a:cxnLst/>
              <a:rect r="r" b="b" t="t" l="l"/>
              <a:pathLst>
                <a:path h="339634" w="2571468">
                  <a:moveTo>
                    <a:pt x="79294" y="0"/>
                  </a:moveTo>
                  <a:lnTo>
                    <a:pt x="2492174" y="0"/>
                  </a:lnTo>
                  <a:cubicBezTo>
                    <a:pt x="2535967" y="0"/>
                    <a:pt x="2571468" y="35501"/>
                    <a:pt x="2571468" y="79294"/>
                  </a:cubicBezTo>
                  <a:lnTo>
                    <a:pt x="2571468" y="260340"/>
                  </a:lnTo>
                  <a:cubicBezTo>
                    <a:pt x="2571468" y="304133"/>
                    <a:pt x="2535967" y="339634"/>
                    <a:pt x="2492174" y="339634"/>
                  </a:cubicBezTo>
                  <a:lnTo>
                    <a:pt x="79294" y="339634"/>
                  </a:lnTo>
                  <a:cubicBezTo>
                    <a:pt x="58264" y="339634"/>
                    <a:pt x="38095" y="331280"/>
                    <a:pt x="23225" y="316409"/>
                  </a:cubicBezTo>
                  <a:cubicBezTo>
                    <a:pt x="8354" y="301538"/>
                    <a:pt x="0" y="281370"/>
                    <a:pt x="0" y="260340"/>
                  </a:cubicBezTo>
                  <a:lnTo>
                    <a:pt x="0" y="79294"/>
                  </a:lnTo>
                  <a:cubicBezTo>
                    <a:pt x="0" y="58264"/>
                    <a:pt x="8354" y="38095"/>
                    <a:pt x="23225" y="23225"/>
                  </a:cubicBezTo>
                  <a:cubicBezTo>
                    <a:pt x="38095" y="8354"/>
                    <a:pt x="58264" y="0"/>
                    <a:pt x="79294" y="0"/>
                  </a:cubicBezTo>
                  <a:close/>
                </a:path>
              </a:pathLst>
            </a:custGeom>
            <a:solidFill>
              <a:srgbClr val="000000">
                <a:alpha val="0"/>
              </a:srgbClr>
            </a:solidFill>
            <a:ln w="38100" cap="rnd">
              <a:solidFill>
                <a:srgbClr val="6E332E"/>
              </a:solidFill>
              <a:prstDash val="solid"/>
              <a:round/>
            </a:ln>
          </p:spPr>
        </p:sp>
        <p:sp>
          <p:nvSpPr>
            <p:cNvPr name="TextBox 4" id="4"/>
            <p:cNvSpPr txBox="true"/>
            <p:nvPr/>
          </p:nvSpPr>
          <p:spPr>
            <a:xfrm>
              <a:off x="0" y="-28575"/>
              <a:ext cx="2571468" cy="36820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32684" y="973325"/>
            <a:ext cx="110750" cy="1107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AutoShape 8" id="8"/>
          <p:cNvSpPr/>
          <p:nvPr/>
        </p:nvSpPr>
        <p:spPr>
          <a:xfrm>
            <a:off x="-1117835" y="9220026"/>
            <a:ext cx="6743748" cy="0"/>
          </a:xfrm>
          <a:prstGeom prst="line">
            <a:avLst/>
          </a:prstGeom>
          <a:ln cap="flat" w="38100">
            <a:solidFill>
              <a:srgbClr val="6E332E"/>
            </a:solidFill>
            <a:prstDash val="solid"/>
            <a:headEnd type="none" len="sm" w="sm"/>
            <a:tailEnd type="oval" len="lg" w="lg"/>
          </a:ln>
        </p:spPr>
      </p:sp>
      <p:sp>
        <p:nvSpPr>
          <p:cNvPr name="AutoShape 9" id="9"/>
          <p:cNvSpPr/>
          <p:nvPr/>
        </p:nvSpPr>
        <p:spPr>
          <a:xfrm flipH="true">
            <a:off x="12662087" y="9220026"/>
            <a:ext cx="6743748" cy="0"/>
          </a:xfrm>
          <a:prstGeom prst="line">
            <a:avLst/>
          </a:prstGeom>
          <a:ln cap="flat" w="38100">
            <a:solidFill>
              <a:srgbClr val="6E332E"/>
            </a:solidFill>
            <a:prstDash val="solid"/>
            <a:headEnd type="none" len="sm" w="sm"/>
            <a:tailEnd type="oval" len="lg" w="lg"/>
          </a:ln>
        </p:spPr>
      </p:sp>
      <p:grpSp>
        <p:nvGrpSpPr>
          <p:cNvPr name="Group 10" id="10"/>
          <p:cNvGrpSpPr/>
          <p:nvPr/>
        </p:nvGrpSpPr>
        <p:grpSpPr>
          <a:xfrm rot="0">
            <a:off x="15633392" y="973325"/>
            <a:ext cx="110750" cy="1107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332E"/>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grpSp>
        <p:nvGrpSpPr>
          <p:cNvPr name="Group 13" id="13"/>
          <p:cNvGrpSpPr/>
          <p:nvPr/>
        </p:nvGrpSpPr>
        <p:grpSpPr>
          <a:xfrm rot="0">
            <a:off x="15434100" y="973325"/>
            <a:ext cx="110750" cy="1107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D7D5"/>
            </a:solidFill>
            <a:ln w="19050" cap="sq">
              <a:solidFill>
                <a:srgbClr val="6E332E"/>
              </a:solidFill>
              <a:prstDash val="solid"/>
              <a:miter/>
            </a:ln>
          </p:spPr>
        </p:sp>
        <p:sp>
          <p:nvSpPr>
            <p:cNvPr name="TextBox 15" id="15"/>
            <p:cNvSpPr txBox="true"/>
            <p:nvPr/>
          </p:nvSpPr>
          <p:spPr>
            <a:xfrm>
              <a:off x="76200" y="114300"/>
              <a:ext cx="660400" cy="622300"/>
            </a:xfrm>
            <a:prstGeom prst="rect">
              <a:avLst/>
            </a:prstGeom>
          </p:spPr>
          <p:txBody>
            <a:bodyPr anchor="ctr" rtlCol="false" tIns="50800" lIns="50800" bIns="50800" rIns="50800"/>
            <a:lstStyle/>
            <a:p>
              <a:pPr algn="ctr">
                <a:lnSpc>
                  <a:spcPts val="2174"/>
                </a:lnSpc>
              </a:pPr>
            </a:p>
          </p:txBody>
        </p:sp>
      </p:grpSp>
      <p:sp>
        <p:nvSpPr>
          <p:cNvPr name="Freeform 16" id="16"/>
          <p:cNvSpPr/>
          <p:nvPr/>
        </p:nvSpPr>
        <p:spPr>
          <a:xfrm flipH="false" flipV="false" rot="0">
            <a:off x="4266590" y="1801430"/>
            <a:ext cx="9754820" cy="5021956"/>
          </a:xfrm>
          <a:custGeom>
            <a:avLst/>
            <a:gdLst/>
            <a:ahLst/>
            <a:cxnLst/>
            <a:rect r="r" b="b" t="t" l="l"/>
            <a:pathLst>
              <a:path h="5021956" w="9754820">
                <a:moveTo>
                  <a:pt x="0" y="0"/>
                </a:moveTo>
                <a:lnTo>
                  <a:pt x="9754820" y="0"/>
                </a:lnTo>
                <a:lnTo>
                  <a:pt x="9754820" y="5021957"/>
                </a:lnTo>
                <a:lnTo>
                  <a:pt x="0" y="5021957"/>
                </a:lnTo>
                <a:lnTo>
                  <a:pt x="0" y="0"/>
                </a:lnTo>
                <a:close/>
              </a:path>
            </a:pathLst>
          </a:custGeom>
          <a:blipFill>
            <a:blip r:embed="rId2"/>
            <a:stretch>
              <a:fillRect l="0" t="0" r="0" b="0"/>
            </a:stretch>
          </a:blipFill>
        </p:spPr>
      </p:sp>
      <p:sp>
        <p:nvSpPr>
          <p:cNvPr name="TextBox 17" id="17"/>
          <p:cNvSpPr txBox="true"/>
          <p:nvPr/>
        </p:nvSpPr>
        <p:spPr>
          <a:xfrm rot="0">
            <a:off x="510597" y="801436"/>
            <a:ext cx="8115300" cy="574294"/>
          </a:xfrm>
          <a:prstGeom prst="rect">
            <a:avLst/>
          </a:prstGeom>
        </p:spPr>
        <p:txBody>
          <a:bodyPr anchor="t" rtlCol="false" tIns="0" lIns="0" bIns="0" rIns="0">
            <a:spAutoFit/>
          </a:bodyPr>
          <a:lstStyle/>
          <a:p>
            <a:pPr>
              <a:lnSpc>
                <a:spcPts val="4012"/>
              </a:lnSpc>
            </a:pPr>
            <a:r>
              <a:rPr lang="en-US" sz="4612">
                <a:solidFill>
                  <a:srgbClr val="6E332E"/>
                </a:solidFill>
                <a:latin typeface="Neue Machina Ultra-Bold"/>
              </a:rPr>
              <a:t>Quantity VS Final Sell</a:t>
            </a:r>
          </a:p>
        </p:txBody>
      </p:sp>
      <p:sp>
        <p:nvSpPr>
          <p:cNvPr name="TextBox 18" id="18"/>
          <p:cNvSpPr txBox="true"/>
          <p:nvPr/>
        </p:nvSpPr>
        <p:spPr>
          <a:xfrm rot="0">
            <a:off x="16029159" y="820738"/>
            <a:ext cx="1230141" cy="358775"/>
          </a:xfrm>
          <a:prstGeom prst="rect">
            <a:avLst/>
          </a:prstGeom>
        </p:spPr>
        <p:txBody>
          <a:bodyPr anchor="t" rtlCol="false" tIns="0" lIns="0" bIns="0" rIns="0">
            <a:spAutoFit/>
          </a:bodyPr>
          <a:lstStyle/>
          <a:p>
            <a:pPr algn="r">
              <a:lnSpc>
                <a:spcPts val="2800"/>
              </a:lnSpc>
            </a:pPr>
            <a:r>
              <a:rPr lang="en-US" sz="2000">
                <a:solidFill>
                  <a:srgbClr val="6E332E"/>
                </a:solidFill>
                <a:latin typeface="Neue Machina"/>
              </a:rPr>
              <a:t>Page 09</a:t>
            </a:r>
          </a:p>
        </p:txBody>
      </p:sp>
      <p:sp>
        <p:nvSpPr>
          <p:cNvPr name="TextBox 19" id="19"/>
          <p:cNvSpPr txBox="true"/>
          <p:nvPr/>
        </p:nvSpPr>
        <p:spPr>
          <a:xfrm rot="0">
            <a:off x="0" y="6909112"/>
            <a:ext cx="18288000" cy="2725055"/>
          </a:xfrm>
          <a:prstGeom prst="rect">
            <a:avLst/>
          </a:prstGeom>
        </p:spPr>
        <p:txBody>
          <a:bodyPr anchor="t" rtlCol="false" tIns="0" lIns="0" bIns="0" rIns="0">
            <a:spAutoFit/>
          </a:bodyPr>
          <a:lstStyle/>
          <a:p>
            <a:pPr>
              <a:lnSpc>
                <a:spcPts val="3625"/>
              </a:lnSpc>
            </a:pPr>
            <a:r>
              <a:rPr lang="en-US" sz="2589">
                <a:solidFill>
                  <a:srgbClr val="6E332E"/>
                </a:solidFill>
                <a:latin typeface="DM Sans"/>
              </a:rPr>
              <a:t>The heatmap visually presents the top 5 most purchased items, detailing their respective quantities and final sales.</a:t>
            </a:r>
          </a:p>
          <a:p>
            <a:pPr>
              <a:lnSpc>
                <a:spcPts val="3625"/>
              </a:lnSpc>
            </a:pPr>
            <a:r>
              <a:rPr lang="en-US" sz="2589">
                <a:solidFill>
                  <a:srgbClr val="6E332E"/>
                </a:solidFill>
                <a:latin typeface="DM Sans"/>
              </a:rPr>
              <a:t>It</a:t>
            </a:r>
            <a:r>
              <a:rPr lang="en-US" sz="2589">
                <a:solidFill>
                  <a:srgbClr val="6E332E"/>
                </a:solidFill>
                <a:latin typeface="DM Sans"/>
              </a:rPr>
              <a:t> reveals the top 5 most purchased items. The highest quantity, 53,847, and final sell of 13,588 are attributed to the "World War 2 Glider Assorted Designs." Following closely is the "Jumbo Bag Red Retrospot" with 47,363 units and a final sell of 92,356. Other notable entries include the "Assorted Colour Bird Ornament" (36,381 units, final sell 58,960), "Popcorn Holder" (36,334 units, final sell 33,969), and "Pack of 72 Retrospot Cake Cases" (36,039 units, final sell 21,060).</a:t>
            </a:r>
          </a:p>
          <a:p>
            <a:pPr>
              <a:lnSpc>
                <a:spcPts val="362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DAF1KvPVtLI</dc:identifier>
  <dcterms:modified xsi:type="dcterms:W3CDTF">2011-08-01T06:04:30Z</dcterms:modified>
  <cp:revision>1</cp:revision>
  <dc:title>Beige Brown and Grey Minimal Modern Chemistry Thesis Defense Presentation</dc:title>
</cp:coreProperties>
</file>