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22" Target="slides/slide11.xml" Type="http://schemas.openxmlformats.org/officeDocument/2006/relationships/slide"/><Relationship Id="rId23" Target="slides/slide12.xml" Type="http://schemas.openxmlformats.org/officeDocument/2006/relationships/slide"/><Relationship Id="rId24" Target="slides/slide1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3818248"/>
            <a:ext cx="10859565" cy="1325252"/>
          </a:xfrm>
          <a:prstGeom prst="rect">
            <a:avLst/>
          </a:prstGeom>
        </p:spPr>
        <p:txBody>
          <a:bodyPr anchor="t" rtlCol="false" tIns="0" lIns="0" bIns="0" rIns="0">
            <a:spAutoFit/>
          </a:bodyPr>
          <a:lstStyle/>
          <a:p>
            <a:pPr>
              <a:lnSpc>
                <a:spcPts val="9947"/>
              </a:lnSpc>
            </a:pPr>
            <a:r>
              <a:rPr lang="en-US" sz="10047">
                <a:solidFill>
                  <a:srgbClr val="004AAD"/>
                </a:solidFill>
                <a:latin typeface="Montserrat Classic Bold"/>
              </a:rPr>
              <a:t>ONLINE RETAIL</a:t>
            </a:r>
          </a:p>
        </p:txBody>
      </p:sp>
      <p:sp>
        <p:nvSpPr>
          <p:cNvPr name="TextBox 5" id="5"/>
          <p:cNvSpPr txBox="true"/>
          <p:nvPr/>
        </p:nvSpPr>
        <p:spPr>
          <a:xfrm rot="0">
            <a:off x="1028700" y="5343525"/>
            <a:ext cx="8544752" cy="1325252"/>
          </a:xfrm>
          <a:prstGeom prst="rect">
            <a:avLst/>
          </a:prstGeom>
        </p:spPr>
        <p:txBody>
          <a:bodyPr anchor="t" rtlCol="false" tIns="0" lIns="0" bIns="0" rIns="0">
            <a:spAutoFit/>
          </a:bodyPr>
          <a:lstStyle/>
          <a:p>
            <a:pPr>
              <a:lnSpc>
                <a:spcPts val="9947"/>
              </a:lnSpc>
            </a:pPr>
            <a:r>
              <a:rPr lang="en-US" sz="10047">
                <a:solidFill>
                  <a:srgbClr val="2BB4D4"/>
                </a:solidFill>
                <a:latin typeface="Montserrat Classic Bold"/>
              </a:rPr>
              <a:t>STORE</a:t>
            </a:r>
          </a:p>
        </p:txBody>
      </p:sp>
      <p:sp>
        <p:nvSpPr>
          <p:cNvPr name="TextBox 6" id="6"/>
          <p:cNvSpPr txBox="true"/>
          <p:nvPr/>
        </p:nvSpPr>
        <p:spPr>
          <a:xfrm rot="0">
            <a:off x="1028700" y="942975"/>
            <a:ext cx="6257222" cy="738506"/>
          </a:xfrm>
          <a:prstGeom prst="rect">
            <a:avLst/>
          </a:prstGeom>
        </p:spPr>
        <p:txBody>
          <a:bodyPr anchor="t" rtlCol="false" tIns="0" lIns="0" bIns="0" rIns="0">
            <a:spAutoFit/>
          </a:bodyPr>
          <a:lstStyle/>
          <a:p>
            <a:pPr>
              <a:lnSpc>
                <a:spcPts val="6019"/>
              </a:lnSpc>
            </a:pPr>
            <a:r>
              <a:rPr lang="en-US" sz="4299">
                <a:solidFill>
                  <a:srgbClr val="2BB4D4"/>
                </a:solidFill>
                <a:latin typeface="Montserrat Classic Bold Italics"/>
              </a:rPr>
              <a:t>Capstone Project 04</a:t>
            </a:r>
          </a:p>
        </p:txBody>
      </p:sp>
      <p:sp>
        <p:nvSpPr>
          <p:cNvPr name="TextBox 7" id="7"/>
          <p:cNvSpPr txBox="true"/>
          <p:nvPr/>
        </p:nvSpPr>
        <p:spPr>
          <a:xfrm rot="0">
            <a:off x="1028700" y="8661399"/>
            <a:ext cx="9982473" cy="596901"/>
          </a:xfrm>
          <a:prstGeom prst="rect">
            <a:avLst/>
          </a:prstGeom>
        </p:spPr>
        <p:txBody>
          <a:bodyPr anchor="t" rtlCol="false" tIns="0" lIns="0" bIns="0" rIns="0">
            <a:spAutoFit/>
          </a:bodyPr>
          <a:lstStyle/>
          <a:p>
            <a:pPr>
              <a:lnSpc>
                <a:spcPts val="4899"/>
              </a:lnSpc>
            </a:pPr>
            <a:r>
              <a:rPr lang="en-US" sz="3499" spc="174">
                <a:solidFill>
                  <a:srgbClr val="2E2E2E"/>
                </a:solidFill>
                <a:latin typeface="Montserrat Classic"/>
              </a:rPr>
              <a:t>BY GHANSHYAM SINGH SHAKTAWAT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3987423">
            <a:off x="12625695" y="7261552"/>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1296" y="3002203"/>
            <a:ext cx="7100954" cy="5163043"/>
          </a:xfrm>
          <a:custGeom>
            <a:avLst/>
            <a:gdLst/>
            <a:ahLst/>
            <a:cxnLst/>
            <a:rect r="r" b="b" t="t" l="l"/>
            <a:pathLst>
              <a:path h="5163043" w="7100954">
                <a:moveTo>
                  <a:pt x="0" y="0"/>
                </a:moveTo>
                <a:lnTo>
                  <a:pt x="7100953" y="0"/>
                </a:lnTo>
                <a:lnTo>
                  <a:pt x="7100953" y="5163043"/>
                </a:lnTo>
                <a:lnTo>
                  <a:pt x="0" y="5163043"/>
                </a:lnTo>
                <a:lnTo>
                  <a:pt x="0" y="0"/>
                </a:lnTo>
                <a:close/>
              </a:path>
            </a:pathLst>
          </a:custGeom>
          <a:blipFill>
            <a:blip r:embed="rId4"/>
            <a:stretch>
              <a:fillRect l="0" t="-1950" r="0" b="0"/>
            </a:stretch>
          </a:blipFill>
        </p:spPr>
      </p:sp>
      <p:sp>
        <p:nvSpPr>
          <p:cNvPr name="Freeform 4" id="4"/>
          <p:cNvSpPr/>
          <p:nvPr/>
        </p:nvSpPr>
        <p:spPr>
          <a:xfrm flipH="false" flipV="false" rot="0">
            <a:off x="9734265" y="2257944"/>
            <a:ext cx="7784271" cy="5771111"/>
          </a:xfrm>
          <a:custGeom>
            <a:avLst/>
            <a:gdLst/>
            <a:ahLst/>
            <a:cxnLst/>
            <a:rect r="r" b="b" t="t" l="l"/>
            <a:pathLst>
              <a:path h="5771111" w="7784271">
                <a:moveTo>
                  <a:pt x="0" y="0"/>
                </a:moveTo>
                <a:lnTo>
                  <a:pt x="7784271" y="0"/>
                </a:lnTo>
                <a:lnTo>
                  <a:pt x="7784271" y="5771112"/>
                </a:lnTo>
                <a:lnTo>
                  <a:pt x="0" y="5771112"/>
                </a:lnTo>
                <a:lnTo>
                  <a:pt x="0" y="0"/>
                </a:lnTo>
                <a:close/>
              </a:path>
            </a:pathLst>
          </a:custGeom>
          <a:blipFill>
            <a:blip r:embed="rId5"/>
            <a:stretch>
              <a:fillRect l="0" t="-2045" r="0" b="-2045"/>
            </a:stretch>
          </a:blipFill>
        </p:spPr>
      </p:sp>
      <p:sp>
        <p:nvSpPr>
          <p:cNvPr name="TextBox 5" id="5"/>
          <p:cNvSpPr txBox="true"/>
          <p:nvPr/>
        </p:nvSpPr>
        <p:spPr>
          <a:xfrm rot="0">
            <a:off x="763366" y="713302"/>
            <a:ext cx="17941797" cy="1212214"/>
          </a:xfrm>
          <a:prstGeom prst="rect">
            <a:avLst/>
          </a:prstGeom>
        </p:spPr>
        <p:txBody>
          <a:bodyPr anchor="t" rtlCol="false" tIns="0" lIns="0" bIns="0" rIns="0">
            <a:spAutoFit/>
          </a:bodyPr>
          <a:lstStyle/>
          <a:p>
            <a:pPr>
              <a:lnSpc>
                <a:spcPts val="9099"/>
              </a:lnSpc>
            </a:pPr>
            <a:r>
              <a:rPr lang="en-US" sz="9099">
                <a:solidFill>
                  <a:srgbClr val="004AAD"/>
                </a:solidFill>
                <a:latin typeface="Montserrat Classic Bold"/>
              </a:rPr>
              <a:t>MODEL IMPLEMENTATION 02</a:t>
            </a:r>
          </a:p>
        </p:txBody>
      </p:sp>
      <p:sp>
        <p:nvSpPr>
          <p:cNvPr name="TextBox 6" id="6"/>
          <p:cNvSpPr txBox="true"/>
          <p:nvPr/>
        </p:nvSpPr>
        <p:spPr>
          <a:xfrm rot="0">
            <a:off x="906514" y="8228330"/>
            <a:ext cx="15750727" cy="2058670"/>
          </a:xfrm>
          <a:prstGeom prst="rect">
            <a:avLst/>
          </a:prstGeom>
        </p:spPr>
        <p:txBody>
          <a:bodyPr anchor="t" rtlCol="false" tIns="0" lIns="0" bIns="0" rIns="0">
            <a:spAutoFit/>
          </a:bodyPr>
          <a:lstStyle/>
          <a:p>
            <a:pPr>
              <a:lnSpc>
                <a:spcPts val="4159"/>
              </a:lnSpc>
            </a:pPr>
            <a:r>
              <a:rPr lang="en-US" sz="2599">
                <a:solidFill>
                  <a:srgbClr val="2E2E2E"/>
                </a:solidFill>
                <a:latin typeface="Montserrat Classic"/>
              </a:rPr>
              <a:t>The elbow method in k-means clustering helps determine the optimal number of clusters by identifying the "elbow" point where further cluster addition provides diminishing returns, aiding in selecting an efficient and meaningful segmentation for improved insights in the online retail context.</a:t>
            </a:r>
          </a:p>
        </p:txBody>
      </p:sp>
      <p:sp>
        <p:nvSpPr>
          <p:cNvPr name="TextBox 7" id="7"/>
          <p:cNvSpPr txBox="true"/>
          <p:nvPr/>
        </p:nvSpPr>
        <p:spPr>
          <a:xfrm rot="0">
            <a:off x="763366" y="2183052"/>
            <a:ext cx="5673941" cy="504826"/>
          </a:xfrm>
          <a:prstGeom prst="rect">
            <a:avLst/>
          </a:prstGeom>
        </p:spPr>
        <p:txBody>
          <a:bodyPr anchor="t" rtlCol="false" tIns="0" lIns="0" bIns="0" rIns="0">
            <a:spAutoFit/>
          </a:bodyPr>
          <a:lstStyle/>
          <a:p>
            <a:pPr marL="647695" indent="-323848" lvl="1">
              <a:lnSpc>
                <a:spcPts val="4199"/>
              </a:lnSpc>
              <a:buFont typeface="Arial"/>
              <a:buChar char="•"/>
            </a:pPr>
            <a:r>
              <a:rPr lang="en-US" sz="2999">
                <a:solidFill>
                  <a:srgbClr val="2E2E2E"/>
                </a:solidFill>
                <a:latin typeface="Montserrat Classic Bold"/>
              </a:rPr>
              <a:t>K-Means Clustering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3987423">
            <a:off x="12625695" y="7261552"/>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1296" y="3002203"/>
            <a:ext cx="6738602" cy="4923056"/>
          </a:xfrm>
          <a:custGeom>
            <a:avLst/>
            <a:gdLst/>
            <a:ahLst/>
            <a:cxnLst/>
            <a:rect r="r" b="b" t="t" l="l"/>
            <a:pathLst>
              <a:path h="4923056" w="6738602">
                <a:moveTo>
                  <a:pt x="0" y="0"/>
                </a:moveTo>
                <a:lnTo>
                  <a:pt x="6738601" y="0"/>
                </a:lnTo>
                <a:lnTo>
                  <a:pt x="6738601" y="4923056"/>
                </a:lnTo>
                <a:lnTo>
                  <a:pt x="0" y="4923056"/>
                </a:lnTo>
                <a:lnTo>
                  <a:pt x="0" y="0"/>
                </a:lnTo>
                <a:close/>
              </a:path>
            </a:pathLst>
          </a:custGeom>
          <a:blipFill>
            <a:blip r:embed="rId4"/>
            <a:stretch>
              <a:fillRect l="0" t="-2206" r="0" b="0"/>
            </a:stretch>
          </a:blipFill>
        </p:spPr>
      </p:sp>
      <p:sp>
        <p:nvSpPr>
          <p:cNvPr name="Freeform 4" id="4"/>
          <p:cNvSpPr/>
          <p:nvPr/>
        </p:nvSpPr>
        <p:spPr>
          <a:xfrm flipH="false" flipV="false" rot="0">
            <a:off x="10429619" y="2240202"/>
            <a:ext cx="7269041" cy="5699992"/>
          </a:xfrm>
          <a:custGeom>
            <a:avLst/>
            <a:gdLst/>
            <a:ahLst/>
            <a:cxnLst/>
            <a:rect r="r" b="b" t="t" l="l"/>
            <a:pathLst>
              <a:path h="5699992" w="7269041">
                <a:moveTo>
                  <a:pt x="0" y="0"/>
                </a:moveTo>
                <a:lnTo>
                  <a:pt x="7269041" y="0"/>
                </a:lnTo>
                <a:lnTo>
                  <a:pt x="7269041" y="5699992"/>
                </a:lnTo>
                <a:lnTo>
                  <a:pt x="0" y="5699992"/>
                </a:lnTo>
                <a:lnTo>
                  <a:pt x="0" y="0"/>
                </a:lnTo>
                <a:close/>
              </a:path>
            </a:pathLst>
          </a:custGeom>
          <a:blipFill>
            <a:blip r:embed="rId5"/>
            <a:stretch>
              <a:fillRect l="0" t="0" r="0" b="0"/>
            </a:stretch>
          </a:blipFill>
        </p:spPr>
      </p:sp>
      <p:sp>
        <p:nvSpPr>
          <p:cNvPr name="TextBox 5" id="5"/>
          <p:cNvSpPr txBox="true"/>
          <p:nvPr/>
        </p:nvSpPr>
        <p:spPr>
          <a:xfrm rot="0">
            <a:off x="763366" y="713302"/>
            <a:ext cx="17941797" cy="1212214"/>
          </a:xfrm>
          <a:prstGeom prst="rect">
            <a:avLst/>
          </a:prstGeom>
        </p:spPr>
        <p:txBody>
          <a:bodyPr anchor="t" rtlCol="false" tIns="0" lIns="0" bIns="0" rIns="0">
            <a:spAutoFit/>
          </a:bodyPr>
          <a:lstStyle/>
          <a:p>
            <a:pPr>
              <a:lnSpc>
                <a:spcPts val="9099"/>
              </a:lnSpc>
            </a:pPr>
            <a:r>
              <a:rPr lang="en-US" sz="9099">
                <a:solidFill>
                  <a:srgbClr val="004AAD"/>
                </a:solidFill>
                <a:latin typeface="Montserrat Classic Bold"/>
              </a:rPr>
              <a:t>MODEL IMPLEMENTATION 03</a:t>
            </a:r>
          </a:p>
        </p:txBody>
      </p:sp>
      <p:sp>
        <p:nvSpPr>
          <p:cNvPr name="TextBox 6" id="6"/>
          <p:cNvSpPr txBox="true"/>
          <p:nvPr/>
        </p:nvSpPr>
        <p:spPr>
          <a:xfrm rot="0">
            <a:off x="1144998" y="8159269"/>
            <a:ext cx="15998004" cy="1916430"/>
          </a:xfrm>
          <a:prstGeom prst="rect">
            <a:avLst/>
          </a:prstGeom>
        </p:spPr>
        <p:txBody>
          <a:bodyPr anchor="t" rtlCol="false" tIns="0" lIns="0" bIns="0" rIns="0">
            <a:spAutoFit/>
          </a:bodyPr>
          <a:lstStyle/>
          <a:p>
            <a:pPr>
              <a:lnSpc>
                <a:spcPts val="3840"/>
              </a:lnSpc>
            </a:pPr>
            <a:r>
              <a:rPr lang="en-US" sz="2400">
                <a:solidFill>
                  <a:srgbClr val="2E2E2E"/>
                </a:solidFill>
                <a:latin typeface="Montserrat Classic"/>
              </a:rPr>
              <a:t>The dendrogram method visually represents hierarchical relationships in k-means clustering, showcasing data linkage through a tree-like structure. It aids in identifying optimal cluster numbers and understanding the hierarchical organization of data patterns for enhanced segmentation and interpretation in the context of the online retail project.</a:t>
            </a:r>
          </a:p>
        </p:txBody>
      </p:sp>
      <p:sp>
        <p:nvSpPr>
          <p:cNvPr name="TextBox 7" id="7"/>
          <p:cNvSpPr txBox="true"/>
          <p:nvPr/>
        </p:nvSpPr>
        <p:spPr>
          <a:xfrm rot="0">
            <a:off x="763366" y="2183052"/>
            <a:ext cx="5673941" cy="504826"/>
          </a:xfrm>
          <a:prstGeom prst="rect">
            <a:avLst/>
          </a:prstGeom>
        </p:spPr>
        <p:txBody>
          <a:bodyPr anchor="t" rtlCol="false" tIns="0" lIns="0" bIns="0" rIns="0">
            <a:spAutoFit/>
          </a:bodyPr>
          <a:lstStyle/>
          <a:p>
            <a:pPr marL="647695" indent="-323848" lvl="1">
              <a:lnSpc>
                <a:spcPts val="4199"/>
              </a:lnSpc>
              <a:buFont typeface="Arial"/>
              <a:buChar char="•"/>
            </a:pPr>
            <a:r>
              <a:rPr lang="en-US" sz="2999">
                <a:solidFill>
                  <a:srgbClr val="2E2E2E"/>
                </a:solidFill>
                <a:latin typeface="Montserrat Classic Bold"/>
              </a:rPr>
              <a:t>K-Means Clustering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05761"/>
            <a:ext cx="8540077"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SUMMARY</a:t>
            </a:r>
          </a:p>
        </p:txBody>
      </p:sp>
      <p:sp>
        <p:nvSpPr>
          <p:cNvPr name="TextBox 3" id="3"/>
          <p:cNvSpPr txBox="true"/>
          <p:nvPr/>
        </p:nvSpPr>
        <p:spPr>
          <a:xfrm rot="0">
            <a:off x="1028700" y="2669925"/>
            <a:ext cx="13976571" cy="2887980"/>
          </a:xfrm>
          <a:prstGeom prst="rect">
            <a:avLst/>
          </a:prstGeom>
        </p:spPr>
        <p:txBody>
          <a:bodyPr anchor="t" rtlCol="false" tIns="0" lIns="0" bIns="0" rIns="0">
            <a:spAutoFit/>
          </a:bodyPr>
          <a:lstStyle/>
          <a:p>
            <a:pPr>
              <a:lnSpc>
                <a:spcPts val="3840"/>
              </a:lnSpc>
            </a:pPr>
            <a:r>
              <a:rPr lang="en-US" sz="2400">
                <a:solidFill>
                  <a:srgbClr val="2E2E2E"/>
                </a:solidFill>
                <a:latin typeface="Montserrat Classic"/>
              </a:rPr>
              <a:t>The hypotheses and models applied contribute to a holistic understanding of the dataset. Hypothesis testing provided insights into attribute patterns. K-means clustering models identified hidden structures, informing strategies. Cross-validation and hyperparameter tuning enhanced model accuracy. Overall, these approaches collectively enrich our comprehension of the data, guiding informed decisions for marketing, inventory, and overall business strategies in the online retail domain.</a:t>
            </a:r>
          </a:p>
        </p:txBody>
      </p:sp>
      <p:sp>
        <p:nvSpPr>
          <p:cNvPr name="Freeform 4" id="4"/>
          <p:cNvSpPr/>
          <p:nvPr/>
        </p:nvSpPr>
        <p:spPr>
          <a:xfrm flipH="true" flipV="false" rot="10196150">
            <a:off x="9761203" y="4698948"/>
            <a:ext cx="9747562" cy="7922110"/>
          </a:xfrm>
          <a:custGeom>
            <a:avLst/>
            <a:gdLst/>
            <a:ahLst/>
            <a:cxnLst/>
            <a:rect r="r" b="b" t="t" l="l"/>
            <a:pathLst>
              <a:path h="7922110" w="9747562">
                <a:moveTo>
                  <a:pt x="9747563" y="0"/>
                </a:moveTo>
                <a:lnTo>
                  <a:pt x="0" y="0"/>
                </a:lnTo>
                <a:lnTo>
                  <a:pt x="0" y="7922110"/>
                </a:lnTo>
                <a:lnTo>
                  <a:pt x="9747563" y="7922110"/>
                </a:lnTo>
                <a:lnTo>
                  <a:pt x="9747563"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4165168">
            <a:off x="-2247673" y="3553775"/>
            <a:ext cx="12794948" cy="8828634"/>
          </a:xfrm>
          <a:custGeom>
            <a:avLst/>
            <a:gdLst/>
            <a:ahLst/>
            <a:cxnLst/>
            <a:rect r="r" b="b" t="t" l="l"/>
            <a:pathLst>
              <a:path h="8828634" w="12794948">
                <a:moveTo>
                  <a:pt x="0" y="0"/>
                </a:moveTo>
                <a:lnTo>
                  <a:pt x="12794948" y="0"/>
                </a:lnTo>
                <a:lnTo>
                  <a:pt x="12794948" y="8828634"/>
                </a:lnTo>
                <a:lnTo>
                  <a:pt x="0" y="8828634"/>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073461">
            <a:off x="-9281995" y="-5154521"/>
            <a:ext cx="17617704" cy="17617704"/>
          </a:xfrm>
          <a:custGeom>
            <a:avLst/>
            <a:gdLst/>
            <a:ahLst/>
            <a:cxnLst/>
            <a:rect r="r" b="b" t="t" l="l"/>
            <a:pathLst>
              <a:path h="17617704" w="17617704">
                <a:moveTo>
                  <a:pt x="0" y="0"/>
                </a:moveTo>
                <a:lnTo>
                  <a:pt x="17617703" y="0"/>
                </a:lnTo>
                <a:lnTo>
                  <a:pt x="17617703" y="17617703"/>
                </a:lnTo>
                <a:lnTo>
                  <a:pt x="0" y="17617703"/>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37639" y="4349066"/>
            <a:ext cx="12531468" cy="1142358"/>
          </a:xfrm>
          <a:prstGeom prst="rect">
            <a:avLst/>
          </a:prstGeom>
        </p:spPr>
        <p:txBody>
          <a:bodyPr anchor="t" rtlCol="false" tIns="0" lIns="0" bIns="0" rIns="0">
            <a:spAutoFit/>
          </a:bodyPr>
          <a:lstStyle/>
          <a:p>
            <a:pPr>
              <a:lnSpc>
                <a:spcPts val="8599"/>
              </a:lnSpc>
            </a:pPr>
            <a:r>
              <a:rPr lang="en-US" sz="8599">
                <a:solidFill>
                  <a:srgbClr val="004AAD"/>
                </a:solidFill>
                <a:latin typeface="Montserrat Classic Bold"/>
              </a:rPr>
              <a:t>THANKYOU!</a:t>
            </a:r>
          </a:p>
        </p:txBody>
      </p:sp>
      <p:sp>
        <p:nvSpPr>
          <p:cNvPr name="TextBox 4" id="4"/>
          <p:cNvSpPr txBox="true"/>
          <p:nvPr/>
        </p:nvSpPr>
        <p:spPr>
          <a:xfrm rot="0">
            <a:off x="1028700" y="8661399"/>
            <a:ext cx="11349086" cy="596901"/>
          </a:xfrm>
          <a:prstGeom prst="rect">
            <a:avLst/>
          </a:prstGeom>
        </p:spPr>
        <p:txBody>
          <a:bodyPr anchor="t" rtlCol="false" tIns="0" lIns="0" bIns="0" rIns="0">
            <a:spAutoFit/>
          </a:bodyPr>
          <a:lstStyle/>
          <a:p>
            <a:pPr>
              <a:lnSpc>
                <a:spcPts val="4899"/>
              </a:lnSpc>
            </a:pPr>
            <a:r>
              <a:rPr lang="en-US" sz="3499" spc="174">
                <a:solidFill>
                  <a:srgbClr val="2E2E2E"/>
                </a:solidFill>
                <a:latin typeface="Montserrat Classic"/>
              </a:rPr>
              <a:t>BY GHANSHYAM SINGH SHAKTAWAT</a:t>
            </a:r>
          </a:p>
        </p:txBody>
      </p:sp>
      <p:sp>
        <p:nvSpPr>
          <p:cNvPr name="Freeform 5" id="5"/>
          <p:cNvSpPr/>
          <p:nvPr/>
        </p:nvSpPr>
        <p:spPr>
          <a:xfrm flipH="true" flipV="false" rot="-5400000">
            <a:off x="8778703" y="-4549008"/>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90625"/>
            <a:ext cx="12230230"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TABLE OF CONTENT</a:t>
            </a:r>
          </a:p>
        </p:txBody>
      </p:sp>
      <p:sp>
        <p:nvSpPr>
          <p:cNvPr name="TextBox 3" id="3"/>
          <p:cNvSpPr txBox="true"/>
          <p:nvPr/>
        </p:nvSpPr>
        <p:spPr>
          <a:xfrm rot="0">
            <a:off x="1028700" y="2694266"/>
            <a:ext cx="7082496" cy="6564034"/>
          </a:xfrm>
          <a:prstGeom prst="rect">
            <a:avLst/>
          </a:prstGeom>
        </p:spPr>
        <p:txBody>
          <a:bodyPr anchor="t" rtlCol="false" tIns="0" lIns="0" bIns="0" rIns="0">
            <a:spAutoFit/>
          </a:bodyPr>
          <a:lstStyle/>
          <a:p>
            <a:pPr marL="795863" indent="-397931" lvl="1">
              <a:lnSpc>
                <a:spcPts val="9215"/>
              </a:lnSpc>
              <a:buFont typeface="Arial"/>
              <a:buChar char="•"/>
            </a:pPr>
            <a:r>
              <a:rPr lang="en-US" sz="3686">
                <a:solidFill>
                  <a:srgbClr val="2E2E2E"/>
                </a:solidFill>
                <a:latin typeface="Montserrat Classic"/>
              </a:rPr>
              <a:t>INTRODUCTION</a:t>
            </a:r>
          </a:p>
          <a:p>
            <a:pPr marL="795863" indent="-397931" lvl="1">
              <a:lnSpc>
                <a:spcPts val="9215"/>
              </a:lnSpc>
              <a:buFont typeface="Arial"/>
              <a:buChar char="•"/>
            </a:pPr>
            <a:r>
              <a:rPr lang="en-US" sz="3686">
                <a:solidFill>
                  <a:srgbClr val="2E2E2E"/>
                </a:solidFill>
                <a:latin typeface="Montserrat Classic"/>
              </a:rPr>
              <a:t>PROBLEM STATEMENT</a:t>
            </a:r>
          </a:p>
          <a:p>
            <a:pPr marL="795863" indent="-397931" lvl="1">
              <a:lnSpc>
                <a:spcPts val="9215"/>
              </a:lnSpc>
              <a:buFont typeface="Arial"/>
              <a:buChar char="•"/>
            </a:pPr>
            <a:r>
              <a:rPr lang="en-US" sz="3686">
                <a:solidFill>
                  <a:srgbClr val="2E2E2E"/>
                </a:solidFill>
                <a:latin typeface="Montserrat Classic"/>
              </a:rPr>
              <a:t>STRATEGY</a:t>
            </a:r>
          </a:p>
          <a:p>
            <a:pPr marL="795863" indent="-397931" lvl="1">
              <a:lnSpc>
                <a:spcPts val="9215"/>
              </a:lnSpc>
              <a:buFont typeface="Arial"/>
              <a:buChar char="•"/>
            </a:pPr>
            <a:r>
              <a:rPr lang="en-US" sz="3686">
                <a:solidFill>
                  <a:srgbClr val="2E2E2E"/>
                </a:solidFill>
                <a:latin typeface="Montserrat Classic"/>
              </a:rPr>
              <a:t>HYPOTHESIS TESTING</a:t>
            </a:r>
          </a:p>
          <a:p>
            <a:pPr marL="795863" indent="-397931" lvl="1">
              <a:lnSpc>
                <a:spcPts val="9215"/>
              </a:lnSpc>
              <a:buFont typeface="Arial"/>
              <a:buChar char="•"/>
            </a:pPr>
            <a:r>
              <a:rPr lang="en-US" sz="3686">
                <a:solidFill>
                  <a:srgbClr val="2E2E2E"/>
                </a:solidFill>
                <a:latin typeface="Montserrat Classic"/>
              </a:rPr>
              <a:t>MODEL IMPLEMENTATION</a:t>
            </a:r>
          </a:p>
          <a:p>
            <a:pPr marL="795863" indent="-397931" lvl="1">
              <a:lnSpc>
                <a:spcPts val="5160"/>
              </a:lnSpc>
              <a:buFont typeface="Arial"/>
              <a:buChar char="•"/>
            </a:pPr>
            <a:r>
              <a:rPr lang="en-US" sz="3686">
                <a:solidFill>
                  <a:srgbClr val="2E2E2E"/>
                </a:solidFill>
                <a:latin typeface="Montserrat Classic"/>
              </a:rPr>
              <a:t>SUMMARY</a:t>
            </a:r>
          </a:p>
        </p:txBody>
      </p:sp>
      <p:sp>
        <p:nvSpPr>
          <p:cNvPr name="Freeform 4" id="4"/>
          <p:cNvSpPr/>
          <p:nvPr/>
        </p:nvSpPr>
        <p:spPr>
          <a:xfrm flipH="false" flipV="false" rot="-1625759">
            <a:off x="9359987" y="2254055"/>
            <a:ext cx="10367881" cy="8426260"/>
          </a:xfrm>
          <a:custGeom>
            <a:avLst/>
            <a:gdLst/>
            <a:ahLst/>
            <a:cxnLst/>
            <a:rect r="r" b="b" t="t" l="l"/>
            <a:pathLst>
              <a:path h="8426260" w="10367881">
                <a:moveTo>
                  <a:pt x="0" y="0"/>
                </a:moveTo>
                <a:lnTo>
                  <a:pt x="10367881" y="0"/>
                </a:lnTo>
                <a:lnTo>
                  <a:pt x="10367881" y="8426260"/>
                </a:lnTo>
                <a:lnTo>
                  <a:pt x="0" y="842626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10797991" y="-11121762"/>
            <a:ext cx="20288833" cy="20288833"/>
          </a:xfrm>
          <a:custGeom>
            <a:avLst/>
            <a:gdLst/>
            <a:ahLst/>
            <a:cxnLst/>
            <a:rect r="r" b="b" t="t" l="l"/>
            <a:pathLst>
              <a:path h="20288833" w="20288833">
                <a:moveTo>
                  <a:pt x="0" y="0"/>
                </a:moveTo>
                <a:lnTo>
                  <a:pt x="20288832" y="0"/>
                </a:lnTo>
                <a:lnTo>
                  <a:pt x="20288832" y="20288833"/>
                </a:lnTo>
                <a:lnTo>
                  <a:pt x="0" y="20288833"/>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219796">
            <a:off x="13383855" y="-1417579"/>
            <a:ext cx="6432220" cy="10327924"/>
          </a:xfrm>
          <a:custGeom>
            <a:avLst/>
            <a:gdLst/>
            <a:ahLst/>
            <a:cxnLst/>
            <a:rect r="r" b="b" t="t" l="l"/>
            <a:pathLst>
              <a:path h="10327924" w="6432220">
                <a:moveTo>
                  <a:pt x="0" y="0"/>
                </a:moveTo>
                <a:lnTo>
                  <a:pt x="6432220" y="0"/>
                </a:lnTo>
                <a:lnTo>
                  <a:pt x="6432220" y="10327924"/>
                </a:lnTo>
                <a:lnTo>
                  <a:pt x="0" y="10327924"/>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190625"/>
            <a:ext cx="9679117" cy="1176021"/>
          </a:xfrm>
          <a:prstGeom prst="rect">
            <a:avLst/>
          </a:prstGeom>
        </p:spPr>
        <p:txBody>
          <a:bodyPr anchor="t" rtlCol="false" tIns="0" lIns="0" bIns="0" rIns="0">
            <a:spAutoFit/>
          </a:bodyPr>
          <a:lstStyle/>
          <a:p>
            <a:pPr>
              <a:lnSpc>
                <a:spcPts val="8800"/>
              </a:lnSpc>
            </a:pPr>
            <a:r>
              <a:rPr lang="en-US" sz="8800">
                <a:solidFill>
                  <a:srgbClr val="004AAD"/>
                </a:solidFill>
                <a:latin typeface="Montserrat Classic Bold"/>
              </a:rPr>
              <a:t>INTRODUCTION</a:t>
            </a:r>
          </a:p>
        </p:txBody>
      </p:sp>
      <p:sp>
        <p:nvSpPr>
          <p:cNvPr name="TextBox 5" id="5"/>
          <p:cNvSpPr txBox="true"/>
          <p:nvPr/>
        </p:nvSpPr>
        <p:spPr>
          <a:xfrm rot="0">
            <a:off x="1028700" y="2894481"/>
            <a:ext cx="9184044" cy="6482715"/>
          </a:xfrm>
          <a:prstGeom prst="rect">
            <a:avLst/>
          </a:prstGeom>
        </p:spPr>
        <p:txBody>
          <a:bodyPr anchor="t" rtlCol="false" tIns="0" lIns="0" bIns="0" rIns="0">
            <a:spAutoFit/>
          </a:bodyPr>
          <a:lstStyle/>
          <a:p>
            <a:pPr>
              <a:lnSpc>
                <a:spcPts val="4319"/>
              </a:lnSpc>
            </a:pPr>
            <a:r>
              <a:rPr lang="en-US" sz="2699">
                <a:solidFill>
                  <a:srgbClr val="2E2E2E"/>
                </a:solidFill>
                <a:latin typeface="Montserrat Classic"/>
              </a:rPr>
              <a:t>In this project, we delve into the data of an online retail store, conducting diverse data mining processes to extract valuable insights. The exploration involves hypothesis testing using Z-tests to assess significant patterns. Subsequently, in model implementation, we employ unsupervised learning through K-means clustering. This technique aims to unveil hidden structures within the data, contributing to a comprehensive understanding of customer behavior and facilitating targeted strategies for marketing, inventory optimization, and business growth in the dynamic online retail landscape.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07759">
            <a:off x="9192929" y="288717"/>
            <a:ext cx="11053042" cy="8983109"/>
          </a:xfrm>
          <a:custGeom>
            <a:avLst/>
            <a:gdLst/>
            <a:ahLst/>
            <a:cxnLst/>
            <a:rect r="r" b="b" t="t" l="l"/>
            <a:pathLst>
              <a:path h="8983109" w="11053042">
                <a:moveTo>
                  <a:pt x="0" y="0"/>
                </a:moveTo>
                <a:lnTo>
                  <a:pt x="11053042" y="0"/>
                </a:lnTo>
                <a:lnTo>
                  <a:pt x="11053042" y="8983108"/>
                </a:lnTo>
                <a:lnTo>
                  <a:pt x="0" y="898310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62050"/>
            <a:ext cx="11339643" cy="1033788"/>
          </a:xfrm>
          <a:prstGeom prst="rect">
            <a:avLst/>
          </a:prstGeom>
        </p:spPr>
        <p:txBody>
          <a:bodyPr anchor="t" rtlCol="false" tIns="0" lIns="0" bIns="0" rIns="0">
            <a:spAutoFit/>
          </a:bodyPr>
          <a:lstStyle/>
          <a:p>
            <a:pPr>
              <a:lnSpc>
                <a:spcPts val="7700"/>
              </a:lnSpc>
            </a:pPr>
            <a:r>
              <a:rPr lang="en-US" sz="7700">
                <a:solidFill>
                  <a:srgbClr val="004AAD"/>
                </a:solidFill>
                <a:latin typeface="Montserrat Classic Bold"/>
              </a:rPr>
              <a:t>PROBLEM STATEMENT</a:t>
            </a:r>
          </a:p>
        </p:txBody>
      </p:sp>
      <p:sp>
        <p:nvSpPr>
          <p:cNvPr name="TextBox 4" id="4"/>
          <p:cNvSpPr txBox="true"/>
          <p:nvPr/>
        </p:nvSpPr>
        <p:spPr>
          <a:xfrm rot="0">
            <a:off x="1028700" y="2553326"/>
            <a:ext cx="7702435" cy="6623686"/>
          </a:xfrm>
          <a:prstGeom prst="rect">
            <a:avLst/>
          </a:prstGeom>
        </p:spPr>
        <p:txBody>
          <a:bodyPr anchor="t" rtlCol="false" tIns="0" lIns="0" bIns="0" rIns="0">
            <a:spAutoFit/>
          </a:bodyPr>
          <a:lstStyle/>
          <a:p>
            <a:pPr>
              <a:lnSpc>
                <a:spcPts val="5279"/>
              </a:lnSpc>
            </a:pPr>
            <a:r>
              <a:rPr lang="en-US" sz="3299">
                <a:solidFill>
                  <a:srgbClr val="2E2E2E"/>
                </a:solidFill>
                <a:latin typeface="Montserrat Classic"/>
              </a:rPr>
              <a:t>In this project, your task is to identify major customer segments on a transnational data set which contains all the transactions occurring between 01/12/2010 and 09/12/2011 for a UK-based and registered non-store online retail. The company mainly sells unique all-occasion gifts. Many customers of the company are wholesalers.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777887" y="-2612009"/>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338079" y="2391679"/>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405952" y="2497678"/>
            <a:ext cx="1339863" cy="405765"/>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Model 1</a:t>
            </a:r>
          </a:p>
        </p:txBody>
      </p:sp>
      <p:sp>
        <p:nvSpPr>
          <p:cNvPr name="TextBox 5" id="5"/>
          <p:cNvSpPr txBox="true"/>
          <p:nvPr/>
        </p:nvSpPr>
        <p:spPr>
          <a:xfrm rot="0">
            <a:off x="12352513" y="2163664"/>
            <a:ext cx="5623870" cy="1596390"/>
          </a:xfrm>
          <a:prstGeom prst="rect">
            <a:avLst/>
          </a:prstGeom>
        </p:spPr>
        <p:txBody>
          <a:bodyPr anchor="t" rtlCol="false" tIns="0" lIns="0" bIns="0" rIns="0">
            <a:spAutoFit/>
          </a:bodyPr>
          <a:lstStyle/>
          <a:p>
            <a:pPr>
              <a:lnSpc>
                <a:spcPts val="4319"/>
              </a:lnSpc>
            </a:pPr>
            <a:r>
              <a:rPr lang="en-US" sz="2699">
                <a:solidFill>
                  <a:srgbClr val="2E2E2E"/>
                </a:solidFill>
                <a:latin typeface="Montserrat Classic"/>
              </a:rPr>
              <a:t>Model 1 employs K-means clustering for insightful data segmentation. </a:t>
            </a:r>
          </a:p>
        </p:txBody>
      </p:sp>
      <p:sp>
        <p:nvSpPr>
          <p:cNvPr name="Freeform 6" id="6"/>
          <p:cNvSpPr/>
          <p:nvPr/>
        </p:nvSpPr>
        <p:spPr>
          <a:xfrm flipH="true" flipV="false" rot="0">
            <a:off x="10338079" y="4810880"/>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405952" y="4916879"/>
            <a:ext cx="1339863" cy="405765"/>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Model 2</a:t>
            </a:r>
          </a:p>
        </p:txBody>
      </p:sp>
      <p:sp>
        <p:nvSpPr>
          <p:cNvPr name="TextBox 8" id="8"/>
          <p:cNvSpPr txBox="true"/>
          <p:nvPr/>
        </p:nvSpPr>
        <p:spPr>
          <a:xfrm rot="0">
            <a:off x="12352513" y="4388426"/>
            <a:ext cx="5935487" cy="2139315"/>
          </a:xfrm>
          <a:prstGeom prst="rect">
            <a:avLst/>
          </a:prstGeom>
        </p:spPr>
        <p:txBody>
          <a:bodyPr anchor="t" rtlCol="false" tIns="0" lIns="0" bIns="0" rIns="0">
            <a:spAutoFit/>
          </a:bodyPr>
          <a:lstStyle/>
          <a:p>
            <a:pPr>
              <a:lnSpc>
                <a:spcPts val="4319"/>
              </a:lnSpc>
            </a:pPr>
            <a:r>
              <a:rPr lang="en-US" sz="2699">
                <a:solidFill>
                  <a:srgbClr val="2E2E2E"/>
                </a:solidFill>
                <a:latin typeface="Montserrat Classic"/>
              </a:rPr>
              <a:t>Model 2 utilizes cross-validation and hyperparameter tuning, leveraging an elbow model for optimal parameter selection.</a:t>
            </a:r>
          </a:p>
        </p:txBody>
      </p:sp>
      <p:sp>
        <p:nvSpPr>
          <p:cNvPr name="Freeform 9" id="9"/>
          <p:cNvSpPr/>
          <p:nvPr/>
        </p:nvSpPr>
        <p:spPr>
          <a:xfrm flipH="true" flipV="false" rot="0">
            <a:off x="10338079" y="7230081"/>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0405952" y="7336080"/>
            <a:ext cx="1339863" cy="405765"/>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Model 3</a:t>
            </a:r>
          </a:p>
        </p:txBody>
      </p:sp>
      <p:sp>
        <p:nvSpPr>
          <p:cNvPr name="TextBox 11" id="11"/>
          <p:cNvSpPr txBox="true"/>
          <p:nvPr/>
        </p:nvSpPr>
        <p:spPr>
          <a:xfrm rot="0">
            <a:off x="12352513" y="7191282"/>
            <a:ext cx="5935487" cy="2139315"/>
          </a:xfrm>
          <a:prstGeom prst="rect">
            <a:avLst/>
          </a:prstGeom>
        </p:spPr>
        <p:txBody>
          <a:bodyPr anchor="t" rtlCol="false" tIns="0" lIns="0" bIns="0" rIns="0">
            <a:spAutoFit/>
          </a:bodyPr>
          <a:lstStyle/>
          <a:p>
            <a:pPr>
              <a:lnSpc>
                <a:spcPts val="4319"/>
              </a:lnSpc>
            </a:pPr>
            <a:r>
              <a:rPr lang="en-US" sz="2699">
                <a:solidFill>
                  <a:srgbClr val="2E2E2E"/>
                </a:solidFill>
                <a:latin typeface="Montserrat Classic"/>
              </a:rPr>
              <a:t>Model 3 applies K-means clustering, visualizing data relationships through a dendrogram. </a:t>
            </a:r>
          </a:p>
        </p:txBody>
      </p:sp>
      <p:sp>
        <p:nvSpPr>
          <p:cNvPr name="TextBox 12" id="12"/>
          <p:cNvSpPr txBox="true"/>
          <p:nvPr/>
        </p:nvSpPr>
        <p:spPr>
          <a:xfrm rot="0">
            <a:off x="1028700" y="1190625"/>
            <a:ext cx="7110543"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STRATEGY</a:t>
            </a:r>
          </a:p>
        </p:txBody>
      </p:sp>
      <p:sp>
        <p:nvSpPr>
          <p:cNvPr name="TextBox 13" id="13"/>
          <p:cNvSpPr txBox="true"/>
          <p:nvPr/>
        </p:nvSpPr>
        <p:spPr>
          <a:xfrm rot="0">
            <a:off x="1028700" y="3603209"/>
            <a:ext cx="7615800" cy="5744290"/>
          </a:xfrm>
          <a:prstGeom prst="rect">
            <a:avLst/>
          </a:prstGeom>
        </p:spPr>
        <p:txBody>
          <a:bodyPr anchor="t" rtlCol="false" tIns="0" lIns="0" bIns="0" rIns="0">
            <a:spAutoFit/>
          </a:bodyPr>
          <a:lstStyle/>
          <a:p>
            <a:pPr>
              <a:lnSpc>
                <a:spcPts val="4097"/>
              </a:lnSpc>
            </a:pPr>
            <a:r>
              <a:rPr lang="en-US" sz="2560">
                <a:solidFill>
                  <a:srgbClr val="2E2E2E"/>
                </a:solidFill>
                <a:latin typeface="Montserrat Classic"/>
              </a:rPr>
              <a:t>Conducting hypothesis testing on three attributes: </a:t>
            </a:r>
          </a:p>
          <a:p>
            <a:pPr marL="552904" indent="-276452" lvl="1">
              <a:lnSpc>
                <a:spcPts val="4097"/>
              </a:lnSpc>
              <a:buFont typeface="Arial"/>
              <a:buChar char="•"/>
            </a:pPr>
            <a:r>
              <a:rPr lang="en-US" sz="2560">
                <a:solidFill>
                  <a:srgbClr val="2E2E2E"/>
                </a:solidFill>
                <a:latin typeface="Montserrat Classic"/>
              </a:rPr>
              <a:t>unit price (5 null values), </a:t>
            </a:r>
          </a:p>
          <a:p>
            <a:pPr marL="552904" indent="-276452" lvl="1">
              <a:lnSpc>
                <a:spcPts val="4097"/>
              </a:lnSpc>
              <a:buFont typeface="Arial"/>
              <a:buChar char="•"/>
            </a:pPr>
            <a:r>
              <a:rPr lang="en-US" sz="2560">
                <a:solidFill>
                  <a:srgbClr val="2E2E2E"/>
                </a:solidFill>
                <a:latin typeface="Montserrat Classic"/>
              </a:rPr>
              <a:t>quantity (10 null values), and </a:t>
            </a:r>
          </a:p>
          <a:p>
            <a:pPr marL="552904" indent="-276452" lvl="1">
              <a:lnSpc>
                <a:spcPts val="4097"/>
              </a:lnSpc>
              <a:buFont typeface="Arial"/>
              <a:buChar char="•"/>
            </a:pPr>
            <a:r>
              <a:rPr lang="en-US" sz="2560">
                <a:solidFill>
                  <a:srgbClr val="2E2E2E"/>
                </a:solidFill>
                <a:latin typeface="Montserrat Classic"/>
              </a:rPr>
              <a:t>final sell (15 null values). </a:t>
            </a:r>
          </a:p>
          <a:p>
            <a:pPr>
              <a:lnSpc>
                <a:spcPts val="4257"/>
              </a:lnSpc>
            </a:pPr>
            <a:r>
              <a:rPr lang="en-US" sz="2660">
                <a:solidFill>
                  <a:srgbClr val="2E2E2E"/>
                </a:solidFill>
                <a:latin typeface="Montserrat Classic"/>
              </a:rPr>
              <a:t>These tests aim to assess significant patterns within the data, providing insights into potential relationships and aiding in the refinement of strategies for pricing optimization, inventory management, and overall business performance.</a:t>
            </a:r>
          </a:p>
        </p:txBody>
      </p:sp>
      <p:sp>
        <p:nvSpPr>
          <p:cNvPr name="Freeform 14" id="14"/>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10338079" y="696912"/>
            <a:ext cx="9982473" cy="596901"/>
          </a:xfrm>
          <a:prstGeom prst="rect">
            <a:avLst/>
          </a:prstGeom>
        </p:spPr>
        <p:txBody>
          <a:bodyPr anchor="t" rtlCol="false" tIns="0" lIns="0" bIns="0" rIns="0">
            <a:spAutoFit/>
          </a:bodyPr>
          <a:lstStyle/>
          <a:p>
            <a:pPr marL="755644" indent="-377822" lvl="1">
              <a:lnSpc>
                <a:spcPts val="4899"/>
              </a:lnSpc>
              <a:buFont typeface="Arial"/>
              <a:buChar char="•"/>
            </a:pPr>
            <a:r>
              <a:rPr lang="en-US" sz="3499" spc="174">
                <a:solidFill>
                  <a:srgbClr val="2E2E2E"/>
                </a:solidFill>
                <a:latin typeface="Montserrat Classic"/>
              </a:rPr>
              <a:t>Model Implementation</a:t>
            </a:r>
          </a:p>
        </p:txBody>
      </p:sp>
      <p:sp>
        <p:nvSpPr>
          <p:cNvPr name="TextBox 16" id="16"/>
          <p:cNvSpPr txBox="true"/>
          <p:nvPr/>
        </p:nvSpPr>
        <p:spPr>
          <a:xfrm rot="0">
            <a:off x="1028700" y="2720558"/>
            <a:ext cx="9982473" cy="596901"/>
          </a:xfrm>
          <a:prstGeom prst="rect">
            <a:avLst/>
          </a:prstGeom>
        </p:spPr>
        <p:txBody>
          <a:bodyPr anchor="t" rtlCol="false" tIns="0" lIns="0" bIns="0" rIns="0">
            <a:spAutoFit/>
          </a:bodyPr>
          <a:lstStyle/>
          <a:p>
            <a:pPr marL="755644" indent="-377822" lvl="1">
              <a:lnSpc>
                <a:spcPts val="4899"/>
              </a:lnSpc>
              <a:buFont typeface="Arial"/>
              <a:buChar char="•"/>
            </a:pPr>
            <a:r>
              <a:rPr lang="en-US" sz="3499" spc="174">
                <a:solidFill>
                  <a:srgbClr val="2E2E2E"/>
                </a:solidFill>
                <a:latin typeface="Montserrat Classic"/>
              </a:rPr>
              <a:t>Hypothesis Testing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408492"/>
            <a:ext cx="5990272" cy="3324226"/>
          </a:xfrm>
          <a:prstGeom prst="rect">
            <a:avLst/>
          </a:prstGeom>
        </p:spPr>
        <p:txBody>
          <a:bodyPr anchor="t" rtlCol="false" tIns="0" lIns="0" bIns="0" rIns="0">
            <a:spAutoFit/>
          </a:bodyPr>
          <a:lstStyle/>
          <a:p>
            <a:pPr>
              <a:lnSpc>
                <a:spcPts val="5599"/>
              </a:lnSpc>
            </a:pPr>
            <a:r>
              <a:rPr lang="en-US" sz="3499">
                <a:solidFill>
                  <a:srgbClr val="2E2E2E"/>
                </a:solidFill>
                <a:latin typeface="Montserrat Classic"/>
              </a:rPr>
              <a:t>Z Test</a:t>
            </a:r>
          </a:p>
          <a:p>
            <a:pPr>
              <a:lnSpc>
                <a:spcPts val="5599"/>
              </a:lnSpc>
            </a:pPr>
            <a:r>
              <a:rPr lang="en-US" sz="3499">
                <a:solidFill>
                  <a:srgbClr val="2E2E2E"/>
                </a:solidFill>
                <a:latin typeface="Montserrat Classic"/>
              </a:rPr>
              <a:t>Null Value 5</a:t>
            </a:r>
          </a:p>
          <a:p>
            <a:pPr>
              <a:lnSpc>
                <a:spcPts val="5599"/>
              </a:lnSpc>
            </a:pPr>
            <a:r>
              <a:rPr lang="en-US" sz="3499">
                <a:solidFill>
                  <a:srgbClr val="2E2E2E"/>
                </a:solidFill>
                <a:latin typeface="Montserrat Classic"/>
              </a:rPr>
              <a:t>Null Value Accepted</a:t>
            </a:r>
          </a:p>
          <a:p>
            <a:pPr>
              <a:lnSpc>
                <a:spcPts val="5759"/>
              </a:lnSpc>
            </a:pPr>
            <a:r>
              <a:rPr lang="en-US" sz="3599">
                <a:solidFill>
                  <a:srgbClr val="2E2E2E"/>
                </a:solidFill>
                <a:latin typeface="Montserrat Classic"/>
              </a:rPr>
              <a:t>Alternate value Rejected</a:t>
            </a:r>
          </a:p>
          <a:p>
            <a:pPr>
              <a:lnSpc>
                <a:spcPts val="3999"/>
              </a:lnSpc>
            </a:pPr>
          </a:p>
        </p:txBody>
      </p:sp>
      <p:sp>
        <p:nvSpPr>
          <p:cNvPr name="Freeform 3" id="3"/>
          <p:cNvSpPr/>
          <p:nvPr/>
        </p:nvSpPr>
        <p:spPr>
          <a:xfrm flipH="true" flipV="false" rot="8243363">
            <a:off x="-1355616" y="725899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074613" y="3214740"/>
            <a:ext cx="9784206" cy="6043560"/>
          </a:xfrm>
          <a:custGeom>
            <a:avLst/>
            <a:gdLst/>
            <a:ahLst/>
            <a:cxnLst/>
            <a:rect r="r" b="b" t="t" l="l"/>
            <a:pathLst>
              <a:path h="6043560" w="9784206">
                <a:moveTo>
                  <a:pt x="0" y="0"/>
                </a:moveTo>
                <a:lnTo>
                  <a:pt x="9784205" y="0"/>
                </a:lnTo>
                <a:lnTo>
                  <a:pt x="9784205" y="6043560"/>
                </a:lnTo>
                <a:lnTo>
                  <a:pt x="0" y="6043560"/>
                </a:lnTo>
                <a:lnTo>
                  <a:pt x="0" y="0"/>
                </a:lnTo>
                <a:close/>
              </a:path>
            </a:pathLst>
          </a:custGeom>
          <a:blipFill>
            <a:blip r:embed="rId4"/>
            <a:stretch>
              <a:fillRect l="0" t="0" r="0" b="0"/>
            </a:stretch>
          </a:blipFill>
        </p:spPr>
      </p:sp>
      <p:sp>
        <p:nvSpPr>
          <p:cNvPr name="TextBox 5" id="5"/>
          <p:cNvSpPr txBox="true"/>
          <p:nvPr/>
        </p:nvSpPr>
        <p:spPr>
          <a:xfrm rot="0">
            <a:off x="1028700" y="1369699"/>
            <a:ext cx="14091826"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HYPOTHESIS TESTING 1</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408492"/>
            <a:ext cx="5990272" cy="3324226"/>
          </a:xfrm>
          <a:prstGeom prst="rect">
            <a:avLst/>
          </a:prstGeom>
        </p:spPr>
        <p:txBody>
          <a:bodyPr anchor="t" rtlCol="false" tIns="0" lIns="0" bIns="0" rIns="0">
            <a:spAutoFit/>
          </a:bodyPr>
          <a:lstStyle/>
          <a:p>
            <a:pPr>
              <a:lnSpc>
                <a:spcPts val="5599"/>
              </a:lnSpc>
            </a:pPr>
            <a:r>
              <a:rPr lang="en-US" sz="3499">
                <a:solidFill>
                  <a:srgbClr val="2E2E2E"/>
                </a:solidFill>
                <a:latin typeface="Montserrat Classic"/>
              </a:rPr>
              <a:t>Z Test</a:t>
            </a:r>
          </a:p>
          <a:p>
            <a:pPr>
              <a:lnSpc>
                <a:spcPts val="5599"/>
              </a:lnSpc>
            </a:pPr>
            <a:r>
              <a:rPr lang="en-US" sz="3499">
                <a:solidFill>
                  <a:srgbClr val="2E2E2E"/>
                </a:solidFill>
                <a:latin typeface="Montserrat Classic"/>
              </a:rPr>
              <a:t>Null Value 10</a:t>
            </a:r>
          </a:p>
          <a:p>
            <a:pPr>
              <a:lnSpc>
                <a:spcPts val="5599"/>
              </a:lnSpc>
            </a:pPr>
            <a:r>
              <a:rPr lang="en-US" sz="3499">
                <a:solidFill>
                  <a:srgbClr val="2E2E2E"/>
                </a:solidFill>
                <a:latin typeface="Montserrat Classic"/>
              </a:rPr>
              <a:t>Null Value Accepted</a:t>
            </a:r>
          </a:p>
          <a:p>
            <a:pPr>
              <a:lnSpc>
                <a:spcPts val="5759"/>
              </a:lnSpc>
            </a:pPr>
            <a:r>
              <a:rPr lang="en-US" sz="3599">
                <a:solidFill>
                  <a:srgbClr val="2E2E2E"/>
                </a:solidFill>
                <a:latin typeface="Montserrat Classic"/>
              </a:rPr>
              <a:t>Alternate value Rejected</a:t>
            </a:r>
          </a:p>
          <a:p>
            <a:pPr>
              <a:lnSpc>
                <a:spcPts val="3999"/>
              </a:lnSpc>
            </a:pPr>
          </a:p>
        </p:txBody>
      </p:sp>
      <p:sp>
        <p:nvSpPr>
          <p:cNvPr name="Freeform 3" id="3"/>
          <p:cNvSpPr/>
          <p:nvPr/>
        </p:nvSpPr>
        <p:spPr>
          <a:xfrm flipH="true" flipV="false" rot="8243363">
            <a:off x="-1355616" y="725899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579311" y="3178285"/>
            <a:ext cx="8679989" cy="5668813"/>
          </a:xfrm>
          <a:custGeom>
            <a:avLst/>
            <a:gdLst/>
            <a:ahLst/>
            <a:cxnLst/>
            <a:rect r="r" b="b" t="t" l="l"/>
            <a:pathLst>
              <a:path h="5668813" w="8679989">
                <a:moveTo>
                  <a:pt x="0" y="0"/>
                </a:moveTo>
                <a:lnTo>
                  <a:pt x="8679989" y="0"/>
                </a:lnTo>
                <a:lnTo>
                  <a:pt x="8679989" y="5668813"/>
                </a:lnTo>
                <a:lnTo>
                  <a:pt x="0" y="5668813"/>
                </a:lnTo>
                <a:lnTo>
                  <a:pt x="0" y="0"/>
                </a:lnTo>
                <a:close/>
              </a:path>
            </a:pathLst>
          </a:custGeom>
          <a:blipFill>
            <a:blip r:embed="rId4"/>
            <a:stretch>
              <a:fillRect l="0" t="0" r="0" b="0"/>
            </a:stretch>
          </a:blipFill>
        </p:spPr>
      </p:sp>
      <p:sp>
        <p:nvSpPr>
          <p:cNvPr name="TextBox 5" id="5"/>
          <p:cNvSpPr txBox="true"/>
          <p:nvPr/>
        </p:nvSpPr>
        <p:spPr>
          <a:xfrm rot="0">
            <a:off x="1028700" y="1369699"/>
            <a:ext cx="14091826"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HYPOTHESIS TESTING 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408492"/>
            <a:ext cx="5990272" cy="3324226"/>
          </a:xfrm>
          <a:prstGeom prst="rect">
            <a:avLst/>
          </a:prstGeom>
        </p:spPr>
        <p:txBody>
          <a:bodyPr anchor="t" rtlCol="false" tIns="0" lIns="0" bIns="0" rIns="0">
            <a:spAutoFit/>
          </a:bodyPr>
          <a:lstStyle/>
          <a:p>
            <a:pPr>
              <a:lnSpc>
                <a:spcPts val="5599"/>
              </a:lnSpc>
            </a:pPr>
            <a:r>
              <a:rPr lang="en-US" sz="3499">
                <a:solidFill>
                  <a:srgbClr val="2E2E2E"/>
                </a:solidFill>
                <a:latin typeface="Montserrat Classic"/>
              </a:rPr>
              <a:t>Z Test</a:t>
            </a:r>
          </a:p>
          <a:p>
            <a:pPr>
              <a:lnSpc>
                <a:spcPts val="5599"/>
              </a:lnSpc>
            </a:pPr>
            <a:r>
              <a:rPr lang="en-US" sz="3499">
                <a:solidFill>
                  <a:srgbClr val="2E2E2E"/>
                </a:solidFill>
                <a:latin typeface="Montserrat Classic"/>
              </a:rPr>
              <a:t>Null Value 15</a:t>
            </a:r>
          </a:p>
          <a:p>
            <a:pPr>
              <a:lnSpc>
                <a:spcPts val="5599"/>
              </a:lnSpc>
            </a:pPr>
            <a:r>
              <a:rPr lang="en-US" sz="3499">
                <a:solidFill>
                  <a:srgbClr val="2E2E2E"/>
                </a:solidFill>
                <a:latin typeface="Montserrat Classic"/>
              </a:rPr>
              <a:t>Null Value Accepted</a:t>
            </a:r>
          </a:p>
          <a:p>
            <a:pPr>
              <a:lnSpc>
                <a:spcPts val="5759"/>
              </a:lnSpc>
            </a:pPr>
            <a:r>
              <a:rPr lang="en-US" sz="3599">
                <a:solidFill>
                  <a:srgbClr val="2E2E2E"/>
                </a:solidFill>
                <a:latin typeface="Montserrat Classic"/>
              </a:rPr>
              <a:t>Alternate value Rejected</a:t>
            </a:r>
          </a:p>
          <a:p>
            <a:pPr>
              <a:lnSpc>
                <a:spcPts val="3999"/>
              </a:lnSpc>
            </a:pPr>
          </a:p>
        </p:txBody>
      </p:sp>
      <p:sp>
        <p:nvSpPr>
          <p:cNvPr name="Freeform 3" id="3"/>
          <p:cNvSpPr/>
          <p:nvPr/>
        </p:nvSpPr>
        <p:spPr>
          <a:xfrm flipH="true" flipV="false" rot="8243363">
            <a:off x="-1355616" y="725899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074613" y="3057819"/>
            <a:ext cx="9411677" cy="6200481"/>
          </a:xfrm>
          <a:custGeom>
            <a:avLst/>
            <a:gdLst/>
            <a:ahLst/>
            <a:cxnLst/>
            <a:rect r="r" b="b" t="t" l="l"/>
            <a:pathLst>
              <a:path h="6200481" w="9411677">
                <a:moveTo>
                  <a:pt x="0" y="0"/>
                </a:moveTo>
                <a:lnTo>
                  <a:pt x="9411677" y="0"/>
                </a:lnTo>
                <a:lnTo>
                  <a:pt x="9411677" y="6200481"/>
                </a:lnTo>
                <a:lnTo>
                  <a:pt x="0" y="6200481"/>
                </a:lnTo>
                <a:lnTo>
                  <a:pt x="0" y="0"/>
                </a:lnTo>
                <a:close/>
              </a:path>
            </a:pathLst>
          </a:custGeom>
          <a:blipFill>
            <a:blip r:embed="rId4"/>
            <a:stretch>
              <a:fillRect l="0" t="0" r="0" b="0"/>
            </a:stretch>
          </a:blipFill>
        </p:spPr>
      </p:sp>
      <p:sp>
        <p:nvSpPr>
          <p:cNvPr name="TextBox 5" id="5"/>
          <p:cNvSpPr txBox="true"/>
          <p:nvPr/>
        </p:nvSpPr>
        <p:spPr>
          <a:xfrm rot="0">
            <a:off x="1028700" y="1369699"/>
            <a:ext cx="14091826"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HYPOTHESIS TESTING 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3987423">
            <a:off x="12625695" y="7261552"/>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3002203"/>
            <a:ext cx="7351360" cy="4979683"/>
          </a:xfrm>
          <a:custGeom>
            <a:avLst/>
            <a:gdLst/>
            <a:ahLst/>
            <a:cxnLst/>
            <a:rect r="r" b="b" t="t" l="l"/>
            <a:pathLst>
              <a:path h="4979683" w="7351360">
                <a:moveTo>
                  <a:pt x="0" y="0"/>
                </a:moveTo>
                <a:lnTo>
                  <a:pt x="7351360" y="0"/>
                </a:lnTo>
                <a:lnTo>
                  <a:pt x="7351360" y="4979683"/>
                </a:lnTo>
                <a:lnTo>
                  <a:pt x="0" y="4979683"/>
                </a:lnTo>
                <a:lnTo>
                  <a:pt x="0" y="0"/>
                </a:lnTo>
                <a:close/>
              </a:path>
            </a:pathLst>
          </a:custGeom>
          <a:blipFill>
            <a:blip r:embed="rId4"/>
            <a:stretch>
              <a:fillRect l="0" t="-2482" r="0" b="-2482"/>
            </a:stretch>
          </a:blipFill>
        </p:spPr>
      </p:sp>
      <p:sp>
        <p:nvSpPr>
          <p:cNvPr name="Freeform 4" id="4"/>
          <p:cNvSpPr/>
          <p:nvPr/>
        </p:nvSpPr>
        <p:spPr>
          <a:xfrm flipH="false" flipV="false" rot="0">
            <a:off x="9144000" y="2464040"/>
            <a:ext cx="8315341" cy="5741683"/>
          </a:xfrm>
          <a:custGeom>
            <a:avLst/>
            <a:gdLst/>
            <a:ahLst/>
            <a:cxnLst/>
            <a:rect r="r" b="b" t="t" l="l"/>
            <a:pathLst>
              <a:path h="5741683" w="8315341">
                <a:moveTo>
                  <a:pt x="0" y="0"/>
                </a:moveTo>
                <a:lnTo>
                  <a:pt x="8315341" y="0"/>
                </a:lnTo>
                <a:lnTo>
                  <a:pt x="8315341" y="5741683"/>
                </a:lnTo>
                <a:lnTo>
                  <a:pt x="0" y="5741683"/>
                </a:lnTo>
                <a:lnTo>
                  <a:pt x="0" y="0"/>
                </a:lnTo>
                <a:close/>
              </a:path>
            </a:pathLst>
          </a:custGeom>
          <a:blipFill>
            <a:blip r:embed="rId5"/>
            <a:stretch>
              <a:fillRect l="0" t="-5484" r="0" b="-5484"/>
            </a:stretch>
          </a:blipFill>
        </p:spPr>
      </p:sp>
      <p:sp>
        <p:nvSpPr>
          <p:cNvPr name="TextBox 5" id="5"/>
          <p:cNvSpPr txBox="true"/>
          <p:nvPr/>
        </p:nvSpPr>
        <p:spPr>
          <a:xfrm rot="0">
            <a:off x="763366" y="713302"/>
            <a:ext cx="17941797" cy="1212214"/>
          </a:xfrm>
          <a:prstGeom prst="rect">
            <a:avLst/>
          </a:prstGeom>
        </p:spPr>
        <p:txBody>
          <a:bodyPr anchor="t" rtlCol="false" tIns="0" lIns="0" bIns="0" rIns="0">
            <a:spAutoFit/>
          </a:bodyPr>
          <a:lstStyle/>
          <a:p>
            <a:pPr>
              <a:lnSpc>
                <a:spcPts val="9099"/>
              </a:lnSpc>
            </a:pPr>
            <a:r>
              <a:rPr lang="en-US" sz="9099">
                <a:solidFill>
                  <a:srgbClr val="004AAD"/>
                </a:solidFill>
                <a:latin typeface="Montserrat Classic Bold"/>
              </a:rPr>
              <a:t>MODEL IMPLEMENTATION 01</a:t>
            </a:r>
          </a:p>
        </p:txBody>
      </p:sp>
      <p:sp>
        <p:nvSpPr>
          <p:cNvPr name="TextBox 6" id="6"/>
          <p:cNvSpPr txBox="true"/>
          <p:nvPr/>
        </p:nvSpPr>
        <p:spPr>
          <a:xfrm rot="0">
            <a:off x="763366" y="8181340"/>
            <a:ext cx="12623961" cy="2058670"/>
          </a:xfrm>
          <a:prstGeom prst="rect">
            <a:avLst/>
          </a:prstGeom>
        </p:spPr>
        <p:txBody>
          <a:bodyPr anchor="t" rtlCol="false" tIns="0" lIns="0" bIns="0" rIns="0">
            <a:spAutoFit/>
          </a:bodyPr>
          <a:lstStyle/>
          <a:p>
            <a:pPr>
              <a:lnSpc>
                <a:spcPts val="4159"/>
              </a:lnSpc>
            </a:pPr>
            <a:r>
              <a:rPr lang="en-US" sz="2599">
                <a:solidFill>
                  <a:srgbClr val="2E2E2E"/>
                </a:solidFill>
                <a:latin typeface="Montserrat Classic"/>
              </a:rPr>
              <a:t>K-means clustering in the online store project groups customer data based on similarities, helping identify distinct customer segments for targeted marketing and personalized strategies, optimizing the online retail experience.</a:t>
            </a:r>
          </a:p>
        </p:txBody>
      </p:sp>
      <p:sp>
        <p:nvSpPr>
          <p:cNvPr name="TextBox 7" id="7"/>
          <p:cNvSpPr txBox="true"/>
          <p:nvPr/>
        </p:nvSpPr>
        <p:spPr>
          <a:xfrm rot="0">
            <a:off x="763366" y="2183052"/>
            <a:ext cx="5673941" cy="504826"/>
          </a:xfrm>
          <a:prstGeom prst="rect">
            <a:avLst/>
          </a:prstGeom>
        </p:spPr>
        <p:txBody>
          <a:bodyPr anchor="t" rtlCol="false" tIns="0" lIns="0" bIns="0" rIns="0">
            <a:spAutoFit/>
          </a:bodyPr>
          <a:lstStyle/>
          <a:p>
            <a:pPr marL="647695" indent="-323848" lvl="1">
              <a:lnSpc>
                <a:spcPts val="4199"/>
              </a:lnSpc>
              <a:buFont typeface="Arial"/>
              <a:buChar char="•"/>
            </a:pPr>
            <a:r>
              <a:rPr lang="en-US" sz="2999">
                <a:solidFill>
                  <a:srgbClr val="2E2E2E"/>
                </a:solidFill>
                <a:latin typeface="Montserrat Classic Bold"/>
              </a:rPr>
              <a:t>K-Means Clustering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DAF1KLOYEoQ</dc:identifier>
  <dcterms:modified xsi:type="dcterms:W3CDTF">2011-08-01T06:04:30Z</dcterms:modified>
  <cp:revision>1</cp:revision>
  <dc:title>Modern and Minimal Company Profile Presentation</dc:title>
</cp:coreProperties>
</file>