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60" d="100"/>
          <a:sy n="60" d="100"/>
        </p:scale>
        <p:origin x="80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Fact information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Attribution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>
            <a:spLocks noGrp="1"/>
          </p:cNvSpPr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Image"/>
          <p:cNvSpPr>
            <a:spLocks noGrp="1"/>
          </p:cNvSpPr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Image"/>
          <p:cNvSpPr>
            <a:spLocks noGrp="1"/>
          </p:cNvSpPr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>
            <a:spLocks noGrp="1"/>
          </p:cNvSpPr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>
            <a:spLocks noGrp="1"/>
          </p:cNvSpPr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23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>
            <a:spLocks noGrp="1"/>
          </p:cNvSpPr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660384004_1290x1720.jpg"/>
          <p:cNvSpPr>
            <a:spLocks noGrp="1"/>
          </p:cNvSpPr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Agenda Subtitle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mailto:ghanshyamc@iisc.ac.in" TargetMode="Externa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cppreference.com/w/cpp/container" TargetMode="External"/><Relationship Id="rId2" Type="http://schemas.openxmlformats.org/officeDocument/2006/relationships/hyperlink" Target="https://www.cplusplus.com/reference/stl/" TargetMode="Externa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www.hackerearth.com/practice/notes/c-stls-when-to-use-which-stl/" TargetMode="External"/><Relationship Id="rId4" Type="http://schemas.openxmlformats.org/officeDocument/2006/relationships/hyperlink" Target="https://www.topcoder.com/thrive/articles/Power%20up%20C++%20with%20the%20Standard%20Template%20Library%20Part%20On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uchicago-cs.github.io/debugging-guid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DS221_2021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lnSpcReduction="10000"/>
          </a:bodyPr>
          <a:lstStyle/>
          <a:p>
            <a:r>
              <a:t>DS221_2021</a:t>
            </a:r>
          </a:p>
        </p:txBody>
      </p:sp>
      <p:sp>
        <p:nvSpPr>
          <p:cNvPr id="152" name="C++ STL &amp; GDB Tutorial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C++ STL &amp; GDB Tutorial</a:t>
            </a:r>
          </a:p>
        </p:txBody>
      </p:sp>
      <p:sp>
        <p:nvSpPr>
          <p:cNvPr id="153" name="Presentation Subtitle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lide Subtitl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48" name="Stack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Stack</a:t>
            </a:r>
          </a:p>
        </p:txBody>
      </p:sp>
      <p:sp>
        <p:nvSpPr>
          <p:cNvPr id="249" name="Container adaptors with LIFO(Last In First Out) type of working.…"/>
          <p:cNvSpPr txBox="1">
            <a:spLocks noGrp="1"/>
          </p:cNvSpPr>
          <p:nvPr>
            <p:ph type="body" sz="quarter" idx="1"/>
          </p:nvPr>
        </p:nvSpPr>
        <p:spPr>
          <a:xfrm>
            <a:off x="92049" y="4466571"/>
            <a:ext cx="5194550" cy="7713118"/>
          </a:xfrm>
          <a:prstGeom prst="rect">
            <a:avLst/>
          </a:prstGeom>
        </p:spPr>
        <p:txBody>
          <a:bodyPr/>
          <a:lstStyle/>
          <a:p>
            <a:pPr marL="591312" indent="-591312" defTabSz="2365188">
              <a:spcBef>
                <a:spcPts val="4300"/>
              </a:spcBef>
              <a:defRPr sz="4656"/>
            </a:pPr>
            <a:r>
              <a:t>Container adaptors with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LIFO(Last In First Out)</a:t>
            </a:r>
            <a:r>
              <a:t> type of working.</a:t>
            </a:r>
          </a:p>
          <a:p>
            <a:pPr marL="591312" indent="-591312" defTabSz="2365188">
              <a:spcBef>
                <a:spcPts val="4300"/>
              </a:spcBef>
              <a:defRPr sz="4656"/>
            </a:pPr>
            <a:r>
              <a:t>Stack uses encapsulated object of either vector , deque(default) or list.</a:t>
            </a:r>
          </a:p>
        </p:txBody>
      </p:sp>
      <p:sp>
        <p:nvSpPr>
          <p:cNvPr id="250" name="Rounded Rectangle"/>
          <p:cNvSpPr/>
          <p:nvPr/>
        </p:nvSpPr>
        <p:spPr>
          <a:xfrm>
            <a:off x="5341599" y="5389915"/>
            <a:ext cx="8872048" cy="2936170"/>
          </a:xfrm>
          <a:prstGeom prst="roundRect">
            <a:avLst>
              <a:gd name="adj" fmla="val 6488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51" name="stack.size() : Returns the size of stack."/>
          <p:cNvSpPr txBox="1"/>
          <p:nvPr/>
        </p:nvSpPr>
        <p:spPr>
          <a:xfrm>
            <a:off x="5408798" y="5397559"/>
            <a:ext cx="8759480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stack.size() : Returns the size of stack.  </a:t>
            </a:r>
          </a:p>
        </p:txBody>
      </p:sp>
      <p:sp>
        <p:nvSpPr>
          <p:cNvPr id="252" name="stack.empty() : Returns whether the stack is empty."/>
          <p:cNvSpPr txBox="1"/>
          <p:nvPr/>
        </p:nvSpPr>
        <p:spPr>
          <a:xfrm>
            <a:off x="5397883" y="5967018"/>
            <a:ext cx="8759480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stack.empty() : Returns whether the stack is empty.  </a:t>
            </a:r>
          </a:p>
        </p:txBody>
      </p:sp>
      <p:sp>
        <p:nvSpPr>
          <p:cNvPr id="253" name="stack.top() : Returns a reference to the top most element of stack."/>
          <p:cNvSpPr txBox="1"/>
          <p:nvPr/>
        </p:nvSpPr>
        <p:spPr>
          <a:xfrm>
            <a:off x="5408798" y="6352328"/>
            <a:ext cx="8759480" cy="8296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stack.top() : Returns a reference to the top most element of stack.  </a:t>
            </a:r>
          </a:p>
        </p:txBody>
      </p:sp>
      <p:sp>
        <p:nvSpPr>
          <p:cNvPr id="254" name="stack.push(A) : Adds element A to the top of stack."/>
          <p:cNvSpPr txBox="1"/>
          <p:nvPr/>
        </p:nvSpPr>
        <p:spPr>
          <a:xfrm>
            <a:off x="5421498" y="7107978"/>
            <a:ext cx="8759480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stack.push(A) : Adds element A to the top of stack.  </a:t>
            </a:r>
          </a:p>
        </p:txBody>
      </p:sp>
      <p:sp>
        <p:nvSpPr>
          <p:cNvPr id="255" name="stack.pop() : Deletes the top most element of stack."/>
          <p:cNvSpPr txBox="1"/>
          <p:nvPr/>
        </p:nvSpPr>
        <p:spPr>
          <a:xfrm>
            <a:off x="5421498" y="7679478"/>
            <a:ext cx="8759480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stack.pop() : Deletes the top most element of stack.  </a:t>
            </a:r>
          </a:p>
        </p:txBody>
      </p:sp>
      <p:pic>
        <p:nvPicPr>
          <p:cNvPr id="256" name="Screenshot 2021-09-16 at 7.20.55 PM.png" descr="Screenshot 2021-09-16 at 7.20.55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8648" y="288767"/>
            <a:ext cx="10081860" cy="123222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" grpId="1" animBg="1" advAuto="0"/>
      <p:bldP spid="250" grpId="2" animBg="1" advAuto="0"/>
      <p:bldP spid="251" grpId="3" animBg="1" advAuto="0"/>
      <p:bldP spid="252" grpId="4" animBg="1" advAuto="0"/>
      <p:bldP spid="253" grpId="5" animBg="1" advAuto="0"/>
      <p:bldP spid="254" grpId="6" animBg="1" advAuto="0"/>
      <p:bldP spid="255" grpId="7" animBg="1" advAuto="0"/>
      <p:bldP spid="256" grpId="8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lide Subtitl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59" name="Map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Map</a:t>
            </a:r>
          </a:p>
        </p:txBody>
      </p:sp>
      <p:sp>
        <p:nvSpPr>
          <p:cNvPr id="260" name="Maps are associative containers that store elements in a mapped fashion.…"/>
          <p:cNvSpPr txBox="1">
            <a:spLocks noGrp="1"/>
          </p:cNvSpPr>
          <p:nvPr>
            <p:ph type="body" sz="quarter" idx="1"/>
          </p:nvPr>
        </p:nvSpPr>
        <p:spPr>
          <a:xfrm>
            <a:off x="92049" y="4466571"/>
            <a:ext cx="5194550" cy="7713118"/>
          </a:xfrm>
          <a:prstGeom prst="rect">
            <a:avLst/>
          </a:prstGeom>
        </p:spPr>
        <p:txBody>
          <a:bodyPr/>
          <a:lstStyle/>
          <a:p>
            <a:pPr marL="542544" indent="-542544" defTabSz="2170121">
              <a:spcBef>
                <a:spcPts val="4000"/>
              </a:spcBef>
              <a:defRPr sz="4272"/>
            </a:pPr>
            <a:r>
              <a:t>Maps are associative containers that store elements in a mapped fashion.</a:t>
            </a:r>
          </a:p>
          <a:p>
            <a:pPr marL="542544" indent="-542544" defTabSz="2170121">
              <a:spcBef>
                <a:spcPts val="4000"/>
              </a:spcBef>
              <a:defRPr sz="4272"/>
            </a:pPr>
            <a:r>
              <a:t>map (internally implemented with BBT) O(log n) vs unordered_map (internally implemented with hashing) O(1)</a:t>
            </a:r>
          </a:p>
        </p:txBody>
      </p:sp>
      <p:sp>
        <p:nvSpPr>
          <p:cNvPr id="261" name="Rounded Rectangle"/>
          <p:cNvSpPr/>
          <p:nvPr/>
        </p:nvSpPr>
        <p:spPr>
          <a:xfrm>
            <a:off x="5341599" y="5389915"/>
            <a:ext cx="8872047" cy="2936170"/>
          </a:xfrm>
          <a:prstGeom prst="roundRect">
            <a:avLst>
              <a:gd name="adj" fmla="val 6488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62" name="map.begin() :Returns an iterator to the first element in map."/>
          <p:cNvSpPr txBox="1"/>
          <p:nvPr/>
        </p:nvSpPr>
        <p:spPr>
          <a:xfrm>
            <a:off x="5408798" y="5397559"/>
            <a:ext cx="8759480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map.begin() :Returns an iterator to the first element in map.  </a:t>
            </a:r>
          </a:p>
        </p:txBody>
      </p:sp>
      <p:sp>
        <p:nvSpPr>
          <p:cNvPr id="263" name="map.end() : Returns an iterator to the last element of the map."/>
          <p:cNvSpPr txBox="1"/>
          <p:nvPr/>
        </p:nvSpPr>
        <p:spPr>
          <a:xfrm>
            <a:off x="5397883" y="5928919"/>
            <a:ext cx="875948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map.end() : Returns an iterator to the last element of the map.  </a:t>
            </a:r>
          </a:p>
        </p:txBody>
      </p:sp>
      <p:sp>
        <p:nvSpPr>
          <p:cNvPr id="264" name="map.size() : Returns the number of elements in map."/>
          <p:cNvSpPr txBox="1"/>
          <p:nvPr/>
        </p:nvSpPr>
        <p:spPr>
          <a:xfrm>
            <a:off x="5408798" y="6434878"/>
            <a:ext cx="8759480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map.size() : Returns the number of elements in map.  </a:t>
            </a:r>
          </a:p>
        </p:txBody>
      </p:sp>
      <p:sp>
        <p:nvSpPr>
          <p:cNvPr id="265" name="map.max_size() : Returns the maximum number of elements that the map can hold."/>
          <p:cNvSpPr txBox="1"/>
          <p:nvPr/>
        </p:nvSpPr>
        <p:spPr>
          <a:xfrm>
            <a:off x="5421498" y="6873028"/>
            <a:ext cx="8759480" cy="8296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map.max_size() : Returns the maximum number of elements that the map can hold.  </a:t>
            </a:r>
          </a:p>
        </p:txBody>
      </p:sp>
      <p:sp>
        <p:nvSpPr>
          <p:cNvPr id="266" name="map.insert() : Adds new element to the map."/>
          <p:cNvSpPr txBox="1"/>
          <p:nvPr/>
        </p:nvSpPr>
        <p:spPr>
          <a:xfrm>
            <a:off x="5421498" y="7679478"/>
            <a:ext cx="8759480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map.insert() : Adds new element to the map.  </a:t>
            </a:r>
          </a:p>
        </p:txBody>
      </p:sp>
      <p:pic>
        <p:nvPicPr>
          <p:cNvPr id="267" name="Image 16-09-21 at 8.53 PM.jpg" descr="Image 16-09-21 at 8.53 PM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7729" y="165930"/>
            <a:ext cx="7644721" cy="13384140"/>
          </a:xfrm>
          <a:prstGeom prst="rect">
            <a:avLst/>
          </a:prstGeom>
          <a:ln w="12700">
            <a:miter lim="400000"/>
          </a:ln>
        </p:spPr>
      </p:pic>
      <p:sp>
        <p:nvSpPr>
          <p:cNvPr id="268" name="Ref : “ https://www.geeksforgeeks.org/map-associative-containers-the-c-standard-template-library-stl/”"/>
          <p:cNvSpPr txBox="1"/>
          <p:nvPr/>
        </p:nvSpPr>
        <p:spPr>
          <a:xfrm>
            <a:off x="211800" y="13142509"/>
            <a:ext cx="14265556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Ref : “ https://www.geeksforgeeks.org/map-associative-containers-the-c-standard-template-library-stl/”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" grpId="1" animBg="1" advAuto="0"/>
      <p:bldP spid="261" grpId="2" animBg="1" advAuto="0"/>
      <p:bldP spid="262" grpId="3" animBg="1" advAuto="0"/>
      <p:bldP spid="263" grpId="4" animBg="1" advAuto="0"/>
      <p:bldP spid="264" grpId="5" animBg="1" advAuto="0"/>
      <p:bldP spid="265" grpId="6" animBg="1" advAuto="0"/>
      <p:bldP spid="266" grpId="7" animBg="1" advAuto="0"/>
      <p:bldP spid="267" grpId="8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Thanks!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Thanks!</a:t>
            </a:r>
          </a:p>
        </p:txBody>
      </p:sp>
      <p:sp>
        <p:nvSpPr>
          <p:cNvPr id="271" name="ghanshyamc@iisc.ac.in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 u="sng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hlinkClick r:id="rId2"/>
              </a:defRPr>
            </a:lvl1pPr>
          </a:lstStyle>
          <a:p>
            <a:pPr>
              <a:defRPr u="none"/>
            </a:pPr>
            <a:r>
              <a:rPr u="sng">
                <a:hlinkClick r:id="rId2"/>
              </a:rPr>
              <a:t>ghanshyamc@iisc.ac.in</a:t>
            </a:r>
          </a:p>
        </p:txBody>
      </p:sp>
      <p:sp>
        <p:nvSpPr>
          <p:cNvPr id="272" name="https://github.com/Ghanshyamchandra74/DS221_2021"/>
          <p:cNvSpPr txBox="1"/>
          <p:nvPr/>
        </p:nvSpPr>
        <p:spPr>
          <a:xfrm>
            <a:off x="1206499" y="9450064"/>
            <a:ext cx="21971001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>
            <a:lvl1pPr defTabSz="825500">
              <a:defRPr sz="5500" b="1">
                <a:solidFill>
                  <a:schemeClr val="accent1"/>
                </a:solidFill>
              </a:defRPr>
            </a:lvl1pPr>
          </a:lstStyle>
          <a:p>
            <a:r>
              <a:t>https://github.com/Ghanshyamchandra74/DS221_2021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Referenc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References</a:t>
            </a:r>
          </a:p>
        </p:txBody>
      </p:sp>
      <p:sp>
        <p:nvSpPr>
          <p:cNvPr id="275" name="Agenda Subtitl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76" name="1) https://www.cplusplus.com/reference/stl/…"/>
          <p:cNvSpPr txBox="1">
            <a:spLocks noGrp="1"/>
          </p:cNvSpPr>
          <p:nvPr>
            <p:ph type="body" idx="1"/>
          </p:nvPr>
        </p:nvSpPr>
        <p:spPr>
          <a:xfrm>
            <a:off x="1206500" y="4248504"/>
            <a:ext cx="22461574" cy="8256012"/>
          </a:xfrm>
          <a:prstGeom prst="rect">
            <a:avLst/>
          </a:prstGeom>
        </p:spPr>
        <p:txBody>
          <a:bodyPr/>
          <a:lstStyle/>
          <a:p>
            <a:r>
              <a:rPr dirty="0"/>
              <a:t>1) </a:t>
            </a:r>
            <a:r>
              <a:rPr u="sng" dirty="0">
                <a:hlinkClick r:id="rId2"/>
              </a:rPr>
              <a:t>https://www.cplusplus.com/reference/stl/</a:t>
            </a:r>
          </a:p>
          <a:p>
            <a:r>
              <a:rPr dirty="0"/>
              <a:t>2) </a:t>
            </a:r>
            <a:r>
              <a:rPr u="sng" dirty="0">
                <a:hlinkClick r:id="rId3"/>
              </a:rPr>
              <a:t>https://en.cppreference.com/w/cpp/container</a:t>
            </a:r>
          </a:p>
          <a:p>
            <a:r>
              <a:rPr dirty="0"/>
              <a:t>3)</a:t>
            </a:r>
            <a:r>
              <a:rPr u="sng" dirty="0">
                <a:hlinkClick r:id="rId4"/>
              </a:rPr>
              <a:t>https://www.topcoder.com/thrive/articles/Power%20up%20C++%20with%20the%20Standard%20Template%20Library%20Part%20One</a:t>
            </a:r>
          </a:p>
          <a:p>
            <a:r>
              <a:rPr dirty="0"/>
              <a:t>4)</a:t>
            </a:r>
            <a:r>
              <a:rPr lang="en-US" dirty="0"/>
              <a:t> </a:t>
            </a:r>
            <a:r>
              <a:rPr dirty="0">
                <a:hlinkClick r:id="rId5"/>
              </a:rPr>
              <a:t>https://www.hackerearth.com/practice/notes/c-stls-when-to-use-which-stl/</a:t>
            </a:r>
            <a:endParaRPr lang="en-US" dirty="0"/>
          </a:p>
          <a:p>
            <a:endParaRPr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Agend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56" name="Agenda Subtitl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7" name="GDB…"/>
          <p:cNvSpPr txBox="1">
            <a:spLocks noGrp="1"/>
          </p:cNvSpPr>
          <p:nvPr>
            <p:ph type="body" idx="1"/>
          </p:nvPr>
        </p:nvSpPr>
        <p:spPr>
          <a:xfrm>
            <a:off x="1206499" y="4243609"/>
            <a:ext cx="21971001" cy="8256012"/>
          </a:xfrm>
          <a:prstGeom prst="rect">
            <a:avLst/>
          </a:prstGeom>
        </p:spPr>
        <p:txBody>
          <a:bodyPr/>
          <a:lstStyle/>
          <a:p>
            <a:r>
              <a:t>GDB </a:t>
            </a:r>
          </a:p>
          <a:p>
            <a:r>
              <a:t>Vector</a:t>
            </a:r>
          </a:p>
          <a:p>
            <a:r>
              <a:t>Stack</a:t>
            </a:r>
          </a:p>
          <a:p>
            <a:r>
              <a:t>MAP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" grpId="1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Debugger for languages: C/C++/Fortran/OpenCL"/>
          <p:cNvSpPr txBox="1">
            <a:spLocks noGrp="1"/>
          </p:cNvSpPr>
          <p:nvPr>
            <p:ph type="body" idx="21"/>
          </p:nvPr>
        </p:nvSpPr>
        <p:spPr>
          <a:xfrm>
            <a:off x="1206500" y="2372962"/>
            <a:ext cx="14537930" cy="93478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defTabSz="726440">
              <a:defRPr sz="4840"/>
            </a:pPr>
            <a:r>
              <a:rPr>
                <a:solidFill>
                  <a:schemeClr val="accent1"/>
                </a:solidFill>
              </a:rPr>
              <a:t>Debugger for languages:</a:t>
            </a:r>
            <a:r>
              <a:t> C/C++/Fortran/OpenCL</a:t>
            </a:r>
          </a:p>
        </p:txBody>
      </p:sp>
      <p:sp>
        <p:nvSpPr>
          <p:cNvPr id="160" name="CLI(Command Line Interface)…"/>
          <p:cNvSpPr txBox="1">
            <a:spLocks noGrp="1"/>
          </p:cNvSpPr>
          <p:nvPr>
            <p:ph type="body" idx="1"/>
          </p:nvPr>
        </p:nvSpPr>
        <p:spPr>
          <a:xfrm>
            <a:off x="1206500" y="4248504"/>
            <a:ext cx="22500167" cy="8256630"/>
          </a:xfrm>
          <a:prstGeom prst="rect">
            <a:avLst/>
          </a:prstGeom>
        </p:spPr>
        <p:txBody>
          <a:bodyPr/>
          <a:lstStyle/>
          <a:p>
            <a:pPr marL="457200" indent="-457200" defTabSz="1828754">
              <a:spcBef>
                <a:spcPts val="3300"/>
              </a:spcBef>
              <a:defRPr sz="3600"/>
            </a:pPr>
            <a:r>
              <a:rPr dirty="0"/>
              <a:t>CLI(Command Line Interface)</a:t>
            </a:r>
          </a:p>
          <a:p>
            <a:pPr marL="457200" indent="-457200" defTabSz="1828754">
              <a:spcBef>
                <a:spcPts val="3300"/>
              </a:spcBef>
              <a:defRPr sz="3600"/>
            </a:pPr>
            <a:r>
              <a:rPr dirty="0"/>
              <a:t>For GUI, seamlessly integrated to popular IDE’s (</a:t>
            </a:r>
            <a:r>
              <a:rPr dirty="0" err="1"/>
              <a:t>VSCode</a:t>
            </a:r>
            <a:r>
              <a:rPr dirty="0"/>
              <a:t>, Eclipse, Emacs).</a:t>
            </a:r>
          </a:p>
          <a:p>
            <a:pPr marL="457200" indent="-457200" defTabSz="1828754">
              <a:spcBef>
                <a:spcPts val="3300"/>
              </a:spcBef>
              <a:defRPr sz="3600"/>
            </a:pPr>
            <a:r>
              <a:rPr dirty="0"/>
              <a:t>Debugging Techniques:</a:t>
            </a:r>
          </a:p>
          <a:p>
            <a:pPr marL="2286000" lvl="4" indent="-457200" defTabSz="1828754">
              <a:spcBef>
                <a:spcPts val="3300"/>
              </a:spcBef>
              <a:defRPr sz="3600"/>
            </a:pPr>
            <a:r>
              <a:rPr dirty="0"/>
              <a:t>Reactive : Actions we take after encountering bug.</a:t>
            </a:r>
          </a:p>
          <a:p>
            <a:pPr marL="2286000" lvl="4" indent="-457200" defTabSz="1828754">
              <a:spcBef>
                <a:spcPts val="3300"/>
              </a:spcBef>
              <a:defRPr sz="3600"/>
            </a:pPr>
            <a:r>
              <a:rPr dirty="0"/>
              <a:t>Preemptive : Actions we can take before encountering a bug.</a:t>
            </a:r>
          </a:p>
          <a:p>
            <a:pPr marL="457200" indent="-457200" defTabSz="1828754">
              <a:spcBef>
                <a:spcPts val="3300"/>
              </a:spcBef>
              <a:defRPr sz="3600"/>
            </a:pPr>
            <a:r>
              <a:rPr dirty="0"/>
              <a:t>Programming Errors:</a:t>
            </a:r>
          </a:p>
          <a:p>
            <a:pPr marL="2286000" lvl="4" indent="-457200" defTabSz="1828754">
              <a:spcBef>
                <a:spcPts val="3300"/>
              </a:spcBef>
              <a:defRPr sz="3600"/>
            </a:pPr>
            <a:r>
              <a:rPr dirty="0"/>
              <a:t>Build Errors:</a:t>
            </a:r>
          </a:p>
          <a:p>
            <a:pPr marL="2286000" lvl="4" indent="-457200" defTabSz="1828754">
              <a:spcBef>
                <a:spcPts val="3300"/>
              </a:spcBef>
              <a:defRPr sz="3600"/>
            </a:pPr>
            <a:r>
              <a:rPr dirty="0"/>
              <a:t>Runtime Errors:</a:t>
            </a:r>
          </a:p>
          <a:p>
            <a:pPr marL="2286000" lvl="4" indent="-457200" defTabSz="1828754">
              <a:spcBef>
                <a:spcPts val="3300"/>
              </a:spcBef>
              <a:defRPr sz="3600"/>
            </a:pPr>
            <a:r>
              <a:rPr dirty="0"/>
              <a:t>Logic Errors:                                           {Expected : result = 25}</a:t>
            </a:r>
          </a:p>
        </p:txBody>
      </p:sp>
      <p:sp>
        <p:nvSpPr>
          <p:cNvPr id="161" name="checking/comparing values"/>
          <p:cNvSpPr/>
          <p:nvPr/>
        </p:nvSpPr>
        <p:spPr>
          <a:xfrm>
            <a:off x="16226712" y="7866539"/>
            <a:ext cx="5792973" cy="600701"/>
          </a:xfrm>
          <a:prstGeom prst="roundRect">
            <a:avLst>
              <a:gd name="adj" fmla="val 31691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dirty="0"/>
              <a:t>checking/comparing values</a:t>
            </a:r>
          </a:p>
        </p:txBody>
      </p:sp>
      <p:sp>
        <p:nvSpPr>
          <p:cNvPr id="162" name="GDB (GNU Debugger)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9773372" cy="1435100"/>
          </a:xfrm>
          <a:prstGeom prst="rect">
            <a:avLst/>
          </a:prstGeom>
        </p:spPr>
        <p:txBody>
          <a:bodyPr/>
          <a:lstStyle>
            <a:lvl1pPr defTabSz="2170121">
              <a:defRPr sz="7565" spc="-151">
                <a:solidFill>
                  <a:schemeClr val="accent1"/>
                </a:solidFill>
              </a:defRPr>
            </a:lvl1pPr>
          </a:lstStyle>
          <a:p>
            <a:r>
              <a:t>GDB (GNU Debugger)</a:t>
            </a:r>
          </a:p>
        </p:txBody>
      </p:sp>
      <p:pic>
        <p:nvPicPr>
          <p:cNvPr id="163" name="6C5B1FB7-74A2-4AFD-8FBF-6087958091FF.png" descr="6C5B1FB7-74A2-4AFD-8FBF-6087958091FF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1714" y="23461"/>
            <a:ext cx="7665905" cy="3832953"/>
          </a:xfrm>
          <a:prstGeom prst="rect">
            <a:avLst/>
          </a:prstGeom>
          <a:ln w="12700">
            <a:miter lim="400000"/>
          </a:ln>
        </p:spPr>
      </p:pic>
      <p:sp>
        <p:nvSpPr>
          <p:cNvPr id="164" name="Credit: “Redhat Developers”"/>
          <p:cNvSpPr txBox="1"/>
          <p:nvPr/>
        </p:nvSpPr>
        <p:spPr>
          <a:xfrm>
            <a:off x="18224690" y="3836377"/>
            <a:ext cx="8485668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Credit: “Redhat Developers”</a:t>
            </a:r>
          </a:p>
        </p:txBody>
      </p:sp>
      <p:sp>
        <p:nvSpPr>
          <p:cNvPr id="165" name="$gdb executable"/>
          <p:cNvSpPr/>
          <p:nvPr/>
        </p:nvSpPr>
        <p:spPr>
          <a:xfrm>
            <a:off x="8870529" y="4166518"/>
            <a:ext cx="5519974" cy="792220"/>
          </a:xfrm>
          <a:prstGeom prst="roundRect">
            <a:avLst>
              <a:gd name="adj" fmla="val 24046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$gdb executable</a:t>
            </a:r>
          </a:p>
        </p:txBody>
      </p:sp>
      <p:sp>
        <p:nvSpPr>
          <p:cNvPr id="166" name="Ref: “https://uchicago-cs.github.io/debugging-guide/&quot;"/>
          <p:cNvSpPr txBox="1"/>
          <p:nvPr/>
        </p:nvSpPr>
        <p:spPr>
          <a:xfrm>
            <a:off x="16412352" y="13237437"/>
            <a:ext cx="8117163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Ref: “</a:t>
            </a:r>
            <a:r>
              <a:rPr u="sng">
                <a:hlinkClick r:id="rId3"/>
              </a:rPr>
              <a:t>https://uchicago-cs.github.io/debugging-guide/</a:t>
            </a:r>
            <a:r>
              <a:t>"</a:t>
            </a:r>
          </a:p>
        </p:txBody>
      </p:sp>
      <p:sp>
        <p:nvSpPr>
          <p:cNvPr id="167" name="error: expected ';' before '}' token"/>
          <p:cNvSpPr/>
          <p:nvPr/>
        </p:nvSpPr>
        <p:spPr>
          <a:xfrm>
            <a:off x="7034321" y="9989646"/>
            <a:ext cx="9192391" cy="600701"/>
          </a:xfrm>
          <a:prstGeom prst="roundRect">
            <a:avLst>
              <a:gd name="adj" fmla="val 31713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error: expected ';' before '}' token</a:t>
            </a:r>
          </a:p>
        </p:txBody>
      </p:sp>
      <p:sp>
        <p:nvSpPr>
          <p:cNvPr id="168" name="warning: division by zero [-Wdiv-by-zero]"/>
          <p:cNvSpPr/>
          <p:nvPr/>
        </p:nvSpPr>
        <p:spPr>
          <a:xfrm>
            <a:off x="7595804" y="10916389"/>
            <a:ext cx="9192392" cy="600701"/>
          </a:xfrm>
          <a:prstGeom prst="roundRect">
            <a:avLst>
              <a:gd name="adj" fmla="val 31713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warning: division by zero [-Wdiv-by-zero]</a:t>
            </a:r>
          </a:p>
        </p:txBody>
      </p:sp>
      <p:sp>
        <p:nvSpPr>
          <p:cNvPr id="169" name="Debugging Tools"/>
          <p:cNvSpPr/>
          <p:nvPr/>
        </p:nvSpPr>
        <p:spPr>
          <a:xfrm>
            <a:off x="14575707" y="7086051"/>
            <a:ext cx="4964031" cy="600701"/>
          </a:xfrm>
          <a:prstGeom prst="roundRect">
            <a:avLst>
              <a:gd name="adj" fmla="val 31713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Debugging Tools</a:t>
            </a:r>
          </a:p>
        </p:txBody>
      </p:sp>
      <p:sp>
        <p:nvSpPr>
          <p:cNvPr id="170" name="result = 20"/>
          <p:cNvSpPr/>
          <p:nvPr/>
        </p:nvSpPr>
        <p:spPr>
          <a:xfrm>
            <a:off x="7365745" y="11843133"/>
            <a:ext cx="4466742" cy="600700"/>
          </a:xfrm>
          <a:prstGeom prst="roundRect">
            <a:avLst>
              <a:gd name="adj" fmla="val 31713"/>
            </a:avLst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result = 20</a:t>
            </a:r>
          </a:p>
        </p:txBody>
      </p:sp>
      <p:pic>
        <p:nvPicPr>
          <p:cNvPr id="171" name="Line Line" descr="Line Line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16283981" y="11758536"/>
            <a:ext cx="1938295" cy="76201"/>
          </a:xfrm>
          <a:prstGeom prst="rect">
            <a:avLst/>
          </a:prstGeom>
        </p:spPr>
      </p:pic>
      <p:sp>
        <p:nvSpPr>
          <p:cNvPr id="173" name="Arrow"/>
          <p:cNvSpPr/>
          <p:nvPr/>
        </p:nvSpPr>
        <p:spPr>
          <a:xfrm>
            <a:off x="17269449" y="11428336"/>
            <a:ext cx="2475354" cy="792221"/>
          </a:xfrm>
          <a:prstGeom prst="rightArrow">
            <a:avLst>
              <a:gd name="adj1" fmla="val 32000"/>
              <a:gd name="adj2" fmla="val 102598"/>
            </a:avLst>
          </a:prstGeom>
          <a:solidFill>
            <a:srgbClr val="ED220D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74" name="GDB"/>
          <p:cNvSpPr/>
          <p:nvPr/>
        </p:nvSpPr>
        <p:spPr>
          <a:xfrm>
            <a:off x="19997558" y="10887693"/>
            <a:ext cx="3747011" cy="18735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00" y="0"/>
                </a:moveTo>
                <a:cubicBezTo>
                  <a:pt x="2418" y="0"/>
                  <a:pt x="0" y="4835"/>
                  <a:pt x="0" y="10800"/>
                </a:cubicBezTo>
                <a:cubicBezTo>
                  <a:pt x="0" y="16765"/>
                  <a:pt x="2418" y="21600"/>
                  <a:pt x="5400" y="21600"/>
                </a:cubicBezTo>
                <a:lnTo>
                  <a:pt x="16200" y="21600"/>
                </a:lnTo>
                <a:cubicBezTo>
                  <a:pt x="19182" y="21600"/>
                  <a:pt x="21600" y="16765"/>
                  <a:pt x="21600" y="10800"/>
                </a:cubicBezTo>
                <a:cubicBezTo>
                  <a:pt x="21600" y="4835"/>
                  <a:pt x="19182" y="0"/>
                  <a:pt x="16200" y="0"/>
                </a:cubicBezTo>
                <a:lnTo>
                  <a:pt x="5400" y="0"/>
                </a:lnTo>
                <a:close/>
              </a:path>
            </a:pathLst>
          </a:custGeom>
          <a:solidFill>
            <a:srgbClr val="00A1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GDB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1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" grpId="2" animBg="1" advAuto="0"/>
      <p:bldP spid="160" grpId="3" animBg="1" advAuto="0"/>
      <p:bldP spid="163" grpId="1" animBg="1" advAuto="0"/>
      <p:bldP spid="165" grpId="4" animBg="1" advAuto="0"/>
      <p:bldP spid="167" grpId="6" animBg="1" advAuto="0"/>
      <p:bldP spid="168" grpId="7" animBg="1" advAuto="0"/>
      <p:bldP spid="169" grpId="5" animBg="1" advAuto="0"/>
      <p:bldP spid="170" grpId="8" animBg="1" advAuto="0"/>
      <p:bldP spid="171" grpId="10" animBg="1" advAuto="0"/>
      <p:bldP spid="173" grpId="9" animBg="1" advAuto="0"/>
      <p:bldP spid="174" grpId="11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Useful Commands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Useful Commands</a:t>
            </a:r>
          </a:p>
        </p:txBody>
      </p:sp>
      <p:sp>
        <p:nvSpPr>
          <p:cNvPr id="177" name="Help…"/>
          <p:cNvSpPr txBox="1">
            <a:spLocks noGrp="1"/>
          </p:cNvSpPr>
          <p:nvPr>
            <p:ph type="body" idx="1"/>
          </p:nvPr>
        </p:nvSpPr>
        <p:spPr>
          <a:xfrm>
            <a:off x="1206499" y="4194815"/>
            <a:ext cx="17120839" cy="9360293"/>
          </a:xfrm>
          <a:prstGeom prst="rect">
            <a:avLst/>
          </a:prstGeom>
        </p:spPr>
        <p:txBody>
          <a:bodyPr/>
          <a:lstStyle/>
          <a:p>
            <a:pPr marL="603504" indent="-603504" defTabSz="2413955">
              <a:spcBef>
                <a:spcPts val="4400"/>
              </a:spcBef>
              <a:defRPr sz="4752"/>
            </a:pPr>
            <a:r>
              <a:t>Help</a:t>
            </a:r>
          </a:p>
          <a:p>
            <a:pPr marL="603504" indent="-603504" defTabSz="2413955">
              <a:spcBef>
                <a:spcPts val="4400"/>
              </a:spcBef>
              <a:defRPr sz="4752"/>
            </a:pPr>
            <a:r>
              <a:t>Start program</a:t>
            </a:r>
          </a:p>
          <a:p>
            <a:pPr marL="603504" indent="-603504" defTabSz="2413955">
              <a:spcBef>
                <a:spcPts val="4400"/>
              </a:spcBef>
              <a:defRPr sz="4752"/>
            </a:pPr>
            <a:r>
              <a:t>Set breakpoint</a:t>
            </a:r>
          </a:p>
          <a:p>
            <a:pPr marL="603504" indent="-603504" defTabSz="2413955">
              <a:spcBef>
                <a:spcPts val="4400"/>
              </a:spcBef>
              <a:defRPr sz="4752"/>
            </a:pPr>
            <a:r>
              <a:t>Delete all breakpoint</a:t>
            </a:r>
          </a:p>
          <a:p>
            <a:pPr marL="603504" indent="-603504" defTabSz="2413955">
              <a:spcBef>
                <a:spcPts val="4400"/>
              </a:spcBef>
              <a:defRPr sz="4752"/>
            </a:pPr>
            <a:r>
              <a:t>Execute current and step to next line</a:t>
            </a:r>
          </a:p>
          <a:p>
            <a:pPr marL="603504" indent="-603504" defTabSz="2413955">
              <a:spcBef>
                <a:spcPts val="4400"/>
              </a:spcBef>
              <a:defRPr sz="4752"/>
            </a:pPr>
            <a:r>
              <a:t>Continue program after breakpoint</a:t>
            </a:r>
          </a:p>
          <a:p>
            <a:pPr marL="603504" indent="-603504" defTabSz="2413955">
              <a:spcBef>
                <a:spcPts val="4400"/>
              </a:spcBef>
              <a:defRPr sz="4752"/>
            </a:pPr>
            <a:r>
              <a:t>List source code from current line number  </a:t>
            </a:r>
          </a:p>
          <a:p>
            <a:pPr marL="603504" indent="-603504" defTabSz="2413955">
              <a:spcBef>
                <a:spcPts val="4400"/>
              </a:spcBef>
              <a:defRPr sz="4752"/>
            </a:pPr>
            <a:r>
              <a:t>Print value of expression at current line</a:t>
            </a:r>
          </a:p>
        </p:txBody>
      </p:sp>
      <p:sp>
        <p:nvSpPr>
          <p:cNvPr id="178" name="GDB (GNU Debugger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194505">
              <a:defRPr sz="7650" spc="-153">
                <a:solidFill>
                  <a:schemeClr val="accent1"/>
                </a:solidFill>
              </a:defRPr>
            </a:lvl1pPr>
          </a:lstStyle>
          <a:p>
            <a:r>
              <a:t>GDB (GNU Debugger)</a:t>
            </a:r>
          </a:p>
        </p:txBody>
      </p:sp>
      <p:sp>
        <p:nvSpPr>
          <p:cNvPr id="179" name="Rounded Rectangle"/>
          <p:cNvSpPr/>
          <p:nvPr/>
        </p:nvSpPr>
        <p:spPr>
          <a:xfrm>
            <a:off x="3755425" y="4329730"/>
            <a:ext cx="4438562" cy="596876"/>
          </a:xfrm>
          <a:prstGeom prst="roundRect">
            <a:avLst>
              <a:gd name="adj" fmla="val 31916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80" name="(gdb) help"/>
          <p:cNvSpPr txBox="1"/>
          <p:nvPr/>
        </p:nvSpPr>
        <p:spPr>
          <a:xfrm>
            <a:off x="4844415" y="4397485"/>
            <a:ext cx="1474929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(gdb) help</a:t>
            </a:r>
          </a:p>
        </p:txBody>
      </p:sp>
      <p:sp>
        <p:nvSpPr>
          <p:cNvPr id="181" name="Rounded Rectangle"/>
          <p:cNvSpPr/>
          <p:nvPr/>
        </p:nvSpPr>
        <p:spPr>
          <a:xfrm>
            <a:off x="6011435" y="5535720"/>
            <a:ext cx="4438562" cy="596876"/>
          </a:xfrm>
          <a:prstGeom prst="roundRect">
            <a:avLst>
              <a:gd name="adj" fmla="val 31916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82" name="(gdb) run"/>
          <p:cNvSpPr txBox="1"/>
          <p:nvPr/>
        </p:nvSpPr>
        <p:spPr>
          <a:xfrm>
            <a:off x="7310635" y="5603475"/>
            <a:ext cx="1333806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(gdb) run</a:t>
            </a:r>
          </a:p>
        </p:txBody>
      </p:sp>
      <p:sp>
        <p:nvSpPr>
          <p:cNvPr id="183" name="Rounded Rectangle"/>
          <p:cNvSpPr/>
          <p:nvPr/>
        </p:nvSpPr>
        <p:spPr>
          <a:xfrm>
            <a:off x="6334290" y="6741711"/>
            <a:ext cx="4438562" cy="596875"/>
          </a:xfrm>
          <a:prstGeom prst="roundRect">
            <a:avLst>
              <a:gd name="adj" fmla="val 31916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84" name="(gdb) break line_number"/>
          <p:cNvSpPr txBox="1"/>
          <p:nvPr/>
        </p:nvSpPr>
        <p:spPr>
          <a:xfrm>
            <a:off x="6597323" y="6809465"/>
            <a:ext cx="3406141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(gdb) break line_number</a:t>
            </a:r>
          </a:p>
        </p:txBody>
      </p:sp>
      <p:sp>
        <p:nvSpPr>
          <p:cNvPr id="185" name="Rounded Rectangle"/>
          <p:cNvSpPr/>
          <p:nvPr/>
        </p:nvSpPr>
        <p:spPr>
          <a:xfrm>
            <a:off x="7864921" y="8024692"/>
            <a:ext cx="4438562" cy="596876"/>
          </a:xfrm>
          <a:prstGeom prst="roundRect">
            <a:avLst>
              <a:gd name="adj" fmla="val 31916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86" name="(gdb) delete"/>
          <p:cNvSpPr txBox="1"/>
          <p:nvPr/>
        </p:nvSpPr>
        <p:spPr>
          <a:xfrm>
            <a:off x="8966611" y="8092447"/>
            <a:ext cx="1728826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(gdb) delete</a:t>
            </a:r>
          </a:p>
        </p:txBody>
      </p:sp>
      <p:sp>
        <p:nvSpPr>
          <p:cNvPr id="187" name="Rounded Rectangle"/>
          <p:cNvSpPr/>
          <p:nvPr/>
        </p:nvSpPr>
        <p:spPr>
          <a:xfrm>
            <a:off x="12072242" y="9307674"/>
            <a:ext cx="4438562" cy="596875"/>
          </a:xfrm>
          <a:prstGeom prst="roundRect">
            <a:avLst>
              <a:gd name="adj" fmla="val 31916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88" name="(gdb) step"/>
          <p:cNvSpPr txBox="1"/>
          <p:nvPr/>
        </p:nvSpPr>
        <p:spPr>
          <a:xfrm>
            <a:off x="13295242" y="9375429"/>
            <a:ext cx="1486206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(gdb) step</a:t>
            </a:r>
          </a:p>
        </p:txBody>
      </p:sp>
      <p:sp>
        <p:nvSpPr>
          <p:cNvPr id="189" name="Rounded Rectangle"/>
          <p:cNvSpPr/>
          <p:nvPr/>
        </p:nvSpPr>
        <p:spPr>
          <a:xfrm>
            <a:off x="11627997" y="10513664"/>
            <a:ext cx="4438562" cy="596875"/>
          </a:xfrm>
          <a:prstGeom prst="roundRect">
            <a:avLst>
              <a:gd name="adj" fmla="val 31916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90" name="(gdb) continue"/>
          <p:cNvSpPr txBox="1"/>
          <p:nvPr/>
        </p:nvSpPr>
        <p:spPr>
          <a:xfrm>
            <a:off x="12560218" y="10581419"/>
            <a:ext cx="206776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(gdb) continue</a:t>
            </a:r>
          </a:p>
        </p:txBody>
      </p:sp>
      <p:sp>
        <p:nvSpPr>
          <p:cNvPr id="191" name="Rounded Rectangle"/>
          <p:cNvSpPr/>
          <p:nvPr/>
        </p:nvSpPr>
        <p:spPr>
          <a:xfrm>
            <a:off x="13370805" y="11719654"/>
            <a:ext cx="4438562" cy="596875"/>
          </a:xfrm>
          <a:prstGeom prst="roundRect">
            <a:avLst>
              <a:gd name="adj" fmla="val 31916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92" name="(gdb) list"/>
          <p:cNvSpPr txBox="1"/>
          <p:nvPr/>
        </p:nvSpPr>
        <p:spPr>
          <a:xfrm>
            <a:off x="14698350" y="11787409"/>
            <a:ext cx="1277113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(gdb) list</a:t>
            </a:r>
          </a:p>
        </p:txBody>
      </p:sp>
      <p:sp>
        <p:nvSpPr>
          <p:cNvPr id="193" name="Rounded Rectangle"/>
          <p:cNvSpPr/>
          <p:nvPr/>
        </p:nvSpPr>
        <p:spPr>
          <a:xfrm>
            <a:off x="12852553" y="12778752"/>
            <a:ext cx="5032313" cy="596876"/>
          </a:xfrm>
          <a:prstGeom prst="roundRect">
            <a:avLst>
              <a:gd name="adj" fmla="val 31916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94" name="(gdb) print expression"/>
          <p:cNvSpPr txBox="1"/>
          <p:nvPr/>
        </p:nvSpPr>
        <p:spPr>
          <a:xfrm>
            <a:off x="13282461" y="12846507"/>
            <a:ext cx="3072385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(gdb) print expression</a:t>
            </a:r>
          </a:p>
        </p:txBody>
      </p:sp>
      <p:sp>
        <p:nvSpPr>
          <p:cNvPr id="195" name="Ref: “https://web.eecs.umich.edu/~sugih/pointers/summary.html”"/>
          <p:cNvSpPr txBox="1"/>
          <p:nvPr/>
        </p:nvSpPr>
        <p:spPr>
          <a:xfrm>
            <a:off x="15289893" y="13270080"/>
            <a:ext cx="904829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Ref: “https://web.eecs.umich.edu/~sugih/pointers/summary.html”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" grpId="1" animBg="1" advAuto="0"/>
      <p:bldP spid="179" grpId="2" animBg="1" advAuto="0"/>
      <p:bldP spid="181" grpId="3" animBg="1" advAuto="0"/>
      <p:bldP spid="183" grpId="4" animBg="1" advAuto="0"/>
      <p:bldP spid="185" grpId="5" animBg="1" advAuto="0"/>
      <p:bldP spid="187" grpId="6" animBg="1" advAuto="0"/>
      <p:bldP spid="189" grpId="7" animBg="1" advAuto="0"/>
      <p:bldP spid="191" grpId="8" animBg="1" advAuto="0"/>
      <p:bldP spid="193" grpId="9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DB (GNU Debugger) VSCode Interface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17674422" cy="1435100"/>
          </a:xfrm>
          <a:prstGeom prst="rect">
            <a:avLst/>
          </a:prstGeom>
        </p:spPr>
        <p:txBody>
          <a:bodyPr/>
          <a:lstStyle>
            <a:lvl1pPr defTabSz="2170121">
              <a:defRPr sz="7565" spc="-151">
                <a:solidFill>
                  <a:schemeClr val="accent1"/>
                </a:solidFill>
              </a:defRPr>
            </a:lvl1pPr>
          </a:lstStyle>
          <a:p>
            <a:r>
              <a:t>GDB (GNU Debugger) VSCode Interface</a:t>
            </a:r>
          </a:p>
        </p:txBody>
      </p:sp>
      <p:pic>
        <p:nvPicPr>
          <p:cNvPr id="198" name="11D2D96C-CE8A-4494-AC08-825758F1B0B8.png" descr="11D2D96C-CE8A-4494-AC08-825758F1B0B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948" y="2376713"/>
            <a:ext cx="20118173" cy="11302699"/>
          </a:xfrm>
          <a:prstGeom prst="rect">
            <a:avLst/>
          </a:prstGeom>
          <a:ln w="12700">
            <a:miter lim="400000"/>
          </a:ln>
        </p:spPr>
      </p:pic>
      <p:sp>
        <p:nvSpPr>
          <p:cNvPr id="199" name="Line"/>
          <p:cNvSpPr/>
          <p:nvPr/>
        </p:nvSpPr>
        <p:spPr>
          <a:xfrm flipV="1">
            <a:off x="9415851" y="2648638"/>
            <a:ext cx="1" cy="929459"/>
          </a:xfrm>
          <a:prstGeom prst="line">
            <a:avLst/>
          </a:prstGeom>
          <a:ln w="25400">
            <a:solidFill>
              <a:srgbClr val="07AED5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00" name="Line"/>
          <p:cNvSpPr/>
          <p:nvPr/>
        </p:nvSpPr>
        <p:spPr>
          <a:xfrm flipV="1">
            <a:off x="9728915" y="2669732"/>
            <a:ext cx="1" cy="1435101"/>
          </a:xfrm>
          <a:prstGeom prst="line">
            <a:avLst/>
          </a:prstGeom>
          <a:ln w="25400">
            <a:solidFill>
              <a:srgbClr val="07AED5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01" name="Line"/>
          <p:cNvSpPr/>
          <p:nvPr/>
        </p:nvSpPr>
        <p:spPr>
          <a:xfrm flipV="1">
            <a:off x="9991180" y="2669732"/>
            <a:ext cx="1" cy="2200260"/>
          </a:xfrm>
          <a:prstGeom prst="line">
            <a:avLst/>
          </a:prstGeom>
          <a:ln w="25400">
            <a:solidFill>
              <a:srgbClr val="07AED5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02" name="Line"/>
          <p:cNvSpPr/>
          <p:nvPr/>
        </p:nvSpPr>
        <p:spPr>
          <a:xfrm flipV="1">
            <a:off x="10266144" y="2669732"/>
            <a:ext cx="1" cy="2985035"/>
          </a:xfrm>
          <a:prstGeom prst="line">
            <a:avLst/>
          </a:prstGeom>
          <a:ln w="25400">
            <a:solidFill>
              <a:srgbClr val="07AED5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03" name="Line"/>
          <p:cNvSpPr/>
          <p:nvPr/>
        </p:nvSpPr>
        <p:spPr>
          <a:xfrm flipV="1">
            <a:off x="10541109" y="2669732"/>
            <a:ext cx="1" cy="3597482"/>
          </a:xfrm>
          <a:prstGeom prst="line">
            <a:avLst/>
          </a:prstGeom>
          <a:ln w="25400">
            <a:solidFill>
              <a:srgbClr val="07AED5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04" name="Line"/>
          <p:cNvSpPr/>
          <p:nvPr/>
        </p:nvSpPr>
        <p:spPr>
          <a:xfrm flipV="1">
            <a:off x="10803373" y="2669732"/>
            <a:ext cx="1" cy="4413204"/>
          </a:xfrm>
          <a:prstGeom prst="line">
            <a:avLst/>
          </a:prstGeom>
          <a:ln w="25400">
            <a:solidFill>
              <a:srgbClr val="07AED5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05" name="Rounded Rectangle"/>
          <p:cNvSpPr/>
          <p:nvPr/>
        </p:nvSpPr>
        <p:spPr>
          <a:xfrm>
            <a:off x="7898461" y="3585135"/>
            <a:ext cx="1718051" cy="369455"/>
          </a:xfrm>
          <a:prstGeom prst="roundRect">
            <a:avLst>
              <a:gd name="adj" fmla="val 50000"/>
            </a:avLst>
          </a:prstGeom>
          <a:solidFill>
            <a:schemeClr val="accent4">
              <a:hueOff val="-476017"/>
              <a:lumOff val="-10042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06" name="continue"/>
          <p:cNvSpPr txBox="1"/>
          <p:nvPr/>
        </p:nvSpPr>
        <p:spPr>
          <a:xfrm>
            <a:off x="8113139" y="3539179"/>
            <a:ext cx="1288695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t>continue</a:t>
            </a:r>
          </a:p>
        </p:txBody>
      </p:sp>
      <p:sp>
        <p:nvSpPr>
          <p:cNvPr id="207" name="Rounded Rectangle"/>
          <p:cNvSpPr/>
          <p:nvPr/>
        </p:nvSpPr>
        <p:spPr>
          <a:xfrm>
            <a:off x="8621754" y="4152809"/>
            <a:ext cx="1718051" cy="369455"/>
          </a:xfrm>
          <a:prstGeom prst="roundRect">
            <a:avLst>
              <a:gd name="adj" fmla="val 50000"/>
            </a:avLst>
          </a:prstGeom>
          <a:solidFill>
            <a:schemeClr val="accent4">
              <a:hueOff val="-476017"/>
              <a:lumOff val="-10042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08" name="step over"/>
          <p:cNvSpPr txBox="1"/>
          <p:nvPr/>
        </p:nvSpPr>
        <p:spPr>
          <a:xfrm>
            <a:off x="8788578" y="4106854"/>
            <a:ext cx="1384403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t>step over</a:t>
            </a:r>
          </a:p>
        </p:txBody>
      </p:sp>
      <p:sp>
        <p:nvSpPr>
          <p:cNvPr id="209" name="Rounded Rectangle"/>
          <p:cNvSpPr/>
          <p:nvPr/>
        </p:nvSpPr>
        <p:spPr>
          <a:xfrm>
            <a:off x="8621754" y="4904999"/>
            <a:ext cx="1718051" cy="369455"/>
          </a:xfrm>
          <a:prstGeom prst="roundRect">
            <a:avLst>
              <a:gd name="adj" fmla="val 50000"/>
            </a:avLst>
          </a:prstGeom>
          <a:solidFill>
            <a:schemeClr val="accent4">
              <a:hueOff val="-476017"/>
              <a:lumOff val="-10042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10" name="step into"/>
          <p:cNvSpPr txBox="1"/>
          <p:nvPr/>
        </p:nvSpPr>
        <p:spPr>
          <a:xfrm>
            <a:off x="8830793" y="4859043"/>
            <a:ext cx="1299973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t>step into</a:t>
            </a:r>
          </a:p>
        </p:txBody>
      </p:sp>
      <p:sp>
        <p:nvSpPr>
          <p:cNvPr id="211" name="Rounded Rectangle"/>
          <p:cNvSpPr/>
          <p:nvPr/>
        </p:nvSpPr>
        <p:spPr>
          <a:xfrm>
            <a:off x="9132155" y="5657188"/>
            <a:ext cx="1718051" cy="369455"/>
          </a:xfrm>
          <a:prstGeom prst="roundRect">
            <a:avLst>
              <a:gd name="adj" fmla="val 50000"/>
            </a:avLst>
          </a:prstGeom>
          <a:solidFill>
            <a:schemeClr val="accent4">
              <a:hueOff val="-476017"/>
              <a:lumOff val="-10042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12" name="step out"/>
          <p:cNvSpPr txBox="1"/>
          <p:nvPr/>
        </p:nvSpPr>
        <p:spPr>
          <a:xfrm>
            <a:off x="9375027" y="5611232"/>
            <a:ext cx="1232307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t>step out</a:t>
            </a:r>
          </a:p>
        </p:txBody>
      </p:sp>
      <p:sp>
        <p:nvSpPr>
          <p:cNvPr id="213" name="Rounded Rectangle"/>
          <p:cNvSpPr/>
          <p:nvPr/>
        </p:nvSpPr>
        <p:spPr>
          <a:xfrm>
            <a:off x="9407119" y="6270819"/>
            <a:ext cx="1718051" cy="369455"/>
          </a:xfrm>
          <a:prstGeom prst="roundRect">
            <a:avLst>
              <a:gd name="adj" fmla="val 50000"/>
            </a:avLst>
          </a:prstGeom>
          <a:solidFill>
            <a:schemeClr val="accent4">
              <a:hueOff val="-476017"/>
              <a:lumOff val="-10042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14" name="restart"/>
          <p:cNvSpPr txBox="1"/>
          <p:nvPr/>
        </p:nvSpPr>
        <p:spPr>
          <a:xfrm>
            <a:off x="9774349" y="6224863"/>
            <a:ext cx="983591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t>restart</a:t>
            </a:r>
          </a:p>
        </p:txBody>
      </p:sp>
      <p:sp>
        <p:nvSpPr>
          <p:cNvPr id="215" name="Rounded Rectangle"/>
          <p:cNvSpPr/>
          <p:nvPr/>
        </p:nvSpPr>
        <p:spPr>
          <a:xfrm>
            <a:off x="9682084" y="7161566"/>
            <a:ext cx="1718051" cy="369455"/>
          </a:xfrm>
          <a:prstGeom prst="roundRect">
            <a:avLst>
              <a:gd name="adj" fmla="val 50000"/>
            </a:avLst>
          </a:prstGeom>
          <a:solidFill>
            <a:schemeClr val="accent4">
              <a:hueOff val="-476017"/>
              <a:lumOff val="-10042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16" name="stop"/>
          <p:cNvSpPr txBox="1"/>
          <p:nvPr/>
        </p:nvSpPr>
        <p:spPr>
          <a:xfrm>
            <a:off x="10181902" y="7115610"/>
            <a:ext cx="718414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t>stop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1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1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1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1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1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1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1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1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" grpId="1" animBg="1" advAuto="0"/>
      <p:bldP spid="199" grpId="2" animBg="1" advAuto="0"/>
      <p:bldP spid="200" grpId="5" animBg="1" advAuto="0"/>
      <p:bldP spid="201" grpId="8" animBg="1" advAuto="0"/>
      <p:bldP spid="202" grpId="11" animBg="1" advAuto="0"/>
      <p:bldP spid="203" grpId="14" animBg="1" advAuto="0"/>
      <p:bldP spid="204" grpId="17" animBg="1" advAuto="0"/>
      <p:bldP spid="205" grpId="3" animBg="1" advAuto="0"/>
      <p:bldP spid="206" grpId="4" animBg="1" advAuto="0"/>
      <p:bldP spid="207" grpId="6" animBg="1" advAuto="0"/>
      <p:bldP spid="208" grpId="7" animBg="1" advAuto="0"/>
      <p:bldP spid="209" grpId="9" animBg="1" advAuto="0"/>
      <p:bldP spid="210" grpId="10" animBg="1" advAuto="0"/>
      <p:bldP spid="211" grpId="12" animBg="1" advAuto="0"/>
      <p:bldP spid="212" grpId="13" animBg="1" advAuto="0"/>
      <p:bldP spid="213" grpId="15" animBg="1" advAuto="0"/>
      <p:bldP spid="214" grpId="16" animBg="1" advAuto="0"/>
      <p:bldP spid="215" grpId="18" animBg="1" advAuto="0"/>
      <p:bldP spid="216" grpId="19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Logic Error (Ex: Logical Error)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defTabSz="808990">
              <a:defRPr sz="5390"/>
            </a:lvl1pPr>
          </a:lstStyle>
          <a:p>
            <a:r>
              <a:t>Logic Error (Ex: Logical Error)</a:t>
            </a:r>
          </a:p>
        </p:txBody>
      </p:sp>
      <p:sp>
        <p:nvSpPr>
          <p:cNvPr id="219" name="Logics can cause program to produce unexpected results.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Logics can cause program to produce unexpected results.</a:t>
            </a:r>
          </a:p>
          <a:p>
            <a:r>
              <a:t>Program terminates normally.</a:t>
            </a:r>
          </a:p>
          <a:p>
            <a:r>
              <a:t>Ex: Calculating Average of two float values.</a:t>
            </a:r>
          </a:p>
        </p:txBody>
      </p:sp>
      <p:sp>
        <p:nvSpPr>
          <p:cNvPr id="220" name="GDB (GNU Debugger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194505">
              <a:defRPr sz="7650" spc="-153">
                <a:solidFill>
                  <a:schemeClr val="accent1"/>
                </a:solidFill>
              </a:defRPr>
            </a:lvl1pPr>
          </a:lstStyle>
          <a:p>
            <a:r>
              <a:t>GDB (GNU Debugger)</a:t>
            </a:r>
          </a:p>
        </p:txBody>
      </p:sp>
      <p:sp>
        <p:nvSpPr>
          <p:cNvPr id="221" name="1 #include &lt;iostream&gt;…"/>
          <p:cNvSpPr txBox="1"/>
          <p:nvPr/>
        </p:nvSpPr>
        <p:spPr>
          <a:xfrm>
            <a:off x="13669642" y="1988799"/>
            <a:ext cx="8893969" cy="820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2C9EDB"/>
                </a:solidFill>
              </a:rPr>
              <a:t>  1 </a:t>
            </a:r>
            <a:r>
              <a:t>#include &lt;iostream&gt;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D7601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2C9EDB"/>
                </a:solidFill>
              </a:rPr>
              <a:t>  2 </a:t>
            </a:r>
            <a:r>
              <a:t>using namespace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5A5A7"/>
                </a:solidFill>
              </a:rPr>
              <a:t>std</a:t>
            </a:r>
            <a:r>
              <a:rPr>
                <a:solidFill>
                  <a:srgbClr val="A4B0B1"/>
                </a:solidFill>
              </a:rPr>
              <a:t>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2C9ED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3 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2C9EDB"/>
                </a:solidFill>
              </a:rPr>
              <a:t>  4 </a:t>
            </a:r>
            <a:r>
              <a:rPr>
                <a:solidFill>
                  <a:srgbClr val="96A700"/>
                </a:solidFill>
              </a:rPr>
              <a:t>float</a:t>
            </a:r>
            <a:r>
              <a:rPr>
                <a:solidFill>
                  <a:srgbClr val="000000"/>
                </a:solidFill>
              </a:rPr>
              <a:t> </a:t>
            </a:r>
            <a:r>
              <a:t>avg_floatE(</a:t>
            </a:r>
            <a:r>
              <a:rPr>
                <a:solidFill>
                  <a:srgbClr val="96A700"/>
                </a:solidFill>
              </a:rPr>
              <a:t>float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5A5A7"/>
                </a:solidFill>
              </a:rPr>
              <a:t>a</a:t>
            </a:r>
            <a:r>
              <a:t>,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6A700"/>
                </a:solidFill>
              </a:rPr>
              <a:t>float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5A5A7"/>
                </a:solidFill>
              </a:rPr>
              <a:t>b</a:t>
            </a:r>
            <a:r>
              <a:t>){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D7601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2C9EDB"/>
                </a:solidFill>
              </a:rPr>
              <a:t>  5 </a:t>
            </a:r>
            <a:r>
              <a:rPr>
                <a:solidFill>
                  <a:srgbClr val="000000"/>
                </a:solidFill>
              </a:rPr>
              <a:t>    </a:t>
            </a:r>
            <a:r>
              <a:t>return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5A5A7"/>
                </a:solidFill>
              </a:rPr>
              <a:t>a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A4B0B1"/>
                </a:solidFill>
              </a:rPr>
              <a:t>+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5A5A7"/>
                </a:solidFill>
              </a:rPr>
              <a:t>b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A4B0B1"/>
                </a:solidFill>
              </a:rPr>
              <a:t>/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E5493D"/>
                </a:solidFill>
              </a:rPr>
              <a:t>2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A4B0B1"/>
                </a:solidFill>
              </a:rPr>
              <a:t>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2C9ED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6 </a:t>
            </a:r>
            <a:r>
              <a:rPr>
                <a:solidFill>
                  <a:srgbClr val="A4B0B1"/>
                </a:solidFill>
              </a:rPr>
              <a:t>}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2C9ED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7 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2C9EDB"/>
                </a:solidFill>
              </a:rPr>
              <a:t>  8 </a:t>
            </a:r>
            <a:r>
              <a:rPr>
                <a:solidFill>
                  <a:srgbClr val="96A700"/>
                </a:solidFill>
              </a:rPr>
              <a:t>float</a:t>
            </a:r>
            <a:r>
              <a:rPr>
                <a:solidFill>
                  <a:srgbClr val="000000"/>
                </a:solidFill>
              </a:rPr>
              <a:t> </a:t>
            </a:r>
            <a:r>
              <a:t>avg_float(</a:t>
            </a:r>
            <a:r>
              <a:rPr>
                <a:solidFill>
                  <a:srgbClr val="96A700"/>
                </a:solidFill>
              </a:rPr>
              <a:t>float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5A5A7"/>
                </a:solidFill>
              </a:rPr>
              <a:t>a</a:t>
            </a:r>
            <a:r>
              <a:t>,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6A700"/>
                </a:solidFill>
              </a:rPr>
              <a:t>float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5A5A7"/>
                </a:solidFill>
              </a:rPr>
              <a:t>b</a:t>
            </a:r>
            <a:r>
              <a:t>){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D7601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2C9EDB"/>
                </a:solidFill>
              </a:rPr>
              <a:t>  9 </a:t>
            </a:r>
            <a:r>
              <a:rPr>
                <a:solidFill>
                  <a:srgbClr val="000000"/>
                </a:solidFill>
              </a:rPr>
              <a:t>    </a:t>
            </a:r>
            <a:r>
              <a:t>return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A4B0B1"/>
                </a:solidFill>
              </a:rPr>
              <a:t>(</a:t>
            </a:r>
            <a:r>
              <a:rPr>
                <a:solidFill>
                  <a:srgbClr val="95A5A7"/>
                </a:solidFill>
              </a:rPr>
              <a:t>a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A4B0B1"/>
                </a:solidFill>
              </a:rPr>
              <a:t>+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5A5A7"/>
                </a:solidFill>
              </a:rPr>
              <a:t>b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A4B0B1"/>
                </a:solidFill>
              </a:rPr>
              <a:t>)/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E5493D"/>
                </a:solidFill>
              </a:rPr>
              <a:t>2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A4B0B1"/>
                </a:solidFill>
              </a:rPr>
              <a:t>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2C9ED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10 </a:t>
            </a:r>
            <a:r>
              <a:rPr>
                <a:solidFill>
                  <a:srgbClr val="A4B0B1"/>
                </a:solidFill>
              </a:rPr>
              <a:t>}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2C9ED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11 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2C9EDB"/>
                </a:solidFill>
              </a:rPr>
              <a:t> 12 </a:t>
            </a:r>
            <a:r>
              <a:rPr>
                <a:solidFill>
                  <a:srgbClr val="96A700"/>
                </a:solidFill>
              </a:rPr>
              <a:t>int</a:t>
            </a:r>
            <a:r>
              <a:rPr>
                <a:solidFill>
                  <a:srgbClr val="000000"/>
                </a:solidFill>
              </a:rPr>
              <a:t> </a:t>
            </a:r>
            <a:r>
              <a:t>main(){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96A7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2C9EDB"/>
                </a:solidFill>
              </a:rPr>
              <a:t> 13 </a:t>
            </a:r>
            <a:r>
              <a:rPr>
                <a:solidFill>
                  <a:srgbClr val="000000"/>
                </a:solidFill>
              </a:rPr>
              <a:t>    </a:t>
            </a:r>
            <a:r>
              <a:t>float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5A5A7"/>
                </a:solidFill>
              </a:rPr>
              <a:t>a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A4B0B1"/>
                </a:solidFill>
              </a:rPr>
              <a:t>=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E5493D"/>
                </a:solidFill>
              </a:rPr>
              <a:t>10.5</a:t>
            </a:r>
            <a:r>
              <a:rPr>
                <a:solidFill>
                  <a:srgbClr val="A4B0B1"/>
                </a:solidFill>
              </a:rPr>
              <a:t>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96A7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2C9EDB"/>
                </a:solidFill>
              </a:rPr>
              <a:t> 14 </a:t>
            </a:r>
            <a:r>
              <a:rPr>
                <a:solidFill>
                  <a:srgbClr val="000000"/>
                </a:solidFill>
              </a:rPr>
              <a:t>    </a:t>
            </a:r>
            <a:r>
              <a:t>float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5A5A7"/>
                </a:solidFill>
              </a:rPr>
              <a:t>b</a:t>
            </a:r>
            <a:r>
              <a:rPr>
                <a:solidFill>
                  <a:srgbClr val="000000"/>
                </a:solidFill>
              </a:rPr>
              <a:t>  </a:t>
            </a:r>
            <a:r>
              <a:rPr>
                <a:solidFill>
                  <a:srgbClr val="A4B0B1"/>
                </a:solidFill>
              </a:rPr>
              <a:t>=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E5493D"/>
                </a:solidFill>
              </a:rPr>
              <a:t>10.5</a:t>
            </a:r>
            <a:r>
              <a:rPr>
                <a:solidFill>
                  <a:srgbClr val="A4B0B1"/>
                </a:solidFill>
              </a:rPr>
              <a:t>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2C9EDB"/>
                </a:solidFill>
              </a:rPr>
              <a:t> 15 </a:t>
            </a:r>
            <a:r>
              <a:rPr>
                <a:solidFill>
                  <a:srgbClr val="95A5A7"/>
                </a:solidFill>
              </a:rPr>
              <a:t>    cout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A4B0B1"/>
                </a:solidFill>
              </a:rPr>
              <a:t>&lt;&lt;</a:t>
            </a:r>
            <a:r>
              <a:rPr>
                <a:solidFill>
                  <a:srgbClr val="000000"/>
                </a:solidFill>
              </a:rPr>
              <a:t> </a:t>
            </a:r>
            <a:r>
              <a:t>"Average float Values "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A4B0B1"/>
                </a:solidFill>
              </a:rPr>
              <a:t>&lt;&lt;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5A5A7"/>
                </a:solidFill>
              </a:rPr>
              <a:t>endl</a:t>
            </a:r>
            <a:r>
              <a:rPr>
                <a:solidFill>
                  <a:srgbClr val="A4B0B1"/>
                </a:solidFill>
              </a:rPr>
              <a:t>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2C9EDB"/>
                </a:solidFill>
              </a:rPr>
              <a:t> 16 </a:t>
            </a: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96A700"/>
                </a:solidFill>
              </a:rPr>
              <a:t>float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5A5A7"/>
                </a:solidFill>
              </a:rPr>
              <a:t>c</a:t>
            </a:r>
            <a:r>
              <a:rPr>
                <a:solidFill>
                  <a:srgbClr val="000000"/>
                </a:solidFill>
              </a:rPr>
              <a:t>  </a:t>
            </a:r>
            <a:r>
              <a:t>=</a:t>
            </a:r>
            <a:r>
              <a:rPr>
                <a:solidFill>
                  <a:srgbClr val="000000"/>
                </a:solidFill>
              </a:rPr>
              <a:t> </a:t>
            </a:r>
            <a:r>
              <a:t>avg_floatE(</a:t>
            </a:r>
            <a:r>
              <a:rPr>
                <a:solidFill>
                  <a:srgbClr val="95A5A7"/>
                </a:solidFill>
              </a:rPr>
              <a:t>a</a:t>
            </a:r>
            <a:r>
              <a:t>,</a:t>
            </a:r>
            <a:r>
              <a:rPr>
                <a:solidFill>
                  <a:srgbClr val="95A5A7"/>
                </a:solidFill>
              </a:rPr>
              <a:t>b</a:t>
            </a:r>
            <a:r>
              <a:t>);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95A5A7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2C9EDB"/>
                </a:solidFill>
              </a:rPr>
              <a:t> 17 </a:t>
            </a:r>
            <a:r>
              <a:t>    cout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A4B0B1"/>
                </a:solidFill>
              </a:rPr>
              <a:t>&lt;&lt;</a:t>
            </a:r>
            <a:r>
              <a:rPr>
                <a:solidFill>
                  <a:srgbClr val="000000"/>
                </a:solidFill>
              </a:rPr>
              <a:t> </a:t>
            </a:r>
            <a:r>
              <a:t>c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A4B0B1"/>
                </a:solidFill>
              </a:rPr>
              <a:t>&lt;&lt;</a:t>
            </a:r>
            <a:r>
              <a:rPr>
                <a:solidFill>
                  <a:srgbClr val="000000"/>
                </a:solidFill>
              </a:rPr>
              <a:t> </a:t>
            </a:r>
            <a:r>
              <a:t>endl</a:t>
            </a:r>
            <a:r>
              <a:rPr>
                <a:solidFill>
                  <a:srgbClr val="A4B0B1"/>
                </a:solidFill>
              </a:rPr>
              <a:t>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2C9EDB"/>
                </a:solidFill>
              </a:rPr>
              <a:t> 18 </a:t>
            </a: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96A700"/>
                </a:solidFill>
              </a:rPr>
              <a:t>float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5A5A7"/>
                </a:solidFill>
              </a:rPr>
              <a:t>d</a:t>
            </a:r>
            <a:r>
              <a:rPr>
                <a:solidFill>
                  <a:srgbClr val="000000"/>
                </a:solidFill>
              </a:rPr>
              <a:t> </a:t>
            </a:r>
            <a:r>
              <a:t>=</a:t>
            </a:r>
            <a:r>
              <a:rPr>
                <a:solidFill>
                  <a:srgbClr val="000000"/>
                </a:solidFill>
              </a:rPr>
              <a:t> </a:t>
            </a:r>
            <a:r>
              <a:t>avg_float(</a:t>
            </a:r>
            <a:r>
              <a:rPr>
                <a:solidFill>
                  <a:srgbClr val="95A5A7"/>
                </a:solidFill>
              </a:rPr>
              <a:t>a</a:t>
            </a:r>
            <a:r>
              <a:t>,</a:t>
            </a:r>
            <a:r>
              <a:rPr>
                <a:solidFill>
                  <a:srgbClr val="95A5A7"/>
                </a:solidFill>
              </a:rPr>
              <a:t>b</a:t>
            </a:r>
            <a:r>
              <a:t>);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95A5A7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2C9EDB"/>
                </a:solidFill>
              </a:rPr>
              <a:t> 19 </a:t>
            </a:r>
            <a:r>
              <a:t>    cout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A4B0B1"/>
                </a:solidFill>
              </a:rPr>
              <a:t>&lt;&lt;</a:t>
            </a:r>
            <a:r>
              <a:rPr>
                <a:solidFill>
                  <a:srgbClr val="000000"/>
                </a:solidFill>
              </a:rPr>
              <a:t> </a:t>
            </a:r>
            <a:r>
              <a:t>d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A4B0B1"/>
                </a:solidFill>
              </a:rPr>
              <a:t>&lt;&lt;</a:t>
            </a:r>
            <a:r>
              <a:rPr>
                <a:solidFill>
                  <a:srgbClr val="000000"/>
                </a:solidFill>
              </a:rPr>
              <a:t> </a:t>
            </a:r>
            <a:r>
              <a:t>endl</a:t>
            </a:r>
            <a:r>
              <a:rPr>
                <a:solidFill>
                  <a:srgbClr val="A4B0B1"/>
                </a:solidFill>
              </a:rPr>
              <a:t>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D7601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2C9EDB"/>
                </a:solidFill>
              </a:rPr>
              <a:t> 20 </a:t>
            </a:r>
            <a:r>
              <a:rPr>
                <a:solidFill>
                  <a:srgbClr val="000000"/>
                </a:solidFill>
              </a:rPr>
              <a:t>    </a:t>
            </a:r>
            <a:r>
              <a:t>return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E5493D"/>
                </a:solidFill>
              </a:rPr>
              <a:t>0</a:t>
            </a:r>
            <a:r>
              <a:rPr>
                <a:solidFill>
                  <a:srgbClr val="A4B0B1"/>
                </a:solidFill>
              </a:rPr>
              <a:t>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2C9ED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21 </a:t>
            </a:r>
            <a:r>
              <a:rPr>
                <a:solidFill>
                  <a:srgbClr val="A4B0B1"/>
                </a:solidFill>
              </a:rPr>
              <a:t>}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" grpId="1" animBg="1" advAuto="0"/>
      <p:bldP spid="221" grpId="2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Runtime Error (Ex: Segmentation fault)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defTabSz="619125">
              <a:defRPr sz="4125"/>
            </a:lvl1pPr>
          </a:lstStyle>
          <a:p>
            <a:r>
              <a:t>Runtime Error (Ex: Segmentation fault)</a:t>
            </a:r>
          </a:p>
        </p:txBody>
      </p:sp>
      <p:sp>
        <p:nvSpPr>
          <p:cNvPr id="224" name="Most common condition, causes program to crash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Most common condition, causes program to crash</a:t>
            </a:r>
          </a:p>
          <a:p>
            <a:r>
              <a:t>Caused when program is trying to read/write an illegal memory location. </a:t>
            </a:r>
          </a:p>
          <a:p>
            <a:r>
              <a:t>Ex: illegal memory access in Singly Linked list.</a:t>
            </a:r>
          </a:p>
        </p:txBody>
      </p:sp>
      <p:sp>
        <p:nvSpPr>
          <p:cNvPr id="225" name="GDB (GNU Debugger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194505">
              <a:defRPr sz="7650" spc="-153">
                <a:solidFill>
                  <a:schemeClr val="accent1"/>
                </a:solidFill>
              </a:defRPr>
            </a:lvl1pPr>
          </a:lstStyle>
          <a:p>
            <a:r>
              <a:t>GDB (GNU Debugger)</a:t>
            </a:r>
          </a:p>
        </p:txBody>
      </p:sp>
      <p:sp>
        <p:nvSpPr>
          <p:cNvPr id="226" name="1 #include &lt;iostream&gt;…"/>
          <p:cNvSpPr txBox="1"/>
          <p:nvPr/>
        </p:nvSpPr>
        <p:spPr>
          <a:xfrm>
            <a:off x="13463052" y="685902"/>
            <a:ext cx="8711060" cy="1188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2C9EDB"/>
                </a:solidFill>
              </a:rPr>
              <a:t>  1 </a:t>
            </a:r>
            <a:r>
              <a:t>#include &lt;iostream&gt;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D7601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2C9EDB"/>
                </a:solidFill>
              </a:rPr>
              <a:t>  2 </a:t>
            </a:r>
            <a:r>
              <a:t>using namespace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5A5A7"/>
                </a:solidFill>
              </a:rPr>
              <a:t>std</a:t>
            </a:r>
            <a:r>
              <a:rPr>
                <a:solidFill>
                  <a:srgbClr val="A4B0B1"/>
                </a:solidFill>
              </a:rPr>
              <a:t>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2C9ED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3 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96A7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2C9EDB"/>
                </a:solidFill>
              </a:rPr>
              <a:t>  4 </a:t>
            </a:r>
            <a:r>
              <a:t>struct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5A5A7"/>
                </a:solidFill>
              </a:rPr>
              <a:t>Node</a:t>
            </a:r>
            <a:r>
              <a:rPr>
                <a:solidFill>
                  <a:srgbClr val="A4B0B1"/>
                </a:solidFill>
              </a:rPr>
              <a:t>{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95A5A7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2C9EDB"/>
                </a:solidFill>
              </a:rPr>
              <a:t>  5 </a:t>
            </a: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96A700"/>
                </a:solidFill>
              </a:rPr>
              <a:t>int</a:t>
            </a:r>
            <a:r>
              <a:rPr>
                <a:solidFill>
                  <a:srgbClr val="000000"/>
                </a:solidFill>
              </a:rPr>
              <a:t> </a:t>
            </a:r>
            <a:r>
              <a:t>value</a:t>
            </a:r>
            <a:r>
              <a:rPr>
                <a:solidFill>
                  <a:srgbClr val="A4B0B1"/>
                </a:solidFill>
              </a:rPr>
              <a:t>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96A7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2C9EDB"/>
                </a:solidFill>
              </a:rPr>
              <a:t>  6 </a:t>
            </a:r>
            <a:r>
              <a:rPr>
                <a:solidFill>
                  <a:srgbClr val="000000"/>
                </a:solidFill>
              </a:rPr>
              <a:t>    </a:t>
            </a:r>
            <a:r>
              <a:t>struct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5A5A7"/>
                </a:solidFill>
              </a:rPr>
              <a:t>Node</a:t>
            </a:r>
            <a:r>
              <a:rPr>
                <a:solidFill>
                  <a:srgbClr val="A4B0B1"/>
                </a:solidFill>
              </a:rPr>
              <a:t>*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5A5A7"/>
                </a:solidFill>
              </a:rPr>
              <a:t>next</a:t>
            </a:r>
            <a:r>
              <a:rPr>
                <a:solidFill>
                  <a:srgbClr val="A4B0B1"/>
                </a:solidFill>
              </a:rPr>
              <a:t>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2C9ED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7 </a:t>
            </a:r>
            <a:r>
              <a:rPr>
                <a:solidFill>
                  <a:srgbClr val="A4B0B1"/>
                </a:solidFill>
              </a:rPr>
              <a:t>};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2C9ED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8 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2C9EDB"/>
                </a:solidFill>
              </a:rPr>
              <a:t>  9 </a:t>
            </a:r>
            <a:r>
              <a:rPr>
                <a:solidFill>
                  <a:srgbClr val="96A700"/>
                </a:solidFill>
              </a:rPr>
              <a:t>int</a:t>
            </a:r>
            <a:r>
              <a:rPr>
                <a:solidFill>
                  <a:srgbClr val="000000"/>
                </a:solidFill>
              </a:rPr>
              <a:t> </a:t>
            </a:r>
            <a:r>
              <a:t>main(){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2C9ED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10 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95A5A7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2C9EDB"/>
                </a:solidFill>
              </a:rPr>
              <a:t> 11 </a:t>
            </a:r>
            <a:r>
              <a:t>    Node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A4B0B1"/>
                </a:solidFill>
              </a:rPr>
              <a:t>*</a:t>
            </a:r>
            <a:r>
              <a:t>head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A4B0B1"/>
                </a:solidFill>
              </a:rPr>
              <a:t>=</a:t>
            </a:r>
            <a:r>
              <a:rPr>
                <a:solidFill>
                  <a:srgbClr val="000000"/>
                </a:solidFill>
              </a:rPr>
              <a:t> </a:t>
            </a:r>
            <a:r>
              <a:t>NULL</a:t>
            </a:r>
            <a:r>
              <a:rPr>
                <a:solidFill>
                  <a:srgbClr val="A4B0B1"/>
                </a:solidFill>
              </a:rPr>
              <a:t>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95A5A7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2C9EDB"/>
                </a:solidFill>
              </a:rPr>
              <a:t> 12 </a:t>
            </a:r>
            <a:r>
              <a:t>    Node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A4B0B1"/>
                </a:solidFill>
              </a:rPr>
              <a:t>*</a:t>
            </a:r>
            <a:r>
              <a:t>second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A4B0B1"/>
                </a:solidFill>
              </a:rPr>
              <a:t>=</a:t>
            </a:r>
            <a:r>
              <a:rPr>
                <a:solidFill>
                  <a:srgbClr val="000000"/>
                </a:solidFill>
              </a:rPr>
              <a:t> </a:t>
            </a:r>
            <a:r>
              <a:t>NULL</a:t>
            </a:r>
            <a:r>
              <a:rPr>
                <a:solidFill>
                  <a:srgbClr val="A4B0B1"/>
                </a:solidFill>
              </a:rPr>
              <a:t>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95A5A7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2C9EDB"/>
                </a:solidFill>
              </a:rPr>
              <a:t> 13 </a:t>
            </a:r>
            <a:r>
              <a:t>    Node </a:t>
            </a:r>
            <a:r>
              <a:rPr>
                <a:solidFill>
                  <a:srgbClr val="A4B0B1"/>
                </a:solidFill>
              </a:rPr>
              <a:t>*</a:t>
            </a:r>
            <a:r>
              <a:t>third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A4B0B1"/>
                </a:solidFill>
              </a:rPr>
              <a:t>=</a:t>
            </a:r>
            <a:r>
              <a:rPr>
                <a:solidFill>
                  <a:srgbClr val="000000"/>
                </a:solidFill>
              </a:rPr>
              <a:t> </a:t>
            </a:r>
            <a:r>
              <a:t>NULL</a:t>
            </a:r>
            <a:r>
              <a:rPr>
                <a:solidFill>
                  <a:srgbClr val="A4B0B1"/>
                </a:solidFill>
              </a:rPr>
              <a:t>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2C9ED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14 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95A5A7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2C9EDB"/>
                </a:solidFill>
              </a:rPr>
              <a:t> 15 </a:t>
            </a:r>
            <a:r>
              <a:t>    head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A4B0B1"/>
                </a:solidFill>
              </a:rPr>
              <a:t>=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D7601B"/>
                </a:solidFill>
              </a:rPr>
              <a:t>new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A4B0B1"/>
                </a:solidFill>
              </a:rPr>
              <a:t>Node();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95A5A7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2C9EDB"/>
                </a:solidFill>
              </a:rPr>
              <a:t> 16 </a:t>
            </a:r>
            <a:r>
              <a:t>    second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A4B0B1"/>
                </a:solidFill>
              </a:rPr>
              <a:t>=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D7601B"/>
                </a:solidFill>
              </a:rPr>
              <a:t>new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A4B0B1"/>
                </a:solidFill>
              </a:rPr>
              <a:t>Node();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2C9ED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17 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2C9EDB"/>
                </a:solidFill>
              </a:rPr>
              <a:t> 18 </a:t>
            </a:r>
            <a:r>
              <a:rPr>
                <a:solidFill>
                  <a:srgbClr val="000000"/>
                </a:solidFill>
              </a:rPr>
              <a:t>    </a:t>
            </a:r>
            <a:r>
              <a:t>// Assign value to head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95A5A7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2C9EDB"/>
                </a:solidFill>
              </a:rPr>
              <a:t> 19 </a:t>
            </a:r>
            <a:r>
              <a:t>    head</a:t>
            </a:r>
            <a:r>
              <a:rPr>
                <a:solidFill>
                  <a:srgbClr val="A4B0B1"/>
                </a:solidFill>
              </a:rPr>
              <a:t>-&gt;</a:t>
            </a:r>
            <a:r>
              <a:t>value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A4B0B1"/>
                </a:solidFill>
              </a:rPr>
              <a:t>=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E5493D"/>
                </a:solidFill>
              </a:rPr>
              <a:t>0</a:t>
            </a:r>
            <a:r>
              <a:rPr>
                <a:solidFill>
                  <a:srgbClr val="A4B0B1"/>
                </a:solidFill>
              </a:rPr>
              <a:t>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95A5A7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2C9EDB"/>
                </a:solidFill>
              </a:rPr>
              <a:t> 20 </a:t>
            </a:r>
            <a:r>
              <a:t>    head</a:t>
            </a:r>
            <a:r>
              <a:rPr>
                <a:solidFill>
                  <a:srgbClr val="A4B0B1"/>
                </a:solidFill>
              </a:rPr>
              <a:t>-&gt;</a:t>
            </a:r>
            <a:r>
              <a:t>next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A4B0B1"/>
                </a:solidFill>
              </a:rPr>
              <a:t>=</a:t>
            </a:r>
            <a:r>
              <a:rPr>
                <a:solidFill>
                  <a:srgbClr val="000000"/>
                </a:solidFill>
              </a:rPr>
              <a:t> </a:t>
            </a:r>
            <a:r>
              <a:t>second</a:t>
            </a:r>
            <a:r>
              <a:rPr>
                <a:solidFill>
                  <a:srgbClr val="A4B0B1"/>
                </a:solidFill>
              </a:rPr>
              <a:t>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2C9ED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21 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2C9EDB"/>
                </a:solidFill>
              </a:rPr>
              <a:t> 22 </a:t>
            </a:r>
            <a:r>
              <a:rPr>
                <a:solidFill>
                  <a:srgbClr val="000000"/>
                </a:solidFill>
              </a:rPr>
              <a:t>    </a:t>
            </a:r>
            <a:r>
              <a:t>// Assign value to second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95A5A7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2C9EDB"/>
                </a:solidFill>
              </a:rPr>
              <a:t> 23 </a:t>
            </a:r>
            <a:r>
              <a:t>    second</a:t>
            </a:r>
            <a:r>
              <a:rPr>
                <a:solidFill>
                  <a:srgbClr val="A4B0B1"/>
                </a:solidFill>
              </a:rPr>
              <a:t>-&gt;</a:t>
            </a:r>
            <a:r>
              <a:t>value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A4B0B1"/>
                </a:solidFill>
              </a:rPr>
              <a:t>=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E5493D"/>
                </a:solidFill>
              </a:rPr>
              <a:t>1</a:t>
            </a:r>
            <a:r>
              <a:rPr>
                <a:solidFill>
                  <a:srgbClr val="A4B0B1"/>
                </a:solidFill>
              </a:rPr>
              <a:t>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2C9EDB"/>
                </a:solidFill>
              </a:rPr>
              <a:t> 24 </a:t>
            </a:r>
            <a:r>
              <a:rPr>
                <a:solidFill>
                  <a:srgbClr val="95A5A7"/>
                </a:solidFill>
              </a:rPr>
              <a:t>    second</a:t>
            </a:r>
            <a:r>
              <a:rPr>
                <a:solidFill>
                  <a:srgbClr val="A4B0B1"/>
                </a:solidFill>
              </a:rPr>
              <a:t>-&gt;</a:t>
            </a:r>
            <a:r>
              <a:rPr>
                <a:solidFill>
                  <a:srgbClr val="95A5A7"/>
                </a:solidFill>
              </a:rPr>
              <a:t>next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A4B0B1"/>
                </a:solidFill>
              </a:rPr>
              <a:t>=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5A5A7"/>
                </a:solidFill>
              </a:rPr>
              <a:t>third</a:t>
            </a:r>
            <a:r>
              <a:rPr>
                <a:solidFill>
                  <a:srgbClr val="A4B0B1"/>
                </a:solidFill>
              </a:rPr>
              <a:t>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2C9ED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25 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2C9EDB"/>
                </a:solidFill>
              </a:rPr>
              <a:t> 26 </a:t>
            </a:r>
            <a:r>
              <a:rPr>
                <a:solidFill>
                  <a:srgbClr val="000000"/>
                </a:solidFill>
              </a:rPr>
              <a:t>    </a:t>
            </a:r>
            <a:r>
              <a:t>// Assign value to second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95A5A7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2C9EDB"/>
                </a:solidFill>
              </a:rPr>
              <a:t> 27 </a:t>
            </a:r>
            <a:r>
              <a:t>    third</a:t>
            </a:r>
            <a:r>
              <a:rPr>
                <a:solidFill>
                  <a:srgbClr val="A4B0B1"/>
                </a:solidFill>
              </a:rPr>
              <a:t>-&gt;</a:t>
            </a:r>
            <a:r>
              <a:t>value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A4B0B1"/>
                </a:solidFill>
              </a:rPr>
              <a:t>=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E5493D"/>
                </a:solidFill>
              </a:rPr>
              <a:t>2</a:t>
            </a:r>
            <a:r>
              <a:rPr>
                <a:solidFill>
                  <a:srgbClr val="A4B0B1"/>
                </a:solidFill>
              </a:rPr>
              <a:t>; // Segmentation fault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2C9EDB"/>
                </a:solidFill>
              </a:rPr>
              <a:t> 28 </a:t>
            </a:r>
            <a:r>
              <a:rPr>
                <a:solidFill>
                  <a:srgbClr val="95A5A7"/>
                </a:solidFill>
              </a:rPr>
              <a:t>    third</a:t>
            </a:r>
            <a:r>
              <a:rPr>
                <a:solidFill>
                  <a:srgbClr val="A4B0B1"/>
                </a:solidFill>
              </a:rPr>
              <a:t>-&gt;</a:t>
            </a:r>
            <a:r>
              <a:rPr>
                <a:solidFill>
                  <a:srgbClr val="95A5A7"/>
                </a:solidFill>
              </a:rPr>
              <a:t>next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A4B0B1"/>
                </a:solidFill>
              </a:rPr>
              <a:t>=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5A5A7"/>
                </a:solidFill>
              </a:rPr>
              <a:t>second</a:t>
            </a:r>
            <a:r>
              <a:rPr>
                <a:solidFill>
                  <a:srgbClr val="A4B0B1"/>
                </a:solidFill>
              </a:rPr>
              <a:t>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2C9ED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29 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D7601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2C9EDB"/>
                </a:solidFill>
              </a:rPr>
              <a:t> 30 </a:t>
            </a:r>
            <a:r>
              <a:rPr>
                <a:solidFill>
                  <a:srgbClr val="000000"/>
                </a:solidFill>
              </a:rPr>
              <a:t>    </a:t>
            </a:r>
            <a:r>
              <a:t>return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E5493D"/>
                </a:solidFill>
              </a:rPr>
              <a:t>0</a:t>
            </a:r>
            <a:r>
              <a:rPr>
                <a:solidFill>
                  <a:srgbClr val="A4B0B1"/>
                </a:solidFill>
              </a:rPr>
              <a:t>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>
                <a:solidFill>
                  <a:srgbClr val="2C9ED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31 </a:t>
            </a:r>
            <a:r>
              <a:rPr>
                <a:solidFill>
                  <a:srgbClr val="A4B0B1"/>
                </a:solidFill>
              </a:rPr>
              <a:t>}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" grpId="1" animBg="1" advAuto="0"/>
      <p:bldP spid="226" grpId="2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TL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>
                <a:solidFill>
                  <a:schemeClr val="accent1"/>
                </a:solidFill>
              </a:rPr>
              <a:t>STL</a:t>
            </a:r>
            <a:r>
              <a:t> </a:t>
            </a:r>
          </a:p>
        </p:txBody>
      </p:sp>
      <p:sp>
        <p:nvSpPr>
          <p:cNvPr id="229" name="Standard Template Library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Standard Template Library</a:t>
            </a:r>
          </a:p>
        </p:txBody>
      </p:sp>
      <p:sp>
        <p:nvSpPr>
          <p:cNvPr id="230" name="Set of C++ template classes to provide common programming data structures and functions.…"/>
          <p:cNvSpPr txBox="1">
            <a:spLocks noGrp="1"/>
          </p:cNvSpPr>
          <p:nvPr>
            <p:ph type="body" idx="1"/>
          </p:nvPr>
        </p:nvSpPr>
        <p:spPr>
          <a:xfrm>
            <a:off x="994323" y="3938400"/>
            <a:ext cx="21971001" cy="8256012"/>
          </a:xfrm>
          <a:prstGeom prst="rect">
            <a:avLst/>
          </a:prstGeom>
        </p:spPr>
        <p:txBody>
          <a:bodyPr/>
          <a:lstStyle/>
          <a:p>
            <a:r>
              <a:t>Set of C++ template classes to provide common programming data structures and functions.</a:t>
            </a:r>
          </a:p>
          <a:p>
            <a:r>
              <a:t>Components of STL</a:t>
            </a:r>
          </a:p>
          <a:p>
            <a:pPr lvl="4"/>
            <a:r>
              <a:t>Algorithms {Sorting/Searching}</a:t>
            </a:r>
          </a:p>
          <a:p>
            <a:pPr lvl="4"/>
            <a:r>
              <a:t>Containers {vector, list, deque}</a:t>
            </a:r>
          </a:p>
          <a:p>
            <a:pPr lvl="4"/>
            <a:r>
              <a:t>Functions {Functors: transform()}</a:t>
            </a:r>
          </a:p>
          <a:p>
            <a:pPr lvl="4"/>
            <a:r>
              <a:t>Iterators {used for working upon sequence of values}</a:t>
            </a:r>
          </a:p>
        </p:txBody>
      </p:sp>
      <p:sp>
        <p:nvSpPr>
          <p:cNvPr id="231" name="Ref: “https://www.geeksforgeeks.org/the-c-standard-template-library-stl/”"/>
          <p:cNvSpPr txBox="1"/>
          <p:nvPr/>
        </p:nvSpPr>
        <p:spPr>
          <a:xfrm>
            <a:off x="14047240" y="13139509"/>
            <a:ext cx="10195256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Ref: “https://www.geeksforgeeks.org/the-c-standard-template-library-stl/”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" grpId="1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lide Subtitl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4" name="Can be understood as dynamic arrays.…"/>
          <p:cNvSpPr txBox="1">
            <a:spLocks noGrp="1"/>
          </p:cNvSpPr>
          <p:nvPr>
            <p:ph type="body" sz="quarter" idx="1"/>
          </p:nvPr>
        </p:nvSpPr>
        <p:spPr>
          <a:xfrm>
            <a:off x="1206500" y="4248504"/>
            <a:ext cx="3680642" cy="8256630"/>
          </a:xfrm>
          <a:prstGeom prst="rect">
            <a:avLst/>
          </a:prstGeom>
        </p:spPr>
        <p:txBody>
          <a:bodyPr/>
          <a:lstStyle/>
          <a:p>
            <a:pPr marL="481584" indent="-481584" defTabSz="1926287">
              <a:spcBef>
                <a:spcPts val="3500"/>
              </a:spcBef>
              <a:defRPr sz="3792"/>
            </a:pPr>
            <a:r>
              <a:t>Can be understood as dynamic arrays.</a:t>
            </a:r>
          </a:p>
          <a:p>
            <a:pPr marL="481584" indent="-481584" defTabSz="1926287">
              <a:spcBef>
                <a:spcPts val="3500"/>
              </a:spcBef>
              <a:defRPr sz="3792"/>
            </a:pPr>
            <a:r>
              <a:t>Storage is being handled automatically by containers.</a:t>
            </a:r>
          </a:p>
          <a:p>
            <a:pPr marL="481584" indent="-481584" defTabSz="1926287">
              <a:spcBef>
                <a:spcPts val="3500"/>
              </a:spcBef>
              <a:defRPr sz="3792"/>
            </a:pPr>
            <a:r>
              <a:t>Vector elements are placed in contiguous storage.</a:t>
            </a:r>
          </a:p>
        </p:txBody>
      </p:sp>
      <p:sp>
        <p:nvSpPr>
          <p:cNvPr id="235" name="Vecto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Vector</a:t>
            </a:r>
          </a:p>
        </p:txBody>
      </p:sp>
      <p:sp>
        <p:nvSpPr>
          <p:cNvPr id="236" name="1 #include &lt;iostream&gt;…"/>
          <p:cNvSpPr txBox="1"/>
          <p:nvPr/>
        </p:nvSpPr>
        <p:spPr>
          <a:xfrm>
            <a:off x="15618989" y="-61817"/>
            <a:ext cx="8497683" cy="143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13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2C9EDB"/>
                </a:solidFill>
              </a:rPr>
              <a:t>  1 </a:t>
            </a:r>
            <a:r>
              <a:t>#include &lt;iostream&gt;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3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2C9EDB"/>
                </a:solidFill>
              </a:rPr>
              <a:t>  2 </a:t>
            </a:r>
            <a:r>
              <a:t>#include &lt;vector&gt;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300">
                <a:solidFill>
                  <a:srgbClr val="7F87C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2C9EDB"/>
                </a:solidFill>
              </a:rPr>
              <a:t>  3 </a:t>
            </a:r>
            <a:r>
              <a:t>#include &lt;algorithm&gt;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300">
                <a:solidFill>
                  <a:srgbClr val="D7601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2C9EDB"/>
                </a:solidFill>
              </a:rPr>
              <a:t>  4 </a:t>
            </a:r>
            <a:r>
              <a:t>using namespace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5A5A7"/>
                </a:solidFill>
              </a:rPr>
              <a:t>std</a:t>
            </a:r>
            <a:r>
              <a:rPr>
                <a:solidFill>
                  <a:srgbClr val="A4B0B1"/>
                </a:solidFill>
              </a:rPr>
              <a:t>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3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2C9EDB"/>
                </a:solidFill>
              </a:rPr>
              <a:t>  5 </a:t>
            </a:r>
            <a:r>
              <a:rPr>
                <a:solidFill>
                  <a:srgbClr val="96A700"/>
                </a:solidFill>
              </a:rPr>
              <a:t>int</a:t>
            </a:r>
            <a:r>
              <a:rPr>
                <a:solidFill>
                  <a:srgbClr val="000000"/>
                </a:solidFill>
              </a:rPr>
              <a:t> </a:t>
            </a:r>
            <a:r>
              <a:t>main(){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3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2C9EDB"/>
                </a:solidFill>
              </a:rPr>
              <a:t>  6 </a:t>
            </a:r>
            <a:r>
              <a:rPr>
                <a:solidFill>
                  <a:srgbClr val="000000"/>
                </a:solidFill>
              </a:rPr>
              <a:t>    </a:t>
            </a:r>
            <a:r>
              <a:t>// Declaring a vector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300">
                <a:solidFill>
                  <a:srgbClr val="95A5A7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2C9EDB"/>
                </a:solidFill>
              </a:rPr>
              <a:t>  7 </a:t>
            </a:r>
            <a:r>
              <a:t>    vector</a:t>
            </a:r>
            <a:r>
              <a:rPr>
                <a:solidFill>
                  <a:srgbClr val="A4B0B1"/>
                </a:solidFill>
              </a:rPr>
              <a:t>&lt;</a:t>
            </a:r>
            <a:r>
              <a:rPr>
                <a:solidFill>
                  <a:srgbClr val="96A700"/>
                </a:solidFill>
              </a:rPr>
              <a:t>int</a:t>
            </a:r>
            <a:r>
              <a:rPr>
                <a:solidFill>
                  <a:srgbClr val="A4B0B1"/>
                </a:solidFill>
              </a:rPr>
              <a:t>&gt;</a:t>
            </a:r>
            <a:r>
              <a:rPr>
                <a:solidFill>
                  <a:srgbClr val="000000"/>
                </a:solidFill>
              </a:rPr>
              <a:t> </a:t>
            </a:r>
            <a:r>
              <a:t>vector1</a:t>
            </a:r>
            <a:r>
              <a:rPr>
                <a:solidFill>
                  <a:srgbClr val="A4B0B1"/>
                </a:solidFill>
              </a:rPr>
              <a:t>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300">
                <a:solidFill>
                  <a:srgbClr val="2C9ED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8 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3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2C9EDB"/>
                </a:solidFill>
              </a:rPr>
              <a:t>  9 </a:t>
            </a:r>
            <a:r>
              <a:rPr>
                <a:solidFill>
                  <a:srgbClr val="95A5A7"/>
                </a:solidFill>
              </a:rPr>
              <a:t>    cout</a:t>
            </a:r>
            <a:r>
              <a:rPr>
                <a:solidFill>
                  <a:srgbClr val="A4B0B1"/>
                </a:solidFill>
              </a:rPr>
              <a:t>&lt;&lt;</a:t>
            </a:r>
            <a:r>
              <a:t>"Initialising a vector with 10 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3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2C9EDB"/>
                </a:solidFill>
              </a:rPr>
              <a:t> 10 </a:t>
            </a:r>
            <a:r>
              <a:t>    elements ranging from from 0 to 9"</a:t>
            </a:r>
            <a:r>
              <a:rPr>
                <a:solidFill>
                  <a:srgbClr val="A4B0B1"/>
                </a:solidFill>
              </a:rPr>
              <a:t>&lt;&lt;</a:t>
            </a:r>
            <a:r>
              <a:rPr>
                <a:solidFill>
                  <a:srgbClr val="95A5A7"/>
                </a:solidFill>
              </a:rPr>
              <a:t>endl</a:t>
            </a:r>
            <a:r>
              <a:rPr>
                <a:solidFill>
                  <a:srgbClr val="A4B0B1"/>
                </a:solidFill>
              </a:rPr>
              <a:t>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300">
                <a:solidFill>
                  <a:srgbClr val="2C9ED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11 </a:t>
            </a: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D7601B"/>
                </a:solidFill>
              </a:rPr>
              <a:t>for</a:t>
            </a:r>
            <a:r>
              <a:rPr>
                <a:solidFill>
                  <a:srgbClr val="A4B0B1"/>
                </a:solidFill>
              </a:rPr>
              <a:t>(</a:t>
            </a:r>
            <a:r>
              <a:rPr>
                <a:solidFill>
                  <a:srgbClr val="96A700"/>
                </a:solidFill>
              </a:rPr>
              <a:t>int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5A5A7"/>
                </a:solidFill>
              </a:rPr>
              <a:t>i</a:t>
            </a:r>
            <a:r>
              <a:rPr>
                <a:solidFill>
                  <a:srgbClr val="A4B0B1"/>
                </a:solidFill>
              </a:rPr>
              <a:t>=</a:t>
            </a:r>
            <a:r>
              <a:rPr>
                <a:solidFill>
                  <a:srgbClr val="E5493D"/>
                </a:solidFill>
              </a:rPr>
              <a:t>0</a:t>
            </a:r>
            <a:r>
              <a:rPr>
                <a:solidFill>
                  <a:srgbClr val="A4B0B1"/>
                </a:solidFill>
              </a:rPr>
              <a:t>;</a:t>
            </a:r>
            <a:r>
              <a:rPr>
                <a:solidFill>
                  <a:srgbClr val="95A5A7"/>
                </a:solidFill>
              </a:rPr>
              <a:t>i</a:t>
            </a:r>
            <a:r>
              <a:rPr>
                <a:solidFill>
                  <a:srgbClr val="A4B0B1"/>
                </a:solidFill>
              </a:rPr>
              <a:t>&lt;</a:t>
            </a:r>
            <a:r>
              <a:rPr>
                <a:solidFill>
                  <a:srgbClr val="E5493D"/>
                </a:solidFill>
              </a:rPr>
              <a:t>10</a:t>
            </a:r>
            <a:r>
              <a:rPr>
                <a:solidFill>
                  <a:srgbClr val="A4B0B1"/>
                </a:solidFill>
              </a:rPr>
              <a:t>;</a:t>
            </a:r>
            <a:r>
              <a:rPr>
                <a:solidFill>
                  <a:srgbClr val="95A5A7"/>
                </a:solidFill>
              </a:rPr>
              <a:t>i</a:t>
            </a:r>
            <a:r>
              <a:rPr>
                <a:solidFill>
                  <a:srgbClr val="A4B0B1"/>
                </a:solidFill>
              </a:rPr>
              <a:t>++){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300">
                <a:solidFill>
                  <a:srgbClr val="95A5A7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2C9EDB"/>
                </a:solidFill>
              </a:rPr>
              <a:t> 12 </a:t>
            </a:r>
            <a:r>
              <a:t>        vector1</a:t>
            </a:r>
            <a:r>
              <a:rPr>
                <a:solidFill>
                  <a:srgbClr val="A4B0B1"/>
                </a:solidFill>
              </a:rPr>
              <a:t>.push_back(</a:t>
            </a:r>
            <a:r>
              <a:t>i</a:t>
            </a:r>
            <a:r>
              <a:rPr>
                <a:solidFill>
                  <a:srgbClr val="A4B0B1"/>
                </a:solidFill>
              </a:rPr>
              <a:t>);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300">
                <a:solidFill>
                  <a:srgbClr val="2C9ED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13 </a:t>
            </a: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A4B0B1"/>
                </a:solidFill>
              </a:rPr>
              <a:t>}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3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2C9EDB"/>
                </a:solidFill>
              </a:rPr>
              <a:t> 14 </a:t>
            </a:r>
            <a:r>
              <a:rPr>
                <a:solidFill>
                  <a:srgbClr val="000000"/>
                </a:solidFill>
              </a:rPr>
              <a:t>    </a:t>
            </a:r>
            <a:r>
              <a:t>//Check Vector size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3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2C9EDB"/>
                </a:solidFill>
              </a:rPr>
              <a:t> 15 </a:t>
            </a:r>
            <a:r>
              <a:rPr>
                <a:solidFill>
                  <a:srgbClr val="95A5A7"/>
                </a:solidFill>
              </a:rPr>
              <a:t>    cout</a:t>
            </a:r>
            <a:r>
              <a:rPr>
                <a:solidFill>
                  <a:srgbClr val="A4B0B1"/>
                </a:solidFill>
              </a:rPr>
              <a:t>&lt;&lt;</a:t>
            </a:r>
            <a:r>
              <a:t>"Vector size = "</a:t>
            </a:r>
            <a:r>
              <a:rPr>
                <a:solidFill>
                  <a:srgbClr val="A4B0B1"/>
                </a:solidFill>
              </a:rPr>
              <a:t>&lt;&lt;</a:t>
            </a:r>
            <a:r>
              <a:rPr>
                <a:solidFill>
                  <a:srgbClr val="95A5A7"/>
                </a:solidFill>
              </a:rPr>
              <a:t>vector1</a:t>
            </a:r>
            <a:r>
              <a:rPr>
                <a:solidFill>
                  <a:srgbClr val="A4B0B1"/>
                </a:solidFill>
              </a:rPr>
              <a:t>.size()&lt;&lt;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300">
                <a:solidFill>
                  <a:srgbClr val="95A5A7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2C9EDB"/>
                </a:solidFill>
              </a:rPr>
              <a:t> 16 </a:t>
            </a:r>
            <a:r>
              <a:t>                         endl</a:t>
            </a:r>
            <a:r>
              <a:rPr>
                <a:solidFill>
                  <a:srgbClr val="A4B0B1"/>
                </a:solidFill>
              </a:rPr>
              <a:t>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300">
                <a:solidFill>
                  <a:srgbClr val="2C9ED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17 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3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2C9EDB"/>
                </a:solidFill>
              </a:rPr>
              <a:t> 18 </a:t>
            </a:r>
            <a:r>
              <a:rPr>
                <a:solidFill>
                  <a:srgbClr val="000000"/>
                </a:solidFill>
              </a:rPr>
              <a:t>    </a:t>
            </a:r>
            <a:r>
              <a:t>// Change value at any index 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3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2C9EDB"/>
                </a:solidFill>
              </a:rPr>
              <a:t> 19 </a:t>
            </a:r>
            <a:r>
              <a:rPr>
                <a:solidFill>
                  <a:srgbClr val="95A5A7"/>
                </a:solidFill>
              </a:rPr>
              <a:t>    cout</a:t>
            </a:r>
            <a:r>
              <a:rPr>
                <a:solidFill>
                  <a:srgbClr val="A4B0B1"/>
                </a:solidFill>
              </a:rPr>
              <a:t>&lt;&lt;</a:t>
            </a:r>
            <a:r>
              <a:t>"Changing element at 6th index to 50"</a:t>
            </a:r>
            <a:r>
              <a:rPr>
                <a:solidFill>
                  <a:srgbClr val="A4B0B1"/>
                </a:solidFill>
              </a:rPr>
              <a:t>&lt;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300">
                <a:solidFill>
                  <a:srgbClr val="2C9ED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20 </a:t>
            </a: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A4B0B1"/>
                </a:solidFill>
              </a:rPr>
              <a:t>&lt;</a:t>
            </a:r>
            <a:r>
              <a:rPr>
                <a:solidFill>
                  <a:srgbClr val="95A5A7"/>
                </a:solidFill>
              </a:rPr>
              <a:t>endl</a:t>
            </a:r>
            <a:r>
              <a:rPr>
                <a:solidFill>
                  <a:srgbClr val="A4B0B1"/>
                </a:solidFill>
              </a:rPr>
              <a:t>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300">
                <a:solidFill>
                  <a:srgbClr val="95A5A7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2C9EDB"/>
                </a:solidFill>
              </a:rPr>
              <a:t> 21 </a:t>
            </a:r>
            <a:r>
              <a:t>    vector1</a:t>
            </a:r>
            <a:r>
              <a:rPr>
                <a:solidFill>
                  <a:srgbClr val="A4B0B1"/>
                </a:solidFill>
              </a:rPr>
              <a:t>[</a:t>
            </a:r>
            <a:r>
              <a:rPr>
                <a:solidFill>
                  <a:srgbClr val="E5493D"/>
                </a:solidFill>
              </a:rPr>
              <a:t>5</a:t>
            </a:r>
            <a:r>
              <a:rPr>
                <a:solidFill>
                  <a:srgbClr val="A4B0B1"/>
                </a:solidFill>
              </a:rPr>
              <a:t>]=</a:t>
            </a:r>
            <a:r>
              <a:rPr>
                <a:solidFill>
                  <a:srgbClr val="E5493D"/>
                </a:solidFill>
              </a:rPr>
              <a:t>50</a:t>
            </a:r>
            <a:r>
              <a:rPr>
                <a:solidFill>
                  <a:srgbClr val="A4B0B1"/>
                </a:solidFill>
              </a:rPr>
              <a:t>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300">
                <a:solidFill>
                  <a:srgbClr val="2C9ED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22 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3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2C9EDB"/>
                </a:solidFill>
              </a:rPr>
              <a:t> 23 </a:t>
            </a:r>
            <a:r>
              <a:rPr>
                <a:solidFill>
                  <a:srgbClr val="000000"/>
                </a:solidFill>
              </a:rPr>
              <a:t>    </a:t>
            </a:r>
            <a:r>
              <a:t>// Print Vectors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3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2C9EDB"/>
                </a:solidFill>
              </a:rPr>
              <a:t> 24 </a:t>
            </a:r>
            <a:r>
              <a:rPr>
                <a:solidFill>
                  <a:srgbClr val="95A5A7"/>
                </a:solidFill>
              </a:rPr>
              <a:t>    cout</a:t>
            </a:r>
            <a:r>
              <a:rPr>
                <a:solidFill>
                  <a:srgbClr val="A4B0B1"/>
                </a:solidFill>
              </a:rPr>
              <a:t>&lt;&lt;</a:t>
            </a:r>
            <a:r>
              <a:t>"Printing Vector"</a:t>
            </a:r>
            <a:r>
              <a:rPr>
                <a:solidFill>
                  <a:srgbClr val="A4B0B1"/>
                </a:solidFill>
              </a:rPr>
              <a:t>&lt;&lt;</a:t>
            </a:r>
            <a:r>
              <a:rPr>
                <a:solidFill>
                  <a:srgbClr val="95A5A7"/>
                </a:solidFill>
              </a:rPr>
              <a:t>endl</a:t>
            </a:r>
            <a:r>
              <a:rPr>
                <a:solidFill>
                  <a:srgbClr val="A4B0B1"/>
                </a:solidFill>
              </a:rPr>
              <a:t>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3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2C9EDB"/>
                </a:solidFill>
              </a:rPr>
              <a:t> 25 </a:t>
            </a: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D7601B"/>
                </a:solidFill>
              </a:rPr>
              <a:t>for</a:t>
            </a:r>
            <a:r>
              <a:t>(auto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5A5A7"/>
                </a:solidFill>
              </a:rPr>
              <a:t>i</a:t>
            </a:r>
            <a:r>
              <a:rPr>
                <a:solidFill>
                  <a:srgbClr val="000000"/>
                </a:solidFill>
              </a:rPr>
              <a:t> </a:t>
            </a:r>
            <a:r>
              <a:t>=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5A5A7"/>
                </a:solidFill>
              </a:rPr>
              <a:t>vector1</a:t>
            </a:r>
            <a:r>
              <a:t>.begin();</a:t>
            </a:r>
            <a:r>
              <a:rPr>
                <a:solidFill>
                  <a:srgbClr val="95A5A7"/>
                </a:solidFill>
              </a:rPr>
              <a:t>i</a:t>
            </a:r>
            <a:r>
              <a:t>!=</a:t>
            </a:r>
            <a:r>
              <a:rPr>
                <a:solidFill>
                  <a:srgbClr val="95A5A7"/>
                </a:solidFill>
              </a:rPr>
              <a:t>vector1</a:t>
            </a:r>
            <a:r>
              <a:t>.end(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3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2C9EDB"/>
                </a:solidFill>
              </a:rPr>
              <a:t> 26 </a:t>
            </a:r>
            <a:r>
              <a:t>        </a:t>
            </a:r>
            <a:r>
              <a:rPr>
                <a:solidFill>
                  <a:srgbClr val="A4B0B1"/>
                </a:solidFill>
              </a:rPr>
              <a:t>);</a:t>
            </a:r>
            <a:r>
              <a:rPr>
                <a:solidFill>
                  <a:srgbClr val="95A5A7"/>
                </a:solidFill>
              </a:rPr>
              <a:t>i</a:t>
            </a:r>
            <a:r>
              <a:rPr>
                <a:solidFill>
                  <a:srgbClr val="A4B0B1"/>
                </a:solidFill>
              </a:rPr>
              <a:t>++){</a:t>
            </a:r>
          </a:p>
          <a:p>
            <a:pPr algn="l" defTabSz="457200">
              <a:defRPr sz="1300">
                <a:solidFill>
                  <a:srgbClr val="95A5A7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2C9EDB"/>
                </a:solidFill>
              </a:rPr>
              <a:t> 27 </a:t>
            </a:r>
            <a:r>
              <a:t>        cout</a:t>
            </a:r>
            <a:r>
              <a:rPr>
                <a:solidFill>
                  <a:srgbClr val="A4B0B1"/>
                </a:solidFill>
              </a:rPr>
              <a:t>&lt;&lt;*</a:t>
            </a:r>
            <a:r>
              <a:t>i</a:t>
            </a:r>
            <a:r>
              <a:rPr>
                <a:solidFill>
                  <a:srgbClr val="A4B0B1"/>
                </a:solidFill>
              </a:rPr>
              <a:t>&lt;&lt;</a:t>
            </a:r>
            <a:r>
              <a:rPr>
                <a:solidFill>
                  <a:srgbClr val="E5493D"/>
                </a:solidFill>
              </a:rPr>
              <a:t>"</a:t>
            </a:r>
            <a:r>
              <a:rPr>
                <a:solidFill>
                  <a:srgbClr val="7F87CF"/>
                </a:solidFill>
              </a:rPr>
              <a:t>\t</a:t>
            </a:r>
            <a:r>
              <a:rPr>
                <a:solidFill>
                  <a:srgbClr val="E5493D"/>
                </a:solidFill>
              </a:rPr>
              <a:t>"</a:t>
            </a:r>
            <a:r>
              <a:rPr>
                <a:solidFill>
                  <a:srgbClr val="A4B0B1"/>
                </a:solidFill>
              </a:rPr>
              <a:t>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300">
                <a:solidFill>
                  <a:srgbClr val="2C9ED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28 </a:t>
            </a: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A4B0B1"/>
                </a:solidFill>
              </a:rPr>
              <a:t>}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300">
                <a:solidFill>
                  <a:srgbClr val="95A5A7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2C9EDB"/>
                </a:solidFill>
              </a:rPr>
              <a:t> 29 </a:t>
            </a:r>
            <a:r>
              <a:t>    cout</a:t>
            </a:r>
            <a:r>
              <a:rPr>
                <a:solidFill>
                  <a:srgbClr val="A4B0B1"/>
                </a:solidFill>
              </a:rPr>
              <a:t>&lt;&lt;</a:t>
            </a:r>
            <a:r>
              <a:t>endl</a:t>
            </a:r>
            <a:r>
              <a:rPr>
                <a:solidFill>
                  <a:srgbClr val="A4B0B1"/>
                </a:solidFill>
              </a:rPr>
              <a:t>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300">
                <a:solidFill>
                  <a:srgbClr val="2C9ED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30 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3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2C9EDB"/>
                </a:solidFill>
              </a:rPr>
              <a:t> 31 </a:t>
            </a:r>
            <a:r>
              <a:rPr>
                <a:solidFill>
                  <a:srgbClr val="000000"/>
                </a:solidFill>
              </a:rPr>
              <a:t>    </a:t>
            </a:r>
            <a:r>
              <a:t>// Access values in vector with at() 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3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2C9EDB"/>
                </a:solidFill>
              </a:rPr>
              <a:t> 32 </a:t>
            </a:r>
            <a:r>
              <a:rPr>
                <a:solidFill>
                  <a:srgbClr val="95A5A7"/>
                </a:solidFill>
              </a:rPr>
              <a:t>    cout</a:t>
            </a:r>
            <a:r>
              <a:rPr>
                <a:solidFill>
                  <a:srgbClr val="A4B0B1"/>
                </a:solidFill>
              </a:rPr>
              <a:t>&lt;&lt;</a:t>
            </a:r>
            <a:r>
              <a:t>"Vector element at position 1 using 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3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2C9EDB"/>
                </a:solidFill>
              </a:rPr>
              <a:t> 33 </a:t>
            </a:r>
            <a:r>
              <a:t>    at() method="</a:t>
            </a:r>
            <a:r>
              <a:rPr>
                <a:solidFill>
                  <a:srgbClr val="A4B0B1"/>
                </a:solidFill>
              </a:rPr>
              <a:t>&lt;&lt;</a:t>
            </a:r>
            <a:r>
              <a:rPr>
                <a:solidFill>
                  <a:srgbClr val="95A5A7"/>
                </a:solidFill>
              </a:rPr>
              <a:t>vector1</a:t>
            </a:r>
            <a:r>
              <a:rPr>
                <a:solidFill>
                  <a:srgbClr val="A4B0B1"/>
                </a:solidFill>
              </a:rPr>
              <a:t>.at(</a:t>
            </a:r>
            <a:r>
              <a:t>1</a:t>
            </a:r>
            <a:r>
              <a:rPr>
                <a:solidFill>
                  <a:srgbClr val="A4B0B1"/>
                </a:solidFill>
              </a:rPr>
              <a:t>)&lt;&lt;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5A5A7"/>
                </a:solidFill>
              </a:rPr>
              <a:t>endl</a:t>
            </a:r>
            <a:r>
              <a:rPr>
                <a:solidFill>
                  <a:srgbClr val="A4B0B1"/>
                </a:solidFill>
              </a:rPr>
              <a:t>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300">
                <a:solidFill>
                  <a:srgbClr val="2C9ED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34 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3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2C9EDB"/>
                </a:solidFill>
              </a:rPr>
              <a:t> 35 </a:t>
            </a:r>
            <a:r>
              <a:rPr>
                <a:solidFill>
                  <a:srgbClr val="000000"/>
                </a:solidFill>
              </a:rPr>
              <a:t>    </a:t>
            </a:r>
            <a:r>
              <a:t>// Access values in vector with [] operator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3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2C9EDB"/>
                </a:solidFill>
              </a:rPr>
              <a:t> 36 </a:t>
            </a:r>
            <a:r>
              <a:rPr>
                <a:solidFill>
                  <a:srgbClr val="95A5A7"/>
                </a:solidFill>
              </a:rPr>
              <a:t>    cout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A4B0B1"/>
                </a:solidFill>
              </a:rPr>
              <a:t>&lt;&lt;</a:t>
            </a:r>
            <a:r>
              <a:rPr>
                <a:solidFill>
                  <a:srgbClr val="000000"/>
                </a:solidFill>
              </a:rPr>
              <a:t> </a:t>
            </a:r>
            <a:r>
              <a:t>"which is same as accessing using []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3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2C9EDB"/>
                </a:solidFill>
              </a:rPr>
              <a:t> 37 </a:t>
            </a:r>
            <a:r>
              <a:t>    operator "</a:t>
            </a:r>
            <a:r>
              <a:rPr>
                <a:solidFill>
                  <a:srgbClr val="A4B0B1"/>
                </a:solidFill>
              </a:rPr>
              <a:t>&lt;&lt;</a:t>
            </a:r>
            <a:r>
              <a:rPr>
                <a:solidFill>
                  <a:srgbClr val="95A5A7"/>
                </a:solidFill>
              </a:rPr>
              <a:t>vector1</a:t>
            </a:r>
            <a:r>
              <a:rPr>
                <a:solidFill>
                  <a:srgbClr val="A4B0B1"/>
                </a:solidFill>
              </a:rPr>
              <a:t>[</a:t>
            </a:r>
            <a:r>
              <a:t>1</a:t>
            </a:r>
            <a:r>
              <a:rPr>
                <a:solidFill>
                  <a:srgbClr val="A4B0B1"/>
                </a:solidFill>
              </a:rPr>
              <a:t>]&lt;&lt;</a:t>
            </a:r>
            <a:r>
              <a:rPr>
                <a:solidFill>
                  <a:srgbClr val="95A5A7"/>
                </a:solidFill>
              </a:rPr>
              <a:t>endl</a:t>
            </a:r>
            <a:r>
              <a:rPr>
                <a:solidFill>
                  <a:srgbClr val="A4B0B1"/>
                </a:solidFill>
              </a:rPr>
              <a:t>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3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2C9EDB"/>
                </a:solidFill>
              </a:rPr>
              <a:t> 38 </a:t>
            </a:r>
            <a:r>
              <a:t>    </a:t>
            </a:r>
          </a:p>
          <a:p>
            <a:pPr algn="l" defTabSz="457200">
              <a:defRPr sz="13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2C9EDB"/>
                </a:solidFill>
              </a:rPr>
              <a:t> 39 </a:t>
            </a:r>
            <a:r>
              <a:rPr>
                <a:solidFill>
                  <a:srgbClr val="000000"/>
                </a:solidFill>
              </a:rPr>
              <a:t>    </a:t>
            </a:r>
            <a:r>
              <a:t>// Use insert() to add value at any 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3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2C9EDB"/>
                </a:solidFill>
              </a:rPr>
              <a:t> 40 </a:t>
            </a:r>
            <a:r>
              <a:t>                  specific index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3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2C9EDB"/>
                </a:solidFill>
              </a:rPr>
              <a:t> 41 </a:t>
            </a:r>
            <a:r>
              <a:rPr>
                <a:solidFill>
                  <a:srgbClr val="95A5A7"/>
                </a:solidFill>
              </a:rPr>
              <a:t>    cout</a:t>
            </a:r>
            <a:r>
              <a:rPr>
                <a:solidFill>
                  <a:srgbClr val="A4B0B1"/>
                </a:solidFill>
              </a:rPr>
              <a:t>&lt;&lt;</a:t>
            </a:r>
            <a:r>
              <a:t>"Inseting 25 to 2nd position"</a:t>
            </a:r>
            <a:r>
              <a:rPr>
                <a:solidFill>
                  <a:srgbClr val="A4B0B1"/>
                </a:solidFill>
              </a:rPr>
              <a:t>&lt;&lt;</a:t>
            </a:r>
            <a:r>
              <a:rPr>
                <a:solidFill>
                  <a:srgbClr val="95A5A7"/>
                </a:solidFill>
              </a:rPr>
              <a:t>endl</a:t>
            </a:r>
            <a:r>
              <a:rPr>
                <a:solidFill>
                  <a:srgbClr val="A4B0B1"/>
                </a:solidFill>
              </a:rPr>
              <a:t>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300">
                <a:solidFill>
                  <a:srgbClr val="95A5A7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2C9EDB"/>
                </a:solidFill>
              </a:rPr>
              <a:t> 42 </a:t>
            </a:r>
            <a:r>
              <a:t>    vector1</a:t>
            </a:r>
            <a:r>
              <a:rPr>
                <a:solidFill>
                  <a:srgbClr val="A4B0B1"/>
                </a:solidFill>
              </a:rPr>
              <a:t>.insert(</a:t>
            </a:r>
            <a:r>
              <a:t>vector1</a:t>
            </a:r>
            <a:r>
              <a:rPr>
                <a:solidFill>
                  <a:srgbClr val="A4B0B1"/>
                </a:solidFill>
              </a:rPr>
              <a:t>.begin()+</a:t>
            </a:r>
            <a:r>
              <a:rPr>
                <a:solidFill>
                  <a:srgbClr val="E5493D"/>
                </a:solidFill>
              </a:rPr>
              <a:t>2</a:t>
            </a:r>
            <a:r>
              <a:rPr>
                <a:solidFill>
                  <a:srgbClr val="A4B0B1"/>
                </a:solidFill>
              </a:rPr>
              <a:t>,</a:t>
            </a:r>
            <a:r>
              <a:rPr>
                <a:solidFill>
                  <a:srgbClr val="E5493D"/>
                </a:solidFill>
              </a:rPr>
              <a:t>25</a:t>
            </a:r>
            <a:r>
              <a:rPr>
                <a:solidFill>
                  <a:srgbClr val="A4B0B1"/>
                </a:solidFill>
              </a:rPr>
              <a:t>);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3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2C9EDB"/>
                </a:solidFill>
              </a:rPr>
              <a:t> 43 </a:t>
            </a:r>
            <a:r>
              <a:t>    </a:t>
            </a:r>
          </a:p>
          <a:p>
            <a:pPr algn="l" defTabSz="457200">
              <a:defRPr sz="13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2C9EDB"/>
                </a:solidFill>
              </a:rPr>
              <a:t> 44 </a:t>
            </a:r>
            <a:r>
              <a:rPr>
                <a:solidFill>
                  <a:srgbClr val="000000"/>
                </a:solidFill>
              </a:rPr>
              <a:t>    </a:t>
            </a:r>
            <a:r>
              <a:t>// Calculate new vector size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3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2C9EDB"/>
                </a:solidFill>
              </a:rPr>
              <a:t> 45 </a:t>
            </a:r>
            <a:r>
              <a:rPr>
                <a:solidFill>
                  <a:srgbClr val="95A5A7"/>
                </a:solidFill>
              </a:rPr>
              <a:t>    cout</a:t>
            </a:r>
            <a:r>
              <a:rPr>
                <a:solidFill>
                  <a:srgbClr val="A4B0B1"/>
                </a:solidFill>
              </a:rPr>
              <a:t>&lt;&lt;</a:t>
            </a:r>
            <a:r>
              <a:t>"New vector size = "</a:t>
            </a:r>
            <a:r>
              <a:rPr>
                <a:solidFill>
                  <a:srgbClr val="A4B0B1"/>
                </a:solidFill>
              </a:rPr>
              <a:t>&lt;&lt;</a:t>
            </a:r>
            <a:r>
              <a:rPr>
                <a:solidFill>
                  <a:srgbClr val="95A5A7"/>
                </a:solidFill>
              </a:rPr>
              <a:t>vector1</a:t>
            </a:r>
            <a:r>
              <a:rPr>
                <a:solidFill>
                  <a:srgbClr val="A4B0B1"/>
                </a:solidFill>
              </a:rPr>
              <a:t>.size()&lt;&lt;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300">
                <a:solidFill>
                  <a:srgbClr val="95A5A7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2C9EDB"/>
                </a:solidFill>
              </a:rPr>
              <a:t> 46 </a:t>
            </a:r>
            <a:r>
              <a:t>                             endl</a:t>
            </a:r>
            <a:r>
              <a:rPr>
                <a:solidFill>
                  <a:srgbClr val="A4B0B1"/>
                </a:solidFill>
              </a:rPr>
              <a:t>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3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2C9EDB"/>
                </a:solidFill>
              </a:rPr>
              <a:t> 47 </a:t>
            </a:r>
            <a:r>
              <a:rPr>
                <a:solidFill>
                  <a:srgbClr val="95A5A7"/>
                </a:solidFill>
              </a:rPr>
              <a:t>    vector1</a:t>
            </a:r>
            <a:r>
              <a:t>.pop_back();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300">
                <a:solidFill>
                  <a:srgbClr val="2C9ED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48 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3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2C9EDB"/>
                </a:solidFill>
              </a:rPr>
              <a:t> 49 </a:t>
            </a:r>
            <a:r>
              <a:rPr>
                <a:solidFill>
                  <a:srgbClr val="000000"/>
                </a:solidFill>
              </a:rPr>
              <a:t>    </a:t>
            </a:r>
            <a:r>
              <a:t>// Calculate new vector size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3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2C9EDB"/>
                </a:solidFill>
              </a:rPr>
              <a:t> 50 </a:t>
            </a:r>
            <a:r>
              <a:rPr>
                <a:solidFill>
                  <a:srgbClr val="95A5A7"/>
                </a:solidFill>
              </a:rPr>
              <a:t>    cout</a:t>
            </a:r>
            <a:r>
              <a:rPr>
                <a:solidFill>
                  <a:srgbClr val="A4B0B1"/>
                </a:solidFill>
              </a:rPr>
              <a:t>&lt;&lt;</a:t>
            </a:r>
            <a:r>
              <a:t>"New vector size = "</a:t>
            </a:r>
            <a:r>
              <a:rPr>
                <a:solidFill>
                  <a:srgbClr val="A4B0B1"/>
                </a:solidFill>
              </a:rPr>
              <a:t>&lt;&lt;</a:t>
            </a:r>
            <a:r>
              <a:rPr>
                <a:solidFill>
                  <a:srgbClr val="95A5A7"/>
                </a:solidFill>
              </a:rPr>
              <a:t>vector1</a:t>
            </a:r>
            <a:r>
              <a:rPr>
                <a:solidFill>
                  <a:srgbClr val="A4B0B1"/>
                </a:solidFill>
              </a:rPr>
              <a:t>.size()&lt;&lt;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300">
                <a:solidFill>
                  <a:srgbClr val="95A5A7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2C9EDB"/>
                </a:solidFill>
              </a:rPr>
              <a:t> 51 </a:t>
            </a:r>
            <a:r>
              <a:t>                             endl</a:t>
            </a:r>
            <a:r>
              <a:rPr>
                <a:solidFill>
                  <a:srgbClr val="A4B0B1"/>
                </a:solidFill>
              </a:rPr>
              <a:t>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300">
                <a:solidFill>
                  <a:srgbClr val="2C9ED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52 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3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2C9EDB"/>
                </a:solidFill>
              </a:rPr>
              <a:t> 53 </a:t>
            </a:r>
            <a:r>
              <a:rPr>
                <a:solidFill>
                  <a:srgbClr val="000000"/>
                </a:solidFill>
              </a:rPr>
              <a:t>    </a:t>
            </a:r>
            <a:r>
              <a:t>// Print vector using index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3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2C9EDB"/>
                </a:solidFill>
              </a:rPr>
              <a:t> 54 </a:t>
            </a: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D7601B"/>
                </a:solidFill>
              </a:rPr>
              <a:t>for</a:t>
            </a:r>
            <a:r>
              <a:t>(</a:t>
            </a:r>
            <a:r>
              <a:rPr>
                <a:solidFill>
                  <a:srgbClr val="96A700"/>
                </a:solidFill>
              </a:rPr>
              <a:t>int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5A5A7"/>
                </a:solidFill>
              </a:rPr>
              <a:t>i</a:t>
            </a:r>
            <a:r>
              <a:t>=</a:t>
            </a:r>
            <a:r>
              <a:rPr>
                <a:solidFill>
                  <a:srgbClr val="E5493D"/>
                </a:solidFill>
              </a:rPr>
              <a:t>0</a:t>
            </a:r>
            <a:r>
              <a:t>;</a:t>
            </a:r>
            <a:r>
              <a:rPr>
                <a:solidFill>
                  <a:srgbClr val="95A5A7"/>
                </a:solidFill>
              </a:rPr>
              <a:t>i</a:t>
            </a:r>
            <a:r>
              <a:t>&lt;</a:t>
            </a:r>
            <a:r>
              <a:rPr>
                <a:solidFill>
                  <a:srgbClr val="95A5A7"/>
                </a:solidFill>
              </a:rPr>
              <a:t>vector1</a:t>
            </a:r>
            <a:r>
              <a:t>.size();</a:t>
            </a:r>
            <a:r>
              <a:rPr>
                <a:solidFill>
                  <a:srgbClr val="95A5A7"/>
                </a:solidFill>
              </a:rPr>
              <a:t>i</a:t>
            </a:r>
            <a:r>
              <a:t>++){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300">
                <a:solidFill>
                  <a:srgbClr val="95A5A7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2C9EDB"/>
                </a:solidFill>
              </a:rPr>
              <a:t> 55 </a:t>
            </a:r>
            <a:r>
              <a:t>        cout</a:t>
            </a:r>
            <a:r>
              <a:rPr>
                <a:solidFill>
                  <a:srgbClr val="A4B0B1"/>
                </a:solidFill>
              </a:rPr>
              <a:t>&lt;&lt;</a:t>
            </a:r>
            <a:r>
              <a:t>vector1</a:t>
            </a:r>
            <a:r>
              <a:rPr>
                <a:solidFill>
                  <a:srgbClr val="A4B0B1"/>
                </a:solidFill>
              </a:rPr>
              <a:t>[</a:t>
            </a:r>
            <a:r>
              <a:t>i</a:t>
            </a:r>
            <a:r>
              <a:rPr>
                <a:solidFill>
                  <a:srgbClr val="A4B0B1"/>
                </a:solidFill>
              </a:rPr>
              <a:t>]&lt;&lt;</a:t>
            </a:r>
            <a:r>
              <a:rPr>
                <a:solidFill>
                  <a:srgbClr val="E5493D"/>
                </a:solidFill>
              </a:rPr>
              <a:t>"</a:t>
            </a:r>
            <a:r>
              <a:rPr>
                <a:solidFill>
                  <a:srgbClr val="7F87CF"/>
                </a:solidFill>
              </a:rPr>
              <a:t>\t</a:t>
            </a:r>
            <a:r>
              <a:rPr>
                <a:solidFill>
                  <a:srgbClr val="E5493D"/>
                </a:solidFill>
              </a:rPr>
              <a:t>"</a:t>
            </a:r>
            <a:r>
              <a:rPr>
                <a:solidFill>
                  <a:srgbClr val="A4B0B1"/>
                </a:solidFill>
              </a:rPr>
              <a:t>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300">
                <a:solidFill>
                  <a:srgbClr val="2C9ED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56 </a:t>
            </a: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A4B0B1"/>
                </a:solidFill>
              </a:rPr>
              <a:t>}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300">
                <a:solidFill>
                  <a:srgbClr val="95A5A7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2C9EDB"/>
                </a:solidFill>
              </a:rPr>
              <a:t> 57 </a:t>
            </a:r>
            <a:r>
              <a:t>    cout</a:t>
            </a:r>
            <a:r>
              <a:rPr>
                <a:solidFill>
                  <a:srgbClr val="A4B0B1"/>
                </a:solidFill>
              </a:rPr>
              <a:t>&lt;&lt;</a:t>
            </a:r>
            <a:r>
              <a:t>endl</a:t>
            </a:r>
            <a:r>
              <a:rPr>
                <a:solidFill>
                  <a:srgbClr val="A4B0B1"/>
                </a:solidFill>
              </a:rPr>
              <a:t>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300">
                <a:solidFill>
                  <a:srgbClr val="2C9ED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58 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300">
                <a:solidFill>
                  <a:srgbClr val="6A818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2C9EDB"/>
                </a:solidFill>
              </a:rPr>
              <a:t> 59 </a:t>
            </a:r>
            <a:r>
              <a:rPr>
                <a:solidFill>
                  <a:srgbClr val="000000"/>
                </a:solidFill>
              </a:rPr>
              <a:t>    </a:t>
            </a:r>
            <a:r>
              <a:t>// Sorting a vector with STL algorithm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300">
                <a:solidFill>
                  <a:srgbClr val="E5493D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2C9EDB"/>
                </a:solidFill>
              </a:rPr>
              <a:t> 60 </a:t>
            </a:r>
            <a:r>
              <a:rPr>
                <a:solidFill>
                  <a:srgbClr val="95A5A7"/>
                </a:solidFill>
              </a:rPr>
              <a:t>    cout</a:t>
            </a:r>
            <a:r>
              <a:rPr>
                <a:solidFill>
                  <a:srgbClr val="A4B0B1"/>
                </a:solidFill>
              </a:rPr>
              <a:t>&lt;&lt;</a:t>
            </a:r>
            <a:r>
              <a:t>"Sorting vector"</a:t>
            </a:r>
            <a:r>
              <a:rPr>
                <a:solidFill>
                  <a:srgbClr val="A4B0B1"/>
                </a:solidFill>
              </a:rPr>
              <a:t>&lt;&lt;</a:t>
            </a:r>
            <a:r>
              <a:rPr>
                <a:solidFill>
                  <a:srgbClr val="95A5A7"/>
                </a:solidFill>
              </a:rPr>
              <a:t>endl</a:t>
            </a:r>
            <a:r>
              <a:rPr>
                <a:solidFill>
                  <a:srgbClr val="A4B0B1"/>
                </a:solidFill>
              </a:rPr>
              <a:t>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3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2C9EDB"/>
                </a:solidFill>
              </a:rPr>
              <a:t> 61 </a:t>
            </a:r>
            <a:r>
              <a:rPr>
                <a:solidFill>
                  <a:srgbClr val="000000"/>
                </a:solidFill>
              </a:rPr>
              <a:t>    </a:t>
            </a:r>
            <a:r>
              <a:t>sort(</a:t>
            </a:r>
            <a:r>
              <a:rPr>
                <a:solidFill>
                  <a:srgbClr val="95A5A7"/>
                </a:solidFill>
              </a:rPr>
              <a:t>vector1</a:t>
            </a:r>
            <a:r>
              <a:t>.begin(),</a:t>
            </a:r>
            <a:r>
              <a:rPr>
                <a:solidFill>
                  <a:srgbClr val="95A5A7"/>
                </a:solidFill>
              </a:rPr>
              <a:t>vector1</a:t>
            </a:r>
            <a:r>
              <a:t>.end(),</a:t>
            </a:r>
            <a:r>
              <a:rPr>
                <a:solidFill>
                  <a:srgbClr val="95A5A7"/>
                </a:solidFill>
              </a:rPr>
              <a:t>greater</a:t>
            </a:r>
            <a:r>
              <a:t>&lt;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3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2C9EDB"/>
                </a:solidFill>
              </a:rPr>
              <a:t> 62 </a:t>
            </a:r>
            <a:r>
              <a:t>         </a:t>
            </a:r>
            <a:r>
              <a:rPr>
                <a:solidFill>
                  <a:srgbClr val="96A700"/>
                </a:solidFill>
              </a:rPr>
              <a:t>int</a:t>
            </a:r>
            <a:r>
              <a:rPr>
                <a:solidFill>
                  <a:srgbClr val="A4B0B1"/>
                </a:solidFill>
              </a:rPr>
              <a:t>&gt;());</a:t>
            </a:r>
          </a:p>
          <a:p>
            <a:pPr algn="l" defTabSz="457200">
              <a:defRPr sz="1300">
                <a:solidFill>
                  <a:srgbClr val="A4B0B1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2C9EDB"/>
                </a:solidFill>
              </a:rPr>
              <a:t> 63 </a:t>
            </a: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D7601B"/>
                </a:solidFill>
              </a:rPr>
              <a:t>for</a:t>
            </a:r>
            <a:r>
              <a:t>(auto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5A5A7"/>
                </a:solidFill>
              </a:rPr>
              <a:t>i</a:t>
            </a:r>
            <a:r>
              <a:rPr>
                <a:solidFill>
                  <a:srgbClr val="000000"/>
                </a:solidFill>
              </a:rPr>
              <a:t> </a:t>
            </a:r>
            <a:r>
              <a:t>=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95A5A7"/>
                </a:solidFill>
              </a:rPr>
              <a:t>vector1</a:t>
            </a:r>
            <a:r>
              <a:t>.begin();</a:t>
            </a:r>
            <a:r>
              <a:rPr>
                <a:solidFill>
                  <a:srgbClr val="95A5A7"/>
                </a:solidFill>
              </a:rPr>
              <a:t>i</a:t>
            </a:r>
            <a:r>
              <a:t>!=</a:t>
            </a:r>
            <a:r>
              <a:rPr>
                <a:solidFill>
                  <a:srgbClr val="95A5A7"/>
                </a:solidFill>
              </a:rPr>
              <a:t>vector1</a:t>
            </a:r>
            <a:r>
              <a:t>.end(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300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2C9EDB"/>
                </a:solidFill>
              </a:rPr>
              <a:t> 64 </a:t>
            </a:r>
            <a:r>
              <a:t>        </a:t>
            </a:r>
            <a:r>
              <a:rPr>
                <a:solidFill>
                  <a:srgbClr val="A4B0B1"/>
                </a:solidFill>
              </a:rPr>
              <a:t>);</a:t>
            </a:r>
            <a:r>
              <a:rPr>
                <a:solidFill>
                  <a:srgbClr val="95A5A7"/>
                </a:solidFill>
              </a:rPr>
              <a:t>i</a:t>
            </a:r>
            <a:r>
              <a:rPr>
                <a:solidFill>
                  <a:srgbClr val="A4B0B1"/>
                </a:solidFill>
              </a:rPr>
              <a:t>++){</a:t>
            </a:r>
          </a:p>
          <a:p>
            <a:pPr algn="l" defTabSz="457200">
              <a:defRPr sz="1300">
                <a:solidFill>
                  <a:srgbClr val="95A5A7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2C9EDB"/>
                </a:solidFill>
              </a:rPr>
              <a:t> 65 </a:t>
            </a:r>
            <a:r>
              <a:t>        cout</a:t>
            </a:r>
            <a:r>
              <a:rPr>
                <a:solidFill>
                  <a:srgbClr val="A4B0B1"/>
                </a:solidFill>
              </a:rPr>
              <a:t>&lt;&lt;*</a:t>
            </a:r>
            <a:r>
              <a:t>i</a:t>
            </a:r>
            <a:r>
              <a:rPr>
                <a:solidFill>
                  <a:srgbClr val="A4B0B1"/>
                </a:solidFill>
              </a:rPr>
              <a:t>&lt;&lt;</a:t>
            </a:r>
            <a:r>
              <a:rPr>
                <a:solidFill>
                  <a:srgbClr val="E5493D"/>
                </a:solidFill>
              </a:rPr>
              <a:t>"</a:t>
            </a:r>
            <a:r>
              <a:rPr>
                <a:solidFill>
                  <a:srgbClr val="7F87CF"/>
                </a:solidFill>
              </a:rPr>
              <a:t>\t</a:t>
            </a:r>
            <a:r>
              <a:rPr>
                <a:solidFill>
                  <a:srgbClr val="E5493D"/>
                </a:solidFill>
              </a:rPr>
              <a:t>"</a:t>
            </a:r>
            <a:r>
              <a:rPr>
                <a:solidFill>
                  <a:srgbClr val="A4B0B1"/>
                </a:solidFill>
              </a:rPr>
              <a:t>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300">
                <a:solidFill>
                  <a:srgbClr val="2C9ED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66 </a:t>
            </a: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A4B0B1"/>
                </a:solidFill>
              </a:rPr>
              <a:t>}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300">
                <a:solidFill>
                  <a:srgbClr val="95A5A7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2C9EDB"/>
                </a:solidFill>
              </a:rPr>
              <a:t> 67 </a:t>
            </a:r>
            <a:r>
              <a:t>    cout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A4B0B1"/>
                </a:solidFill>
              </a:rPr>
              <a:t>&lt;&lt;</a:t>
            </a:r>
            <a:r>
              <a:rPr>
                <a:solidFill>
                  <a:srgbClr val="000000"/>
                </a:solidFill>
              </a:rPr>
              <a:t> </a:t>
            </a:r>
            <a:r>
              <a:t>endl</a:t>
            </a:r>
            <a:r>
              <a:rPr>
                <a:solidFill>
                  <a:srgbClr val="A4B0B1"/>
                </a:solidFill>
              </a:rPr>
              <a:t>;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300">
                <a:solidFill>
                  <a:srgbClr val="2C9ED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68 </a:t>
            </a:r>
            <a:endParaRPr>
              <a:solidFill>
                <a:srgbClr val="000000"/>
              </a:solidFill>
            </a:endParaRPr>
          </a:p>
          <a:p>
            <a:pPr algn="l" defTabSz="457200">
              <a:defRPr sz="1300">
                <a:solidFill>
                  <a:srgbClr val="2C9EDB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69 </a:t>
            </a:r>
            <a:r>
              <a:rPr>
                <a:solidFill>
                  <a:srgbClr val="A4B0B1"/>
                </a:solidFill>
              </a:rPr>
              <a:t>}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37" name="Rounded Rectangle"/>
          <p:cNvSpPr/>
          <p:nvPr/>
        </p:nvSpPr>
        <p:spPr>
          <a:xfrm>
            <a:off x="5884027" y="5545937"/>
            <a:ext cx="8850217" cy="5215862"/>
          </a:xfrm>
          <a:prstGeom prst="roundRect">
            <a:avLst>
              <a:gd name="adj" fmla="val 3652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238" name="vector.begin() : Returns iterators pointing to the first element."/>
          <p:cNvSpPr txBox="1"/>
          <p:nvPr/>
        </p:nvSpPr>
        <p:spPr>
          <a:xfrm>
            <a:off x="5929396" y="5553580"/>
            <a:ext cx="8759480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vector.begin() : Returns iterators pointing to the first element.  </a:t>
            </a:r>
          </a:p>
        </p:txBody>
      </p:sp>
      <p:sp>
        <p:nvSpPr>
          <p:cNvPr id="239" name="vector.end() : Returns iterators pointing to the last element."/>
          <p:cNvSpPr txBox="1"/>
          <p:nvPr/>
        </p:nvSpPr>
        <p:spPr>
          <a:xfrm>
            <a:off x="5918481" y="6123040"/>
            <a:ext cx="875948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vector.end() : Returns iterators pointing to the last element.  </a:t>
            </a:r>
          </a:p>
        </p:txBody>
      </p:sp>
      <p:sp>
        <p:nvSpPr>
          <p:cNvPr id="240" name="vector.size() : Returns number of  elements."/>
          <p:cNvSpPr txBox="1"/>
          <p:nvPr/>
        </p:nvSpPr>
        <p:spPr>
          <a:xfrm>
            <a:off x="5929396" y="6692500"/>
            <a:ext cx="8759479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vector.size() : Returns number of  elements.  </a:t>
            </a:r>
          </a:p>
        </p:txBody>
      </p:sp>
      <p:sp>
        <p:nvSpPr>
          <p:cNvPr id="241" name="vector.push_back() : push element from back of vector."/>
          <p:cNvSpPr txBox="1"/>
          <p:nvPr/>
        </p:nvSpPr>
        <p:spPr>
          <a:xfrm>
            <a:off x="5942096" y="7264000"/>
            <a:ext cx="875948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vector.push_back() : push element from back of vector.  </a:t>
            </a:r>
          </a:p>
        </p:txBody>
      </p:sp>
      <p:sp>
        <p:nvSpPr>
          <p:cNvPr id="242" name="vector.pop_back() : pop/remove element from back of vector."/>
          <p:cNvSpPr txBox="1"/>
          <p:nvPr/>
        </p:nvSpPr>
        <p:spPr>
          <a:xfrm>
            <a:off x="5942096" y="7835500"/>
            <a:ext cx="875948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vector.pop_back() : pop/remove element from back of vector.  </a:t>
            </a:r>
          </a:p>
        </p:txBody>
      </p:sp>
      <p:sp>
        <p:nvSpPr>
          <p:cNvPr id="243" name="vector.insert() : inserts new elements before the element at specified position."/>
          <p:cNvSpPr txBox="1"/>
          <p:nvPr/>
        </p:nvSpPr>
        <p:spPr>
          <a:xfrm>
            <a:off x="5918481" y="8260785"/>
            <a:ext cx="8759480" cy="8296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vector.insert() : inserts new elements before the element at specified position.  </a:t>
            </a:r>
          </a:p>
        </p:txBody>
      </p:sp>
      <p:sp>
        <p:nvSpPr>
          <p:cNvPr id="244" name="vector.swap(): swap contents of one vector with another vector of same type."/>
          <p:cNvSpPr txBox="1"/>
          <p:nvPr/>
        </p:nvSpPr>
        <p:spPr>
          <a:xfrm>
            <a:off x="5918481" y="9046283"/>
            <a:ext cx="8759480" cy="8296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vector.swap(): swap contents of one vector with another vector of same type.  </a:t>
            </a:r>
          </a:p>
        </p:txBody>
      </p:sp>
      <p:sp>
        <p:nvSpPr>
          <p:cNvPr id="245" name="vector.swap(): swap contents of one vector with another vector of same type."/>
          <p:cNvSpPr txBox="1"/>
          <p:nvPr/>
        </p:nvSpPr>
        <p:spPr>
          <a:xfrm>
            <a:off x="5942096" y="9858777"/>
            <a:ext cx="8759480" cy="8296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vector.swap(): swap contents of one vector with another vector of same type. 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" grpId="1" animBg="1" advAuto="0"/>
      <p:bldP spid="236" grpId="11" animBg="1" advAuto="0"/>
      <p:bldP spid="237" grpId="2" animBg="1" advAuto="0"/>
      <p:bldP spid="238" grpId="3" animBg="1" advAuto="0"/>
      <p:bldP spid="239" grpId="4" animBg="1" advAuto="0"/>
      <p:bldP spid="240" grpId="5" animBg="1" advAuto="0"/>
      <p:bldP spid="241" grpId="6" animBg="1" advAuto="0"/>
      <p:bldP spid="242" grpId="7" animBg="1" advAuto="0"/>
      <p:bldP spid="243" grpId="8" animBg="1" advAuto="0"/>
      <p:bldP spid="244" grpId="9" animBg="1" advAuto="0"/>
      <p:bldP spid="245" grpId="10" animBg="1" advAuto="0"/>
    </p:bldLst>
  </p:timing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1681</Words>
  <Application>Microsoft Macintosh PowerPoint</Application>
  <PresentationFormat>Custom</PresentationFormat>
  <Paragraphs>230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Courier</vt:lpstr>
      <vt:lpstr>Helvetica Neue</vt:lpstr>
      <vt:lpstr>Helvetica Neue Medium</vt:lpstr>
      <vt:lpstr>21_BasicWhite</vt:lpstr>
      <vt:lpstr>C++ STL &amp; GDB Tutorial</vt:lpstr>
      <vt:lpstr>Agenda</vt:lpstr>
      <vt:lpstr>GDB (GNU Debugger)</vt:lpstr>
      <vt:lpstr>GDB (GNU Debugger)</vt:lpstr>
      <vt:lpstr>GDB (GNU Debugger) VSCode Interface</vt:lpstr>
      <vt:lpstr>GDB (GNU Debugger)</vt:lpstr>
      <vt:lpstr>GDB (GNU Debugger)</vt:lpstr>
      <vt:lpstr>STL </vt:lpstr>
      <vt:lpstr>Vector</vt:lpstr>
      <vt:lpstr>Stack</vt:lpstr>
      <vt:lpstr>Map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STL &amp; GDB Tutorial</dc:title>
  <cp:lastModifiedBy>Ghanshyam Chandra</cp:lastModifiedBy>
  <cp:revision>1</cp:revision>
  <dcterms:modified xsi:type="dcterms:W3CDTF">2021-09-16T16:06:58Z</dcterms:modified>
</cp:coreProperties>
</file>