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Gotham" charset="1" panose="00000000000000000000"/>
      <p:regular r:id="rId17"/>
    </p:embeddedFont>
    <p:embeddedFont>
      <p:font typeface="Gotham Bold" charset="1" panose="000000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GhaouiYoussef/Trajectory-Learning-and-Optimized-Tracking-in-Simulated-2D-Space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GbW0ov-VI.mp4" Type="http://schemas.openxmlformats.org/officeDocument/2006/relationships/video"/><Relationship Id="rId4" Target="../media/VAGbW0ov-VI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2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1796" y="-541995"/>
            <a:ext cx="7206204" cy="10828995"/>
          </a:xfrm>
          <a:custGeom>
            <a:avLst/>
            <a:gdLst/>
            <a:ahLst/>
            <a:cxnLst/>
            <a:rect r="r" b="b" t="t" l="l"/>
            <a:pathLst>
              <a:path h="10828995" w="7206204">
                <a:moveTo>
                  <a:pt x="0" y="0"/>
                </a:moveTo>
                <a:lnTo>
                  <a:pt x="7206204" y="0"/>
                </a:lnTo>
                <a:lnTo>
                  <a:pt x="7206204" y="10828995"/>
                </a:lnTo>
                <a:lnTo>
                  <a:pt x="0" y="1082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0128717" y="5108938"/>
            <a:ext cx="1676851" cy="69123"/>
            <a:chOff x="0" y="0"/>
            <a:chExt cx="441640" cy="182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640" cy="18205"/>
            </a:xfrm>
            <a:custGeom>
              <a:avLst/>
              <a:gdLst/>
              <a:ahLst/>
              <a:cxnLst/>
              <a:rect r="r" b="b" t="t" l="l"/>
              <a:pathLst>
                <a:path h="18205" w="441640">
                  <a:moveTo>
                    <a:pt x="0" y="0"/>
                  </a:moveTo>
                  <a:lnTo>
                    <a:pt x="441640" y="0"/>
                  </a:lnTo>
                  <a:lnTo>
                    <a:pt x="441640" y="18205"/>
                  </a:lnTo>
                  <a:lnTo>
                    <a:pt x="0" y="18205"/>
                  </a:lnTo>
                  <a:close/>
                </a:path>
              </a:pathLst>
            </a:custGeom>
            <a:solidFill>
              <a:srgbClr val="F7E7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1640" cy="56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76885" y="4504534"/>
            <a:ext cx="599064" cy="900233"/>
          </a:xfrm>
          <a:custGeom>
            <a:avLst/>
            <a:gdLst/>
            <a:ahLst/>
            <a:cxnLst/>
            <a:rect r="r" b="b" t="t" l="l"/>
            <a:pathLst>
              <a:path h="900233" w="599064">
                <a:moveTo>
                  <a:pt x="0" y="0"/>
                </a:moveTo>
                <a:lnTo>
                  <a:pt x="599064" y="0"/>
                </a:lnTo>
                <a:lnTo>
                  <a:pt x="599064" y="900233"/>
                </a:lnTo>
                <a:lnTo>
                  <a:pt x="0" y="900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55141" y="2359906"/>
            <a:ext cx="7889633" cy="575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7882" spc="-39">
                <a:solidFill>
                  <a:srgbClr val="F7E7D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Trajectory-Learning-and-Optimized-Tracking-in-Simulated-2D-Sp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19976" y="5526822"/>
            <a:ext cx="3912883" cy="44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1"/>
              </a:lnSpc>
            </a:pPr>
            <a:r>
              <a:rPr lang="en-US" sz="2762">
                <a:solidFill>
                  <a:srgbClr val="F7E7D7"/>
                </a:solidFill>
                <a:latin typeface="Gotham"/>
                <a:ea typeface="Gotham"/>
                <a:cs typeface="Gotham"/>
                <a:sym typeface="Gotham"/>
              </a:rPr>
              <a:t>YOUSSEF GHAOUI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2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2125" y="9001125"/>
            <a:ext cx="5213542" cy="83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1"/>
              </a:lnSpc>
            </a:pPr>
            <a:r>
              <a:rPr lang="en-US" sz="2562">
                <a:solidFill>
                  <a:srgbClr val="F7E7D7"/>
                </a:solidFill>
                <a:latin typeface="Gotham"/>
                <a:ea typeface="Gotham"/>
                <a:cs typeface="Gotham"/>
                <a:sym typeface="Gotham"/>
              </a:rPr>
              <a:t>youssef.ghaoui@ensi-uma.tn</a:t>
            </a:r>
          </a:p>
          <a:p>
            <a:pPr algn="l">
              <a:lnSpc>
                <a:spcPts val="3331"/>
              </a:lnSpc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-702574" y="9452214"/>
            <a:ext cx="3900936" cy="3175"/>
          </a:xfrm>
          <a:prstGeom prst="line">
            <a:avLst/>
          </a:prstGeom>
          <a:ln cap="flat" w="28575">
            <a:solidFill>
              <a:srgbClr val="F7E7D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081796" y="-541995"/>
            <a:ext cx="7206204" cy="10828995"/>
          </a:xfrm>
          <a:custGeom>
            <a:avLst/>
            <a:gdLst/>
            <a:ahLst/>
            <a:cxnLst/>
            <a:rect r="r" b="b" t="t" l="l"/>
            <a:pathLst>
              <a:path h="10828995" w="7206204">
                <a:moveTo>
                  <a:pt x="0" y="0"/>
                </a:moveTo>
                <a:lnTo>
                  <a:pt x="7206204" y="0"/>
                </a:lnTo>
                <a:lnTo>
                  <a:pt x="7206204" y="10828995"/>
                </a:lnTo>
                <a:lnTo>
                  <a:pt x="0" y="1082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1982" y="2798428"/>
            <a:ext cx="3279815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7E7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Merci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601656" y="4525158"/>
            <a:ext cx="1368046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F7E7D7"/>
                </a:solidFill>
                <a:latin typeface="Open Sans"/>
                <a:ea typeface="Open Sans"/>
                <a:cs typeface="Open Sans"/>
                <a:sym typeface="Open Sans"/>
                <a:hlinkClick r:id="rId4" tooltip="https://github.com/GhaouiYoussef/Trajectory-Learning-and-Optimized-Tracking-in-Simulated-2D-Space"/>
              </a:rPr>
              <a:t>https://github.com/GhaouiYoussef/Trajectory-Learning-and-Optimized-Tracking-in-Simulated-2D-Space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4954" y="4613426"/>
            <a:ext cx="915323" cy="80965"/>
            <a:chOff x="0" y="0"/>
            <a:chExt cx="241073" cy="213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34954" y="5741255"/>
            <a:ext cx="14532772" cy="128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The motion equation of a shuttlecock’s flying trajectory could be constructed by determining the terminal velocity in aerodynamics.</a:t>
            </a:r>
          </a:p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5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Air drag force is proportional to the square of a shuttlecock velocity. Furthermore, the angle and strength of a stroke could influence trajectory.</a:t>
            </a:r>
          </a:p>
          <a:p>
            <a:pPr algn="l">
              <a:lnSpc>
                <a:spcPts val="257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22303" y="3860946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Points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19200" y="3274968"/>
            <a:ext cx="46975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4454" y="3438049"/>
            <a:ext cx="915323" cy="80965"/>
            <a:chOff x="0" y="0"/>
            <a:chExt cx="241073" cy="213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44454" y="4565879"/>
            <a:ext cx="14532772" cy="128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As of the instabilty of the shuttlecock movement, basic object tracing system could loose sight of the item while exchanges between players, so a proposed solution would be to use a PiNN to be able to introduce information about trajectory of the shuttlecock in case of a lose of sight. For that matter, we could predict the potential cordinates of the shuttlecock at that point and finally potential capture it at a forward timestamp so we can be able to retrack it again.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1803" y="2685569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Potential Purpose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099591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16478" y="6779636"/>
            <a:ext cx="915323" cy="80965"/>
            <a:chOff x="0" y="0"/>
            <a:chExt cx="241073" cy="213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16478" y="7907465"/>
            <a:ext cx="14532772" cy="63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air Resistance, inaccuration values could make the eqaution invalid, so when we use a neural network for this matter when maitain the intuation behind the equations, while helping the NN (make approximations) to remove incenrtenty and make correct predictions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3828" y="6027156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not just use the physics based equations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438049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4454" y="4565879"/>
            <a:ext cx="5312981" cy="128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Based on predefined trajectory equations of the shuttlecock, we are generated some data and going to teach our model to make predction of the variables needed x(t), y(t)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415214" y="2676044"/>
            <a:ext cx="9042326" cy="5775786"/>
          </a:xfrm>
          <a:custGeom>
            <a:avLst/>
            <a:gdLst/>
            <a:ahLst/>
            <a:cxnLst/>
            <a:rect r="r" b="b" t="t" l="l"/>
            <a:pathLst>
              <a:path h="5775786" w="9042326">
                <a:moveTo>
                  <a:pt x="0" y="0"/>
                </a:moveTo>
                <a:lnTo>
                  <a:pt x="9042326" y="0"/>
                </a:lnTo>
                <a:lnTo>
                  <a:pt x="9042326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1803" y="2685569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Generation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99591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438049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908833" y="2366712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59" y="0"/>
                </a:lnTo>
                <a:lnTo>
                  <a:pt x="6716859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44454" y="4565879"/>
            <a:ext cx="5312981" cy="225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Since we are building an NN, we are surely used some data as for training, for that matter we automatically use a data based loss. </a:t>
            </a:r>
            <a:r>
              <a:rPr lang="en-US" b="true" sz="1609" spc="14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But,</a:t>
            </a: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 in order to incorporate the physics knowledge,we need to either change the loss data, or to make a concurrent combination between it and the physics loss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1803" y="2685569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Importance of Loss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99591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065847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165898" y="4196067"/>
            <a:ext cx="8277987" cy="499307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31803" y="3668877"/>
            <a:ext cx="14573139" cy="30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In order to simplify the problem, we are going to only use one generated exemple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1803" y="2313367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727389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6657" y="5779701"/>
            <a:ext cx="8399241" cy="47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2831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using data based loss only ( MSE Loss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7458" y="6601428"/>
            <a:ext cx="6011905" cy="95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The problem here is when using data only we might need a huge umber of samples in roder to make the NN predcit trajectories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065847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485064" y="6537280"/>
            <a:ext cx="11301259" cy="3121973"/>
          </a:xfrm>
          <a:custGeom>
            <a:avLst/>
            <a:gdLst/>
            <a:ahLst/>
            <a:cxnLst/>
            <a:rect r="r" b="b" t="t" l="l"/>
            <a:pathLst>
              <a:path h="3121973" w="11301259">
                <a:moveTo>
                  <a:pt x="0" y="0"/>
                </a:moveTo>
                <a:lnTo>
                  <a:pt x="11301259" y="0"/>
                </a:lnTo>
                <a:lnTo>
                  <a:pt x="11301259" y="3121973"/>
                </a:lnTo>
                <a:lnTo>
                  <a:pt x="0" y="3121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962151"/>
            <a:ext cx="4820886" cy="230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212" indent="-181106" lvl="1">
              <a:lnSpc>
                <a:spcPts val="2684"/>
              </a:lnSpc>
              <a:buFont typeface="Arial"/>
              <a:buChar char="•"/>
            </a:pPr>
            <a:r>
              <a:rPr lang="en-US" sz="1677" spc="15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We are going to reduce the number of points included in the training to 5.</a:t>
            </a:r>
          </a:p>
          <a:p>
            <a:pPr algn="l" marL="362212" indent="-181106" lvl="1">
              <a:lnSpc>
                <a:spcPts val="2684"/>
              </a:lnSpc>
              <a:buFont typeface="Arial"/>
              <a:buChar char="•"/>
            </a:pPr>
            <a:r>
              <a:rPr lang="en-US" sz="1677" spc="15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So now basically, we are going to take a distant sample from a trajectory, and then make our modelmake prodiction on the trjectory from the point i to that next point j.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1803" y="2313367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of Physics based loss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727389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38414" y="4017713"/>
            <a:ext cx="4820886" cy="216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0157" indent="-235079" lvl="1">
              <a:lnSpc>
                <a:spcPts val="3484"/>
              </a:lnSpc>
              <a:buFont typeface="Arial"/>
              <a:buChar char="•"/>
            </a:pPr>
            <a:r>
              <a:rPr lang="en-US" b="true" sz="2177" spc="19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So if the timestep corresponds to one of the 5 points, we use the data loss, otherwise we stick to the physics based loss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220199"/>
            <a:ext cx="5171724" cy="171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1971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We are going to include a scaled version loss of the Horizantal motion loss</a:t>
            </a:r>
          </a:p>
          <a:p>
            <a:pPr algn="ctr">
              <a:lnSpc>
                <a:spcPts val="2760"/>
              </a:lnSpc>
            </a:pPr>
            <a:r>
              <a:rPr lang="en-US" sz="1971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and Vertical motion loss</a:t>
            </a:r>
          </a:p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1971">
                <a:solidFill>
                  <a:srgbClr val="002250"/>
                </a:solidFill>
                <a:latin typeface="Open Sans"/>
                <a:ea typeface="Open Sans"/>
                <a:cs typeface="Open Sans"/>
                <a:sym typeface="Open Sans"/>
              </a:rPr>
              <a:t>and our model will only predict X, Y since vx ad vy are can be exctract by them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065847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43395" y="4532052"/>
            <a:ext cx="9668041" cy="3144712"/>
          </a:xfrm>
          <a:custGeom>
            <a:avLst/>
            <a:gdLst/>
            <a:ahLst/>
            <a:cxnLst/>
            <a:rect r="r" b="b" t="t" l="l"/>
            <a:pathLst>
              <a:path h="3144712" w="9668041">
                <a:moveTo>
                  <a:pt x="0" y="0"/>
                </a:moveTo>
                <a:lnTo>
                  <a:pt x="9668040" y="0"/>
                </a:lnTo>
                <a:lnTo>
                  <a:pt x="9668040" y="3144712"/>
                </a:lnTo>
                <a:lnTo>
                  <a:pt x="0" y="3144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644454" y="5455932"/>
            <a:ext cx="4820886" cy="1585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980" indent="-213490" lvl="1">
              <a:lnSpc>
                <a:spcPts val="3164"/>
              </a:lnSpc>
              <a:buFont typeface="Arial"/>
              <a:buChar char="•"/>
            </a:pPr>
            <a:r>
              <a:rPr lang="en-US" sz="1977" spc="17">
                <a:solidFill>
                  <a:srgbClr val="002250"/>
                </a:solidFill>
                <a:latin typeface="Gotham"/>
                <a:ea typeface="Gotham"/>
                <a:cs typeface="Gotham"/>
                <a:sym typeface="Gotham"/>
              </a:rPr>
              <a:t>We also coulve used this equation for be included in loss ( even tho it is a coupling of both the outputs y, and x)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33114" y="3198961"/>
            <a:ext cx="77443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22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Potential consideration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12616"/>
            <a:chOff x="0" y="0"/>
            <a:chExt cx="4816593" cy="345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5710"/>
            </a:xfrm>
            <a:custGeom>
              <a:avLst/>
              <a:gdLst/>
              <a:ahLst/>
              <a:cxnLst/>
              <a:rect r="r" b="b" t="t" l="l"/>
              <a:pathLst>
                <a:path h="34571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5710"/>
                  </a:lnTo>
                  <a:lnTo>
                    <a:pt x="0" y="345710"/>
                  </a:lnTo>
                  <a:close/>
                </a:path>
              </a:pathLst>
            </a:custGeom>
            <a:solidFill>
              <a:srgbClr val="0022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3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4454" y="3065847"/>
            <a:ext cx="915323" cy="80965"/>
            <a:chOff x="0" y="0"/>
            <a:chExt cx="241073" cy="21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073" cy="21324"/>
            </a:xfrm>
            <a:custGeom>
              <a:avLst/>
              <a:gdLst/>
              <a:ahLst/>
              <a:cxnLst/>
              <a:rect r="r" b="b" t="t" l="l"/>
              <a:pathLst>
                <a:path h="21324" w="241073">
                  <a:moveTo>
                    <a:pt x="0" y="0"/>
                  </a:moveTo>
                  <a:lnTo>
                    <a:pt x="241073" y="0"/>
                  </a:lnTo>
                  <a:lnTo>
                    <a:pt x="241073" y="21324"/>
                  </a:lnTo>
                  <a:lnTo>
                    <a:pt x="0" y="21324"/>
                  </a:lnTo>
                  <a:close/>
                </a:path>
              </a:pathLst>
            </a:custGeom>
            <a:solidFill>
              <a:srgbClr val="CD8E8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073" cy="59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84246" y="5857215"/>
            <a:ext cx="5995809" cy="3822328"/>
          </a:xfrm>
          <a:custGeom>
            <a:avLst/>
            <a:gdLst/>
            <a:ahLst/>
            <a:cxnLst/>
            <a:rect r="r" b="b" t="t" l="l"/>
            <a:pathLst>
              <a:path h="3822328" w="5995809">
                <a:moveTo>
                  <a:pt x="0" y="0"/>
                </a:moveTo>
                <a:lnTo>
                  <a:pt x="5995809" y="0"/>
                </a:lnTo>
                <a:lnTo>
                  <a:pt x="5995809" y="3822328"/>
                </a:lnTo>
                <a:lnTo>
                  <a:pt x="0" y="382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0252" y="6278457"/>
            <a:ext cx="4674263" cy="2979843"/>
          </a:xfrm>
          <a:custGeom>
            <a:avLst/>
            <a:gdLst/>
            <a:ahLst/>
            <a:cxnLst/>
            <a:rect r="r" b="b" t="t" l="l"/>
            <a:pathLst>
              <a:path h="2979843" w="4674263">
                <a:moveTo>
                  <a:pt x="0" y="0"/>
                </a:moveTo>
                <a:lnTo>
                  <a:pt x="4674262" y="0"/>
                </a:lnTo>
                <a:lnTo>
                  <a:pt x="4674262" y="2979843"/>
                </a:lnTo>
                <a:lnTo>
                  <a:pt x="0" y="2979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267263" y="9756873"/>
            <a:ext cx="4710263" cy="2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57"/>
              </a:lnSpc>
            </a:pPr>
            <a:r>
              <a:rPr lang="en-US" b="true" sz="1309" spc="12">
                <a:solidFill>
                  <a:srgbClr val="002250"/>
                </a:solidFill>
                <a:latin typeface="Gotham Bold"/>
                <a:ea typeface="Gotham Bold"/>
                <a:cs typeface="Gotham Bold"/>
                <a:sym typeface="Gotham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1803" y="2313367"/>
            <a:ext cx="14814024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of 500 epoch training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727389"/>
            <a:ext cx="603103" cy="581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01"/>
              </a:lnSpc>
            </a:pPr>
            <a:r>
              <a:rPr lang="en-US" sz="3899" spc="-77">
                <a:solidFill>
                  <a:srgbClr val="00225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32862" y="4323301"/>
            <a:ext cx="6011905" cy="63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7536" indent="-173768" lvl="1">
              <a:lnSpc>
                <a:spcPts val="2575"/>
              </a:lnSpc>
              <a:buFont typeface="Arial"/>
              <a:buChar char="•"/>
            </a:pPr>
            <a:r>
              <a:rPr lang="en-US" sz="1609" spc="14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There visualization of the trianing phase on 5 sample using a combination o f data loss and pysics loss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DAGbUjpRedE</dc:identifier>
  <dcterms:modified xsi:type="dcterms:W3CDTF">2011-08-01T06:04:30Z</dcterms:modified>
  <cp:revision>1</cp:revision>
  <dc:title>Bleu Marine Beige Rose Illustration Photos Moderne Formes Professionnel Entreprise Agence Marketing Présentation </dc:title>
</cp:coreProperties>
</file>