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7" r:id="rId5"/>
    <p:sldId id="278" r:id="rId6"/>
    <p:sldId id="266" r:id="rId7"/>
    <p:sldId id="265" r:id="rId8"/>
    <p:sldId id="264" r:id="rId9"/>
    <p:sldId id="277" r:id="rId10"/>
    <p:sldId id="262" r:id="rId11"/>
    <p:sldId id="260" r:id="rId12"/>
    <p:sldId id="279" r:id="rId13"/>
    <p:sldId id="259" r:id="rId14"/>
    <p:sldId id="274" r:id="rId15"/>
    <p:sldId id="280" r:id="rId16"/>
    <p:sldId id="273" r:id="rId17"/>
    <p:sldId id="272" r:id="rId18"/>
    <p:sldId id="271" r:id="rId19"/>
    <p:sldId id="270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"/>
            <a:ext cx="8077200" cy="990600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effectLst/>
                <a:latin typeface="Times New Roman" pitchFamily="18" charset="0"/>
                <a:cs typeface="Times New Roman" pitchFamily="18" charset="0"/>
              </a:rPr>
              <a:t>                   PES’s Modern College of Engineering, Shivajinagar, Pune-5.</a:t>
            </a:r>
            <a:br>
              <a:rPr lang="en-US" sz="20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effectLst/>
                <a:latin typeface="Times New Roman" pitchFamily="18" charset="0"/>
                <a:cs typeface="Times New Roman" pitchFamily="18" charset="0"/>
              </a:rPr>
              <a:t>                            Department of Electronics and Telecommunication</a:t>
            </a:r>
            <a:br>
              <a:rPr lang="en-US" sz="20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effectLst/>
                <a:latin typeface="Times New Roman" pitchFamily="18" charset="0"/>
                <a:cs typeface="Times New Roman" pitchFamily="18" charset="0"/>
              </a:rPr>
              <a:t>2019-20</a:t>
            </a:r>
            <a:endParaRPr lang="en-US" sz="20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371600"/>
            <a:ext cx="7772400" cy="4800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 Title :- Automatic Fruit Sorting System Using Raspberry-Pi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Names of the students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Saurabh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Parve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Rajashri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harde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Swapnali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Undale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of The Guide :-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Prof.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Mr. 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6477000"/>
            <a:ext cx="30043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648" y="0"/>
            <a:ext cx="682752" cy="86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8284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Hardware Design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 Raspberry pi Specification:-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700 MHz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ARM1176JZF-S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Memory: 512mb, USB ports: 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resolutions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from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640×350 to 1920×1200 plus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5V Micro USB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85.60 mm × 56.5 mm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Mechanical Enclosure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cm X 30cm X 30cm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 </a:t>
            </a:r>
            <a:endParaRPr lang="en-IN" sz="2400" dirty="0"/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/>
        </p:blipFill>
        <p:spPr>
          <a:xfrm>
            <a:off x="6536690" y="2057400"/>
            <a:ext cx="2588260" cy="131191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06640" cy="5486400"/>
          </a:xfrm>
        </p:spPr>
        <p:txBody>
          <a:bodyPr>
            <a:normAutofit lnSpcReduction="10000"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5.3 Servo Motor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Pro SG90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lvl="0" indent="-342900"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: 23x11x29 mm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lvl="0" indent="-342900"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: 3V to 6V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lvl="0" indent="-342900"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: 0.12 sec/60 (at 4.8V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lvl="0" indent="-342900">
              <a:buFont typeface="Wingdings" panose="05000000000000000000" pitchFamily="2" charset="2"/>
              <a:buChar char="Ø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 Camera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Focal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: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adjustable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 : 1080p</a:t>
            </a: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3.3V power output</a:t>
            </a:r>
          </a:p>
          <a:p>
            <a:pPr marL="370332" lvl="0" indent="-342900" fontAlgn="t">
              <a:buFont typeface="Wingdings" panose="05000000000000000000" pitchFamily="2" charset="2"/>
              <a:buChar char="Ø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Dimension: 25mm x 24mm</a:t>
            </a: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1143000"/>
            <a:ext cx="2734310" cy="1362075"/>
          </a:xfrm>
          <a:prstGeom prst="rect">
            <a:avLst/>
          </a:prstGeom>
        </p:spPr>
      </p:pic>
      <p:pic>
        <p:nvPicPr>
          <p:cNvPr id="8" name="Picture 7" descr="C:\Users\DELL\Desktop\Capture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38600"/>
            <a:ext cx="2082165" cy="1547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6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06640" cy="5486400"/>
          </a:xfrm>
        </p:spPr>
        <p:txBody>
          <a:bodyPr>
            <a:normAutofit lnSpcReduction="10000"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5.5 DC Motor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 :12V</a:t>
            </a:r>
            <a:endParaRPr lang="en-I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lvl="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RPM :120 RPM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 IR sensor</a:t>
            </a:r>
          </a:p>
          <a:p>
            <a:pPr marL="370332" lvl="0" indent="-342900">
              <a:buFont typeface="Wingdings" panose="05000000000000000000" pitchFamily="2" charset="2"/>
              <a:buChar char="Ø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Voltage: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3.0V – 5.0V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range: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2cm – 30cm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level: 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Low logic level </a:t>
            </a:r>
            <a:endParaRPr lang="en-US" sz="2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when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is detected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board Obstacle Detection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indicator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1143000"/>
            <a:ext cx="2734310" cy="1362075"/>
          </a:xfrm>
          <a:prstGeom prst="rect">
            <a:avLst/>
          </a:prstGeom>
        </p:spPr>
      </p:pic>
      <p:pic>
        <p:nvPicPr>
          <p:cNvPr id="9" name="Picture 8" descr="IR Infrared Obstacle Avoidance Sensor Module for Arduino, For ...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62400"/>
            <a:ext cx="2009775" cy="200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0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36725" y="0"/>
            <a:ext cx="7407275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838190" y="574896"/>
            <a:ext cx="860264" cy="2482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IN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7670" y="1054733"/>
            <a:ext cx="1662430" cy="494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IR initialized and detect obstacle and image capture by Pi-Camera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7670" y="1734185"/>
            <a:ext cx="1663700" cy="281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Image acquisition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05450" y="2218690"/>
            <a:ext cx="1663700" cy="264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Image segmentation</a:t>
            </a:r>
          </a:p>
        </p:txBody>
      </p:sp>
      <p:sp>
        <p:nvSpPr>
          <p:cNvPr id="11" name="Can 10"/>
          <p:cNvSpPr/>
          <p:nvPr/>
        </p:nvSpPr>
        <p:spPr>
          <a:xfrm>
            <a:off x="5405755" y="2692400"/>
            <a:ext cx="658495" cy="61531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Training Set</a:t>
            </a:r>
          </a:p>
        </p:txBody>
      </p:sp>
      <p:sp>
        <p:nvSpPr>
          <p:cNvPr id="12" name="Can 11"/>
          <p:cNvSpPr/>
          <p:nvPr/>
        </p:nvSpPr>
        <p:spPr>
          <a:xfrm>
            <a:off x="6447790" y="2690495"/>
            <a:ext cx="658495" cy="61531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Testing Set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8920" y="3510280"/>
            <a:ext cx="772160" cy="45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 Extraction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91785" y="4194175"/>
            <a:ext cx="1339850" cy="294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Train KNN Classifier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42075" y="3505200"/>
            <a:ext cx="772160" cy="45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 Extraction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77815" y="4921885"/>
            <a:ext cx="166370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7815" y="5434965"/>
            <a:ext cx="1663700" cy="30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Output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67020" y="5937250"/>
            <a:ext cx="1663700" cy="30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Sorting with quality and size</a:t>
            </a:r>
          </a:p>
        </p:txBody>
      </p:sp>
      <p:sp>
        <p:nvSpPr>
          <p:cNvPr id="19" name="Oval 18"/>
          <p:cNvSpPr/>
          <p:nvPr/>
        </p:nvSpPr>
        <p:spPr>
          <a:xfrm>
            <a:off x="5838190" y="6440170"/>
            <a:ext cx="749300" cy="3416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STOP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6191567" y="849947"/>
            <a:ext cx="126365" cy="1809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6214745" y="1560195"/>
            <a:ext cx="126365" cy="1809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Down Arrow 21"/>
          <p:cNvSpPr/>
          <p:nvPr/>
        </p:nvSpPr>
        <p:spPr>
          <a:xfrm>
            <a:off x="6219825" y="2036445"/>
            <a:ext cx="126365" cy="1809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Down Arrow 22"/>
          <p:cNvSpPr/>
          <p:nvPr/>
        </p:nvSpPr>
        <p:spPr>
          <a:xfrm>
            <a:off x="5690235" y="2488565"/>
            <a:ext cx="126365" cy="1809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Down Arrow 23"/>
          <p:cNvSpPr/>
          <p:nvPr/>
        </p:nvSpPr>
        <p:spPr>
          <a:xfrm>
            <a:off x="6717665" y="2489200"/>
            <a:ext cx="126365" cy="1809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Down Arrow 24"/>
          <p:cNvSpPr/>
          <p:nvPr/>
        </p:nvSpPr>
        <p:spPr>
          <a:xfrm>
            <a:off x="5658485" y="3316605"/>
            <a:ext cx="126365" cy="17145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Down Arrow 25"/>
          <p:cNvSpPr/>
          <p:nvPr/>
        </p:nvSpPr>
        <p:spPr>
          <a:xfrm>
            <a:off x="6757670" y="3313430"/>
            <a:ext cx="126365" cy="1809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Down Arrow 26"/>
          <p:cNvSpPr/>
          <p:nvPr/>
        </p:nvSpPr>
        <p:spPr>
          <a:xfrm>
            <a:off x="5604510" y="3989070"/>
            <a:ext cx="126365" cy="1809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Down Arrow 27"/>
          <p:cNvSpPr/>
          <p:nvPr/>
        </p:nvSpPr>
        <p:spPr>
          <a:xfrm>
            <a:off x="6858635" y="3977005"/>
            <a:ext cx="126365" cy="9410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Down Arrow 28"/>
          <p:cNvSpPr/>
          <p:nvPr/>
        </p:nvSpPr>
        <p:spPr>
          <a:xfrm>
            <a:off x="5903595" y="4506595"/>
            <a:ext cx="126365" cy="41084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6128385" y="5225415"/>
            <a:ext cx="126365" cy="1809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6130290" y="5741035"/>
            <a:ext cx="126365" cy="1809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Down Arrow 31"/>
          <p:cNvSpPr/>
          <p:nvPr/>
        </p:nvSpPr>
        <p:spPr>
          <a:xfrm>
            <a:off x="6138545" y="6236970"/>
            <a:ext cx="126365" cy="1809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2667000" y="-297370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2667000" y="-251650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1219200" y="1054733"/>
            <a:ext cx="3537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Software Design</a:t>
            </a:r>
          </a:p>
          <a:p>
            <a:pPr marL="2743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(Flow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Chart)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06640" cy="5486400"/>
          </a:xfrm>
        </p:spPr>
        <p:txBody>
          <a:bodyPr>
            <a:normAutofit/>
          </a:bodyPr>
          <a:lstStyle/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584960" y="1066800"/>
            <a:ext cx="7406640" cy="54864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 Result (Photo / Audio-Visual / Video Results)</a:t>
            </a:r>
          </a:p>
          <a:p>
            <a:pPr marL="484632" indent="-457200">
              <a:buFont typeface="Wingdings 2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Font typeface="Wingdings 2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Font typeface="Wingdings 2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Fig.7.1 Side View                        Fig 7.2 Top View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1773667"/>
            <a:ext cx="3083680" cy="2569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1799067"/>
            <a:ext cx="38576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06640" cy="5486400"/>
          </a:xfrm>
        </p:spPr>
        <p:txBody>
          <a:bodyPr>
            <a:normAutofit/>
          </a:bodyPr>
          <a:lstStyle/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407161" y="995149"/>
            <a:ext cx="7406640" cy="54864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 Result (Photo / Audio-Visual / Video Results)</a:t>
            </a:r>
          </a:p>
          <a:p>
            <a:pPr marL="484632" indent="-457200">
              <a:buFont typeface="Wingdings 2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Font typeface="Wingdings 2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Font typeface="Wingdings 2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                                             </a:t>
            </a:r>
          </a:p>
          <a:p>
            <a:endParaRPr lang="en-US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Figure </a:t>
            </a:r>
            <a:r>
              <a:rPr lang="en-US" sz="2400" dirty="0" smtClean="0"/>
              <a:t>7.3:- </a:t>
            </a:r>
            <a:r>
              <a:rPr lang="en-US" sz="2400" dirty="0"/>
              <a:t>Result of </a:t>
            </a:r>
            <a:r>
              <a:rPr lang="en-US" sz="2400" dirty="0" smtClean="0"/>
              <a:t>            Figure 7.4:- </a:t>
            </a:r>
            <a:r>
              <a:rPr lang="en-US" sz="2400" dirty="0"/>
              <a:t>Result </a:t>
            </a:r>
            <a:r>
              <a:rPr lang="en-US" sz="2400" dirty="0" smtClean="0"/>
              <a:t>of 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high-quality </a:t>
            </a:r>
            <a:r>
              <a:rPr lang="en-US" sz="2400" dirty="0" smtClean="0"/>
              <a:t>apple</a:t>
            </a:r>
            <a:r>
              <a:rPr lang="en-US" sz="2400" dirty="0"/>
              <a:t> </a:t>
            </a:r>
            <a:r>
              <a:rPr lang="en-US" sz="2400" dirty="0" smtClean="0"/>
              <a:t>                  low-quality apple             </a:t>
            </a:r>
            <a:r>
              <a:rPr lang="en-US" sz="2400" dirty="0"/>
              <a:t> </a:t>
            </a:r>
            <a:endParaRPr lang="en-IN" sz="24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C:\Users\DELL\Desktop\apple 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"/>
          <a:stretch>
            <a:fillRect/>
          </a:stretch>
        </p:blipFill>
        <p:spPr bwMode="auto">
          <a:xfrm>
            <a:off x="5029200" y="1905000"/>
            <a:ext cx="3636009" cy="2288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C:\Users\DELL\Desktop\Capture apple 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8" b="1"/>
          <a:stretch>
            <a:fillRect/>
          </a:stretch>
        </p:blipFill>
        <p:spPr bwMode="auto">
          <a:xfrm>
            <a:off x="1493997" y="1905000"/>
            <a:ext cx="3527242" cy="23025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48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0664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8. Applications</a:t>
            </a:r>
          </a:p>
          <a:p>
            <a:pPr marL="370332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we can use it in any industrial use where sorting on the basis of dimension is main concern. </a:t>
            </a:r>
          </a:p>
          <a:p>
            <a:pPr marL="370332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 sorting of desirable color of fruit and (e.g.  raw and ripen fruit will be sorted)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 food processing units like juice and jelly production units</a:t>
            </a:r>
          </a:p>
          <a:p>
            <a:pPr marL="370332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it for sorting of vegetables.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fruit sorting is speedy, inexpensive, safe and accurate.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75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0664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9. Future Scope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system can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 improved by making some changes in the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program and components. Some suggestions are :</a:t>
            </a:r>
          </a:p>
          <a:p>
            <a:pPr marL="370332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load cell for measurement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control 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weight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product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counter for counting the number 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products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 IOT system.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01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0664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10. Conclusion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proposed system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fruit according to size and quality at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 Algorithm is active algorithm for fruit sorting.</a:t>
            </a: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fruit is accurate up to 90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cost effective, low time consuming and technically simple approach for sorting of objects.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16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06640" cy="548640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Font typeface="+mj-lt"/>
              <a:buAutoNum type="arabicPeriod"/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Swarna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Lakshmi, B.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Kanchanadevi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2014. “Review of fruit grading systems for quality inspection”.  IJCSMC, Vol. 3, Issue 7, 615-621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632" lvl="0" indent="-457200" algn="just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Krithika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Jayasankar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Karthika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Jayashree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Deepalakshmi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Karthika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G”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Freshness detection using Raspberry Pi” International Journal of Pure and Applied mathematics Volume 119 No.15 2018,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1685-1691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632" lvl="0" indent="-457200" algn="just">
              <a:buFont typeface="+mj-lt"/>
              <a:buAutoNum type="arabicPeriod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Jyoti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Jhawar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“Orange Sorting by Applying Pattern Recognition 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Image”  International Conference on Information Security and privacy(ICISP2015),11-12 December 2015, Nagpur, INDIA.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632" lvl="0" indent="-457200" algn="just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Güray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Tonguc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Ali Kemal YAKUT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Fruit Grading Using Image Processing Technique” article January 2009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632" lvl="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Meruliya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Dhameliya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Processing for Fruit Shape and Texture Feature Extraction – Review International Journal of Computer Applications(0975-8887) Volume 129- No 8, November 2015.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632" lvl="0" indent="-457200" algn="just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Susovan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Jana,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Saikat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Sasak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Parekh “Automatic Fruit Recognition From Natural Images using Color and Texture feature” 2017 Device for Integrated Circuit(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23-24 March 2017 IEEE India.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632" lvl="0" indent="-457200" algn="just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Satpute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Prof.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Jagdale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“Color, Size, Volume, Shape and Texture Feature Extraction Technique for Fruits – a review: IRJET Volume 3 issue 4 Apr 2016.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632" lvl="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Woo Chaw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Seyed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Mirisaee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"A New Method for Fruit recognition System"   978-1-4224-4913-2 / 2009 IEEE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632" lvl="0" indent="-457200" algn="just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Kumar, and G.S. Gill. “Automatic fruit grading and classification system using computer vision – A review” 978-1-4799-1734-1/2015 IEEE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56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0664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Overview : </a:t>
            </a:r>
          </a:p>
          <a:p>
            <a:pPr marL="484632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84632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484632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Specifications</a:t>
            </a:r>
          </a:p>
          <a:p>
            <a:pPr marL="484632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 marL="484632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Hardware Design</a:t>
            </a:r>
          </a:p>
          <a:p>
            <a:pPr marL="484632" indent="-457200">
              <a:buFont typeface="Wingdings 2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Design (Flow Chart or Algorithm)</a:t>
            </a:r>
          </a:p>
          <a:p>
            <a:pPr marL="484632" indent="-457200">
              <a:buFont typeface="Wingdings 2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 (Photo / Audio-Visual / Video Results)</a:t>
            </a:r>
          </a:p>
          <a:p>
            <a:pPr marL="484632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marL="484632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marL="484632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484632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0664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Introduction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Every  system is getting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automated</a:t>
            </a:r>
          </a:p>
          <a:p>
            <a:pPr marL="370332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Manual sorting is the conventional approach preferred by industries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70332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parameters  are unable to sort on same line traditionally.</a:t>
            </a:r>
          </a:p>
          <a:p>
            <a:pPr marL="370332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sorting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91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0664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Literature Survey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73852"/>
              </p:ext>
            </p:extLst>
          </p:nvPr>
        </p:nvGraphicFramePr>
        <p:xfrm>
          <a:off x="1524000" y="13970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209800"/>
                <a:gridCol w="2362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Paper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R.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Swarna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Lakshmi, </a:t>
                      </a:r>
                    </a:p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Review of fruit grading systems for quality inspection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Imaging spectroscopy, Fruit grading, Fuzzy Inference system, Neural Networks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Krithika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Jayasankar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Fruit Freshness detection using Raspberry Pi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Pi, Digital Image</a:t>
                      </a:r>
                    </a:p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Processing, Embedded.</a:t>
                      </a:r>
                    </a:p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vision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Jyoti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Jhawar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Orange Sorting by Applying Pattern Recognition on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Colour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Image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Pattern Recognition; Color Image Processing.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0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06640" cy="54864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62310"/>
              </p:ext>
            </p:extLst>
          </p:nvPr>
        </p:nvGraphicFramePr>
        <p:xfrm>
          <a:off x="1524000" y="1397000"/>
          <a:ext cx="73152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209800"/>
                <a:gridCol w="2362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Paper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Güray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Tonguc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Fruit Grading Using Image Processing Technique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vision, Fruit classification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Trupen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Meruliya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 Processing for Fruit Shape and Texture Feature Extraction – Review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Texture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 extraction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Susovan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Jana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Automatic Fruit Recognition From Natural Images using Color and Texture feature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Grey-level Co-occurrence matrix ,support vector machine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14400"/>
            <a:ext cx="740664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System Specifications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Voltages: </a:t>
            </a: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: 5 V</a:t>
            </a: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 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3V-7V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 12V 150 RMP</a:t>
            </a: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:  5Mp </a:t>
            </a: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Enclosure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cm X 30cm X 30cm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05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765229"/>
            <a:ext cx="8686800" cy="563557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Block Diagram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45"/>
          <p:cNvSpPr/>
          <p:nvPr/>
        </p:nvSpPr>
        <p:spPr>
          <a:xfrm>
            <a:off x="3089275" y="3587115"/>
            <a:ext cx="4359275" cy="328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Conveyor Belt                                                Servo Motor                Servo Motor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537200" y="2580005"/>
            <a:ext cx="628650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High-Quality Apple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59245" y="2584450"/>
            <a:ext cx="628650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High-Quality Orange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500370" y="4262755"/>
            <a:ext cx="628650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Low-Quality Apple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665595" y="4269740"/>
            <a:ext cx="628650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IN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Low-Quality Orange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38470" y="1631315"/>
            <a:ext cx="628650" cy="671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52" name="Oval 51"/>
          <p:cNvSpPr/>
          <p:nvPr/>
        </p:nvSpPr>
        <p:spPr>
          <a:xfrm>
            <a:off x="5768340" y="2034540"/>
            <a:ext cx="182245" cy="2044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5730875" y="1675130"/>
            <a:ext cx="248285" cy="2559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6656070" y="1638300"/>
            <a:ext cx="628650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55" name="Oval 54"/>
          <p:cNvSpPr/>
          <p:nvPr/>
        </p:nvSpPr>
        <p:spPr>
          <a:xfrm>
            <a:off x="6864985" y="1673225"/>
            <a:ext cx="248285" cy="241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6908800" y="2018665"/>
            <a:ext cx="167640" cy="189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5520690" y="5149215"/>
            <a:ext cx="628650" cy="671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58" name="Oval 57"/>
          <p:cNvSpPr/>
          <p:nvPr/>
        </p:nvSpPr>
        <p:spPr>
          <a:xfrm>
            <a:off x="5681980" y="5203190"/>
            <a:ext cx="255270" cy="2044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5686425" y="5492115"/>
            <a:ext cx="248285" cy="2559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6663055" y="5149850"/>
            <a:ext cx="628650" cy="661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61" name="Oval 60"/>
          <p:cNvSpPr/>
          <p:nvPr/>
        </p:nvSpPr>
        <p:spPr>
          <a:xfrm>
            <a:off x="6856095" y="5487035"/>
            <a:ext cx="248285" cy="241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6877050" y="5192395"/>
            <a:ext cx="205740" cy="189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3284855" y="4262120"/>
            <a:ext cx="628650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DC Motor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335145" y="4263390"/>
            <a:ext cx="662305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Gateway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248025" y="2561590"/>
            <a:ext cx="1132840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Raspberry-Pi with Camera Module and IR Sensor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44345" y="3377565"/>
            <a:ext cx="774700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Secondary Conveyor Belt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43075" y="4330700"/>
            <a:ext cx="760095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IN" sz="10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Rack and Pinion System</a:t>
            </a:r>
          </a:p>
        </p:txBody>
      </p:sp>
      <p:sp>
        <p:nvSpPr>
          <p:cNvPr id="68" name="Right Arrow 67"/>
          <p:cNvSpPr/>
          <p:nvPr/>
        </p:nvSpPr>
        <p:spPr>
          <a:xfrm>
            <a:off x="2515870" y="3659505"/>
            <a:ext cx="568960" cy="1746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" name="Up Arrow 68"/>
          <p:cNvSpPr/>
          <p:nvPr/>
        </p:nvSpPr>
        <p:spPr>
          <a:xfrm>
            <a:off x="2051050" y="4009390"/>
            <a:ext cx="150495" cy="31813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Up Arrow 69"/>
          <p:cNvSpPr/>
          <p:nvPr/>
        </p:nvSpPr>
        <p:spPr>
          <a:xfrm>
            <a:off x="3529965" y="3930650"/>
            <a:ext cx="150495" cy="3257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Up Arrow 70"/>
          <p:cNvSpPr/>
          <p:nvPr/>
        </p:nvSpPr>
        <p:spPr>
          <a:xfrm>
            <a:off x="4618355" y="3928745"/>
            <a:ext cx="150495" cy="3257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Up Arrow 71"/>
          <p:cNvSpPr/>
          <p:nvPr/>
        </p:nvSpPr>
        <p:spPr>
          <a:xfrm>
            <a:off x="5787390" y="2301240"/>
            <a:ext cx="142240" cy="262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Up Arrow 72"/>
          <p:cNvSpPr/>
          <p:nvPr/>
        </p:nvSpPr>
        <p:spPr>
          <a:xfrm>
            <a:off x="6867525" y="3241040"/>
            <a:ext cx="150495" cy="3257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" name="Up Arrow 73"/>
          <p:cNvSpPr/>
          <p:nvPr/>
        </p:nvSpPr>
        <p:spPr>
          <a:xfrm>
            <a:off x="6914515" y="2292985"/>
            <a:ext cx="142240" cy="262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" name="Up Arrow 74"/>
          <p:cNvSpPr/>
          <p:nvPr/>
        </p:nvSpPr>
        <p:spPr>
          <a:xfrm>
            <a:off x="5713730" y="3233420"/>
            <a:ext cx="150495" cy="3257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Down Arrow 75"/>
          <p:cNvSpPr/>
          <p:nvPr/>
        </p:nvSpPr>
        <p:spPr>
          <a:xfrm>
            <a:off x="3657600" y="3200400"/>
            <a:ext cx="134620" cy="3657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Down Arrow 76"/>
          <p:cNvSpPr/>
          <p:nvPr/>
        </p:nvSpPr>
        <p:spPr>
          <a:xfrm>
            <a:off x="5734050" y="3923665"/>
            <a:ext cx="139700" cy="3314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Down Arrow 77"/>
          <p:cNvSpPr/>
          <p:nvPr/>
        </p:nvSpPr>
        <p:spPr>
          <a:xfrm>
            <a:off x="6872605" y="3932555"/>
            <a:ext cx="139700" cy="3314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Down Arrow 78"/>
          <p:cNvSpPr/>
          <p:nvPr/>
        </p:nvSpPr>
        <p:spPr>
          <a:xfrm>
            <a:off x="5729605" y="4909185"/>
            <a:ext cx="139065" cy="2413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Down Arrow 79"/>
          <p:cNvSpPr/>
          <p:nvPr/>
        </p:nvSpPr>
        <p:spPr>
          <a:xfrm>
            <a:off x="6913880" y="4901565"/>
            <a:ext cx="139065" cy="2413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" name="Rectangle 90"/>
          <p:cNvSpPr>
            <a:spLocks noChangeArrowheads="1"/>
          </p:cNvSpPr>
          <p:nvPr/>
        </p:nvSpPr>
        <p:spPr bwMode="auto">
          <a:xfrm>
            <a:off x="9144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Size Sort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93"/>
          <p:cNvSpPr>
            <a:spLocks noChangeArrowheads="1"/>
          </p:cNvSpPr>
          <p:nvPr/>
        </p:nvSpPr>
        <p:spPr bwMode="auto">
          <a:xfrm>
            <a:off x="9144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auto">
          <a:xfrm>
            <a:off x="91440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107"/>
          <p:cNvSpPr>
            <a:spLocks noChangeArrowheads="1"/>
          </p:cNvSpPr>
          <p:nvPr/>
        </p:nvSpPr>
        <p:spPr bwMode="auto">
          <a:xfrm>
            <a:off x="914400" y="1371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108"/>
          <p:cNvSpPr>
            <a:spLocks noChangeArrowheads="1"/>
          </p:cNvSpPr>
          <p:nvPr/>
        </p:nvSpPr>
        <p:spPr bwMode="auto">
          <a:xfrm>
            <a:off x="975040" y="1121368"/>
            <a:ext cx="587693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Size Sort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82750" y="5968493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Figure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4.1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: Block diagram of the automatic fruit sorting system.</a:t>
            </a:r>
            <a:endParaRPr lang="en-IN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PES’s Modern College of Engineering, Shivajinagar, pune-5.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Department of Electronics and Telecommunication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4.2 Structure  Diagram  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477000"/>
            <a:ext cx="3004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Automatic Fruit Sorting System Using Raspberry-Pi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609600" cy="76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693" r="2167"/>
          <a:stretch/>
        </p:blipFill>
        <p:spPr>
          <a:xfrm>
            <a:off x="1123487" y="2209800"/>
            <a:ext cx="7639513" cy="2600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82750" y="5968493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Figure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4.2: </a:t>
            </a:r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Stuctural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diagram of the automatic fruit sorting system.</a:t>
            </a:r>
            <a:endParaRPr lang="en-IN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1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/>
          <p:cNvSpPr/>
          <p:nvPr/>
        </p:nvSpPr>
        <p:spPr>
          <a:xfrm>
            <a:off x="1533763" y="1783438"/>
            <a:ext cx="71795" cy="1735931"/>
          </a:xfrm>
          <a:prstGeom prst="rect">
            <a:avLst/>
          </a:prstGeom>
          <a:pattFill prst="ltHorz">
            <a:fgClr>
              <a:srgbClr val="5B9BD5"/>
            </a:fgClr>
            <a:bgClr>
              <a:srgbClr val="FFFFFF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1789154" y="2212777"/>
            <a:ext cx="995482" cy="1145859"/>
            <a:chOff x="3300" y="2567"/>
            <a:chExt cx="2505" cy="3178"/>
          </a:xfrm>
        </p:grpSpPr>
        <p:cxnSp>
          <p:nvCxnSpPr>
            <p:cNvPr id="183" name="Straight Connector 182"/>
            <p:cNvCxnSpPr/>
            <p:nvPr/>
          </p:nvCxnSpPr>
          <p:spPr>
            <a:xfrm>
              <a:off x="3300" y="2672"/>
              <a:ext cx="775" cy="16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endCxn id="229" idx="1"/>
            </p:cNvCxnSpPr>
            <p:nvPr/>
          </p:nvCxnSpPr>
          <p:spPr>
            <a:xfrm>
              <a:off x="4056" y="4278"/>
              <a:ext cx="36" cy="1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H="1">
              <a:off x="5097" y="2567"/>
              <a:ext cx="708" cy="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4482" y="3819"/>
              <a:ext cx="615" cy="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endCxn id="228" idx="3"/>
            </p:cNvCxnSpPr>
            <p:nvPr/>
          </p:nvCxnSpPr>
          <p:spPr>
            <a:xfrm flipH="1">
              <a:off x="4478" y="4251"/>
              <a:ext cx="4" cy="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1147286" y="3106461"/>
            <a:ext cx="754380" cy="292894"/>
            <a:chOff x="6212" y="2438"/>
            <a:chExt cx="2112" cy="820"/>
          </a:xfrm>
        </p:grpSpPr>
        <p:sp useBgFill="1">
          <p:nvSpPr>
            <p:cNvPr id="191" name="Flowchart: Manual Operation 190"/>
            <p:cNvSpPr/>
            <p:nvPr/>
          </p:nvSpPr>
          <p:spPr>
            <a:xfrm>
              <a:off x="6212" y="2438"/>
              <a:ext cx="2112" cy="821"/>
            </a:xfrm>
            <a:prstGeom prst="flowChartManualOperation">
              <a:avLst/>
            </a:prstGeom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metal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black"/>
                </a:solidFill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6596" y="2832"/>
              <a:ext cx="1403" cy="426"/>
              <a:chOff x="670" y="4858"/>
              <a:chExt cx="1403" cy="426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70" y="4905"/>
                <a:ext cx="265" cy="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70" y="5038"/>
                <a:ext cx="265" cy="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1279" y="4858"/>
                <a:ext cx="265" cy="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935" y="5038"/>
                <a:ext cx="265" cy="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1809" y="4858"/>
                <a:ext cx="265" cy="24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1279" y="5038"/>
                <a:ext cx="265" cy="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1544" y="5038"/>
                <a:ext cx="265" cy="24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1670" y="5038"/>
                <a:ext cx="265" cy="247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1014" y="5038"/>
                <a:ext cx="265" cy="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8" name="Rectangle 227"/>
          <p:cNvSpPr/>
          <p:nvPr/>
        </p:nvSpPr>
        <p:spPr>
          <a:xfrm>
            <a:off x="2214920" y="3258622"/>
            <a:ext cx="42506" cy="200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103835" y="3258622"/>
            <a:ext cx="42506" cy="200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30" name="Flowchart: Terminator 229"/>
          <p:cNvSpPr/>
          <p:nvPr/>
        </p:nvSpPr>
        <p:spPr>
          <a:xfrm>
            <a:off x="1849160" y="3458647"/>
            <a:ext cx="2086332" cy="535781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31" name="Diagonal Stripe 230"/>
          <p:cNvSpPr/>
          <p:nvPr/>
        </p:nvSpPr>
        <p:spPr>
          <a:xfrm rot="21300000">
            <a:off x="3566517" y="3459362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32" name="Diagonal Stripe 231"/>
          <p:cNvSpPr/>
          <p:nvPr/>
        </p:nvSpPr>
        <p:spPr>
          <a:xfrm rot="21420000">
            <a:off x="3660814" y="3466862"/>
            <a:ext cx="42863" cy="49399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33" name="Diagonal Stripe 232"/>
          <p:cNvSpPr/>
          <p:nvPr/>
        </p:nvSpPr>
        <p:spPr>
          <a:xfrm rot="21300000">
            <a:off x="3478649" y="3459362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34" name="Diagonal Stripe 233"/>
          <p:cNvSpPr/>
          <p:nvPr/>
        </p:nvSpPr>
        <p:spPr>
          <a:xfrm rot="21300000">
            <a:off x="3356491" y="3459362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35" name="Diagonal Stripe 234"/>
          <p:cNvSpPr/>
          <p:nvPr/>
        </p:nvSpPr>
        <p:spPr>
          <a:xfrm rot="21300000">
            <a:off x="3237190" y="3459362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36" name="Diagonal Stripe 235"/>
          <p:cNvSpPr/>
          <p:nvPr/>
        </p:nvSpPr>
        <p:spPr>
          <a:xfrm rot="21300000">
            <a:off x="3118246" y="3459362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37" name="Diagonal Stripe 236"/>
          <p:cNvSpPr/>
          <p:nvPr/>
        </p:nvSpPr>
        <p:spPr>
          <a:xfrm rot="21300000">
            <a:off x="2999303" y="3464005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38" name="Diagonal Stripe 237"/>
          <p:cNvSpPr/>
          <p:nvPr/>
        </p:nvSpPr>
        <p:spPr>
          <a:xfrm rot="21300000">
            <a:off x="2895004" y="3459362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39" name="Diagonal Stripe 238"/>
          <p:cNvSpPr/>
          <p:nvPr/>
        </p:nvSpPr>
        <p:spPr>
          <a:xfrm rot="21300000">
            <a:off x="2807137" y="3459362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40" name="Diagonal Stripe 239"/>
          <p:cNvSpPr/>
          <p:nvPr/>
        </p:nvSpPr>
        <p:spPr>
          <a:xfrm rot="21300000">
            <a:off x="2719268" y="3459362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41" name="Diagonal Stripe 240"/>
          <p:cNvSpPr/>
          <p:nvPr/>
        </p:nvSpPr>
        <p:spPr>
          <a:xfrm rot="21300000">
            <a:off x="2612827" y="3464005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42" name="Diagonal Stripe 241"/>
          <p:cNvSpPr/>
          <p:nvPr/>
        </p:nvSpPr>
        <p:spPr>
          <a:xfrm rot="21300000">
            <a:off x="2349222" y="3459362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43" name="Diagonal Stripe 242"/>
          <p:cNvSpPr/>
          <p:nvPr/>
        </p:nvSpPr>
        <p:spPr>
          <a:xfrm rot="21300000">
            <a:off x="2437090" y="3459362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44" name="Diagonal Stripe 243"/>
          <p:cNvSpPr/>
          <p:nvPr/>
        </p:nvSpPr>
        <p:spPr>
          <a:xfrm rot="21300000">
            <a:off x="2524958" y="3454361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45" name="Diagonal Stripe 244"/>
          <p:cNvSpPr/>
          <p:nvPr/>
        </p:nvSpPr>
        <p:spPr>
          <a:xfrm rot="21300000">
            <a:off x="2173486" y="3459362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46" name="Diagonal Stripe 245"/>
          <p:cNvSpPr/>
          <p:nvPr/>
        </p:nvSpPr>
        <p:spPr>
          <a:xfrm rot="21300000">
            <a:off x="2261354" y="3454718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47" name="Diagonal Stripe 246"/>
          <p:cNvSpPr/>
          <p:nvPr/>
        </p:nvSpPr>
        <p:spPr>
          <a:xfrm rot="21300000">
            <a:off x="1993106" y="3508296"/>
            <a:ext cx="42863" cy="43041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48" name="Diagonal Stripe 247"/>
          <p:cNvSpPr/>
          <p:nvPr/>
        </p:nvSpPr>
        <p:spPr>
          <a:xfrm rot="21300000">
            <a:off x="2091333" y="3467220"/>
            <a:ext cx="42863" cy="518279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1962745" y="3994428"/>
            <a:ext cx="300038" cy="16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3456146" y="3994428"/>
            <a:ext cx="300038" cy="16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2067402" y="4044078"/>
            <a:ext cx="75010" cy="58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3556873" y="4044078"/>
            <a:ext cx="75010" cy="58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2136518" y="3355693"/>
            <a:ext cx="94298" cy="107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2152572" y="3644909"/>
            <a:ext cx="94298" cy="107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3017877" y="3666909"/>
            <a:ext cx="94298" cy="1071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3351847" y="3667087"/>
            <a:ext cx="94298" cy="107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2152410" y="3643849"/>
            <a:ext cx="94298" cy="107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2447092" y="3655816"/>
            <a:ext cx="94298" cy="1071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2727402" y="3664923"/>
            <a:ext cx="94298" cy="107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3390424" y="4088012"/>
            <a:ext cx="4345544" cy="692230"/>
            <a:chOff x="6380" y="7853"/>
            <a:chExt cx="12166" cy="1938"/>
          </a:xfrm>
          <a:solidFill>
            <a:srgbClr val="92D050"/>
          </a:solidFill>
        </p:grpSpPr>
        <p:grpSp>
          <p:nvGrpSpPr>
            <p:cNvPr id="261" name="Group 260"/>
            <p:cNvGrpSpPr/>
            <p:nvPr/>
          </p:nvGrpSpPr>
          <p:grpSpPr>
            <a:xfrm>
              <a:off x="6380" y="7853"/>
              <a:ext cx="12167" cy="1938"/>
              <a:chOff x="2067" y="5797"/>
              <a:chExt cx="5841" cy="1938"/>
            </a:xfrm>
            <a:grpFill/>
          </p:grpSpPr>
          <p:sp>
            <p:nvSpPr>
              <p:cNvPr id="309" name="Flowchart: Terminator 308"/>
              <p:cNvSpPr/>
              <p:nvPr/>
            </p:nvSpPr>
            <p:spPr>
              <a:xfrm>
                <a:off x="2067" y="5797"/>
                <a:ext cx="5841" cy="1500"/>
              </a:xfrm>
              <a:prstGeom prst="flowChartTerminator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Diagonal Stripe 309"/>
              <p:cNvSpPr/>
              <p:nvPr/>
            </p:nvSpPr>
            <p:spPr>
              <a:xfrm rot="21300000">
                <a:off x="5063" y="5825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Diagonal Stripe 310"/>
              <p:cNvSpPr/>
              <p:nvPr/>
            </p:nvSpPr>
            <p:spPr>
              <a:xfrm rot="21420000">
                <a:off x="5168" y="5846"/>
                <a:ext cx="120" cy="1383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Diagonal Stripe 311"/>
              <p:cNvSpPr/>
              <p:nvPr/>
            </p:nvSpPr>
            <p:spPr>
              <a:xfrm rot="21300000">
                <a:off x="4927" y="5847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Diagonal Stripe 312"/>
              <p:cNvSpPr/>
              <p:nvPr/>
            </p:nvSpPr>
            <p:spPr>
              <a:xfrm rot="21300000">
                <a:off x="4811" y="5867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Diagonal Stripe 313"/>
              <p:cNvSpPr/>
              <p:nvPr/>
            </p:nvSpPr>
            <p:spPr>
              <a:xfrm rot="21300000">
                <a:off x="4712" y="5847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Diagonal Stripe 314"/>
              <p:cNvSpPr/>
              <p:nvPr/>
            </p:nvSpPr>
            <p:spPr>
              <a:xfrm rot="21300000">
                <a:off x="4600" y="5865"/>
                <a:ext cx="101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Diagonal Stripe 315"/>
              <p:cNvSpPr/>
              <p:nvPr/>
            </p:nvSpPr>
            <p:spPr>
              <a:xfrm rot="21300000">
                <a:off x="4492" y="5838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Diagonal Stripe 316"/>
              <p:cNvSpPr/>
              <p:nvPr/>
            </p:nvSpPr>
            <p:spPr>
              <a:xfrm rot="21300000">
                <a:off x="4383" y="5825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8" name="Diagonal Stripe 317"/>
              <p:cNvSpPr/>
              <p:nvPr/>
            </p:nvSpPr>
            <p:spPr>
              <a:xfrm rot="21300000">
                <a:off x="4262" y="5864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Diagonal Stripe 318"/>
              <p:cNvSpPr/>
              <p:nvPr/>
            </p:nvSpPr>
            <p:spPr>
              <a:xfrm rot="21300000">
                <a:off x="4150" y="5837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Diagonal Stripe 319"/>
              <p:cNvSpPr/>
              <p:nvPr/>
            </p:nvSpPr>
            <p:spPr>
              <a:xfrm rot="21300000">
                <a:off x="4025" y="5838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1" name="Diagonal Stripe 320"/>
              <p:cNvSpPr/>
              <p:nvPr/>
            </p:nvSpPr>
            <p:spPr>
              <a:xfrm rot="21300000">
                <a:off x="3440" y="5864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Diagonal Stripe 321"/>
              <p:cNvSpPr/>
              <p:nvPr/>
            </p:nvSpPr>
            <p:spPr>
              <a:xfrm rot="21300000">
                <a:off x="3662" y="5847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3" name="Diagonal Stripe 322"/>
              <p:cNvSpPr/>
              <p:nvPr/>
            </p:nvSpPr>
            <p:spPr>
              <a:xfrm rot="21300000">
                <a:off x="3894" y="5864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Diagonal Stripe 323"/>
              <p:cNvSpPr/>
              <p:nvPr/>
            </p:nvSpPr>
            <p:spPr>
              <a:xfrm rot="21300000">
                <a:off x="2967" y="5847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Diagonal Stripe 324"/>
              <p:cNvSpPr/>
              <p:nvPr/>
            </p:nvSpPr>
            <p:spPr>
              <a:xfrm rot="21300000">
                <a:off x="3228" y="5864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6" name="Diagonal Stripe 325"/>
              <p:cNvSpPr/>
              <p:nvPr/>
            </p:nvSpPr>
            <p:spPr>
              <a:xfrm rot="21300000">
                <a:off x="2684" y="5841"/>
                <a:ext cx="128" cy="1418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7" name="Diagonal Stripe 326"/>
              <p:cNvSpPr/>
              <p:nvPr/>
            </p:nvSpPr>
            <p:spPr>
              <a:xfrm rot="21300000">
                <a:off x="2787" y="5837"/>
                <a:ext cx="12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2467" y="7270"/>
                <a:ext cx="366" cy="465"/>
              </a:xfrm>
              <a:prstGeom prst="ellips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7283" y="7234"/>
                <a:ext cx="438" cy="465"/>
              </a:xfrm>
              <a:prstGeom prst="ellips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2568" y="7420"/>
                <a:ext cx="210" cy="165"/>
              </a:xfrm>
              <a:prstGeom prst="ellipse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7397" y="7420"/>
                <a:ext cx="210" cy="165"/>
              </a:xfrm>
              <a:prstGeom prst="ellipse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2" name="Group 261"/>
            <p:cNvGrpSpPr/>
            <p:nvPr/>
          </p:nvGrpSpPr>
          <p:grpSpPr>
            <a:xfrm>
              <a:off x="6629" y="7856"/>
              <a:ext cx="10802" cy="1545"/>
              <a:chOff x="6629" y="7856"/>
              <a:chExt cx="10802" cy="1545"/>
            </a:xfrm>
            <a:grpFill/>
          </p:grpSpPr>
          <p:sp>
            <p:nvSpPr>
              <p:cNvPr id="263" name="Diagonal Stripe 262"/>
              <p:cNvSpPr/>
              <p:nvPr/>
            </p:nvSpPr>
            <p:spPr>
              <a:xfrm rot="21300000">
                <a:off x="8517" y="7884"/>
                <a:ext cx="25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Diagonal Stripe 263"/>
              <p:cNvSpPr/>
              <p:nvPr/>
            </p:nvSpPr>
            <p:spPr>
              <a:xfrm rot="21300000">
                <a:off x="8042" y="7884"/>
                <a:ext cx="25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Diagonal Stripe 264"/>
              <p:cNvSpPr/>
              <p:nvPr/>
            </p:nvSpPr>
            <p:spPr>
              <a:xfrm rot="21300000">
                <a:off x="9474" y="7884"/>
                <a:ext cx="25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Diagonal Stripe 265"/>
              <p:cNvSpPr/>
              <p:nvPr/>
            </p:nvSpPr>
            <p:spPr>
              <a:xfrm rot="21300000">
                <a:off x="9960" y="7885"/>
                <a:ext cx="25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Diagonal Stripe 268"/>
              <p:cNvSpPr/>
              <p:nvPr/>
            </p:nvSpPr>
            <p:spPr>
              <a:xfrm rot="21300000">
                <a:off x="9000" y="7894"/>
                <a:ext cx="250" cy="1451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Diagonal Stripe 269"/>
              <p:cNvSpPr/>
              <p:nvPr/>
            </p:nvSpPr>
            <p:spPr>
              <a:xfrm rot="21420000">
                <a:off x="13116" y="7865"/>
                <a:ext cx="250" cy="1447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Diagonal Stripe 270"/>
              <p:cNvSpPr/>
              <p:nvPr/>
            </p:nvSpPr>
            <p:spPr>
              <a:xfrm rot="21420000">
                <a:off x="13324" y="7862"/>
                <a:ext cx="250" cy="1463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Diagonal Stripe 271"/>
              <p:cNvSpPr/>
              <p:nvPr/>
            </p:nvSpPr>
            <p:spPr>
              <a:xfrm rot="21420000">
                <a:off x="13549" y="7902"/>
                <a:ext cx="250" cy="1439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Diagonal Stripe 274"/>
              <p:cNvSpPr/>
              <p:nvPr/>
            </p:nvSpPr>
            <p:spPr>
              <a:xfrm rot="21420000">
                <a:off x="13809" y="7896"/>
                <a:ext cx="250" cy="1429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Diagonal Stripe 276"/>
              <p:cNvSpPr/>
              <p:nvPr/>
            </p:nvSpPr>
            <p:spPr>
              <a:xfrm rot="21420000">
                <a:off x="14031" y="7913"/>
                <a:ext cx="250" cy="1402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Diagonal Stripe 283"/>
              <p:cNvSpPr/>
              <p:nvPr/>
            </p:nvSpPr>
            <p:spPr>
              <a:xfrm rot="21420000">
                <a:off x="14469" y="7916"/>
                <a:ext cx="250" cy="1409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Diagonal Stripe 284"/>
              <p:cNvSpPr/>
              <p:nvPr/>
            </p:nvSpPr>
            <p:spPr>
              <a:xfrm rot="21420000">
                <a:off x="14242" y="7916"/>
                <a:ext cx="250" cy="1453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Diagonal Stripe 292"/>
              <p:cNvSpPr/>
              <p:nvPr/>
            </p:nvSpPr>
            <p:spPr>
              <a:xfrm rot="21420000">
                <a:off x="14659" y="7929"/>
                <a:ext cx="250" cy="1409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Diagonal Stripe 293"/>
              <p:cNvSpPr/>
              <p:nvPr/>
            </p:nvSpPr>
            <p:spPr>
              <a:xfrm rot="21420000">
                <a:off x="14872" y="7913"/>
                <a:ext cx="250" cy="1409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Diagonal Stripe 294"/>
              <p:cNvSpPr/>
              <p:nvPr/>
            </p:nvSpPr>
            <p:spPr>
              <a:xfrm rot="21420000">
                <a:off x="15109" y="7887"/>
                <a:ext cx="250" cy="1409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Diagonal Stripe 295"/>
              <p:cNvSpPr/>
              <p:nvPr/>
            </p:nvSpPr>
            <p:spPr>
              <a:xfrm rot="21420000">
                <a:off x="15334" y="7896"/>
                <a:ext cx="250" cy="1472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Diagonal Stripe 296"/>
              <p:cNvSpPr/>
              <p:nvPr/>
            </p:nvSpPr>
            <p:spPr>
              <a:xfrm rot="21420000">
                <a:off x="15534" y="7896"/>
                <a:ext cx="250" cy="1472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Diagonal Stripe 297"/>
              <p:cNvSpPr/>
              <p:nvPr/>
            </p:nvSpPr>
            <p:spPr>
              <a:xfrm rot="21420000">
                <a:off x="15744" y="7916"/>
                <a:ext cx="250" cy="1472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Diagonal Stripe 298"/>
              <p:cNvSpPr/>
              <p:nvPr/>
            </p:nvSpPr>
            <p:spPr>
              <a:xfrm rot="21420000">
                <a:off x="15974" y="7876"/>
                <a:ext cx="250" cy="1472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Diagonal Stripe 299"/>
              <p:cNvSpPr/>
              <p:nvPr/>
            </p:nvSpPr>
            <p:spPr>
              <a:xfrm rot="21420000">
                <a:off x="16214" y="7856"/>
                <a:ext cx="250" cy="1472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Diagonal Stripe 300"/>
              <p:cNvSpPr/>
              <p:nvPr/>
            </p:nvSpPr>
            <p:spPr>
              <a:xfrm rot="21420000">
                <a:off x="16461" y="7886"/>
                <a:ext cx="250" cy="1472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Diagonal Stripe 301"/>
              <p:cNvSpPr/>
              <p:nvPr/>
            </p:nvSpPr>
            <p:spPr>
              <a:xfrm rot="21420000">
                <a:off x="16644" y="7906"/>
                <a:ext cx="250" cy="1472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Diagonal Stripe 302"/>
              <p:cNvSpPr/>
              <p:nvPr/>
            </p:nvSpPr>
            <p:spPr>
              <a:xfrm rot="21420000">
                <a:off x="17181" y="7884"/>
                <a:ext cx="250" cy="1472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Diagonal Stripe 303"/>
              <p:cNvSpPr/>
              <p:nvPr/>
            </p:nvSpPr>
            <p:spPr>
              <a:xfrm rot="21420000">
                <a:off x="16854" y="7929"/>
                <a:ext cx="250" cy="1472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Diagonal Stripe 304"/>
              <p:cNvSpPr/>
              <p:nvPr/>
            </p:nvSpPr>
            <p:spPr>
              <a:xfrm rot="21300000">
                <a:off x="7413" y="7917"/>
                <a:ext cx="251" cy="1345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Diagonal Stripe 305"/>
              <p:cNvSpPr/>
              <p:nvPr/>
            </p:nvSpPr>
            <p:spPr>
              <a:xfrm rot="21060000">
                <a:off x="7166" y="7988"/>
                <a:ext cx="231" cy="1212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Diagonal Stripe 306"/>
              <p:cNvSpPr/>
              <p:nvPr/>
            </p:nvSpPr>
            <p:spPr>
              <a:xfrm rot="20940000">
                <a:off x="6914" y="8087"/>
                <a:ext cx="198" cy="1090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Diagonal Stripe 307"/>
              <p:cNvSpPr/>
              <p:nvPr/>
            </p:nvSpPr>
            <p:spPr>
              <a:xfrm rot="20820000">
                <a:off x="6629" y="8218"/>
                <a:ext cx="196" cy="808"/>
              </a:xfrm>
              <a:prstGeom prst="diagStripe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2" name="Group 331"/>
          <p:cNvGrpSpPr/>
          <p:nvPr/>
        </p:nvGrpSpPr>
        <p:grpSpPr>
          <a:xfrm>
            <a:off x="5800011" y="4634150"/>
            <a:ext cx="414338" cy="199311"/>
            <a:chOff x="12716" y="4047"/>
            <a:chExt cx="1160" cy="558"/>
          </a:xfrm>
        </p:grpSpPr>
        <p:sp>
          <p:nvSpPr>
            <p:cNvPr id="333" name="Can 332"/>
            <p:cNvSpPr/>
            <p:nvPr/>
          </p:nvSpPr>
          <p:spPr>
            <a:xfrm rot="5400000">
              <a:off x="12835" y="3927"/>
              <a:ext cx="558" cy="79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 rot="16200000">
              <a:off x="13590" y="4100"/>
              <a:ext cx="120" cy="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6553676" y="4638080"/>
            <a:ext cx="414338" cy="199311"/>
            <a:chOff x="12716" y="4047"/>
            <a:chExt cx="1160" cy="558"/>
          </a:xfrm>
        </p:grpSpPr>
        <p:sp>
          <p:nvSpPr>
            <p:cNvPr id="336" name="Can 335"/>
            <p:cNvSpPr/>
            <p:nvPr/>
          </p:nvSpPr>
          <p:spPr>
            <a:xfrm rot="5400000">
              <a:off x="12835" y="3927"/>
              <a:ext cx="558" cy="79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 rot="16200000">
              <a:off x="13590" y="4100"/>
              <a:ext cx="120" cy="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338" name="Group 337"/>
          <p:cNvGrpSpPr/>
          <p:nvPr/>
        </p:nvGrpSpPr>
        <p:grpSpPr>
          <a:xfrm flipH="1">
            <a:off x="4983849" y="4626650"/>
            <a:ext cx="342890" cy="199311"/>
            <a:chOff x="12716" y="4047"/>
            <a:chExt cx="1160" cy="558"/>
          </a:xfrm>
        </p:grpSpPr>
        <p:sp>
          <p:nvSpPr>
            <p:cNvPr id="339" name="Can 338"/>
            <p:cNvSpPr/>
            <p:nvPr/>
          </p:nvSpPr>
          <p:spPr>
            <a:xfrm rot="5400000">
              <a:off x="12835" y="3927"/>
              <a:ext cx="558" cy="79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 rot="16200000">
              <a:off x="13590" y="4100"/>
              <a:ext cx="120" cy="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341" name="Rectangle 340"/>
          <p:cNvSpPr/>
          <p:nvPr/>
        </p:nvSpPr>
        <p:spPr>
          <a:xfrm>
            <a:off x="4961334" y="4088012"/>
            <a:ext cx="47864" cy="697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grpSp>
        <p:nvGrpSpPr>
          <p:cNvPr id="342" name="Group 341"/>
          <p:cNvGrpSpPr/>
          <p:nvPr/>
        </p:nvGrpSpPr>
        <p:grpSpPr>
          <a:xfrm>
            <a:off x="6131879" y="4547176"/>
            <a:ext cx="229315" cy="557213"/>
            <a:chOff x="13106" y="3281"/>
            <a:chExt cx="642" cy="1121"/>
          </a:xfrm>
        </p:grpSpPr>
        <p:sp>
          <p:nvSpPr>
            <p:cNvPr id="343" name="Rectangle 342"/>
            <p:cNvSpPr/>
            <p:nvPr/>
          </p:nvSpPr>
          <p:spPr>
            <a:xfrm rot="16200000">
              <a:off x="13368" y="3019"/>
              <a:ext cx="119" cy="64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13368" y="3420"/>
              <a:ext cx="120" cy="9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345" name="Right Arrow 344"/>
          <p:cNvSpPr/>
          <p:nvPr/>
        </p:nvSpPr>
        <p:spPr>
          <a:xfrm rot="5400000">
            <a:off x="2476024" y="2703553"/>
            <a:ext cx="528638" cy="151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46" name="Right Arrow 345"/>
          <p:cNvSpPr/>
          <p:nvPr/>
        </p:nvSpPr>
        <p:spPr>
          <a:xfrm>
            <a:off x="3302557" y="3150751"/>
            <a:ext cx="364331" cy="18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grpSp>
        <p:nvGrpSpPr>
          <p:cNvPr id="347" name="Group 346"/>
          <p:cNvGrpSpPr/>
          <p:nvPr/>
        </p:nvGrpSpPr>
        <p:grpSpPr>
          <a:xfrm>
            <a:off x="3647879" y="4785599"/>
            <a:ext cx="749737" cy="571143"/>
            <a:chOff x="5144" y="9121"/>
            <a:chExt cx="1723" cy="1599"/>
          </a:xfrm>
        </p:grpSpPr>
        <p:sp>
          <p:nvSpPr>
            <p:cNvPr id="348" name="Rounded Rectangle 347"/>
            <p:cNvSpPr/>
            <p:nvPr/>
          </p:nvSpPr>
          <p:spPr>
            <a:xfrm>
              <a:off x="5380" y="9121"/>
              <a:ext cx="1432" cy="159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black"/>
                </a:solidFill>
              </a:endParaRPr>
            </a:p>
          </p:txBody>
        </p:sp>
        <p:sp>
          <p:nvSpPr>
            <p:cNvPr id="349" name="Text Box 209"/>
            <p:cNvSpPr txBox="1"/>
            <p:nvPr/>
          </p:nvSpPr>
          <p:spPr>
            <a:xfrm>
              <a:off x="5144" y="9492"/>
              <a:ext cx="1723" cy="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Raspberry</a:t>
              </a:r>
            </a:p>
            <a:p>
              <a:pPr algn="ctr"/>
              <a:r>
                <a:rPr lang="en-US" altLang="zh-CN" sz="900" b="1"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pi</a:t>
              </a:r>
            </a:p>
          </p:txBody>
        </p:sp>
      </p:grpSp>
      <p:cxnSp>
        <p:nvCxnSpPr>
          <p:cNvPr id="350" name="Straight Connector 349"/>
          <p:cNvCxnSpPr/>
          <p:nvPr/>
        </p:nvCxnSpPr>
        <p:spPr>
          <a:xfrm>
            <a:off x="4373763" y="5114569"/>
            <a:ext cx="2027753" cy="750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V="1">
            <a:off x="5539980" y="4716304"/>
            <a:ext cx="3929" cy="3804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5525334" y="4736306"/>
            <a:ext cx="274677" cy="285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flipV="1">
            <a:off x="6409374" y="4712377"/>
            <a:ext cx="1072" cy="40969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/>
          <p:nvPr/>
        </p:nvCxnSpPr>
        <p:spPr>
          <a:xfrm flipV="1">
            <a:off x="6393299" y="4726663"/>
            <a:ext cx="165021" cy="142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5" name="&quot;No&quot; Symbol 354"/>
          <p:cNvSpPr/>
          <p:nvPr/>
        </p:nvSpPr>
        <p:spPr>
          <a:xfrm>
            <a:off x="4688801" y="4403052"/>
            <a:ext cx="206097" cy="166450"/>
          </a:xfrm>
          <a:prstGeom prst="noSmoking">
            <a:avLst/>
          </a:prstGeom>
          <a:gradFill>
            <a:gsLst>
              <a:gs pos="0">
                <a:schemeClr val="dk1">
                  <a:lumMod val="90000"/>
                  <a:lumOff val="10000"/>
                </a:schemeClr>
              </a:gs>
              <a:gs pos="50000">
                <a:schemeClr val="dk1">
                  <a:lumMod val="95000"/>
                  <a:lumOff val="5000"/>
                </a:schemeClr>
              </a:gs>
              <a:gs pos="100000">
                <a:schemeClr val="dk1">
                  <a:lumMod val="95000"/>
                  <a:lumOff val="5000"/>
                </a:schemeClr>
              </a:gs>
            </a:gsLst>
            <a:lin ang="540000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4765596" y="4563071"/>
            <a:ext cx="52150" cy="388977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4389835" y="4915972"/>
            <a:ext cx="391121" cy="42863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58" name="Right Arrow 357"/>
          <p:cNvSpPr/>
          <p:nvPr/>
        </p:nvSpPr>
        <p:spPr>
          <a:xfrm rot="16920000">
            <a:off x="1144073" y="3663673"/>
            <a:ext cx="484703" cy="86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59" name="Text Box 275"/>
          <p:cNvSpPr txBox="1"/>
          <p:nvPr/>
        </p:nvSpPr>
        <p:spPr>
          <a:xfrm>
            <a:off x="1145145" y="3889771"/>
            <a:ext cx="5386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b="1">
                <a:solidFill>
                  <a:prstClr val="black"/>
                </a:solidFill>
              </a:rPr>
              <a:t>Rack and Pinion</a:t>
            </a:r>
          </a:p>
        </p:txBody>
      </p:sp>
      <p:sp>
        <p:nvSpPr>
          <p:cNvPr id="360" name="Right Arrow 359"/>
          <p:cNvSpPr/>
          <p:nvPr/>
        </p:nvSpPr>
        <p:spPr>
          <a:xfrm rot="17700000">
            <a:off x="1538765" y="4348043"/>
            <a:ext cx="646152" cy="105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61" name="Text Box 278"/>
          <p:cNvSpPr txBox="1"/>
          <p:nvPr/>
        </p:nvSpPr>
        <p:spPr>
          <a:xfrm>
            <a:off x="1148358" y="4638079"/>
            <a:ext cx="118550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b="1">
                <a:solidFill>
                  <a:prstClr val="black"/>
                </a:solidFill>
              </a:rPr>
              <a:t>Servo Motor//</a:t>
            </a:r>
          </a:p>
          <a:p>
            <a:r>
              <a:rPr lang="en-US" sz="1125" b="1">
                <a:solidFill>
                  <a:prstClr val="black"/>
                </a:solidFill>
              </a:rPr>
              <a:t>Controlling Parameter</a:t>
            </a:r>
          </a:p>
        </p:txBody>
      </p:sp>
      <p:sp>
        <p:nvSpPr>
          <p:cNvPr id="362" name="Text Box 279"/>
          <p:cNvSpPr txBox="1"/>
          <p:nvPr/>
        </p:nvSpPr>
        <p:spPr>
          <a:xfrm>
            <a:off x="5597132" y="2624722"/>
            <a:ext cx="94659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b="1" dirty="0">
                <a:solidFill>
                  <a:prstClr val="black"/>
                </a:solidFill>
                <a:sym typeface="+mn-ea"/>
              </a:rPr>
              <a:t>High quality </a:t>
            </a:r>
            <a:endParaRPr lang="en-US" sz="1125" b="1" dirty="0">
              <a:solidFill>
                <a:prstClr val="black"/>
              </a:solidFill>
            </a:endParaRPr>
          </a:p>
          <a:p>
            <a:r>
              <a:rPr lang="en-US" sz="1125" b="1" dirty="0">
                <a:solidFill>
                  <a:prstClr val="black"/>
                </a:solidFill>
                <a:sym typeface="+mn-ea"/>
              </a:rPr>
              <a:t>fruits</a:t>
            </a:r>
            <a:endParaRPr lang="en-US" sz="1125" b="1" dirty="0">
              <a:solidFill>
                <a:prstClr val="black"/>
              </a:solidFill>
            </a:endParaRPr>
          </a:p>
        </p:txBody>
      </p:sp>
      <p:sp>
        <p:nvSpPr>
          <p:cNvPr id="363" name="Right Arrow 362"/>
          <p:cNvSpPr/>
          <p:nvPr/>
        </p:nvSpPr>
        <p:spPr>
          <a:xfrm rot="16200000" flipH="1">
            <a:off x="6222413" y="3063089"/>
            <a:ext cx="263318" cy="105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64" name="Text Box 281"/>
          <p:cNvSpPr txBox="1"/>
          <p:nvPr/>
        </p:nvSpPr>
        <p:spPr>
          <a:xfrm>
            <a:off x="6574983" y="2600682"/>
            <a:ext cx="720681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dirty="0">
                <a:solidFill>
                  <a:prstClr val="black"/>
                </a:solidFill>
                <a:sym typeface="+mn-ea"/>
              </a:rPr>
              <a:t>Low quality  fruits</a:t>
            </a:r>
            <a:endParaRPr lang="en-US" sz="1013" b="1" dirty="0">
              <a:solidFill>
                <a:prstClr val="black"/>
              </a:solidFill>
            </a:endParaRPr>
          </a:p>
          <a:p>
            <a:endParaRPr lang="en-US" sz="1013" dirty="0">
              <a:solidFill>
                <a:prstClr val="black"/>
              </a:solidFill>
            </a:endParaRPr>
          </a:p>
        </p:txBody>
      </p:sp>
      <p:sp>
        <p:nvSpPr>
          <p:cNvPr id="365" name="Right Arrow 364"/>
          <p:cNvSpPr/>
          <p:nvPr/>
        </p:nvSpPr>
        <p:spPr>
          <a:xfrm rot="16200000" flipH="1">
            <a:off x="6923188" y="2991917"/>
            <a:ext cx="313253" cy="120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66" name="Text Box 285"/>
          <p:cNvSpPr txBox="1"/>
          <p:nvPr/>
        </p:nvSpPr>
        <p:spPr>
          <a:xfrm>
            <a:off x="7439860" y="3170396"/>
            <a:ext cx="615434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b="1">
                <a:solidFill>
                  <a:prstClr val="black"/>
                </a:solidFill>
              </a:rPr>
              <a:t>size wise sorting</a:t>
            </a:r>
          </a:p>
        </p:txBody>
      </p:sp>
      <p:sp>
        <p:nvSpPr>
          <p:cNvPr id="367" name="Right Arrow 366"/>
          <p:cNvSpPr/>
          <p:nvPr/>
        </p:nvSpPr>
        <p:spPr>
          <a:xfrm rot="19680000" flipH="1">
            <a:off x="7162022" y="3388435"/>
            <a:ext cx="275392" cy="125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68" name="Right Arrow 367"/>
          <p:cNvSpPr/>
          <p:nvPr/>
        </p:nvSpPr>
        <p:spPr>
          <a:xfrm rot="19260000" flipH="1">
            <a:off x="7159824" y="3729752"/>
            <a:ext cx="359688" cy="105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69" name="Up Arrow 368"/>
          <p:cNvSpPr/>
          <p:nvPr/>
        </p:nvSpPr>
        <p:spPr>
          <a:xfrm rot="4320000">
            <a:off x="3404640" y="4595003"/>
            <a:ext cx="134660" cy="3957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70" name="Text Box 289"/>
          <p:cNvSpPr txBox="1"/>
          <p:nvPr/>
        </p:nvSpPr>
        <p:spPr>
          <a:xfrm>
            <a:off x="2348509" y="4627364"/>
            <a:ext cx="104191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b="1" dirty="0">
                <a:solidFill>
                  <a:prstClr val="black"/>
                </a:solidFill>
              </a:rPr>
              <a:t>DC Motor </a:t>
            </a:r>
          </a:p>
          <a:p>
            <a:r>
              <a:rPr lang="en-US" sz="1125" b="1" dirty="0">
                <a:solidFill>
                  <a:prstClr val="black"/>
                </a:solidFill>
              </a:rPr>
              <a:t>continuously</a:t>
            </a:r>
          </a:p>
          <a:p>
            <a:r>
              <a:rPr lang="en-US" sz="1125" b="1" dirty="0">
                <a:solidFill>
                  <a:prstClr val="black"/>
                </a:solidFill>
              </a:rPr>
              <a:t>Running</a:t>
            </a:r>
          </a:p>
        </p:txBody>
      </p:sp>
      <p:sp>
        <p:nvSpPr>
          <p:cNvPr id="371" name="Right Arrow 370"/>
          <p:cNvSpPr/>
          <p:nvPr/>
        </p:nvSpPr>
        <p:spPr>
          <a:xfrm rot="16200000">
            <a:off x="6520815" y="4951333"/>
            <a:ext cx="262890" cy="79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72" name="Text Box 291"/>
          <p:cNvSpPr txBox="1"/>
          <p:nvPr/>
        </p:nvSpPr>
        <p:spPr>
          <a:xfrm>
            <a:off x="6454379" y="5079207"/>
            <a:ext cx="110906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b="1">
                <a:solidFill>
                  <a:prstClr val="black"/>
                </a:solidFill>
              </a:rPr>
              <a:t>Servo Motor</a:t>
            </a:r>
          </a:p>
        </p:txBody>
      </p:sp>
      <p:sp>
        <p:nvSpPr>
          <p:cNvPr id="373" name="Rectangles 2"/>
          <p:cNvSpPr/>
          <p:nvPr/>
        </p:nvSpPr>
        <p:spPr>
          <a:xfrm>
            <a:off x="4765597" y="3862983"/>
            <a:ext cx="170378" cy="2175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74" name="Oval 373"/>
          <p:cNvSpPr/>
          <p:nvPr/>
        </p:nvSpPr>
        <p:spPr>
          <a:xfrm>
            <a:off x="4763454" y="4081939"/>
            <a:ext cx="80725" cy="74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75" name="Oval 374"/>
          <p:cNvSpPr/>
          <p:nvPr/>
        </p:nvSpPr>
        <p:spPr>
          <a:xfrm>
            <a:off x="4852393" y="4080512"/>
            <a:ext cx="77867" cy="76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76" name="Text Box 34"/>
          <p:cNvSpPr txBox="1"/>
          <p:nvPr/>
        </p:nvSpPr>
        <p:spPr>
          <a:xfrm>
            <a:off x="4528424" y="3655815"/>
            <a:ext cx="740908" cy="2654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125" b="1">
                <a:solidFill>
                  <a:prstClr val="black"/>
                </a:solidFill>
              </a:rPr>
              <a:t>IR </a:t>
            </a:r>
            <a:r>
              <a:rPr lang="en-US" sz="1125" b="1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Sensor</a:t>
            </a:r>
          </a:p>
        </p:txBody>
      </p:sp>
      <p:sp>
        <p:nvSpPr>
          <p:cNvPr id="377" name="Rectangle 376"/>
          <p:cNvSpPr>
            <a:spLocks noChangeArrowheads="1"/>
          </p:cNvSpPr>
          <p:nvPr/>
        </p:nvSpPr>
        <p:spPr bwMode="auto">
          <a:xfrm>
            <a:off x="6054684" y="3278377"/>
            <a:ext cx="473968" cy="777064"/>
          </a:xfrm>
          <a:prstGeom prst="rect">
            <a:avLst/>
          </a:prstGeom>
          <a:solidFill>
            <a:schemeClr val="tx2">
              <a:lumMod val="75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4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378" name="Rectangle 377"/>
          <p:cNvSpPr>
            <a:spLocks noChangeArrowheads="1"/>
          </p:cNvSpPr>
          <p:nvPr/>
        </p:nvSpPr>
        <p:spPr bwMode="auto">
          <a:xfrm>
            <a:off x="6672158" y="3261315"/>
            <a:ext cx="473968" cy="777064"/>
          </a:xfrm>
          <a:prstGeom prst="rect">
            <a:avLst/>
          </a:prstGeom>
          <a:solidFill>
            <a:schemeClr val="tx2">
              <a:lumMod val="75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4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379" name="Oval 378"/>
          <p:cNvSpPr>
            <a:spLocks noChangeArrowheads="1"/>
          </p:cNvSpPr>
          <p:nvPr/>
        </p:nvSpPr>
        <p:spPr bwMode="auto">
          <a:xfrm>
            <a:off x="6161266" y="3377711"/>
            <a:ext cx="239078" cy="233839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380" name="Oval 379"/>
          <p:cNvSpPr>
            <a:spLocks noChangeArrowheads="1"/>
          </p:cNvSpPr>
          <p:nvPr/>
        </p:nvSpPr>
        <p:spPr bwMode="auto">
          <a:xfrm>
            <a:off x="6818691" y="3392782"/>
            <a:ext cx="239078" cy="233839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381" name="Oval 380"/>
          <p:cNvSpPr>
            <a:spLocks noChangeArrowheads="1"/>
          </p:cNvSpPr>
          <p:nvPr/>
        </p:nvSpPr>
        <p:spPr bwMode="auto">
          <a:xfrm>
            <a:off x="6203748" y="3768956"/>
            <a:ext cx="157639" cy="145256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IN" sz="1350">
              <a:solidFill>
                <a:prstClr val="black"/>
              </a:solidFill>
            </a:endParaRPr>
          </a:p>
        </p:txBody>
      </p:sp>
      <p:sp>
        <p:nvSpPr>
          <p:cNvPr id="382" name="Oval 381"/>
          <p:cNvSpPr>
            <a:spLocks noChangeArrowheads="1"/>
          </p:cNvSpPr>
          <p:nvPr/>
        </p:nvSpPr>
        <p:spPr bwMode="auto">
          <a:xfrm>
            <a:off x="6841458" y="3774631"/>
            <a:ext cx="157639" cy="145256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IN" sz="1350">
              <a:solidFill>
                <a:prstClr val="black"/>
              </a:solidFill>
            </a:endParaRPr>
          </a:p>
        </p:txBody>
      </p:sp>
      <p:sp useBgFill="1">
        <p:nvSpPr>
          <p:cNvPr id="383" name="Flowchart: Manual Operation 382"/>
          <p:cNvSpPr/>
          <p:nvPr/>
        </p:nvSpPr>
        <p:spPr>
          <a:xfrm rot="2702200">
            <a:off x="1779315" y="1753359"/>
            <a:ext cx="754380" cy="293251"/>
          </a:xfrm>
          <a:prstGeom prst="flowChartManualOperation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  <a:sp3d prstMaterial="meta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384" name="Oval 383"/>
          <p:cNvSpPr/>
          <p:nvPr/>
        </p:nvSpPr>
        <p:spPr>
          <a:xfrm rot="2702200">
            <a:off x="1934083" y="1758393"/>
            <a:ext cx="94655" cy="882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85" name="Oval 384"/>
          <p:cNvSpPr/>
          <p:nvPr/>
        </p:nvSpPr>
        <p:spPr>
          <a:xfrm rot="2702200">
            <a:off x="1900469" y="1791964"/>
            <a:ext cx="94655" cy="882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86" name="Oval 385"/>
          <p:cNvSpPr/>
          <p:nvPr/>
        </p:nvSpPr>
        <p:spPr>
          <a:xfrm rot="2702200">
            <a:off x="2099677" y="1900444"/>
            <a:ext cx="94655" cy="882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87" name="Oval 386"/>
          <p:cNvSpPr/>
          <p:nvPr/>
        </p:nvSpPr>
        <p:spPr>
          <a:xfrm rot="2702200">
            <a:off x="1967358" y="1858937"/>
            <a:ext cx="94655" cy="882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88" name="Oval 387"/>
          <p:cNvSpPr/>
          <p:nvPr/>
        </p:nvSpPr>
        <p:spPr>
          <a:xfrm rot="2702200">
            <a:off x="2233454" y="2034391"/>
            <a:ext cx="94655" cy="882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89" name="Oval 388"/>
          <p:cNvSpPr/>
          <p:nvPr/>
        </p:nvSpPr>
        <p:spPr>
          <a:xfrm rot="2702200">
            <a:off x="2054186" y="1945877"/>
            <a:ext cx="94655" cy="882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90" name="Oval 389"/>
          <p:cNvSpPr/>
          <p:nvPr/>
        </p:nvSpPr>
        <p:spPr>
          <a:xfrm rot="2702200">
            <a:off x="2121074" y="2012851"/>
            <a:ext cx="94655" cy="882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91" name="Oval 390"/>
          <p:cNvSpPr/>
          <p:nvPr/>
        </p:nvSpPr>
        <p:spPr>
          <a:xfrm rot="2702200">
            <a:off x="2152878" y="2044695"/>
            <a:ext cx="94655" cy="8822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92" name="Oval 391"/>
          <p:cNvSpPr/>
          <p:nvPr/>
        </p:nvSpPr>
        <p:spPr>
          <a:xfrm rot="2702200">
            <a:off x="1987298" y="1878903"/>
            <a:ext cx="94655" cy="882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93" name="Diagonal Stripe 392"/>
          <p:cNvSpPr/>
          <p:nvPr/>
        </p:nvSpPr>
        <p:spPr>
          <a:xfrm rot="21120000" flipV="1">
            <a:off x="3775115" y="3890129"/>
            <a:ext cx="651510" cy="57114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394" name="Oval 393"/>
          <p:cNvSpPr/>
          <p:nvPr/>
        </p:nvSpPr>
        <p:spPr>
          <a:xfrm>
            <a:off x="3586582" y="3709393"/>
            <a:ext cx="94298" cy="107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95" name="Oval 394"/>
          <p:cNvSpPr/>
          <p:nvPr/>
        </p:nvSpPr>
        <p:spPr>
          <a:xfrm>
            <a:off x="3895822" y="4215123"/>
            <a:ext cx="94298" cy="1071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96" name="Oval 395"/>
          <p:cNvSpPr/>
          <p:nvPr/>
        </p:nvSpPr>
        <p:spPr>
          <a:xfrm>
            <a:off x="4113396" y="4324470"/>
            <a:ext cx="94298" cy="107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97" name="Oval 396"/>
          <p:cNvSpPr/>
          <p:nvPr/>
        </p:nvSpPr>
        <p:spPr>
          <a:xfrm>
            <a:off x="4751082" y="4330351"/>
            <a:ext cx="94298" cy="107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98" name="Oval 397"/>
          <p:cNvSpPr/>
          <p:nvPr/>
        </p:nvSpPr>
        <p:spPr>
          <a:xfrm>
            <a:off x="6184789" y="4295896"/>
            <a:ext cx="94298" cy="107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99" name="Oval 398"/>
          <p:cNvSpPr/>
          <p:nvPr/>
        </p:nvSpPr>
        <p:spPr>
          <a:xfrm>
            <a:off x="4727081" y="4324620"/>
            <a:ext cx="94298" cy="107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grpSp>
        <p:nvGrpSpPr>
          <p:cNvPr id="400" name="Group 399"/>
          <p:cNvGrpSpPr/>
          <p:nvPr/>
        </p:nvGrpSpPr>
        <p:grpSpPr>
          <a:xfrm>
            <a:off x="6893844" y="4547176"/>
            <a:ext cx="229315" cy="557213"/>
            <a:chOff x="13106" y="3281"/>
            <a:chExt cx="642" cy="1121"/>
          </a:xfrm>
        </p:grpSpPr>
        <p:sp>
          <p:nvSpPr>
            <p:cNvPr id="401" name="Rectangle 400"/>
            <p:cNvSpPr/>
            <p:nvPr/>
          </p:nvSpPr>
          <p:spPr>
            <a:xfrm rot="16200000">
              <a:off x="13368" y="3019"/>
              <a:ext cx="119" cy="64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3368" y="3420"/>
              <a:ext cx="120" cy="9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403" name="Oval 402"/>
          <p:cNvSpPr/>
          <p:nvPr/>
        </p:nvSpPr>
        <p:spPr>
          <a:xfrm>
            <a:off x="6922301" y="4380726"/>
            <a:ext cx="94298" cy="107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125 C 3.33333E-6 -0.18102 0.0164 -0.25 0.02981 -0.25 L 0.05963 -0.2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-0.01042 0.22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0.00429 0.217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0.0082 0.1847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00182 0.1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0196 0.056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01915 0.000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01953 0.000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0.02083 0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2552 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1836 0.004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02864 0.0835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0.01315 0.0120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0.06732 -0.0050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0.00065 0.0909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62 0.00185 L 0.15794 -0.0032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0.00234 -0.0377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0.00521 -0.0988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62 0.00185 L 0.23151 -0.0030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-0.00235 -0.0377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9 -0.01389 L -0.00339 -0.1127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341" grpId="0" animBg="1"/>
      <p:bldP spid="341" grpId="1" animBg="1"/>
      <p:bldP spid="345" grpId="0" animBg="1"/>
      <p:bldP spid="346" grpId="0" animBg="1"/>
      <p:bldP spid="386" grpId="0" animBg="1"/>
      <p:bldP spid="388" grpId="0" animBg="1"/>
      <p:bldP spid="389" grpId="0" animBg="1"/>
      <p:bldP spid="390" grpId="0" animBg="1"/>
      <p:bldP spid="391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1351</Words>
  <Application>Microsoft Office PowerPoint</Application>
  <PresentationFormat>On-screen Show (4:3)</PresentationFormat>
  <Paragraphs>288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SimSun</vt:lpstr>
      <vt:lpstr>Arial</vt:lpstr>
      <vt:lpstr>Gill Sans MT</vt:lpstr>
      <vt:lpstr>华文中宋</vt:lpstr>
      <vt:lpstr>Times New Roman</vt:lpstr>
      <vt:lpstr>Verdana</vt:lpstr>
      <vt:lpstr>Wingdings</vt:lpstr>
      <vt:lpstr>Wingdings 2</vt:lpstr>
      <vt:lpstr>Solstice</vt:lpstr>
      <vt:lpstr>                   PES’s Modern College of Engineering, Shivajinagar, Pune-5.                             Department of Electronics and Telecommunication 2019-20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  <vt:lpstr>PowerPoint Presentation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  <vt:lpstr>                          PES’s Modern College of Engineering, Shivajinagar, pune-5.                                  Department of Electronics and Telecommunication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PES’s Modern College of Engineering, Shivajinagar, pune-5.</dc:title>
  <dc:creator>Aparna.Laturkar</dc:creator>
  <cp:lastModifiedBy>Microsoft account</cp:lastModifiedBy>
  <cp:revision>51</cp:revision>
  <dcterms:created xsi:type="dcterms:W3CDTF">2006-08-16T00:00:00Z</dcterms:created>
  <dcterms:modified xsi:type="dcterms:W3CDTF">2020-06-06T13:00:21Z</dcterms:modified>
</cp:coreProperties>
</file>