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96" r:id="rId3"/>
    <p:sldId id="264" r:id="rId4"/>
    <p:sldId id="330" r:id="rId5"/>
    <p:sldId id="331" r:id="rId6"/>
    <p:sldId id="332" r:id="rId7"/>
    <p:sldId id="333" r:id="rId8"/>
    <p:sldId id="334" r:id="rId9"/>
    <p:sldId id="335" r:id="rId10"/>
    <p:sldId id="336" r:id="rId11"/>
    <p:sldId id="337" r:id="rId12"/>
    <p:sldId id="32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1A8A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162" autoAdjust="0"/>
    <p:restoredTop sz="94660"/>
  </p:normalViewPr>
  <p:slideViewPr>
    <p:cSldViewPr snapToGrid="0" snapToObjects="1">
      <p:cViewPr varScale="1">
        <p:scale>
          <a:sx n="62" d="100"/>
          <a:sy n="62" d="100"/>
        </p:scale>
        <p:origin x="-140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5789C-3CA8-473B-87DD-60062291B222}" type="datetimeFigureOut">
              <a:rPr lang="en-US" smtClean="0"/>
              <a:pPr/>
              <a:t>12/14/2015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5C1B8-D4E5-46D8-B4DF-D622DA13E09F}" type="slidenum">
              <a:rPr lang="en-US" smtClean="0"/>
              <a:pPr/>
              <a:t>‹#›</a:t>
            </a:fld>
            <a:endParaRPr lang="en-US"/>
          </a:p>
        </p:txBody>
      </p:sp>
    </p:spTree>
    <p:extLst>
      <p:ext uri="{BB962C8B-B14F-4D97-AF65-F5344CB8AC3E}">
        <p14:creationId xmlns="" xmlns:p14="http://schemas.microsoft.com/office/powerpoint/2010/main" val="57501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pPr/>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pPr/>
              <a:t>‹#›</a:t>
            </a:fld>
            <a:endParaRPr lang="en-US"/>
          </a:p>
        </p:txBody>
      </p:sp>
    </p:spTree>
    <p:extLst>
      <p:ext uri="{BB962C8B-B14F-4D97-AF65-F5344CB8AC3E}">
        <p14:creationId xmlns=""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pPr/>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pPr/>
              <a:t>‹#›</a:t>
            </a:fld>
            <a:endParaRPr lang="en-US"/>
          </a:p>
        </p:txBody>
      </p:sp>
    </p:spTree>
    <p:extLst>
      <p:ext uri="{BB962C8B-B14F-4D97-AF65-F5344CB8AC3E}">
        <p14:creationId xmlns=""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ownload.finance.yahoo.com/d/quotes.csv?s" TargetMode="External"/><Relationship Id="rId7" Type="http://schemas.openxmlformats.org/officeDocument/2006/relationships/hyperlink" Target="http://chart.apis.google.com/chart?chst=d_map_pin_shadow" TargetMode="External"/><Relationship Id="rId2" Type="http://schemas.openxmlformats.org/officeDocument/2006/relationships/hyperlink" Target="http://ichart.finance.yahoo.com/table.csv?s=%7b0%7d&amp;c=%7b1%7d" TargetMode="External"/><Relationship Id="rId1" Type="http://schemas.openxmlformats.org/officeDocument/2006/relationships/slideLayout" Target="../slideLayouts/slideLayout13.xml"/><Relationship Id="rId6" Type="http://schemas.openxmlformats.org/officeDocument/2006/relationships/hyperlink" Target="http://chart.apis.google.com/chart?chst=d_map_pin_letter&amp;chld=%E2%80%A2" TargetMode="External"/><Relationship Id="rId5" Type="http://schemas.openxmlformats.org/officeDocument/2006/relationships/hyperlink" Target="https://maps.googleapis.com/maps/api/js?v=3.exp&amp;sensor=false" TargetMode="External"/><Relationship Id="rId4" Type="http://schemas.openxmlformats.org/officeDocument/2006/relationships/hyperlink" Target="http://download.finance.yahoo.com/d/quotes.csv?s=%22+symbol+%22&amp;f=sl1d1t1c1hgvbap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2417"/>
            <a:ext cx="7772400" cy="1750978"/>
          </a:xfrm>
        </p:spPr>
        <p:txBody>
          <a:bodyPr>
            <a:normAutofit fontScale="90000"/>
          </a:bodyPr>
          <a:lstStyle/>
          <a:p>
            <a:r>
              <a:rPr lang="en-US" sz="4800" dirty="0" smtClean="0">
                <a:latin typeface="Times New Roman" pitchFamily="18" charset="0"/>
                <a:cs typeface="Times New Roman" pitchFamily="18" charset="0"/>
              </a:rPr>
              <a:t>Trade Monitoring</a:t>
            </a:r>
            <a:br>
              <a:rPr lang="en-US" sz="4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smtClean="0">
                <a:solidFill>
                  <a:srgbClr val="FFC000"/>
                </a:solidFill>
                <a:latin typeface="Times New Roman" pitchFamily="18" charset="0"/>
                <a:cs typeface="Times New Roman" pitchFamily="18" charset="0"/>
              </a:rPr>
              <a:t>...A place for Marketing and Innovation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5" name="Subtitle 4"/>
          <p:cNvSpPr>
            <a:spLocks noGrp="1"/>
          </p:cNvSpPr>
          <p:nvPr>
            <p:ph type="subTitle" idx="1"/>
          </p:nvPr>
        </p:nvSpPr>
        <p:spPr>
          <a:xfrm>
            <a:off x="431515" y="2321960"/>
            <a:ext cx="8462874" cy="1977667"/>
          </a:xfrm>
        </p:spPr>
        <p:txBody>
          <a:bodyPr>
            <a:noAutofit/>
          </a:bodyPr>
          <a:lstStyle/>
          <a:p>
            <a:pPr>
              <a:lnSpc>
                <a:spcPts val="1000"/>
              </a:lnSpc>
              <a:spcBef>
                <a:spcPts val="0"/>
              </a:spcBef>
              <a:spcAft>
                <a:spcPts val="50"/>
              </a:spcAft>
            </a:pPr>
            <a:endParaRPr lang="en-US" sz="2000" dirty="0" smtClean="0">
              <a:solidFill>
                <a:srgbClr val="FFFF00"/>
              </a:solidFill>
              <a:latin typeface="Times New Roman" pitchFamily="18" charset="0"/>
              <a:cs typeface="Times New Roman" pitchFamily="18" charset="0"/>
            </a:endParaRPr>
          </a:p>
          <a:p>
            <a:pPr>
              <a:lnSpc>
                <a:spcPts val="1000"/>
              </a:lnSpc>
              <a:spcBef>
                <a:spcPts val="0"/>
              </a:spcBef>
              <a:spcAft>
                <a:spcPts val="50"/>
              </a:spcAft>
            </a:pPr>
            <a:r>
              <a:rPr lang="en-US" sz="2000" dirty="0" smtClean="0">
                <a:solidFill>
                  <a:srgbClr val="FFFF00"/>
                </a:solidFill>
                <a:latin typeface="Times New Roman" pitchFamily="18" charset="0"/>
                <a:cs typeface="Times New Roman" pitchFamily="18" charset="0"/>
              </a:rPr>
              <a:t>By </a:t>
            </a:r>
          </a:p>
          <a:p>
            <a:pPr>
              <a:lnSpc>
                <a:spcPts val="1000"/>
              </a:lnSpc>
              <a:spcBef>
                <a:spcPts val="0"/>
              </a:spcBef>
              <a:spcAft>
                <a:spcPts val="50"/>
              </a:spcAft>
            </a:pPr>
            <a:endParaRPr lang="en-US" sz="2000" dirty="0" smtClean="0">
              <a:solidFill>
                <a:srgbClr val="FFFF00"/>
              </a:solidFill>
              <a:latin typeface="Times New Roman" pitchFamily="18" charset="0"/>
              <a:cs typeface="Times New Roman" pitchFamily="18" charset="0"/>
            </a:endParaRPr>
          </a:p>
          <a:p>
            <a:pPr>
              <a:lnSpc>
                <a:spcPts val="1000"/>
              </a:lnSpc>
              <a:spcBef>
                <a:spcPts val="0"/>
              </a:spcBef>
              <a:spcAft>
                <a:spcPts val="50"/>
              </a:spcAft>
            </a:pPr>
            <a:r>
              <a:rPr lang="en-US" sz="2000" dirty="0" smtClean="0">
                <a:solidFill>
                  <a:srgbClr val="FFFF00"/>
                </a:solidFill>
                <a:latin typeface="Times New Roman" pitchFamily="18" charset="0"/>
                <a:cs typeface="Times New Roman" pitchFamily="18" charset="0"/>
              </a:rPr>
              <a:t>Group-8</a:t>
            </a:r>
          </a:p>
          <a:p>
            <a:pPr>
              <a:lnSpc>
                <a:spcPts val="1000"/>
              </a:lnSpc>
              <a:spcBef>
                <a:spcPts val="0"/>
              </a:spcBef>
              <a:spcAft>
                <a:spcPts val="50"/>
              </a:spcAft>
            </a:pPr>
            <a:endParaRPr lang="en-US" sz="1600" dirty="0" smtClean="0">
              <a:solidFill>
                <a:srgbClr val="92D050"/>
              </a:solidFill>
              <a:latin typeface="Times New Roman" pitchFamily="18" charset="0"/>
              <a:cs typeface="Times New Roman" pitchFamily="18" charset="0"/>
            </a:endParaRPr>
          </a:p>
          <a:p>
            <a:pPr>
              <a:lnSpc>
                <a:spcPts val="1000"/>
              </a:lnSpc>
              <a:spcBef>
                <a:spcPts val="0"/>
              </a:spcBef>
              <a:spcAft>
                <a:spcPts val="50"/>
              </a:spcAft>
            </a:pPr>
            <a:r>
              <a:rPr lang="en-US" sz="1600" dirty="0" smtClean="0">
                <a:solidFill>
                  <a:srgbClr val="92D050"/>
                </a:solidFill>
                <a:latin typeface="Times New Roman" pitchFamily="18" charset="0"/>
                <a:cs typeface="Times New Roman" pitchFamily="18" charset="0"/>
              </a:rPr>
              <a:t>Ashok </a:t>
            </a:r>
            <a:r>
              <a:rPr lang="en-US" sz="1600" dirty="0" err="1" smtClean="0">
                <a:solidFill>
                  <a:srgbClr val="92D050"/>
                </a:solidFill>
                <a:latin typeface="Times New Roman" pitchFamily="18" charset="0"/>
                <a:cs typeface="Times New Roman" pitchFamily="18" charset="0"/>
              </a:rPr>
              <a:t>Yaganti</a:t>
            </a:r>
            <a:r>
              <a:rPr lang="en-US" sz="1600" dirty="0" smtClean="0">
                <a:solidFill>
                  <a:srgbClr val="92D050"/>
                </a:solidFill>
                <a:latin typeface="Times New Roman" pitchFamily="18" charset="0"/>
                <a:cs typeface="Times New Roman" pitchFamily="18" charset="0"/>
              </a:rPr>
              <a:t>                            (68)</a:t>
            </a:r>
          </a:p>
          <a:p>
            <a:pPr marR="118745" indent="-228600" hangingPunct="0">
              <a:lnSpc>
                <a:spcPct val="150000"/>
              </a:lnSpc>
            </a:pPr>
            <a:r>
              <a:rPr lang="en-GB" sz="1600" dirty="0" smtClean="0">
                <a:solidFill>
                  <a:srgbClr val="92D050"/>
                </a:solidFill>
                <a:latin typeface="Times New Roman" pitchFamily="18" charset="0"/>
                <a:cs typeface="Times New Roman" pitchFamily="18" charset="0"/>
              </a:rPr>
              <a:t>  </a:t>
            </a:r>
            <a:r>
              <a:rPr lang="en-GB" sz="1600" dirty="0" err="1" smtClean="0">
                <a:solidFill>
                  <a:srgbClr val="92D050"/>
                </a:solidFill>
                <a:latin typeface="Times New Roman" pitchFamily="18" charset="0"/>
                <a:cs typeface="Times New Roman" pitchFamily="18" charset="0"/>
              </a:rPr>
              <a:t>Yatheeswara</a:t>
            </a:r>
            <a:r>
              <a:rPr lang="en-GB" sz="1600" dirty="0" smtClean="0">
                <a:solidFill>
                  <a:srgbClr val="92D050"/>
                </a:solidFill>
                <a:latin typeface="Times New Roman" pitchFamily="18" charset="0"/>
                <a:cs typeface="Times New Roman" pitchFamily="18" charset="0"/>
              </a:rPr>
              <a:t> Reddy </a:t>
            </a:r>
            <a:r>
              <a:rPr lang="en-GB" sz="1600" dirty="0" err="1" smtClean="0">
                <a:solidFill>
                  <a:srgbClr val="92D050"/>
                </a:solidFill>
                <a:latin typeface="Times New Roman" pitchFamily="18" charset="0"/>
                <a:cs typeface="Times New Roman" pitchFamily="18" charset="0"/>
              </a:rPr>
              <a:t>Pulicherla</a:t>
            </a:r>
            <a:r>
              <a:rPr lang="en-GB" sz="1600" dirty="0" smtClean="0">
                <a:solidFill>
                  <a:srgbClr val="92D050"/>
                </a:solidFill>
                <a:latin typeface="Times New Roman" pitchFamily="18" charset="0"/>
                <a:cs typeface="Times New Roman" pitchFamily="18" charset="0"/>
              </a:rPr>
              <a:t>   (52)</a:t>
            </a:r>
            <a:endParaRPr lang="en-US" sz="1600" dirty="0" smtClean="0">
              <a:solidFill>
                <a:srgbClr val="92D050"/>
              </a:solidFill>
              <a:latin typeface="Times New Roman" pitchFamily="18" charset="0"/>
              <a:cs typeface="Times New Roman" pitchFamily="18" charset="0"/>
            </a:endParaRPr>
          </a:p>
          <a:p>
            <a:pPr marR="118745" indent="-228600" hangingPunct="0">
              <a:lnSpc>
                <a:spcPct val="150000"/>
              </a:lnSpc>
            </a:pPr>
            <a:r>
              <a:rPr lang="en-GB" sz="1600" dirty="0" smtClean="0">
                <a:solidFill>
                  <a:srgbClr val="92D050"/>
                </a:solidFill>
                <a:latin typeface="Times New Roman" pitchFamily="18" charset="0"/>
                <a:cs typeface="Times New Roman" pitchFamily="18" charset="0"/>
              </a:rPr>
              <a:t>  Mohamed </a:t>
            </a:r>
            <a:r>
              <a:rPr lang="en-GB" sz="1600" dirty="0" err="1" smtClean="0">
                <a:solidFill>
                  <a:srgbClr val="92D050"/>
                </a:solidFill>
                <a:latin typeface="Times New Roman" pitchFamily="18" charset="0"/>
                <a:cs typeface="Times New Roman" pitchFamily="18" charset="0"/>
              </a:rPr>
              <a:t>Gharibi</a:t>
            </a:r>
            <a:r>
              <a:rPr lang="en-GB" sz="1600" dirty="0" smtClean="0">
                <a:solidFill>
                  <a:srgbClr val="92D050"/>
                </a:solidFill>
                <a:latin typeface="Times New Roman" pitchFamily="18" charset="0"/>
                <a:cs typeface="Times New Roman" pitchFamily="18" charset="0"/>
              </a:rPr>
              <a:t>		         (23)</a:t>
            </a:r>
          </a:p>
          <a:p>
            <a:pPr marR="118745" indent="-228600" hangingPunct="0">
              <a:lnSpc>
                <a:spcPct val="150000"/>
              </a:lnSpc>
            </a:pPr>
            <a:r>
              <a:rPr lang="en-GB" sz="1600" dirty="0" smtClean="0">
                <a:solidFill>
                  <a:srgbClr val="92D050"/>
                </a:solidFill>
                <a:latin typeface="Times New Roman" pitchFamily="18" charset="0"/>
                <a:cs typeface="Times New Roman" pitchFamily="18" charset="0"/>
              </a:rPr>
              <a:t>  </a:t>
            </a:r>
            <a:r>
              <a:rPr lang="en-GB" sz="1600" dirty="0" err="1" smtClean="0">
                <a:solidFill>
                  <a:srgbClr val="92D050"/>
                </a:solidFill>
                <a:latin typeface="Times New Roman" pitchFamily="18" charset="0"/>
                <a:cs typeface="Times New Roman" pitchFamily="18" charset="0"/>
              </a:rPr>
              <a:t>Venkata</a:t>
            </a:r>
            <a:r>
              <a:rPr lang="en-GB" sz="1600" dirty="0" smtClean="0">
                <a:solidFill>
                  <a:srgbClr val="92D050"/>
                </a:solidFill>
                <a:latin typeface="Times New Roman" pitchFamily="18" charset="0"/>
                <a:cs typeface="Times New Roman" pitchFamily="18" charset="0"/>
              </a:rPr>
              <a:t> </a:t>
            </a:r>
            <a:r>
              <a:rPr lang="en-GB" sz="1600" dirty="0" err="1" smtClean="0">
                <a:solidFill>
                  <a:srgbClr val="92D050"/>
                </a:solidFill>
                <a:latin typeface="Times New Roman" pitchFamily="18" charset="0"/>
                <a:cs typeface="Times New Roman" pitchFamily="18" charset="0"/>
              </a:rPr>
              <a:t>Sasidhar</a:t>
            </a:r>
            <a:r>
              <a:rPr lang="en-GB" sz="1600" dirty="0" smtClean="0">
                <a:solidFill>
                  <a:srgbClr val="92D050"/>
                </a:solidFill>
                <a:latin typeface="Times New Roman" pitchFamily="18" charset="0"/>
                <a:cs typeface="Times New Roman" pitchFamily="18" charset="0"/>
              </a:rPr>
              <a:t> </a:t>
            </a:r>
            <a:r>
              <a:rPr lang="en-GB" sz="1600" dirty="0" err="1" smtClean="0">
                <a:solidFill>
                  <a:srgbClr val="92D050"/>
                </a:solidFill>
                <a:latin typeface="Times New Roman" pitchFamily="18" charset="0"/>
                <a:cs typeface="Times New Roman" pitchFamily="18" charset="0"/>
              </a:rPr>
              <a:t>Kanumuri</a:t>
            </a:r>
            <a:r>
              <a:rPr lang="en-GB" sz="1600" dirty="0" smtClean="0">
                <a:solidFill>
                  <a:srgbClr val="92D050"/>
                </a:solidFill>
                <a:latin typeface="Times New Roman" pitchFamily="18" charset="0"/>
                <a:cs typeface="Times New Roman" pitchFamily="18" charset="0"/>
              </a:rPr>
              <a:t>       (35)</a:t>
            </a:r>
            <a:endParaRPr lang="en-US" sz="1600" dirty="0" smtClean="0">
              <a:solidFill>
                <a:srgbClr val="92D05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30914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149"/>
          </a:xfrm>
        </p:spPr>
        <p:txBody>
          <a:bodyPr>
            <a:normAutofit/>
          </a:bodyPr>
          <a:lstStyle/>
          <a:p>
            <a:pPr algn="l"/>
            <a:r>
              <a:rPr lang="en-US" sz="2000" dirty="0" smtClean="0">
                <a:latin typeface="Times New Roman" pitchFamily="18" charset="0"/>
                <a:cs typeface="Times New Roman" pitchFamily="18" charset="0"/>
              </a:rPr>
              <a:t>Market Statistics</a:t>
            </a:r>
          </a:p>
        </p:txBody>
      </p:sp>
      <p:pic>
        <p:nvPicPr>
          <p:cNvPr id="4098" name="Picture 2" descr="C:\Users\ashok\Desktop\temp\screens4\36.png"/>
          <p:cNvPicPr>
            <a:picLocks noGrp="1" noChangeAspect="1" noChangeArrowheads="1"/>
          </p:cNvPicPr>
          <p:nvPr>
            <p:ph idx="1"/>
          </p:nvPr>
        </p:nvPicPr>
        <p:blipFill>
          <a:blip r:embed="rId2"/>
          <a:srcRect/>
          <a:stretch>
            <a:fillRect/>
          </a:stretch>
        </p:blipFill>
        <p:spPr bwMode="auto">
          <a:xfrm>
            <a:off x="548921" y="1315092"/>
            <a:ext cx="8046157" cy="481107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MKC\PBD\Presentation\2 (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73197" y="693174"/>
            <a:ext cx="4379913" cy="4379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985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latin typeface="Times New Roman" pitchFamily="18" charset="0"/>
                <a:cs typeface="Times New Roman" pitchFamily="18" charset="0"/>
              </a:rPr>
              <a:t>Introduction</a:t>
            </a:r>
            <a:endParaRPr lang="en-US" sz="3200" dirty="0"/>
          </a:p>
        </p:txBody>
      </p:sp>
      <p:sp>
        <p:nvSpPr>
          <p:cNvPr id="3" name="Content Placeholder 2"/>
          <p:cNvSpPr>
            <a:spLocks noGrp="1"/>
          </p:cNvSpPr>
          <p:nvPr>
            <p:ph idx="1"/>
          </p:nvPr>
        </p:nvSpPr>
        <p:spPr/>
        <p:txBody>
          <a:bodyPr>
            <a:normAutofit/>
          </a:bodyPr>
          <a:lstStyle/>
          <a:p>
            <a:pPr algn="just"/>
            <a:r>
              <a:rPr lang="en-US" sz="1800" dirty="0" smtClean="0">
                <a:latin typeface="Times New Roman" panose="02020603050405020304" pitchFamily="18" charset="0"/>
                <a:ea typeface="Calibri" panose="020F0502020204030204" pitchFamily="34" charset="0"/>
                <a:cs typeface="Arial" panose="020B0604020202020204" pitchFamily="34" charset="0"/>
              </a:rPr>
              <a:t>Trade Monitoring is an application service for the people to exchange their products i.e. buying and selling shares online. The main purpose of this online service is to facilitate the exchange of shares between buyers and sellers</a:t>
            </a:r>
          </a:p>
          <a:p>
            <a:pPr>
              <a:lnSpc>
                <a:spcPct val="107000"/>
              </a:lnSpc>
              <a:spcAft>
                <a:spcPts val="800"/>
              </a:spcAft>
              <a:buNone/>
            </a:pPr>
            <a:endParaRPr lang="en-US" sz="1800" b="1" dirty="0" smtClean="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1800" b="1" dirty="0" smtClean="0">
                <a:latin typeface="Times New Roman" panose="02020603050405020304" pitchFamily="18" charset="0"/>
                <a:ea typeface="Calibri" panose="020F0502020204030204" pitchFamily="34" charset="0"/>
                <a:cs typeface="Arial" panose="020B0604020202020204" pitchFamily="34" charset="0"/>
              </a:rPr>
              <a:t>Shares:  </a:t>
            </a:r>
            <a:r>
              <a:rPr lang="en-US" sz="1800" dirty="0" smtClean="0">
                <a:latin typeface="Times New Roman" panose="02020603050405020304" pitchFamily="18" charset="0"/>
                <a:ea typeface="Calibri" panose="020F0502020204030204" pitchFamily="34" charset="0"/>
                <a:cs typeface="Arial" panose="020B0604020202020204" pitchFamily="34" charset="0"/>
              </a:rPr>
              <a:t>Shares are small pieces of a company. Buying shares make you own small   parts in that company</a:t>
            </a:r>
          </a:p>
          <a:p>
            <a:pPr algn="just">
              <a:lnSpc>
                <a:spcPct val="107000"/>
              </a:lnSpc>
              <a:spcAft>
                <a:spcPts val="800"/>
              </a:spcAft>
            </a:pPr>
            <a:r>
              <a:rPr lang="en-US" sz="1800" dirty="0" smtClean="0">
                <a:latin typeface="Times New Roman" panose="02020603050405020304" pitchFamily="18" charset="0"/>
                <a:ea typeface="Calibri" panose="020F0502020204030204" pitchFamily="34" charset="0"/>
                <a:cs typeface="Arial" panose="020B0604020202020204" pitchFamily="34" charset="0"/>
              </a:rPr>
              <a:t>In our application we are going to create applications which provide a private service between buyers and sellers. Buyers can buy the company shares and if they wish to sell, they can sell with the current market value.</a:t>
            </a:r>
          </a:p>
          <a:p>
            <a:pPr algn="just">
              <a:buNone/>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latin typeface="Times New Roman" pitchFamily="18" charset="0"/>
                <a:cs typeface="Times New Roman" pitchFamily="18" charset="0"/>
              </a:rPr>
              <a:t>System Architecture</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84227" y="1600200"/>
            <a:ext cx="6375545" cy="45259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3600"/>
          </a:xfrm>
        </p:spPr>
        <p:txBody>
          <a:bodyPr>
            <a:normAutofit/>
          </a:bodyPr>
          <a:lstStyle/>
          <a:p>
            <a:pPr algn="l"/>
            <a:r>
              <a:rPr lang="en-US" sz="3200" dirty="0" smtClean="0">
                <a:solidFill>
                  <a:srgbClr val="0070C0"/>
                </a:solidFill>
                <a:latin typeface="Times New Roman" pitchFamily="18" charset="0"/>
                <a:cs typeface="Times New Roman" pitchFamily="18" charset="0"/>
              </a:rPr>
              <a:t>Features in our Application</a:t>
            </a:r>
          </a:p>
        </p:txBody>
      </p:sp>
      <p:sp>
        <p:nvSpPr>
          <p:cNvPr id="3" name="Content Placeholder 2"/>
          <p:cNvSpPr>
            <a:spLocks noGrp="1"/>
          </p:cNvSpPr>
          <p:nvPr>
            <p:ph idx="1"/>
          </p:nvPr>
        </p:nvSpPr>
        <p:spPr>
          <a:xfrm>
            <a:off x="457200" y="1058238"/>
            <a:ext cx="8229600" cy="5067925"/>
          </a:xfrm>
        </p:spPr>
        <p:txBody>
          <a:bodyPr>
            <a:normAutofit fontScale="77500" lnSpcReduction="20000"/>
          </a:bodyPr>
          <a:lstStyle/>
          <a:p>
            <a:pPr>
              <a:lnSpc>
                <a:spcPct val="107000"/>
              </a:lnSpc>
              <a:spcAft>
                <a:spcPts val="800"/>
              </a:spcAft>
            </a:pPr>
            <a:r>
              <a:rPr lang="en-US" b="1" u="sng" dirty="0" smtClean="0">
                <a:latin typeface="Times New Roman" panose="02020603050405020304" pitchFamily="18" charset="0"/>
                <a:ea typeface="Calibri" panose="020F0502020204030204" pitchFamily="34" charset="0"/>
                <a:cs typeface="Arial" panose="020B0604020202020204" pitchFamily="34" charset="0"/>
              </a:rPr>
              <a:t>Web Application:</a:t>
            </a:r>
            <a:endParaRPr lang="en-US" dirty="0" smtClean="0">
              <a:latin typeface="Calibri" panose="020F0502020204030204" pitchFamily="34" charset="0"/>
              <a:ea typeface="Calibri" panose="020F0502020204030204" pitchFamily="34" charset="0"/>
              <a:cs typeface="Arial" panose="020B0604020202020204" pitchFamily="34" charset="0"/>
            </a:endParaRP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Placing the order to buy the shares under condition</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Displaying the User bought shares by user Portfolio</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Sell the shares</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Make Appointment</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Generating reports and sending the Email notifications on every transaction.</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Displaying the current trading information</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Displaying the historical information from 1962.</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Consuming WCF service.</a:t>
            </a:r>
          </a:p>
          <a:p>
            <a:pPr lvl="0">
              <a:lnSpc>
                <a:spcPct val="107000"/>
              </a:lnSpc>
              <a:spcBef>
                <a:spcPts val="0"/>
              </a:spcBef>
              <a:spcAft>
                <a:spcPts val="800"/>
              </a:spcAft>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Importing external API’s.</a:t>
            </a:r>
          </a:p>
          <a:p>
            <a:pPr>
              <a:lnSpc>
                <a:spcPct val="107000"/>
              </a:lnSpc>
              <a:spcAft>
                <a:spcPts val="800"/>
              </a:spcAft>
            </a:pPr>
            <a:r>
              <a:rPr lang="en-US" b="1" u="sng" dirty="0" smtClean="0">
                <a:latin typeface="Times New Roman" panose="02020603050405020304" pitchFamily="18" charset="0"/>
                <a:ea typeface="Calibri" panose="020F0502020204030204" pitchFamily="34" charset="0"/>
                <a:cs typeface="Arial" panose="020B0604020202020204" pitchFamily="34" charset="0"/>
              </a:rPr>
              <a:t>Mobile Application:</a:t>
            </a:r>
            <a:endParaRPr lang="en-US" dirty="0" smtClean="0">
              <a:latin typeface="Calibri" panose="020F0502020204030204" pitchFamily="34" charset="0"/>
              <a:ea typeface="Calibri" panose="020F0502020204030204" pitchFamily="34" charset="0"/>
              <a:cs typeface="Arial" panose="020B0604020202020204" pitchFamily="34" charset="0"/>
            </a:endParaRP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Buying and selling the shares.</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Displaying the user portfolio.</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Displaying the current trading information</a:t>
            </a:r>
          </a:p>
          <a:p>
            <a:pPr lvl="0">
              <a:lnSpc>
                <a:spcPct val="107000"/>
              </a:lnSpc>
              <a:spcBef>
                <a:spcPts val="0"/>
              </a:spcBef>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Using WCF services from web application.</a:t>
            </a:r>
          </a:p>
          <a:p>
            <a:pPr lvl="0">
              <a:lnSpc>
                <a:spcPct val="107000"/>
              </a:lnSpc>
              <a:spcBef>
                <a:spcPts val="0"/>
              </a:spcBef>
              <a:spcAft>
                <a:spcPts val="800"/>
              </a:spcAft>
              <a:buFont typeface="+mj-lt"/>
              <a:buAutoNum type="arabicPeriod"/>
            </a:pPr>
            <a:r>
              <a:rPr lang="en-US" sz="2400" dirty="0" smtClean="0">
                <a:latin typeface="Times New Roman" panose="02020603050405020304" pitchFamily="18" charset="0"/>
                <a:ea typeface="Calibri" panose="020F0502020204030204" pitchFamily="34" charset="0"/>
                <a:cs typeface="Arial" panose="020B0604020202020204" pitchFamily="34" charset="0"/>
              </a:rPr>
              <a:t>Importing external API’s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latin typeface="Times New Roman" pitchFamily="18" charset="0"/>
                <a:cs typeface="Times New Roman" pitchFamily="18" charset="0"/>
              </a:rPr>
              <a:t>Technologies used in our Application</a:t>
            </a:r>
          </a:p>
        </p:txBody>
      </p:sp>
      <p:sp>
        <p:nvSpPr>
          <p:cNvPr id="3" name="Content Placeholder 2"/>
          <p:cNvSpPr>
            <a:spLocks noGrp="1"/>
          </p:cNvSpPr>
          <p:nvPr>
            <p:ph idx="1"/>
          </p:nvPr>
        </p:nvSpPr>
        <p:spPr/>
        <p:txBody>
          <a:bodyPr>
            <a:normAutofit fontScale="47500" lnSpcReduction="20000"/>
          </a:bodyPr>
          <a:lstStyle/>
          <a:p>
            <a:pPr>
              <a:lnSpc>
                <a:spcPct val="107000"/>
              </a:lnSpc>
              <a:spcAft>
                <a:spcPts val="800"/>
              </a:spcAft>
              <a:buNone/>
            </a:pPr>
            <a:r>
              <a:rPr lang="en-US" sz="3600" b="1" u="sng" dirty="0" smtClean="0">
                <a:latin typeface="Times New Roman" panose="02020603050405020304" pitchFamily="18" charset="0"/>
                <a:ea typeface="Calibri" panose="020F0502020204030204" pitchFamily="34" charset="0"/>
                <a:cs typeface="Arial" panose="020B0604020202020204" pitchFamily="34" charset="0"/>
              </a:rPr>
              <a:t>Web Application</a:t>
            </a:r>
            <a:r>
              <a:rPr lang="en-US" b="1" u="sng" dirty="0" smtClean="0">
                <a:latin typeface="Times New Roman" panose="02020603050405020304" pitchFamily="18" charset="0"/>
                <a:ea typeface="Calibri" panose="020F0502020204030204" pitchFamily="34" charset="0"/>
                <a:cs typeface="Arial" panose="020B0604020202020204" pitchFamily="34" charset="0"/>
              </a:rPr>
              <a:t>:</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Front end:  </a:t>
            </a:r>
            <a:r>
              <a:rPr lang="en-US" dirty="0" smtClean="0">
                <a:latin typeface="Times New Roman" panose="02020603050405020304" pitchFamily="18" charset="0"/>
                <a:ea typeface="Calibri" panose="020F0502020204030204" pitchFamily="34" charset="0"/>
                <a:cs typeface="Arial" panose="020B0604020202020204" pitchFamily="34" charset="0"/>
              </a:rPr>
              <a:t>HTML, CSS, HTML5, </a:t>
            </a:r>
            <a:r>
              <a:rPr lang="en-US" dirty="0" err="1" smtClean="0">
                <a:latin typeface="Times New Roman" panose="02020603050405020304" pitchFamily="18" charset="0"/>
                <a:ea typeface="Calibri" panose="020F0502020204030204" pitchFamily="34" charset="0"/>
                <a:cs typeface="Arial" panose="020B0604020202020204" pitchFamily="34" charset="0"/>
              </a:rPr>
              <a:t>Jquery</a:t>
            </a:r>
            <a:r>
              <a:rPr lang="en-US" dirty="0" smtClean="0">
                <a:latin typeface="Times New Roman" panose="02020603050405020304" pitchFamily="18" charset="0"/>
                <a:ea typeface="Calibri" panose="020F0502020204030204" pitchFamily="34" charset="0"/>
                <a:cs typeface="Arial" panose="020B0604020202020204" pitchFamily="34" charset="0"/>
              </a:rPr>
              <a:t>, Java Script, Angular JS, Bootstrapping, </a:t>
            </a:r>
            <a:r>
              <a:rPr lang="en-US" dirty="0" err="1" smtClean="0">
                <a:latin typeface="Times New Roman" panose="02020603050405020304" pitchFamily="18" charset="0"/>
                <a:ea typeface="Calibri" panose="020F0502020204030204" pitchFamily="34" charset="0"/>
                <a:cs typeface="Arial" panose="020B0604020202020204" pitchFamily="34" charset="0"/>
              </a:rPr>
              <a:t>ASP.Net</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Back end: </a:t>
            </a:r>
            <a:r>
              <a:rPr lang="en-US" dirty="0" smtClean="0">
                <a:latin typeface="Times New Roman" panose="02020603050405020304" pitchFamily="18" charset="0"/>
                <a:ea typeface="Calibri" panose="020F0502020204030204" pitchFamily="34" charset="0"/>
                <a:cs typeface="Arial" panose="020B0604020202020204" pitchFamily="34" charset="0"/>
              </a:rPr>
              <a:t>C#</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Database: </a:t>
            </a:r>
            <a:r>
              <a:rPr lang="en-US" dirty="0" smtClean="0">
                <a:latin typeface="Times New Roman" panose="02020603050405020304" pitchFamily="18" charset="0"/>
                <a:ea typeface="Calibri" panose="020F0502020204030204" pitchFamily="34" charset="0"/>
                <a:cs typeface="Arial" panose="020B0604020202020204" pitchFamily="34" charset="0"/>
              </a:rPr>
              <a:t>Mongo DB and SQL Server 2008.</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Service: </a:t>
            </a:r>
            <a:r>
              <a:rPr lang="en-US" dirty="0" smtClean="0">
                <a:latin typeface="Times New Roman" panose="02020603050405020304" pitchFamily="18" charset="0"/>
                <a:ea typeface="Calibri" panose="020F0502020204030204" pitchFamily="34" charset="0"/>
                <a:cs typeface="Arial" panose="020B0604020202020204" pitchFamily="34" charset="0"/>
              </a:rPr>
              <a:t>WCF</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Tools: </a:t>
            </a:r>
            <a:r>
              <a:rPr lang="en-US" dirty="0" smtClean="0">
                <a:latin typeface="Times New Roman" panose="02020603050405020304" pitchFamily="18" charset="0"/>
                <a:ea typeface="Calibri" panose="020F0502020204030204" pitchFamily="34" charset="0"/>
                <a:cs typeface="Arial" panose="020B0604020202020204" pitchFamily="34" charset="0"/>
              </a:rPr>
              <a:t>Visual studio 2010.</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None/>
            </a:pP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None/>
            </a:pPr>
            <a:r>
              <a:rPr lang="en-US" sz="3600" b="1" u="sng" dirty="0" smtClean="0">
                <a:latin typeface="Times New Roman" panose="02020603050405020304" pitchFamily="18" charset="0"/>
                <a:ea typeface="Calibri" panose="020F0502020204030204" pitchFamily="34" charset="0"/>
                <a:cs typeface="Arial" panose="020B0604020202020204" pitchFamily="34" charset="0"/>
              </a:rPr>
              <a:t>Mobile Application:</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Front end: </a:t>
            </a:r>
            <a:r>
              <a:rPr lang="en-US" dirty="0" smtClean="0">
                <a:latin typeface="Times New Roman" panose="02020603050405020304" pitchFamily="18" charset="0"/>
                <a:ea typeface="Calibri" panose="020F0502020204030204" pitchFamily="34" charset="0"/>
                <a:cs typeface="Arial" panose="020B0604020202020204" pitchFamily="34" charset="0"/>
              </a:rPr>
              <a:t>HTML5, Angular JS.</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Back end: </a:t>
            </a:r>
            <a:r>
              <a:rPr lang="en-US" dirty="0" smtClean="0">
                <a:latin typeface="Times New Roman" panose="02020603050405020304" pitchFamily="18" charset="0"/>
                <a:ea typeface="Calibri" panose="020F0502020204030204" pitchFamily="34" charset="0"/>
                <a:cs typeface="Arial" panose="020B0604020202020204" pitchFamily="34" charset="0"/>
              </a:rPr>
              <a:t>Backend Service with Angular JS</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Database: </a:t>
            </a:r>
            <a:r>
              <a:rPr lang="en-US" dirty="0" smtClean="0">
                <a:latin typeface="Times New Roman" panose="02020603050405020304" pitchFamily="18" charset="0"/>
                <a:ea typeface="Calibri" panose="020F0502020204030204" pitchFamily="34" charset="0"/>
                <a:cs typeface="Arial" panose="020B0604020202020204" pitchFamily="34" charset="0"/>
              </a:rPr>
              <a:t>Mongo DB.</a:t>
            </a:r>
            <a:endParaRPr lang="en-US"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Tools: </a:t>
            </a:r>
            <a:r>
              <a:rPr lang="en-US" dirty="0" smtClean="0">
                <a:latin typeface="Times New Roman" panose="02020603050405020304" pitchFamily="18" charset="0"/>
                <a:ea typeface="Calibri" panose="020F0502020204030204" pitchFamily="34" charset="0"/>
                <a:cs typeface="Arial" panose="020B0604020202020204" pitchFamily="34" charset="0"/>
              </a:rPr>
              <a:t>Ionic Framework.</a:t>
            </a:r>
            <a:endParaRPr lang="en-US" dirty="0" smtClean="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latin typeface="Times New Roman" pitchFamily="18" charset="0"/>
                <a:cs typeface="Times New Roman" pitchFamily="18" charset="0"/>
              </a:rPr>
              <a:t>External services</a:t>
            </a:r>
          </a:p>
        </p:txBody>
      </p:sp>
      <p:sp>
        <p:nvSpPr>
          <p:cNvPr id="3" name="Content Placeholder 2"/>
          <p:cNvSpPr>
            <a:spLocks noGrp="1"/>
          </p:cNvSpPr>
          <p:nvPr>
            <p:ph idx="1"/>
          </p:nvPr>
        </p:nvSpPr>
        <p:spPr>
          <a:xfrm>
            <a:off x="457200" y="1160980"/>
            <a:ext cx="8229600" cy="4965183"/>
          </a:xfrm>
        </p:spPr>
        <p:txBody>
          <a:bodyPr>
            <a:noAutofit/>
          </a:bodyPr>
          <a:lstStyle/>
          <a:p>
            <a:pPr>
              <a:lnSpc>
                <a:spcPct val="150000"/>
              </a:lnSpc>
            </a:pP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2"/>
              </a:rPr>
              <a:t>http://ichart.finance.yahoo.com/table.csv?s={0}&amp;c={1}</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hlinkClick r:id="rId3"/>
              </a:rPr>
              <a:t>http://finance.yahoo.com/d/quotes.csv?s=AAPL+ACH+BAB+DAL+DWSN+EXPE+FCF+GYRO+HFWA+INFY+LAKE+NATI+OFC+PCTY+SAND+VTA+WPPGY+XL </a:t>
            </a:r>
            <a:r>
              <a:rPr lang="en-US" sz="1600" dirty="0" err="1" smtClean="0">
                <a:latin typeface="Times New Roman" pitchFamily="18" charset="0"/>
                <a:cs typeface="Times New Roman" pitchFamily="18" charset="0"/>
                <a:hlinkClick r:id="rId3"/>
              </a:rPr>
              <a:t>V+YHOO+YUM&amp;f</a:t>
            </a:r>
            <a:r>
              <a:rPr lang="en-US" sz="1600" dirty="0" smtClean="0">
                <a:latin typeface="Times New Roman" pitchFamily="18" charset="0"/>
                <a:cs typeface="Times New Roman" pitchFamily="18" charset="0"/>
                <a:hlinkClick r:id="rId3"/>
              </a:rPr>
              <a:t>=snbaopl1   </a:t>
            </a:r>
          </a:p>
          <a:p>
            <a:pPr>
              <a:lnSpc>
                <a:spcPct val="150000"/>
              </a:lnSpc>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http://download.finance.yahoo.com/d/quotes.csv?s</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hlinkClick r:id="rId4"/>
              </a:rPr>
              <a:t>http://download.finance.yahoo.com/d/quotes.csv?s="+symbol+"&amp;f=sl1d1t1c1hgvbap2</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5"/>
              </a:rPr>
              <a:t>http://ichart.finance.yahoo.com/w?s=" + symbol + "&amp;" + </a:t>
            </a:r>
            <a:r>
              <a:rPr lang="en-US" sz="1600" dirty="0" err="1" smtClean="0">
                <a:latin typeface="Times New Roman" pitchFamily="18" charset="0"/>
                <a:cs typeface="Times New Roman" pitchFamily="18" charset="0"/>
                <a:hlinkClick r:id="rId5"/>
              </a:rPr>
              <a:t>rand_no</a:t>
            </a:r>
            <a:r>
              <a:rPr lang="en-US" sz="1600" dirty="0" smtClean="0">
                <a:latin typeface="Times New Roman" pitchFamily="18" charset="0"/>
                <a:cs typeface="Times New Roman" pitchFamily="18" charset="0"/>
                <a:hlinkClick r:id="rId5"/>
              </a:rPr>
              <a:t>    </a:t>
            </a:r>
          </a:p>
          <a:p>
            <a:pPr>
              <a:lnSpc>
                <a:spcPct val="150000"/>
              </a:lnSpc>
            </a:pPr>
            <a:r>
              <a:rPr lang="en-US" sz="1600" dirty="0" smtClean="0">
                <a:latin typeface="Times New Roman" pitchFamily="18" charset="0"/>
                <a:cs typeface="Times New Roman" pitchFamily="18" charset="0"/>
                <a:hlinkClick r:id="rId5"/>
              </a:rPr>
              <a:t>https://maps.googleapis.com/maps/api/js?v=3.exp&amp;sensor=false</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hlinkClick r:id="rId6"/>
              </a:rPr>
              <a:t>http://chart.apis.google.com/chart?chst=d_map_pin_letter&amp;chld=%E2%80%A2</a:t>
            </a:r>
            <a:r>
              <a:rPr lang="en-US" sz="1600" dirty="0" smtClean="0">
                <a:latin typeface="Times New Roman" pitchFamily="18" charset="0"/>
                <a:cs typeface="Times New Roman" pitchFamily="18" charset="0"/>
              </a:rPr>
              <a:t> |   </a:t>
            </a:r>
          </a:p>
          <a:p>
            <a:pPr>
              <a:lnSpc>
                <a:spcPct val="150000"/>
              </a:lnSpc>
            </a:pPr>
            <a:r>
              <a:rPr lang="en-US" sz="1600" dirty="0" smtClean="0">
                <a:latin typeface="Times New Roman" pitchFamily="18" charset="0"/>
                <a:cs typeface="Times New Roman" pitchFamily="18" charset="0"/>
                <a:hlinkClick r:id="rId7"/>
              </a:rPr>
              <a:t>http://chart.apis.google.com/chart?chst=d_map_pin_shadow</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latin typeface="Times New Roman" pitchFamily="18" charset="0"/>
                <a:cs typeface="Times New Roman" pitchFamily="18" charset="0"/>
              </a:rPr>
              <a:t>Implementation </a:t>
            </a:r>
            <a:r>
              <a:rPr lang="en-US" sz="3200" dirty="0" smtClean="0">
                <a:solidFill>
                  <a:srgbClr val="0070C0"/>
                </a:solidFill>
                <a:latin typeface="Times New Roman" pitchFamily="18" charset="0"/>
                <a:cs typeface="Times New Roman" pitchFamily="18" charset="0"/>
              </a:rPr>
              <a:t>Results</a:t>
            </a:r>
            <a:br>
              <a:rPr lang="en-US" sz="3200" dirty="0" smtClean="0">
                <a:solidFill>
                  <a:srgbClr val="0070C0"/>
                </a:solidFill>
                <a:latin typeface="Times New Roman" pitchFamily="18" charset="0"/>
                <a:cs typeface="Times New Roman" pitchFamily="18" charset="0"/>
              </a:rPr>
            </a:br>
            <a:r>
              <a:rPr lang="en-US" sz="1600" dirty="0" smtClean="0">
                <a:solidFill>
                  <a:srgbClr val="0070C0"/>
                </a:solidFill>
                <a:latin typeface="Times New Roman" pitchFamily="18" charset="0"/>
                <a:cs typeface="Times New Roman" pitchFamily="18" charset="0"/>
              </a:rPr>
              <a:t/>
            </a:r>
            <a:br>
              <a:rPr lang="en-US" sz="1600" dirty="0" smtClean="0">
                <a:solidFill>
                  <a:srgbClr val="0070C0"/>
                </a:solidFill>
                <a:latin typeface="Times New Roman" pitchFamily="18" charset="0"/>
                <a:cs typeface="Times New Roman" pitchFamily="18" charset="0"/>
              </a:rPr>
            </a:br>
            <a:r>
              <a:rPr lang="en-US" sz="2000" dirty="0" smtClean="0">
                <a:latin typeface="Times New Roman" pitchFamily="18" charset="0"/>
                <a:cs typeface="Times New Roman" pitchFamily="18" charset="0"/>
              </a:rPr>
              <a:t>User Portfolio :</a:t>
            </a:r>
            <a:endParaRPr lang="en-US" sz="2000" dirty="0" smtClean="0">
              <a:latin typeface="Times New Roman" pitchFamily="18" charset="0"/>
              <a:cs typeface="Times New Roman" pitchFamily="18" charset="0"/>
            </a:endParaRPr>
          </a:p>
        </p:txBody>
      </p:sp>
      <p:pic>
        <p:nvPicPr>
          <p:cNvPr id="1026" name="Picture 2" descr="C:\Users\ashok\Desktop\temp\screens4\4.png"/>
          <p:cNvPicPr>
            <a:picLocks noGrp="1" noChangeAspect="1" noChangeArrowheads="1"/>
          </p:cNvPicPr>
          <p:nvPr>
            <p:ph idx="1"/>
          </p:nvPr>
        </p:nvPicPr>
        <p:blipFill>
          <a:blip r:embed="rId2"/>
          <a:srcRect/>
          <a:stretch>
            <a:fillRect/>
          </a:stretch>
        </p:blipFill>
        <p:spPr bwMode="auto">
          <a:xfrm>
            <a:off x="457200" y="1417638"/>
            <a:ext cx="8046157" cy="451035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Placing the Order</a:t>
            </a:r>
          </a:p>
        </p:txBody>
      </p:sp>
      <p:pic>
        <p:nvPicPr>
          <p:cNvPr id="2050" name="Picture 2" descr="C:\Users\ashok\Desktop\temp\New folder (2)\placeorder2.png"/>
          <p:cNvPicPr>
            <a:picLocks noGrp="1" noChangeAspect="1" noChangeArrowheads="1"/>
          </p:cNvPicPr>
          <p:nvPr>
            <p:ph idx="1"/>
          </p:nvPr>
        </p:nvPicPr>
        <p:blipFill>
          <a:blip r:embed="rId2"/>
          <a:srcRect/>
          <a:stretch>
            <a:fillRect/>
          </a:stretch>
        </p:blipFill>
        <p:spPr bwMode="auto">
          <a:xfrm>
            <a:off x="457200" y="1385888"/>
            <a:ext cx="8229600" cy="46291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Shares Statistics</a:t>
            </a:r>
          </a:p>
        </p:txBody>
      </p:sp>
      <p:pic>
        <p:nvPicPr>
          <p:cNvPr id="3074" name="Picture 2" descr="C:\Users\ashok\Desktop\temp\screens4\8.png"/>
          <p:cNvPicPr>
            <a:picLocks noGrp="1" noChangeAspect="1" noChangeArrowheads="1"/>
          </p:cNvPicPr>
          <p:nvPr>
            <p:ph idx="1"/>
          </p:nvPr>
        </p:nvPicPr>
        <p:blipFill>
          <a:blip r:embed="rId2"/>
          <a:srcRect/>
          <a:stretch>
            <a:fillRect/>
          </a:stretch>
        </p:blipFill>
        <p:spPr bwMode="auto">
          <a:xfrm>
            <a:off x="548921" y="1600200"/>
            <a:ext cx="8046157" cy="45259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351</Words>
  <Application>Microsoft Office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Trade Monitoring                                                                           ...A place for Marketing and Innovation  </vt:lpstr>
      <vt:lpstr>Introduction</vt:lpstr>
      <vt:lpstr>System Architecture</vt:lpstr>
      <vt:lpstr>Features in our Application</vt:lpstr>
      <vt:lpstr>Technologies used in our Application</vt:lpstr>
      <vt:lpstr>External services</vt:lpstr>
      <vt:lpstr>Implementation Results  User Portfolio :</vt:lpstr>
      <vt:lpstr>Placing the Order</vt:lpstr>
      <vt:lpstr>Shares Statistics</vt:lpstr>
      <vt:lpstr>Market Statistics</vt:lpstr>
      <vt:lpstr>Slide 11</vt:lpstr>
    </vt:vector>
  </TitlesOfParts>
  <Company>University of Missouri - Kansas City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Ashok Yaganti</cp:lastModifiedBy>
  <cp:revision>96</cp:revision>
  <dcterms:created xsi:type="dcterms:W3CDTF">2014-01-29T16:52:11Z</dcterms:created>
  <dcterms:modified xsi:type="dcterms:W3CDTF">2015-12-14T19:34:02Z</dcterms:modified>
</cp:coreProperties>
</file>