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59" r:id="rId5"/>
    <p:sldId id="263" r:id="rId6"/>
    <p:sldId id="262" r:id="rId7"/>
    <p:sldId id="260" r:id="rId8"/>
    <p:sldId id="264" r:id="rId9"/>
    <p:sldId id="265" r:id="rId10"/>
    <p:sldId id="261" r:id="rId11"/>
    <p:sldId id="267" r:id="rId12"/>
    <p:sldId id="268" r:id="rId13"/>
    <p:sldId id="269" r:id="rId14"/>
    <p:sldId id="270" r:id="rId15"/>
    <p:sldId id="271" r:id="rId16"/>
    <p:sldId id="272" r:id="rId17"/>
    <p:sldId id="27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26" autoAdjust="0"/>
  </p:normalViewPr>
  <p:slideViewPr>
    <p:cSldViewPr snapToGrid="0">
      <p:cViewPr varScale="1">
        <p:scale>
          <a:sx n="63" d="100"/>
          <a:sy n="63"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411D1-5AD4-497F-8B3A-EA992C005A8E}" type="datetimeFigureOut">
              <a:rPr lang="en-US" smtClean="0"/>
              <a:t>11/20/2014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B6CFB-599E-4644-8256-3A2D555D9AF0}" type="slidenum">
              <a:rPr lang="en-US" smtClean="0"/>
              <a:t>‹#›</a:t>
            </a:fld>
            <a:endParaRPr lang="en-US"/>
          </a:p>
        </p:txBody>
      </p:sp>
    </p:spTree>
    <p:extLst>
      <p:ext uri="{BB962C8B-B14F-4D97-AF65-F5344CB8AC3E}">
        <p14:creationId xmlns:p14="http://schemas.microsoft.com/office/powerpoint/2010/main" val="2660252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3B6CFB-599E-4644-8256-3A2D555D9AF0}" type="slidenum">
              <a:rPr lang="en-US" smtClean="0"/>
              <a:t>1</a:t>
            </a:fld>
            <a:endParaRPr lang="en-US"/>
          </a:p>
        </p:txBody>
      </p:sp>
    </p:spTree>
    <p:extLst>
      <p:ext uri="{BB962C8B-B14F-4D97-AF65-F5344CB8AC3E}">
        <p14:creationId xmlns:p14="http://schemas.microsoft.com/office/powerpoint/2010/main" val="159385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mention our real stories and why we came up with this idea</a:t>
            </a:r>
            <a:endParaRPr lang="en-US" dirty="0"/>
          </a:p>
        </p:txBody>
      </p:sp>
      <p:sp>
        <p:nvSpPr>
          <p:cNvPr id="4" name="Slide Number Placeholder 3"/>
          <p:cNvSpPr>
            <a:spLocks noGrp="1"/>
          </p:cNvSpPr>
          <p:nvPr>
            <p:ph type="sldNum" sz="quarter" idx="10"/>
          </p:nvPr>
        </p:nvSpPr>
        <p:spPr/>
        <p:txBody>
          <a:bodyPr/>
          <a:lstStyle/>
          <a:p>
            <a:fld id="{A33B6CFB-599E-4644-8256-3A2D555D9AF0}" type="slidenum">
              <a:rPr lang="en-US" smtClean="0"/>
              <a:t>4</a:t>
            </a:fld>
            <a:endParaRPr lang="en-US"/>
          </a:p>
        </p:txBody>
      </p:sp>
    </p:spTree>
    <p:extLst>
      <p:ext uri="{BB962C8B-B14F-4D97-AF65-F5344CB8AC3E}">
        <p14:creationId xmlns:p14="http://schemas.microsoft.com/office/powerpoint/2010/main" val="2431549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4E3878-E162-4386-8AB6-839343FFFCB2}" type="datetimeFigureOut">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250076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E3878-E162-4386-8AB6-839343FFFCB2}" type="datetimeFigureOut">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67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E3878-E162-4386-8AB6-839343FFFCB2}" type="datetimeFigureOut">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3900693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E3878-E162-4386-8AB6-839343FFFCB2}" type="datetimeFigureOut">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E59D1-57D8-4001-8575-4E7230B683AD}"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0857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E3878-E162-4386-8AB6-839343FFFCB2}" type="datetimeFigureOut">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306079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64E3878-E162-4386-8AB6-839343FFFCB2}" type="datetimeFigureOut">
              <a:rPr lang="en-US" smtClean="0"/>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3151870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64E3878-E162-4386-8AB6-839343FFFCB2}" type="datetimeFigureOut">
              <a:rPr lang="en-US" smtClean="0"/>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66293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4E3878-E162-4386-8AB6-839343FFFCB2}" type="datetimeFigureOut">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2548165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4E3878-E162-4386-8AB6-839343FFFCB2}" type="datetimeFigureOut">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39515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4E3878-E162-4386-8AB6-839343FFFCB2}" type="datetimeFigureOut">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209585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4E3878-E162-4386-8AB6-839343FFFCB2}" type="datetimeFigureOut">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169145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4E3878-E162-4386-8AB6-839343FFFCB2}" type="datetimeFigureOut">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385100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4E3878-E162-4386-8AB6-839343FFFCB2}" type="datetimeFigureOut">
              <a:rPr lang="en-US" smtClean="0"/>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328056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4E3878-E162-4386-8AB6-839343FFFCB2}" type="datetimeFigureOut">
              <a:rPr lang="en-US" smtClean="0"/>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280723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E3878-E162-4386-8AB6-839343FFFCB2}" type="datetimeFigureOut">
              <a:rPr lang="en-US" smtClean="0"/>
              <a:t>11/19/2014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89316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E3878-E162-4386-8AB6-839343FFFCB2}" type="datetimeFigureOut">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156196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E3878-E162-4386-8AB6-839343FFFCB2}" type="datetimeFigureOut">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E59D1-57D8-4001-8575-4E7230B683AD}" type="slidenum">
              <a:rPr lang="en-US" smtClean="0"/>
              <a:t>‹#›</a:t>
            </a:fld>
            <a:endParaRPr lang="en-US"/>
          </a:p>
        </p:txBody>
      </p:sp>
    </p:spTree>
    <p:extLst>
      <p:ext uri="{BB962C8B-B14F-4D97-AF65-F5344CB8AC3E}">
        <p14:creationId xmlns:p14="http://schemas.microsoft.com/office/powerpoint/2010/main" val="428335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4E3878-E162-4386-8AB6-839343FFFCB2}" type="datetimeFigureOut">
              <a:rPr lang="en-US" smtClean="0"/>
              <a:t>11/19/2014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6E59D1-57D8-4001-8575-4E7230B683AD}" type="slidenum">
              <a:rPr lang="en-US" smtClean="0"/>
              <a:t>‹#›</a:t>
            </a:fld>
            <a:endParaRPr lang="en-US"/>
          </a:p>
        </p:txBody>
      </p:sp>
    </p:spTree>
    <p:extLst>
      <p:ext uri="{BB962C8B-B14F-4D97-AF65-F5344CB8AC3E}">
        <p14:creationId xmlns:p14="http://schemas.microsoft.com/office/powerpoint/2010/main" val="13411027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3041"/>
            <a:ext cx="8344445" cy="2166747"/>
          </a:xfrm>
        </p:spPr>
        <p:txBody>
          <a:bodyPr>
            <a:noAutofit/>
          </a:bodyPr>
          <a:lstStyle/>
          <a:p>
            <a:r>
              <a:rPr lang="en-US" sz="3200" dirty="0" smtClean="0">
                <a:solidFill>
                  <a:srgbClr val="FFFF00"/>
                </a:solidFill>
              </a:rPr>
              <a:t>An automated </a:t>
            </a:r>
            <a:br>
              <a:rPr lang="en-US" sz="3200" dirty="0" smtClean="0">
                <a:solidFill>
                  <a:srgbClr val="FFFF00"/>
                </a:solidFill>
              </a:rPr>
            </a:br>
            <a:r>
              <a:rPr lang="en-US" sz="3200" dirty="0" smtClean="0">
                <a:solidFill>
                  <a:srgbClr val="FFFF00"/>
                </a:solidFill>
              </a:rPr>
              <a:t>car emergency and maintenance planner</a:t>
            </a:r>
            <a:br>
              <a:rPr lang="en-US" sz="3200" dirty="0" smtClean="0">
                <a:solidFill>
                  <a:srgbClr val="FFFF00"/>
                </a:solidFill>
              </a:rPr>
            </a:br>
            <a:r>
              <a:rPr lang="en-US" sz="1200" dirty="0" smtClean="0">
                <a:solidFill>
                  <a:srgbClr val="FFFF00"/>
                </a:solidFill>
              </a:rPr>
              <a:t/>
            </a:r>
            <a:br>
              <a:rPr lang="en-US" sz="1200" dirty="0" smtClean="0">
                <a:solidFill>
                  <a:srgbClr val="FFFF00"/>
                </a:solidFill>
              </a:rPr>
            </a:br>
            <a:r>
              <a:rPr lang="en-US" sz="3200" dirty="0" smtClean="0">
                <a:solidFill>
                  <a:srgbClr val="FFFF00"/>
                </a:solidFill>
              </a:rPr>
              <a:t>“Car-Mate”</a:t>
            </a:r>
            <a:endParaRPr lang="en-US" sz="3200" dirty="0">
              <a:solidFill>
                <a:srgbClr val="FFFF00"/>
              </a:solidFill>
            </a:endParaRPr>
          </a:p>
        </p:txBody>
      </p:sp>
      <p:sp>
        <p:nvSpPr>
          <p:cNvPr id="3" name="Subtitle 2"/>
          <p:cNvSpPr>
            <a:spLocks noGrp="1"/>
          </p:cNvSpPr>
          <p:nvPr>
            <p:ph type="subTitle" idx="1"/>
          </p:nvPr>
        </p:nvSpPr>
        <p:spPr>
          <a:xfrm>
            <a:off x="1196450" y="4933141"/>
            <a:ext cx="6751097" cy="1241822"/>
          </a:xfrm>
        </p:spPr>
        <p:txBody>
          <a:bodyPr/>
          <a:lstStyle/>
          <a:p>
            <a:r>
              <a:rPr lang="en-US" dirty="0" smtClean="0"/>
              <a:t>Bruno </a:t>
            </a:r>
            <a:r>
              <a:rPr lang="en-US" dirty="0" err="1" smtClean="0"/>
              <a:t>Vizcarra</a:t>
            </a:r>
            <a:r>
              <a:rPr lang="en-US" dirty="0" smtClean="0"/>
              <a:t>, </a:t>
            </a:r>
            <a:r>
              <a:rPr lang="en-US" dirty="0" err="1" smtClean="0"/>
              <a:t>Rishabh</a:t>
            </a:r>
            <a:r>
              <a:rPr lang="en-US" dirty="0" smtClean="0"/>
              <a:t> </a:t>
            </a:r>
            <a:r>
              <a:rPr lang="en-US" dirty="0" err="1" smtClean="0"/>
              <a:t>Bhojak</a:t>
            </a:r>
            <a:endParaRPr lang="en-US" dirty="0" smtClean="0"/>
          </a:p>
          <a:p>
            <a:r>
              <a:rPr lang="en-US" dirty="0" smtClean="0"/>
              <a:t>Gharib Gharibi, </a:t>
            </a:r>
            <a:r>
              <a:rPr lang="en-US" dirty="0" err="1" smtClean="0"/>
              <a:t>Sravan</a:t>
            </a:r>
            <a:r>
              <a:rPr lang="en-US" dirty="0" smtClean="0"/>
              <a:t> Kumar </a:t>
            </a:r>
            <a:r>
              <a:rPr lang="en-US" dirty="0" err="1" smtClean="0"/>
              <a:t>Mekarthi</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450" y="432773"/>
            <a:ext cx="2419350" cy="1895475"/>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2432" t="28463" r="42167" b="37137"/>
          <a:stretch/>
        </p:blipFill>
        <p:spPr>
          <a:xfrm>
            <a:off x="4084320" y="725190"/>
            <a:ext cx="4221480" cy="1310640"/>
          </a:xfrm>
          <a:prstGeom prst="rect">
            <a:avLst/>
          </a:prstGeom>
        </p:spPr>
      </p:pic>
      <p:sp>
        <p:nvSpPr>
          <p:cNvPr id="12" name="Date Placeholder 11"/>
          <p:cNvSpPr>
            <a:spLocks noGrp="1"/>
          </p:cNvSpPr>
          <p:nvPr>
            <p:ph type="dt" sz="half" idx="10"/>
          </p:nvPr>
        </p:nvSpPr>
        <p:spPr>
          <a:xfrm>
            <a:off x="3710939" y="6266403"/>
            <a:ext cx="2057400" cy="365125"/>
          </a:xfrm>
        </p:spPr>
        <p:txBody>
          <a:bodyPr/>
          <a:lstStyle/>
          <a:p>
            <a:pPr algn="ctr"/>
            <a:r>
              <a:rPr lang="en-US" sz="2000" dirty="0" smtClean="0">
                <a:solidFill>
                  <a:schemeClr val="accent5">
                    <a:lumMod val="60000"/>
                    <a:lumOff val="40000"/>
                  </a:schemeClr>
                </a:solidFill>
              </a:rPr>
              <a:t>11/19/2014</a:t>
            </a:r>
            <a:endParaRPr lang="en-US" sz="2000" dirty="0">
              <a:solidFill>
                <a:schemeClr val="accent5">
                  <a:lumMod val="60000"/>
                  <a:lumOff val="40000"/>
                </a:schemeClr>
              </a:solidFill>
            </a:endParaRPr>
          </a:p>
        </p:txBody>
      </p:sp>
    </p:spTree>
    <p:extLst>
      <p:ext uri="{BB962C8B-B14F-4D97-AF65-F5344CB8AC3E}">
        <p14:creationId xmlns:p14="http://schemas.microsoft.com/office/powerpoint/2010/main" val="3406124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78938" b="78251"/>
          <a:stretch/>
        </p:blipFill>
        <p:spPr>
          <a:xfrm>
            <a:off x="6585205" y="5470358"/>
            <a:ext cx="440640" cy="368968"/>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0703" t="1891" r="58235" b="76360"/>
          <a:stretch/>
        </p:blipFill>
        <p:spPr>
          <a:xfrm>
            <a:off x="6065146" y="5470358"/>
            <a:ext cx="440640" cy="368968"/>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36039" t="21749" r="42899" b="56502"/>
          <a:stretch/>
        </p:blipFill>
        <p:spPr>
          <a:xfrm>
            <a:off x="7105264" y="5470358"/>
            <a:ext cx="440640" cy="368968"/>
          </a:xfrm>
          <a:prstGeom prst="rect">
            <a:avLst/>
          </a:prstGeom>
        </p:spPr>
      </p:pic>
      <p:sp>
        <p:nvSpPr>
          <p:cNvPr id="11" name="Up Arrow 10"/>
          <p:cNvSpPr/>
          <p:nvPr/>
        </p:nvSpPr>
        <p:spPr>
          <a:xfrm>
            <a:off x="7154489" y="1707508"/>
            <a:ext cx="489083" cy="3175366"/>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Sensor </a:t>
            </a:r>
          </a:p>
          <a:p>
            <a:pPr algn="ctr"/>
            <a:r>
              <a:rPr lang="en-US" dirty="0" smtClean="0"/>
              <a:t> data</a:t>
            </a:r>
            <a:endParaRPr lang="en-US" dirty="0"/>
          </a:p>
        </p:txBody>
      </p:sp>
      <p:sp>
        <p:nvSpPr>
          <p:cNvPr id="13" name="Cloud Callout 12"/>
          <p:cNvSpPr/>
          <p:nvPr/>
        </p:nvSpPr>
        <p:spPr>
          <a:xfrm>
            <a:off x="0" y="-593360"/>
            <a:ext cx="9738360" cy="2444367"/>
          </a:xfrm>
          <a:prstGeom prst="cloudCallout">
            <a:avLst>
              <a:gd name="adj1" fmla="val -3724"/>
              <a:gd name="adj2" fmla="val -5284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1402" y="106680"/>
            <a:ext cx="689372" cy="681789"/>
          </a:xfrm>
          <a:prstGeom prst="rect">
            <a:avLst/>
          </a:prstGeom>
          <a:effectLst>
            <a:glow rad="63500">
              <a:schemeClr val="bg1">
                <a:alpha val="40000"/>
              </a:schemeClr>
            </a:glow>
          </a:effectLst>
        </p:spPr>
      </p:pic>
      <p:sp>
        <p:nvSpPr>
          <p:cNvPr id="15" name="Parallelogram 14"/>
          <p:cNvSpPr/>
          <p:nvPr/>
        </p:nvSpPr>
        <p:spPr>
          <a:xfrm>
            <a:off x="6505786" y="106680"/>
            <a:ext cx="1540934" cy="792480"/>
          </a:xfrm>
          <a:prstGeom prst="parallelogra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Machine learning</a:t>
            </a:r>
            <a:endParaRPr lang="en-US" dirty="0"/>
          </a:p>
        </p:txBody>
      </p:sp>
      <p:cxnSp>
        <p:nvCxnSpPr>
          <p:cNvPr id="17" name="Straight Arrow Connector 16"/>
          <p:cNvCxnSpPr>
            <a:stCxn id="15" idx="5"/>
          </p:cNvCxnSpPr>
          <p:nvPr/>
        </p:nvCxnSpPr>
        <p:spPr>
          <a:xfrm flipH="1" flipV="1">
            <a:off x="6065146" y="425139"/>
            <a:ext cx="539700" cy="77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5" idx="5"/>
          </p:cNvCxnSpPr>
          <p:nvPr/>
        </p:nvCxnSpPr>
        <p:spPr>
          <a:xfrm flipH="1">
            <a:off x="6094214" y="502920"/>
            <a:ext cx="510632" cy="396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Striped Right Arrow 22"/>
          <p:cNvSpPr/>
          <p:nvPr/>
        </p:nvSpPr>
        <p:spPr>
          <a:xfrm rot="3566881" flipV="1">
            <a:off x="4116792" y="2991312"/>
            <a:ext cx="3811861" cy="264107"/>
          </a:xfrm>
          <a:prstGeom prst="stripedRightArrow">
            <a:avLst>
              <a:gd name="adj1" fmla="val 32252"/>
              <a:gd name="adj2" fmla="val 85496"/>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rgbClr val="FF0000"/>
              </a:solidFill>
            </a:endParaRPr>
          </a:p>
        </p:txBody>
      </p:sp>
      <p:sp>
        <p:nvSpPr>
          <p:cNvPr id="26" name="Parallelogram 25"/>
          <p:cNvSpPr/>
          <p:nvPr/>
        </p:nvSpPr>
        <p:spPr>
          <a:xfrm>
            <a:off x="3973686" y="823138"/>
            <a:ext cx="1952227" cy="484918"/>
          </a:xfrm>
          <a:prstGeom prst="parallelogra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rgbClr val="FF0000"/>
                </a:solidFill>
              </a:rPr>
              <a:t>Emergency</a:t>
            </a:r>
            <a:endParaRPr lang="en-US" b="1" dirty="0">
              <a:solidFill>
                <a:srgbClr val="FF0000"/>
              </a:solidFill>
            </a:endParaRPr>
          </a:p>
        </p:txBody>
      </p:sp>
      <p:sp>
        <p:nvSpPr>
          <p:cNvPr id="27" name="Parallelogram 26"/>
          <p:cNvSpPr/>
          <p:nvPr/>
        </p:nvSpPr>
        <p:spPr>
          <a:xfrm>
            <a:off x="4127453" y="80344"/>
            <a:ext cx="1952227" cy="484918"/>
          </a:xfrm>
          <a:prstGeom prst="parallelogra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bg1"/>
                </a:solidFill>
              </a:rPr>
              <a:t>Normal</a:t>
            </a:r>
            <a:endParaRPr lang="en-US" dirty="0">
              <a:solidFill>
                <a:schemeClr val="bg1"/>
              </a:solidFill>
            </a:endParaRPr>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8262" y="4903737"/>
            <a:ext cx="1045925" cy="1045925"/>
          </a:xfrm>
          <a:prstGeom prst="rect">
            <a:avLst/>
          </a:prstGeom>
        </p:spPr>
      </p:pic>
      <p:sp>
        <p:nvSpPr>
          <p:cNvPr id="29" name="Striped Right Arrow 28"/>
          <p:cNvSpPr/>
          <p:nvPr/>
        </p:nvSpPr>
        <p:spPr>
          <a:xfrm rot="6779367">
            <a:off x="2428521" y="3059791"/>
            <a:ext cx="3762290" cy="294052"/>
          </a:xfrm>
          <a:prstGeom prst="stripedRightArrow">
            <a:avLst>
              <a:gd name="adj1" fmla="val 32252"/>
              <a:gd name="adj2" fmla="val 85496"/>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rgbClr val="FF0000"/>
              </a:solidFill>
            </a:endParaRPr>
          </a:p>
        </p:txBody>
      </p:sp>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b="56018"/>
          <a:stretch/>
        </p:blipFill>
        <p:spPr>
          <a:xfrm>
            <a:off x="227130" y="3429000"/>
            <a:ext cx="2242959" cy="905387"/>
          </a:xfrm>
          <a:prstGeom prst="rect">
            <a:avLst/>
          </a:prstGeom>
        </p:spPr>
      </p:pic>
      <p:sp>
        <p:nvSpPr>
          <p:cNvPr id="31" name="Striped Right Arrow 30"/>
          <p:cNvSpPr/>
          <p:nvPr/>
        </p:nvSpPr>
        <p:spPr>
          <a:xfrm rot="8774923">
            <a:off x="2130565" y="2222198"/>
            <a:ext cx="3225304" cy="243787"/>
          </a:xfrm>
          <a:prstGeom prst="stripedRightArrow">
            <a:avLst>
              <a:gd name="adj1" fmla="val 32252"/>
              <a:gd name="adj2" fmla="val 85496"/>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rgbClr val="FF0000"/>
              </a:solidFill>
            </a:endParaRPr>
          </a:p>
        </p:txBody>
      </p:sp>
      <p:cxnSp>
        <p:nvCxnSpPr>
          <p:cNvPr id="33" name="Straight Arrow Connector 32"/>
          <p:cNvCxnSpPr/>
          <p:nvPr/>
        </p:nvCxnSpPr>
        <p:spPr>
          <a:xfrm flipH="1">
            <a:off x="3746587" y="666549"/>
            <a:ext cx="3794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lowchart: Magnetic Disk 33"/>
          <p:cNvSpPr/>
          <p:nvPr/>
        </p:nvSpPr>
        <p:spPr>
          <a:xfrm>
            <a:off x="2912744" y="-21306"/>
            <a:ext cx="678704" cy="136807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5" name="Straight Arrow Connector 34"/>
          <p:cNvCxnSpPr/>
          <p:nvPr/>
        </p:nvCxnSpPr>
        <p:spPr>
          <a:xfrm flipH="1">
            <a:off x="2425483" y="689200"/>
            <a:ext cx="3794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Folded Corner 35"/>
          <p:cNvSpPr/>
          <p:nvPr/>
        </p:nvSpPr>
        <p:spPr>
          <a:xfrm>
            <a:off x="1076466" y="353720"/>
            <a:ext cx="1067300" cy="618023"/>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reports</a:t>
            </a:r>
            <a:endParaRPr lang="en-US" dirty="0"/>
          </a:p>
        </p:txBody>
      </p:sp>
      <p:sp>
        <p:nvSpPr>
          <p:cNvPr id="38" name="Left-Right Arrow 37"/>
          <p:cNvSpPr/>
          <p:nvPr/>
        </p:nvSpPr>
        <p:spPr>
          <a:xfrm>
            <a:off x="3591448" y="5171090"/>
            <a:ext cx="2115669" cy="299268"/>
          </a:xfrm>
          <a:prstGeom prst="leftRightArrow">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92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p:cTn id="44" dur="1000" fill="hold"/>
                                        <p:tgtEl>
                                          <p:spTgt spid="38"/>
                                        </p:tgtEl>
                                        <p:attrNameLst>
                                          <p:attrName>ppt_w</p:attrName>
                                        </p:attrNameLst>
                                      </p:cBhvr>
                                      <p:tavLst>
                                        <p:tav tm="0">
                                          <p:val>
                                            <p:fltVal val="0"/>
                                          </p:val>
                                        </p:tav>
                                        <p:tav tm="100000">
                                          <p:val>
                                            <p:strVal val="#ppt_w"/>
                                          </p:val>
                                        </p:tav>
                                      </p:tavLst>
                                    </p:anim>
                                    <p:anim calcmode="lin" valueType="num">
                                      <p:cBhvr>
                                        <p:cTn id="45" dur="1000" fill="hold"/>
                                        <p:tgtEl>
                                          <p:spTgt spid="38"/>
                                        </p:tgtEl>
                                        <p:attrNameLst>
                                          <p:attrName>ppt_h</p:attrName>
                                        </p:attrNameLst>
                                      </p:cBhvr>
                                      <p:tavLst>
                                        <p:tav tm="0">
                                          <p:val>
                                            <p:fltVal val="0"/>
                                          </p:val>
                                        </p:tav>
                                        <p:tav tm="100000">
                                          <p:val>
                                            <p:strVal val="#ppt_h"/>
                                          </p:val>
                                        </p:tav>
                                      </p:tavLst>
                                    </p:anim>
                                    <p:anim calcmode="lin" valueType="num">
                                      <p:cBhvr>
                                        <p:cTn id="46" dur="1000" fill="hold"/>
                                        <p:tgtEl>
                                          <p:spTgt spid="38"/>
                                        </p:tgtEl>
                                        <p:attrNameLst>
                                          <p:attrName>style.rotation</p:attrName>
                                        </p:attrNameLst>
                                      </p:cBhvr>
                                      <p:tavLst>
                                        <p:tav tm="0">
                                          <p:val>
                                            <p:fltVal val="90"/>
                                          </p:val>
                                        </p:tav>
                                        <p:tav tm="100000">
                                          <p:val>
                                            <p:fltVal val="0"/>
                                          </p:val>
                                        </p:tav>
                                      </p:tavLst>
                                    </p:anim>
                                    <p:animEffect transition="in" filter="fade">
                                      <p:cBhvr>
                                        <p:cTn id="47" dur="1000"/>
                                        <p:tgtEl>
                                          <p:spTgt spid="38"/>
                                        </p:tgtEl>
                                      </p:cBhvr>
                                    </p:animEffect>
                                  </p:childTnLst>
                                </p:cTn>
                              </p:par>
                              <p:par>
                                <p:cTn id="48" presetID="22" presetClass="entr" presetSubtype="4"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up)">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randombar(horizontal)">
                                      <p:cBhvr>
                                        <p:cTn id="60" dur="500"/>
                                        <p:tgtEl>
                                          <p:spTgt spid="31"/>
                                        </p:tgtEl>
                                      </p:cBhvr>
                                    </p:animEffect>
                                  </p:childTnLst>
                                </p:cTn>
                              </p:par>
                              <p:par>
                                <p:cTn id="61" presetID="14" presetClass="entr" presetSubtype="1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randombar(horizontal)">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1000"/>
                                        <p:tgtEl>
                                          <p:spTgt spid="34"/>
                                        </p:tgtEl>
                                      </p:cBhvr>
                                    </p:animEffect>
                                    <p:anim calcmode="lin" valueType="num">
                                      <p:cBhvr>
                                        <p:cTn id="74" dur="1000" fill="hold"/>
                                        <p:tgtEl>
                                          <p:spTgt spid="34"/>
                                        </p:tgtEl>
                                        <p:attrNameLst>
                                          <p:attrName>ppt_x</p:attrName>
                                        </p:attrNameLst>
                                      </p:cBhvr>
                                      <p:tavLst>
                                        <p:tav tm="0">
                                          <p:val>
                                            <p:strVal val="#ppt_x"/>
                                          </p:val>
                                        </p:tav>
                                        <p:tav tm="100000">
                                          <p:val>
                                            <p:strVal val="#ppt_x"/>
                                          </p:val>
                                        </p:tav>
                                      </p:tavLst>
                                    </p:anim>
                                    <p:anim calcmode="lin" valueType="num">
                                      <p:cBhvr>
                                        <p:cTn id="75" dur="1000" fill="hold"/>
                                        <p:tgtEl>
                                          <p:spTgt spid="34"/>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1000"/>
                                        <p:tgtEl>
                                          <p:spTgt spid="35"/>
                                        </p:tgtEl>
                                      </p:cBhvr>
                                    </p:animEffect>
                                    <p:anim calcmode="lin" valueType="num">
                                      <p:cBhvr>
                                        <p:cTn id="79" dur="1000" fill="hold"/>
                                        <p:tgtEl>
                                          <p:spTgt spid="35"/>
                                        </p:tgtEl>
                                        <p:attrNameLst>
                                          <p:attrName>ppt_x</p:attrName>
                                        </p:attrNameLst>
                                      </p:cBhvr>
                                      <p:tavLst>
                                        <p:tav tm="0">
                                          <p:val>
                                            <p:strVal val="#ppt_x"/>
                                          </p:val>
                                        </p:tav>
                                        <p:tav tm="100000">
                                          <p:val>
                                            <p:strVal val="#ppt_x"/>
                                          </p:val>
                                        </p:tav>
                                      </p:tavLst>
                                    </p:anim>
                                    <p:anim calcmode="lin" valueType="num">
                                      <p:cBhvr>
                                        <p:cTn id="80" dur="1000" fill="hold"/>
                                        <p:tgtEl>
                                          <p:spTgt spid="35"/>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1000"/>
                                        <p:tgtEl>
                                          <p:spTgt spid="36"/>
                                        </p:tgtEl>
                                      </p:cBhvr>
                                    </p:animEffect>
                                    <p:anim calcmode="lin" valueType="num">
                                      <p:cBhvr>
                                        <p:cTn id="84" dur="1000" fill="hold"/>
                                        <p:tgtEl>
                                          <p:spTgt spid="36"/>
                                        </p:tgtEl>
                                        <p:attrNameLst>
                                          <p:attrName>ppt_x</p:attrName>
                                        </p:attrNameLst>
                                      </p:cBhvr>
                                      <p:tavLst>
                                        <p:tav tm="0">
                                          <p:val>
                                            <p:strVal val="#ppt_x"/>
                                          </p:val>
                                        </p:tav>
                                        <p:tav tm="100000">
                                          <p:val>
                                            <p:strVal val="#ppt_x"/>
                                          </p:val>
                                        </p:tav>
                                      </p:tavLst>
                                    </p:anim>
                                    <p:anim calcmode="lin" valueType="num">
                                      <p:cBhvr>
                                        <p:cTn id="8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23" grpId="0" animBg="1"/>
      <p:bldP spid="26" grpId="0" animBg="1"/>
      <p:bldP spid="27" grpId="0" animBg="1"/>
      <p:bldP spid="29" grpId="0" animBg="1"/>
      <p:bldP spid="31" grpId="0" animBg="1"/>
      <p:bldP spid="34" grpId="0" animBg="1"/>
      <p:bldP spid="36"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advantages</a:t>
            </a:r>
            <a:endParaRPr lang="en-US" dirty="0">
              <a:solidFill>
                <a:srgbClr val="FFFF00"/>
              </a:solidFill>
            </a:endParaRPr>
          </a:p>
        </p:txBody>
      </p:sp>
      <p:sp>
        <p:nvSpPr>
          <p:cNvPr id="3" name="Content Placeholder 2"/>
          <p:cNvSpPr>
            <a:spLocks noGrp="1"/>
          </p:cNvSpPr>
          <p:nvPr>
            <p:ph idx="1"/>
          </p:nvPr>
        </p:nvSpPr>
        <p:spPr/>
        <p:txBody>
          <a:bodyPr>
            <a:normAutofit/>
          </a:bodyPr>
          <a:lstStyle/>
          <a:p>
            <a:pPr marL="0" indent="0" algn="ctr">
              <a:buNone/>
            </a:pPr>
            <a:r>
              <a:rPr lang="en-US" sz="2400" b="1" dirty="0" smtClean="0">
                <a:solidFill>
                  <a:srgbClr val="FFFF00"/>
                </a:solidFill>
              </a:rPr>
              <a:t>Prevention is Better than Cure</a:t>
            </a:r>
          </a:p>
          <a:p>
            <a:r>
              <a:rPr lang="en-US" sz="2400" dirty="0" smtClean="0"/>
              <a:t>Notify the driver that an emergency might happen</a:t>
            </a:r>
          </a:p>
          <a:p>
            <a:r>
              <a:rPr lang="en-US" sz="2400" dirty="0" smtClean="0"/>
              <a:t>Show nearest station (Gas or mechanic)</a:t>
            </a:r>
          </a:p>
          <a:p>
            <a:r>
              <a:rPr lang="en-US" sz="2400" dirty="0"/>
              <a:t>N</a:t>
            </a:r>
            <a:r>
              <a:rPr lang="en-US" sz="2400" dirty="0" smtClean="0"/>
              <a:t>otify nearest station</a:t>
            </a:r>
          </a:p>
          <a:p>
            <a:r>
              <a:rPr lang="en-US" sz="2400" dirty="0" smtClean="0"/>
              <a:t>Avoid damages and financial lose before happen </a:t>
            </a:r>
            <a:br>
              <a:rPr lang="en-US" sz="2400" dirty="0" smtClean="0"/>
            </a:br>
            <a:r>
              <a:rPr lang="en-US" sz="2400" dirty="0" smtClean="0"/>
              <a:t>–story-</a:t>
            </a:r>
          </a:p>
          <a:p>
            <a:endParaRPr lang="en-US" sz="2400" dirty="0" smtClean="0"/>
          </a:p>
          <a:p>
            <a:endParaRPr lang="en-US" sz="2400" dirty="0"/>
          </a:p>
        </p:txBody>
      </p:sp>
    </p:spTree>
    <p:extLst>
      <p:ext uri="{BB962C8B-B14F-4D97-AF65-F5344CB8AC3E}">
        <p14:creationId xmlns:p14="http://schemas.microsoft.com/office/powerpoint/2010/main" val="421627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455182"/>
            <a:ext cx="7765321" cy="1326321"/>
          </a:xfrm>
        </p:spPr>
        <p:txBody>
          <a:bodyPr/>
          <a:lstStyle/>
          <a:p>
            <a:r>
              <a:rPr lang="en-US" dirty="0" smtClean="0">
                <a:solidFill>
                  <a:srgbClr val="FFFF00"/>
                </a:solidFill>
              </a:rPr>
              <a:t>Results and screenshots</a:t>
            </a:r>
            <a:endParaRPr lang="en-US" dirty="0">
              <a:solidFill>
                <a:srgbClr val="FFFF00"/>
              </a:solidFill>
            </a:endParaRPr>
          </a:p>
        </p:txBody>
      </p:sp>
      <p:sp>
        <p:nvSpPr>
          <p:cNvPr id="5" name="TextBox 4"/>
          <p:cNvSpPr txBox="1"/>
          <p:nvPr/>
        </p:nvSpPr>
        <p:spPr>
          <a:xfrm>
            <a:off x="685347" y="2191406"/>
            <a:ext cx="8001453" cy="3616375"/>
          </a:xfrm>
          <a:prstGeom prst="rect">
            <a:avLst/>
          </a:prstGeom>
          <a:noFill/>
        </p:spPr>
        <p:txBody>
          <a:bodyPr wrap="square" rtlCol="0">
            <a:spAutoFit/>
          </a:bodyPr>
          <a:lstStyle/>
          <a:p>
            <a:pPr marL="285750" indent="-285750">
              <a:spcBef>
                <a:spcPts val="600"/>
              </a:spcBef>
              <a:spcAft>
                <a:spcPts val="1200"/>
              </a:spcAft>
              <a:buFontTx/>
              <a:buChar char="-"/>
            </a:pPr>
            <a:r>
              <a:rPr lang="en-US" sz="2200" dirty="0" smtClean="0"/>
              <a:t>Virtual Sensors are working and data is generated</a:t>
            </a:r>
          </a:p>
          <a:p>
            <a:pPr marL="285750" indent="-285750">
              <a:spcBef>
                <a:spcPts val="600"/>
              </a:spcBef>
              <a:spcAft>
                <a:spcPts val="1200"/>
              </a:spcAft>
              <a:buFontTx/>
              <a:buChar char="-"/>
            </a:pPr>
            <a:r>
              <a:rPr lang="en-US" sz="2200" dirty="0" smtClean="0"/>
              <a:t>Data is stored on </a:t>
            </a:r>
            <a:r>
              <a:rPr lang="en-US" sz="2200" dirty="0" err="1" smtClean="0"/>
              <a:t>DashDB</a:t>
            </a:r>
            <a:r>
              <a:rPr lang="en-US" sz="2200" dirty="0" smtClean="0"/>
              <a:t> on </a:t>
            </a:r>
            <a:r>
              <a:rPr lang="en-US" sz="2200" dirty="0" err="1" smtClean="0"/>
              <a:t>BlueMix</a:t>
            </a:r>
            <a:endParaRPr lang="en-US" sz="2200" dirty="0" smtClean="0"/>
          </a:p>
          <a:p>
            <a:pPr marL="285750" indent="-285750">
              <a:spcBef>
                <a:spcPts val="600"/>
              </a:spcBef>
              <a:spcAft>
                <a:spcPts val="1200"/>
              </a:spcAft>
              <a:buFontTx/>
              <a:buChar char="-"/>
            </a:pPr>
            <a:r>
              <a:rPr lang="en-US" sz="2200" dirty="0" smtClean="0"/>
              <a:t>Generated data is trained and tested (off-line)</a:t>
            </a:r>
          </a:p>
          <a:p>
            <a:pPr marL="285750" indent="-285750">
              <a:spcBef>
                <a:spcPts val="600"/>
              </a:spcBef>
              <a:spcAft>
                <a:spcPts val="1200"/>
              </a:spcAft>
              <a:buFontTx/>
              <a:buChar char="-"/>
            </a:pPr>
            <a:r>
              <a:rPr lang="en-US" sz="2200" dirty="0" smtClean="0"/>
              <a:t>Results of classifying data using machine learning showed 98% accuracy using Naïve Bayes classifier</a:t>
            </a:r>
          </a:p>
          <a:p>
            <a:pPr marL="285750" indent="-285750">
              <a:spcBef>
                <a:spcPts val="600"/>
              </a:spcBef>
              <a:spcAft>
                <a:spcPts val="1200"/>
              </a:spcAft>
              <a:buFontTx/>
              <a:buChar char="-"/>
            </a:pPr>
            <a:r>
              <a:rPr lang="en-US" sz="2200" dirty="0" smtClean="0"/>
              <a:t>Demo</a:t>
            </a:r>
          </a:p>
          <a:p>
            <a:pPr marL="285750" indent="-285750">
              <a:spcBef>
                <a:spcPts val="600"/>
              </a:spcBef>
              <a:spcAft>
                <a:spcPts val="1200"/>
              </a:spcAft>
              <a:buFontTx/>
              <a:buChar char="-"/>
            </a:pPr>
            <a:endParaRPr lang="en-US" sz="2200" dirty="0"/>
          </a:p>
        </p:txBody>
      </p:sp>
    </p:spTree>
    <p:extLst>
      <p:ext uri="{BB962C8B-B14F-4D97-AF65-F5344CB8AC3E}">
        <p14:creationId xmlns:p14="http://schemas.microsoft.com/office/powerpoint/2010/main" val="3901601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r="34271"/>
          <a:stretch/>
        </p:blipFill>
        <p:spPr bwMode="auto">
          <a:xfrm>
            <a:off x="269098" y="577215"/>
            <a:ext cx="3906662"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443" y="401003"/>
            <a:ext cx="40386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452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70" y="431483"/>
            <a:ext cx="8419874" cy="5923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827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challenges</a:t>
            </a:r>
            <a:endParaRPr lang="en-US" dirty="0">
              <a:solidFill>
                <a:srgbClr val="FFFF00"/>
              </a:solidFill>
            </a:endParaRPr>
          </a:p>
        </p:txBody>
      </p:sp>
      <p:sp>
        <p:nvSpPr>
          <p:cNvPr id="3" name="Content Placeholder 2"/>
          <p:cNvSpPr>
            <a:spLocks noGrp="1"/>
          </p:cNvSpPr>
          <p:nvPr>
            <p:ph idx="1"/>
          </p:nvPr>
        </p:nvSpPr>
        <p:spPr>
          <a:xfrm>
            <a:off x="826360" y="2035104"/>
            <a:ext cx="8458654" cy="3695136"/>
          </a:xfrm>
        </p:spPr>
        <p:txBody>
          <a:bodyPr>
            <a:normAutofit lnSpcReduction="10000"/>
          </a:bodyPr>
          <a:lstStyle/>
          <a:p>
            <a:pPr>
              <a:lnSpc>
                <a:spcPct val="200000"/>
              </a:lnSpc>
            </a:pPr>
            <a:r>
              <a:rPr lang="en-US" sz="2800" dirty="0" smtClean="0"/>
              <a:t>No background of IBM </a:t>
            </a:r>
            <a:r>
              <a:rPr lang="en-US" sz="2800" dirty="0" err="1" smtClean="0"/>
              <a:t>BlueMix</a:t>
            </a:r>
            <a:endParaRPr lang="en-US" sz="2800" dirty="0" smtClean="0"/>
          </a:p>
          <a:p>
            <a:pPr>
              <a:lnSpc>
                <a:spcPct val="200000"/>
              </a:lnSpc>
            </a:pPr>
            <a:r>
              <a:rPr lang="en-US" sz="2800" dirty="0" smtClean="0"/>
              <a:t>Some </a:t>
            </a:r>
            <a:r>
              <a:rPr lang="en-US" sz="2800" dirty="0" err="1" smtClean="0"/>
              <a:t>Bluemix</a:t>
            </a:r>
            <a:r>
              <a:rPr lang="en-US" sz="2800" dirty="0" smtClean="0"/>
              <a:t> functions –services- generated non-logical errors</a:t>
            </a:r>
          </a:p>
          <a:p>
            <a:pPr>
              <a:lnSpc>
                <a:spcPct val="200000"/>
              </a:lnSpc>
            </a:pPr>
            <a:r>
              <a:rPr lang="en-US" sz="2800" dirty="0" smtClean="0"/>
              <a:t>Time, Time, and Time </a:t>
            </a:r>
            <a:endParaRPr lang="en-US" sz="2800" dirty="0"/>
          </a:p>
        </p:txBody>
      </p:sp>
    </p:spTree>
    <p:extLst>
      <p:ext uri="{BB962C8B-B14F-4D97-AF65-F5344CB8AC3E}">
        <p14:creationId xmlns:p14="http://schemas.microsoft.com/office/powerpoint/2010/main" val="1924881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347" y="609601"/>
            <a:ext cx="7765321" cy="1326321"/>
          </a:xfrm>
        </p:spPr>
        <p:txBody>
          <a:bodyPr/>
          <a:lstStyle/>
          <a:p>
            <a:r>
              <a:rPr lang="en-US" dirty="0" smtClean="0">
                <a:solidFill>
                  <a:srgbClr val="FFFF00"/>
                </a:solidFill>
              </a:rPr>
              <a:t>Future Work</a:t>
            </a:r>
            <a:endParaRPr lang="en-US" dirty="0">
              <a:solidFill>
                <a:srgbClr val="FFFF00"/>
              </a:solidFill>
            </a:endParaRPr>
          </a:p>
        </p:txBody>
      </p:sp>
      <p:sp>
        <p:nvSpPr>
          <p:cNvPr id="5" name="Content Placeholder 2"/>
          <p:cNvSpPr>
            <a:spLocks noGrp="1"/>
          </p:cNvSpPr>
          <p:nvPr>
            <p:ph idx="1"/>
          </p:nvPr>
        </p:nvSpPr>
        <p:spPr>
          <a:xfrm>
            <a:off x="685347" y="1935922"/>
            <a:ext cx="8458654" cy="3695136"/>
          </a:xfrm>
        </p:spPr>
        <p:txBody>
          <a:bodyPr>
            <a:normAutofit/>
          </a:bodyPr>
          <a:lstStyle/>
          <a:p>
            <a:r>
              <a:rPr lang="en-US" sz="2800" dirty="0" smtClean="0"/>
              <a:t>Full-working program (adding machine learning on cloud, …)</a:t>
            </a:r>
          </a:p>
          <a:p>
            <a:r>
              <a:rPr lang="en-US" sz="2800" dirty="0" smtClean="0"/>
              <a:t>Adding GPS feature to locate nearest station</a:t>
            </a:r>
          </a:p>
          <a:p>
            <a:r>
              <a:rPr lang="en-US" sz="2800" dirty="0" smtClean="0"/>
              <a:t>Adding Emotional Speed notifications</a:t>
            </a:r>
          </a:p>
          <a:p>
            <a:r>
              <a:rPr lang="en-US" sz="2800" dirty="0" smtClean="0"/>
              <a:t>Tons of new possible ideas</a:t>
            </a:r>
          </a:p>
          <a:p>
            <a:pPr marL="0" indent="0">
              <a:buNone/>
            </a:pPr>
            <a:endParaRPr lang="en-US" sz="2800" dirty="0"/>
          </a:p>
        </p:txBody>
      </p:sp>
    </p:spTree>
    <p:extLst>
      <p:ext uri="{BB962C8B-B14F-4D97-AF65-F5344CB8AC3E}">
        <p14:creationId xmlns:p14="http://schemas.microsoft.com/office/powerpoint/2010/main" val="1278994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347" y="2529841"/>
            <a:ext cx="7765321" cy="1326321"/>
          </a:xfrm>
        </p:spPr>
        <p:txBody>
          <a:bodyPr>
            <a:normAutofit/>
          </a:bodyPr>
          <a:lstStyle/>
          <a:p>
            <a:r>
              <a:rPr lang="en-US" sz="5400" dirty="0" smtClean="0">
                <a:solidFill>
                  <a:srgbClr val="FFFF00"/>
                </a:solidFill>
              </a:rPr>
              <a:t>One last thing</a:t>
            </a:r>
            <a:endParaRPr lang="en-US" sz="5400" dirty="0">
              <a:solidFill>
                <a:srgbClr val="FFFF00"/>
              </a:solidFill>
            </a:endParaRPr>
          </a:p>
        </p:txBody>
      </p:sp>
    </p:spTree>
    <p:extLst>
      <p:ext uri="{BB962C8B-B14F-4D97-AF65-F5344CB8AC3E}">
        <p14:creationId xmlns:p14="http://schemas.microsoft.com/office/powerpoint/2010/main" val="2624326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46" y="2096064"/>
            <a:ext cx="7765322" cy="3466536"/>
          </a:xfrm>
        </p:spPr>
        <p:txBody>
          <a:bodyPr>
            <a:noAutofit/>
          </a:bodyPr>
          <a:lstStyle/>
          <a:p>
            <a:pPr>
              <a:lnSpc>
                <a:spcPct val="150000"/>
              </a:lnSpc>
              <a:spcBef>
                <a:spcPts val="600"/>
              </a:spcBef>
              <a:spcAft>
                <a:spcPts val="600"/>
              </a:spcAft>
            </a:pPr>
            <a:r>
              <a:rPr lang="en-US" sz="2600" dirty="0" smtClean="0"/>
              <a:t>Modifying an existing </a:t>
            </a:r>
            <a:r>
              <a:rPr lang="en-US" sz="2600" dirty="0" err="1" smtClean="0"/>
              <a:t>Bluemix</a:t>
            </a:r>
            <a:r>
              <a:rPr lang="en-US" sz="2600" dirty="0" smtClean="0"/>
              <a:t> example to match our Course project :</a:t>
            </a:r>
          </a:p>
          <a:p>
            <a:pPr marL="0" indent="0">
              <a:lnSpc>
                <a:spcPct val="150000"/>
              </a:lnSpc>
              <a:spcBef>
                <a:spcPts val="600"/>
              </a:spcBef>
              <a:spcAft>
                <a:spcPts val="600"/>
              </a:spcAft>
              <a:buNone/>
            </a:pPr>
            <a:r>
              <a:rPr lang="en-US" sz="2600" dirty="0" smtClean="0"/>
              <a:t>“</a:t>
            </a:r>
            <a:r>
              <a:rPr lang="en-US" sz="2600" b="1" dirty="0" smtClean="0"/>
              <a:t>Sentiment Analysis of iphone6</a:t>
            </a:r>
            <a:r>
              <a:rPr lang="en-US" sz="2600" dirty="0" smtClean="0"/>
              <a:t>”</a:t>
            </a:r>
          </a:p>
          <a:p>
            <a:pPr>
              <a:lnSpc>
                <a:spcPct val="150000"/>
              </a:lnSpc>
              <a:spcBef>
                <a:spcPts val="600"/>
              </a:spcBef>
              <a:spcAft>
                <a:spcPts val="600"/>
              </a:spcAft>
            </a:pPr>
            <a:r>
              <a:rPr lang="en-US" sz="2600" dirty="0" smtClean="0"/>
              <a:t>Helped us in learning the </a:t>
            </a:r>
            <a:r>
              <a:rPr lang="en-US" sz="2600" dirty="0" err="1" smtClean="0"/>
              <a:t>Bluemix</a:t>
            </a:r>
            <a:r>
              <a:rPr lang="en-US" sz="2600" dirty="0" smtClean="0"/>
              <a:t> environment </a:t>
            </a:r>
          </a:p>
          <a:p>
            <a:pPr>
              <a:lnSpc>
                <a:spcPct val="150000"/>
              </a:lnSpc>
              <a:spcBef>
                <a:spcPts val="600"/>
              </a:spcBef>
              <a:spcAft>
                <a:spcPts val="600"/>
              </a:spcAft>
            </a:pPr>
            <a:r>
              <a:rPr lang="en-US" sz="2600" dirty="0" smtClean="0"/>
              <a:t>Demo</a:t>
            </a:r>
          </a:p>
          <a:p>
            <a:pPr marL="0" indent="0">
              <a:lnSpc>
                <a:spcPct val="150000"/>
              </a:lnSpc>
              <a:spcBef>
                <a:spcPts val="600"/>
              </a:spcBef>
              <a:spcAft>
                <a:spcPts val="600"/>
              </a:spcAft>
              <a:buNone/>
            </a:pPr>
            <a:endParaRPr lang="en-US" sz="2600" dirty="0" smtClean="0"/>
          </a:p>
          <a:p>
            <a:pPr>
              <a:lnSpc>
                <a:spcPct val="150000"/>
              </a:lnSpc>
              <a:spcBef>
                <a:spcPts val="600"/>
              </a:spcBef>
              <a:spcAft>
                <a:spcPts val="600"/>
              </a:spcAft>
            </a:pPr>
            <a:endParaRPr lang="en-US" sz="2600" dirty="0"/>
          </a:p>
        </p:txBody>
      </p:sp>
      <p:sp>
        <p:nvSpPr>
          <p:cNvPr id="4" name="Title 1"/>
          <p:cNvSpPr>
            <a:spLocks noGrp="1"/>
          </p:cNvSpPr>
          <p:nvPr>
            <p:ph type="title"/>
          </p:nvPr>
        </p:nvSpPr>
        <p:spPr>
          <a:xfrm>
            <a:off x="685347" y="609601"/>
            <a:ext cx="7765321" cy="1326321"/>
          </a:xfrm>
        </p:spPr>
        <p:txBody>
          <a:bodyPr/>
          <a:lstStyle/>
          <a:p>
            <a:r>
              <a:rPr lang="en-US" dirty="0" smtClean="0">
                <a:solidFill>
                  <a:srgbClr val="FFFF00"/>
                </a:solidFill>
              </a:rPr>
              <a:t>Twitter sentiment analysis</a:t>
            </a:r>
            <a:endParaRPr lang="en-US" dirty="0">
              <a:solidFill>
                <a:srgbClr val="FFFF00"/>
              </a:solidFill>
            </a:endParaRPr>
          </a:p>
        </p:txBody>
      </p:sp>
    </p:spTree>
    <p:extLst>
      <p:ext uri="{BB962C8B-B14F-4D97-AF65-F5344CB8AC3E}">
        <p14:creationId xmlns:p14="http://schemas.microsoft.com/office/powerpoint/2010/main" val="1356680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472441"/>
            <a:ext cx="7765321" cy="1326321"/>
          </a:xfrm>
        </p:spPr>
        <p:txBody>
          <a:bodyPr/>
          <a:lstStyle/>
          <a:p>
            <a:r>
              <a:rPr lang="en-US" dirty="0" smtClean="0">
                <a:solidFill>
                  <a:srgbClr val="FFFF00"/>
                </a:solidFill>
              </a:rPr>
              <a:t>Presentation contents</a:t>
            </a:r>
            <a:endParaRPr lang="en-US" dirty="0">
              <a:solidFill>
                <a:srgbClr val="FFFF00"/>
              </a:solidFill>
            </a:endParaRPr>
          </a:p>
        </p:txBody>
      </p:sp>
      <p:sp>
        <p:nvSpPr>
          <p:cNvPr id="3" name="Content Placeholder 2"/>
          <p:cNvSpPr>
            <a:spLocks noGrp="1"/>
          </p:cNvSpPr>
          <p:nvPr>
            <p:ph idx="1"/>
          </p:nvPr>
        </p:nvSpPr>
        <p:spPr>
          <a:xfrm>
            <a:off x="1173026" y="2019864"/>
            <a:ext cx="4526734" cy="3695136"/>
          </a:xfrm>
        </p:spPr>
        <p:txBody>
          <a:bodyPr>
            <a:noAutofit/>
          </a:bodyPr>
          <a:lstStyle/>
          <a:p>
            <a:r>
              <a:rPr lang="en-US" sz="2400" dirty="0" smtClean="0"/>
              <a:t>Abstract</a:t>
            </a:r>
          </a:p>
          <a:p>
            <a:r>
              <a:rPr lang="en-US" sz="2400" dirty="0" smtClean="0"/>
              <a:t>Motivation</a:t>
            </a:r>
          </a:p>
          <a:p>
            <a:r>
              <a:rPr lang="en-US" sz="2400" dirty="0" smtClean="0"/>
              <a:t>Problem</a:t>
            </a:r>
          </a:p>
          <a:p>
            <a:r>
              <a:rPr lang="en-US" sz="2400" dirty="0" smtClean="0"/>
              <a:t>Solution</a:t>
            </a:r>
          </a:p>
          <a:p>
            <a:r>
              <a:rPr lang="en-US" sz="2400" dirty="0" smtClean="0"/>
              <a:t>System Advantages</a:t>
            </a:r>
          </a:p>
          <a:p>
            <a:r>
              <a:rPr lang="en-US" sz="2400" dirty="0" smtClean="0"/>
              <a:t>Results &amp; Screenshots</a:t>
            </a:r>
          </a:p>
          <a:p>
            <a:r>
              <a:rPr lang="en-US" sz="2400" dirty="0" smtClean="0"/>
              <a:t>Challenges</a:t>
            </a:r>
          </a:p>
          <a:p>
            <a:endParaRPr lang="en-US" sz="2400" dirty="0"/>
          </a:p>
        </p:txBody>
      </p:sp>
    </p:spTree>
    <p:extLst>
      <p:ext uri="{BB962C8B-B14F-4D97-AF65-F5344CB8AC3E}">
        <p14:creationId xmlns:p14="http://schemas.microsoft.com/office/powerpoint/2010/main" val="1942439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199" y="198121"/>
            <a:ext cx="7765321" cy="1326321"/>
          </a:xfrm>
        </p:spPr>
        <p:txBody>
          <a:bodyPr/>
          <a:lstStyle/>
          <a:p>
            <a:r>
              <a:rPr lang="en-US" dirty="0" smtClean="0">
                <a:solidFill>
                  <a:srgbClr val="FFFF00"/>
                </a:solidFill>
              </a:rPr>
              <a:t>abstract</a:t>
            </a:r>
            <a:endParaRPr lang="en-US" dirty="0">
              <a:solidFill>
                <a:srgbClr val="FFFF00"/>
              </a:solidFill>
            </a:endParaRPr>
          </a:p>
        </p:txBody>
      </p:sp>
      <p:sp>
        <p:nvSpPr>
          <p:cNvPr id="3" name="Content Placeholder 2"/>
          <p:cNvSpPr>
            <a:spLocks noGrp="1"/>
          </p:cNvSpPr>
          <p:nvPr>
            <p:ph idx="1"/>
          </p:nvPr>
        </p:nvSpPr>
        <p:spPr>
          <a:xfrm>
            <a:off x="258553" y="1524442"/>
            <a:ext cx="8641080" cy="4608344"/>
          </a:xfrm>
        </p:spPr>
        <p:txBody>
          <a:bodyPr>
            <a:noAutofit/>
          </a:bodyPr>
          <a:lstStyle/>
          <a:p>
            <a:pPr marL="0" indent="0" algn="just">
              <a:buNone/>
            </a:pPr>
            <a:r>
              <a:rPr lang="en-US" dirty="0" smtClean="0"/>
              <a:t>Cars are equipped with various types of sensors that notify the current status the car. Moreover, new automotive technologies exist, such as Connected Cars, Android Auto, and CarPlay, which are built to provide some effective solutions like automatic notification of crashes, speed notifications, in addition to entertainment purposes.</a:t>
            </a:r>
          </a:p>
          <a:p>
            <a:pPr marL="0" indent="0" algn="just">
              <a:buNone/>
            </a:pPr>
            <a:r>
              <a:rPr lang="en-US" dirty="0" smtClean="0"/>
              <a:t>However, to our knowledge, there is no system that prevent emergencies based on the current situation of the car. Thus, we combined the use of sensors’ functions with the new car technologies to read sensory data from the car, apply machine learning algorithms on it, and prevent possible emergency situations. Moreover, our system provides a platform for automatic maintenance scheduling and monitoring. </a:t>
            </a:r>
          </a:p>
          <a:p>
            <a:pPr marL="0" indent="0" algn="just">
              <a:buNone/>
            </a:pPr>
            <a:endParaRPr lang="en-US" dirty="0"/>
          </a:p>
        </p:txBody>
      </p:sp>
    </p:spTree>
    <p:extLst>
      <p:ext uri="{BB962C8B-B14F-4D97-AF65-F5344CB8AC3E}">
        <p14:creationId xmlns:p14="http://schemas.microsoft.com/office/powerpoint/2010/main" val="2844104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92508"/>
            <a:ext cx="7765321" cy="1326321"/>
          </a:xfrm>
        </p:spPr>
        <p:txBody>
          <a:bodyPr/>
          <a:lstStyle/>
          <a:p>
            <a:r>
              <a:rPr lang="en-US" dirty="0" smtClean="0">
                <a:solidFill>
                  <a:srgbClr val="FFFF00"/>
                </a:solidFill>
              </a:rPr>
              <a:t>motivation</a:t>
            </a:r>
            <a:endParaRPr lang="en-US" dirty="0">
              <a:solidFill>
                <a:srgbClr val="FFFF00"/>
              </a:solidFill>
            </a:endParaRPr>
          </a:p>
        </p:txBody>
      </p:sp>
      <p:sp>
        <p:nvSpPr>
          <p:cNvPr id="4" name="Content Placeholder 3"/>
          <p:cNvSpPr>
            <a:spLocks noGrp="1"/>
          </p:cNvSpPr>
          <p:nvPr>
            <p:ph idx="1"/>
          </p:nvPr>
        </p:nvSpPr>
        <p:spPr>
          <a:xfrm>
            <a:off x="297079" y="1480357"/>
            <a:ext cx="8541854" cy="4752856"/>
          </a:xfrm>
        </p:spPr>
        <p:txBody>
          <a:bodyPr>
            <a:noAutofit/>
          </a:bodyPr>
          <a:lstStyle/>
          <a:p>
            <a:pPr algn="just">
              <a:lnSpc>
                <a:spcPct val="100000"/>
              </a:lnSpc>
              <a:spcBef>
                <a:spcPts val="600"/>
              </a:spcBef>
              <a:spcAft>
                <a:spcPts val="1200"/>
              </a:spcAft>
            </a:pPr>
            <a:r>
              <a:rPr lang="en-US" sz="2200" dirty="0" smtClean="0"/>
              <a:t>Cars are equipped with sensors since their early ages.</a:t>
            </a:r>
            <a:br>
              <a:rPr lang="en-US" sz="2200" dirty="0" smtClean="0"/>
            </a:br>
            <a:r>
              <a:rPr lang="en-US" sz="2200" dirty="0" smtClean="0"/>
              <a:t>Those sensors are used to tell the driver the </a:t>
            </a:r>
            <a:r>
              <a:rPr lang="en-US" sz="2200" b="1" u="sng" dirty="0" smtClean="0"/>
              <a:t>current</a:t>
            </a:r>
            <a:r>
              <a:rPr lang="en-US" sz="2200" dirty="0" smtClean="0"/>
              <a:t> status of certain parts (breaks, oil, temperature, tires, gas level, etc.)</a:t>
            </a:r>
            <a:br>
              <a:rPr lang="en-US" sz="2200" dirty="0" smtClean="0"/>
            </a:br>
            <a:endParaRPr lang="en-US" sz="2200" dirty="0" smtClean="0"/>
          </a:p>
          <a:p>
            <a:pPr>
              <a:lnSpc>
                <a:spcPct val="100000"/>
              </a:lnSpc>
              <a:spcBef>
                <a:spcPts val="600"/>
              </a:spcBef>
              <a:spcAft>
                <a:spcPts val="1200"/>
              </a:spcAft>
            </a:pPr>
            <a:r>
              <a:rPr lang="en-US" sz="2200" dirty="0" smtClean="0"/>
              <a:t>More developed </a:t>
            </a:r>
            <a:br>
              <a:rPr lang="en-US" sz="2200" dirty="0" smtClean="0"/>
            </a:br>
            <a:r>
              <a:rPr lang="en-US" sz="2200" dirty="0" smtClean="0"/>
              <a:t>sensors are </a:t>
            </a:r>
            <a:br>
              <a:rPr lang="en-US" sz="2200" dirty="0" smtClean="0"/>
            </a:br>
            <a:r>
              <a:rPr lang="en-US" sz="2200" dirty="0" smtClean="0"/>
              <a:t>being introduced</a:t>
            </a:r>
            <a:br>
              <a:rPr lang="en-US" sz="2200" dirty="0" smtClean="0"/>
            </a:br>
            <a:r>
              <a:rPr lang="en-US" sz="2200" dirty="0" smtClean="0"/>
              <a:t>(headlights,</a:t>
            </a:r>
            <a:br>
              <a:rPr lang="en-US" sz="2200" dirty="0" smtClean="0"/>
            </a:br>
            <a:r>
              <a:rPr lang="en-US" sz="2200" dirty="0" smtClean="0"/>
              <a:t> doors, windows</a:t>
            </a:r>
            <a:br>
              <a:rPr lang="en-US" sz="2200" dirty="0" smtClean="0"/>
            </a:br>
            <a:r>
              <a:rPr lang="en-US" sz="2200" dirty="0" smtClean="0"/>
              <a:t>Trunk, rear camera</a:t>
            </a:r>
            <a:br>
              <a:rPr lang="en-US" sz="2200" dirty="0" smtClean="0"/>
            </a:br>
            <a:r>
              <a:rPr lang="en-US" sz="2200" dirty="0" smtClean="0"/>
              <a:t>etc.)</a:t>
            </a:r>
          </a:p>
          <a:p>
            <a:pPr algn="just">
              <a:lnSpc>
                <a:spcPct val="100000"/>
              </a:lnSpc>
              <a:spcBef>
                <a:spcPts val="600"/>
              </a:spcBef>
              <a:spcAft>
                <a:spcPts val="1200"/>
              </a:spcAft>
            </a:pP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577" y="3096702"/>
            <a:ext cx="5183842" cy="3136511"/>
          </a:xfrm>
          <a:prstGeom prst="rect">
            <a:avLst/>
          </a:prstGeom>
        </p:spPr>
      </p:pic>
    </p:spTree>
    <p:extLst>
      <p:ext uri="{BB962C8B-B14F-4D97-AF65-F5344CB8AC3E}">
        <p14:creationId xmlns:p14="http://schemas.microsoft.com/office/powerpoint/2010/main" val="640150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
            <a:ext cx="7765321" cy="1326321"/>
          </a:xfrm>
        </p:spPr>
        <p:txBody>
          <a:bodyPr/>
          <a:lstStyle/>
          <a:p>
            <a:r>
              <a:rPr lang="en-US" dirty="0" smtClean="0">
                <a:solidFill>
                  <a:srgbClr val="FFFF00"/>
                </a:solidFill>
              </a:rPr>
              <a:t>motivation</a:t>
            </a:r>
            <a:endParaRPr lang="en-US" dirty="0">
              <a:solidFill>
                <a:srgbClr val="FFFF00"/>
              </a:solidFill>
            </a:endParaRPr>
          </a:p>
        </p:txBody>
      </p:sp>
      <p:sp>
        <p:nvSpPr>
          <p:cNvPr id="3" name="Content Placeholder 2"/>
          <p:cNvSpPr>
            <a:spLocks noGrp="1"/>
          </p:cNvSpPr>
          <p:nvPr>
            <p:ph idx="1"/>
          </p:nvPr>
        </p:nvSpPr>
        <p:spPr>
          <a:xfrm>
            <a:off x="394138" y="1295841"/>
            <a:ext cx="8387255" cy="3695136"/>
          </a:xfrm>
        </p:spPr>
        <p:txBody>
          <a:bodyPr>
            <a:normAutofit/>
          </a:bodyPr>
          <a:lstStyle/>
          <a:p>
            <a:pPr algn="just">
              <a:lnSpc>
                <a:spcPct val="100000"/>
              </a:lnSpc>
              <a:spcBef>
                <a:spcPts val="600"/>
              </a:spcBef>
              <a:spcAft>
                <a:spcPts val="1200"/>
              </a:spcAft>
            </a:pPr>
            <a:r>
              <a:rPr lang="en-US" sz="2200" dirty="0"/>
              <a:t>2010, “connected car” service was introduced (</a:t>
            </a:r>
            <a:r>
              <a:rPr lang="en-US" sz="2200" dirty="0" err="1"/>
              <a:t>Wi-fi</a:t>
            </a:r>
            <a:r>
              <a:rPr lang="en-US" sz="2200" dirty="0"/>
              <a:t>)</a:t>
            </a:r>
          </a:p>
          <a:p>
            <a:pPr algn="just">
              <a:lnSpc>
                <a:spcPct val="100000"/>
              </a:lnSpc>
              <a:spcBef>
                <a:spcPts val="600"/>
              </a:spcBef>
              <a:spcAft>
                <a:spcPts val="1200"/>
              </a:spcAft>
            </a:pPr>
            <a:r>
              <a:rPr lang="en-US" sz="2200" dirty="0">
                <a:effectLst/>
              </a:rPr>
              <a:t>January 2014, Google announced the formation of the Open Automotive Alliance (OAA) and in June they Announced “Android Auto”</a:t>
            </a:r>
          </a:p>
          <a:p>
            <a:pPr algn="just">
              <a:lnSpc>
                <a:spcPct val="100000"/>
              </a:lnSpc>
              <a:spcBef>
                <a:spcPts val="600"/>
              </a:spcBef>
              <a:spcAft>
                <a:spcPts val="1200"/>
              </a:spcAft>
            </a:pPr>
            <a:r>
              <a:rPr lang="en-US" sz="2200" dirty="0">
                <a:effectLst/>
              </a:rPr>
              <a:t>March 2014, Apple announced a new system to connect iPhones to car units using </a:t>
            </a:r>
            <a:r>
              <a:rPr lang="en-US" sz="2200" dirty="0" smtClean="0">
                <a:effectLst/>
              </a:rPr>
              <a:t>iOS  </a:t>
            </a:r>
            <a:r>
              <a:rPr lang="en-US" sz="2200" dirty="0">
                <a:effectLst/>
              </a:rPr>
              <a:t>“CarPlay”</a:t>
            </a:r>
          </a:p>
          <a:p>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371" y="4138863"/>
            <a:ext cx="3136232" cy="22138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5662" y="4138863"/>
            <a:ext cx="3232208" cy="2421088"/>
          </a:xfrm>
          <a:prstGeom prst="rect">
            <a:avLst/>
          </a:prstGeom>
        </p:spPr>
      </p:pic>
    </p:spTree>
    <p:extLst>
      <p:ext uri="{BB962C8B-B14F-4D97-AF65-F5344CB8AC3E}">
        <p14:creationId xmlns:p14="http://schemas.microsoft.com/office/powerpoint/2010/main" val="11999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2397"/>
            <a:ext cx="7765321" cy="1326321"/>
          </a:xfrm>
        </p:spPr>
        <p:txBody>
          <a:bodyPr/>
          <a:lstStyle/>
          <a:p>
            <a:r>
              <a:rPr lang="en-US" dirty="0" smtClean="0">
                <a:solidFill>
                  <a:srgbClr val="FFFF00"/>
                </a:solidFill>
              </a:rPr>
              <a:t>Problem</a:t>
            </a:r>
            <a:endParaRPr lang="en-US" dirty="0">
              <a:solidFill>
                <a:srgbClr val="FFFF00"/>
              </a:solidFill>
            </a:endParaRPr>
          </a:p>
        </p:txBody>
      </p:sp>
      <p:sp>
        <p:nvSpPr>
          <p:cNvPr id="5" name="Content Placeholder 3"/>
          <p:cNvSpPr txBox="1">
            <a:spLocks/>
          </p:cNvSpPr>
          <p:nvPr/>
        </p:nvSpPr>
        <p:spPr>
          <a:xfrm>
            <a:off x="375685" y="1896345"/>
            <a:ext cx="8541854" cy="47528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lnSpc>
                <a:spcPct val="100000"/>
              </a:lnSpc>
              <a:spcBef>
                <a:spcPts val="1200"/>
              </a:spcBef>
              <a:spcAft>
                <a:spcPts val="1200"/>
              </a:spcAft>
            </a:pPr>
            <a:r>
              <a:rPr lang="en-US" sz="2200" dirty="0" smtClean="0"/>
              <a:t>Cars sensors display the </a:t>
            </a:r>
            <a:r>
              <a:rPr lang="en-US" sz="2200" b="1" u="sng" dirty="0" smtClean="0"/>
              <a:t>current</a:t>
            </a:r>
            <a:r>
              <a:rPr lang="en-US" sz="2200" dirty="0" smtClean="0"/>
              <a:t> status of certain parts!</a:t>
            </a:r>
          </a:p>
          <a:p>
            <a:pPr algn="just">
              <a:lnSpc>
                <a:spcPct val="100000"/>
              </a:lnSpc>
              <a:spcBef>
                <a:spcPts val="1200"/>
              </a:spcBef>
              <a:spcAft>
                <a:spcPts val="1200"/>
              </a:spcAft>
            </a:pPr>
            <a:r>
              <a:rPr lang="en-US" sz="2200" dirty="0" smtClean="0"/>
              <a:t>Connected cars are mostly used </a:t>
            </a:r>
            <a:r>
              <a:rPr lang="en-US" sz="2200" dirty="0"/>
              <a:t>for </a:t>
            </a:r>
            <a:r>
              <a:rPr lang="en-US" sz="2200" b="1" u="sng" dirty="0"/>
              <a:t>automatic notification of crashes</a:t>
            </a:r>
            <a:r>
              <a:rPr lang="en-US" sz="2200" u="sng" dirty="0"/>
              <a:t>,</a:t>
            </a:r>
            <a:r>
              <a:rPr lang="en-US" sz="2200" dirty="0"/>
              <a:t> </a:t>
            </a:r>
            <a:r>
              <a:rPr lang="en-US" sz="2200" b="1" u="sng" dirty="0"/>
              <a:t>notification of speeding</a:t>
            </a:r>
            <a:r>
              <a:rPr lang="en-US" sz="2200" dirty="0"/>
              <a:t> </a:t>
            </a:r>
            <a:r>
              <a:rPr lang="en-US" sz="2200" dirty="0" smtClean="0"/>
              <a:t>and </a:t>
            </a:r>
            <a:r>
              <a:rPr lang="en-US" sz="2200" b="1" u="sng" dirty="0"/>
              <a:t>safety </a:t>
            </a:r>
            <a:r>
              <a:rPr lang="en-US" sz="2200" b="1" u="sng" dirty="0" smtClean="0"/>
              <a:t>alerts</a:t>
            </a:r>
            <a:r>
              <a:rPr lang="en-US" sz="2200" dirty="0" smtClean="0"/>
              <a:t>, and entertainment</a:t>
            </a:r>
          </a:p>
          <a:p>
            <a:pPr>
              <a:lnSpc>
                <a:spcPct val="100000"/>
              </a:lnSpc>
              <a:spcBef>
                <a:spcPts val="1200"/>
              </a:spcBef>
              <a:spcAft>
                <a:spcPts val="1200"/>
              </a:spcAft>
            </a:pPr>
            <a:r>
              <a:rPr lang="en-US" sz="2200" dirty="0"/>
              <a:t>Keeping a full record of the car history and maintenance</a:t>
            </a:r>
          </a:p>
          <a:p>
            <a:pPr>
              <a:lnSpc>
                <a:spcPct val="100000"/>
              </a:lnSpc>
              <a:spcBef>
                <a:spcPts val="1200"/>
              </a:spcBef>
              <a:spcAft>
                <a:spcPts val="1200"/>
              </a:spcAft>
            </a:pPr>
            <a:r>
              <a:rPr lang="en-US" sz="2200" dirty="0"/>
              <a:t>Scheduling automatic maintenance appointments</a:t>
            </a:r>
          </a:p>
          <a:p>
            <a:pPr>
              <a:lnSpc>
                <a:spcPct val="100000"/>
              </a:lnSpc>
              <a:spcBef>
                <a:spcPts val="1200"/>
              </a:spcBef>
              <a:spcAft>
                <a:spcPts val="1200"/>
              </a:spcAft>
            </a:pPr>
            <a:r>
              <a:rPr lang="en-US" sz="2200" dirty="0"/>
              <a:t>Avoiding –future- Emergency situations!</a:t>
            </a:r>
          </a:p>
          <a:p>
            <a:pPr>
              <a:lnSpc>
                <a:spcPct val="100000"/>
              </a:lnSpc>
              <a:spcBef>
                <a:spcPts val="1200"/>
              </a:spcBef>
              <a:spcAft>
                <a:spcPts val="1200"/>
              </a:spcAft>
            </a:pPr>
            <a:endParaRPr lang="en-US" sz="2200" dirty="0"/>
          </a:p>
          <a:p>
            <a:pPr>
              <a:lnSpc>
                <a:spcPct val="100000"/>
              </a:lnSpc>
              <a:spcBef>
                <a:spcPts val="1200"/>
              </a:spcBef>
              <a:spcAft>
                <a:spcPts val="1200"/>
              </a:spcAft>
            </a:pPr>
            <a:endParaRPr lang="en-US" sz="2200" dirty="0"/>
          </a:p>
          <a:p>
            <a:pPr algn="just">
              <a:lnSpc>
                <a:spcPct val="100000"/>
              </a:lnSpc>
              <a:spcBef>
                <a:spcPts val="1200"/>
              </a:spcBef>
              <a:spcAft>
                <a:spcPts val="1200"/>
              </a:spcAft>
            </a:pPr>
            <a:endParaRPr lang="en-US" sz="2200" dirty="0" smtClean="0"/>
          </a:p>
          <a:p>
            <a:pPr algn="just">
              <a:lnSpc>
                <a:spcPct val="100000"/>
              </a:lnSpc>
              <a:spcBef>
                <a:spcPts val="1200"/>
              </a:spcBef>
              <a:spcAft>
                <a:spcPts val="1200"/>
              </a:spcAft>
            </a:pPr>
            <a:endParaRPr lang="en-US" sz="2200" dirty="0"/>
          </a:p>
        </p:txBody>
      </p:sp>
    </p:spTree>
    <p:extLst>
      <p:ext uri="{BB962C8B-B14F-4D97-AF65-F5344CB8AC3E}">
        <p14:creationId xmlns:p14="http://schemas.microsoft.com/office/powerpoint/2010/main" val="1002380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9641" y="1540042"/>
            <a:ext cx="4568478" cy="3048000"/>
          </a:xfrm>
        </p:spPr>
        <p:txBody>
          <a:bodyPr>
            <a:normAutofit/>
          </a:bodyPr>
          <a:lstStyle/>
          <a:p>
            <a:r>
              <a:rPr lang="en-US" b="0" dirty="0" smtClean="0"/>
              <a:t>Solution: </a:t>
            </a:r>
            <a:br>
              <a:rPr lang="en-US" b="0" dirty="0" smtClean="0"/>
            </a:br>
            <a:r>
              <a:rPr lang="en-US" b="0" dirty="0"/>
              <a:t/>
            </a:r>
            <a:br>
              <a:rPr lang="en-US" b="0" dirty="0"/>
            </a:br>
            <a:r>
              <a:rPr lang="en-US" dirty="0" smtClean="0"/>
              <a:t>Car-mate</a:t>
            </a:r>
            <a:endParaRPr lang="en-US" dirty="0"/>
          </a:p>
        </p:txBody>
      </p:sp>
    </p:spTree>
    <p:extLst>
      <p:ext uri="{BB962C8B-B14F-4D97-AF65-F5344CB8AC3E}">
        <p14:creationId xmlns:p14="http://schemas.microsoft.com/office/powerpoint/2010/main" val="315626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66"/>
            <a:ext cx="9144000" cy="685800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78938" b="78251"/>
          <a:stretch/>
        </p:blipFill>
        <p:spPr>
          <a:xfrm>
            <a:off x="6585205" y="5470358"/>
            <a:ext cx="440640" cy="368968"/>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0703" t="1891" r="58235" b="76360"/>
          <a:stretch/>
        </p:blipFill>
        <p:spPr>
          <a:xfrm>
            <a:off x="6065146" y="5470358"/>
            <a:ext cx="440640" cy="368968"/>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36039" t="21749" r="42899" b="56502"/>
          <a:stretch/>
        </p:blipFill>
        <p:spPr>
          <a:xfrm>
            <a:off x="7105264" y="5470358"/>
            <a:ext cx="440640" cy="368968"/>
          </a:xfrm>
          <a:prstGeom prst="rect">
            <a:avLst/>
          </a:prstGeom>
        </p:spPr>
      </p:pic>
      <p:sp>
        <p:nvSpPr>
          <p:cNvPr id="8" name="Up Arrow 7"/>
          <p:cNvSpPr/>
          <p:nvPr/>
        </p:nvSpPr>
        <p:spPr>
          <a:xfrm rot="19760202">
            <a:off x="6323621" y="1753730"/>
            <a:ext cx="489083" cy="3175366"/>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Sensor </a:t>
            </a:r>
          </a:p>
          <a:p>
            <a:pPr algn="ctr"/>
            <a:r>
              <a:rPr lang="en-US" dirty="0" smtClean="0"/>
              <a:t> data</a:t>
            </a:r>
            <a:endParaRPr lang="en-US" dirty="0"/>
          </a:p>
        </p:txBody>
      </p:sp>
      <p:sp>
        <p:nvSpPr>
          <p:cNvPr id="9" name="Cloud Callout 8"/>
          <p:cNvSpPr/>
          <p:nvPr/>
        </p:nvSpPr>
        <p:spPr>
          <a:xfrm>
            <a:off x="0" y="-593360"/>
            <a:ext cx="9738360" cy="2444367"/>
          </a:xfrm>
          <a:prstGeom prst="cloudCallout">
            <a:avLst>
              <a:gd name="adj1" fmla="val -3724"/>
              <a:gd name="adj2" fmla="val -5284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2572" y="169744"/>
            <a:ext cx="689372" cy="681789"/>
          </a:xfrm>
          <a:prstGeom prst="rect">
            <a:avLst/>
          </a:prstGeom>
          <a:effectLst>
            <a:glow rad="63500">
              <a:schemeClr val="bg1">
                <a:alpha val="40000"/>
              </a:schemeClr>
            </a:glow>
          </a:effectLst>
        </p:spPr>
      </p:pic>
      <p:sp>
        <p:nvSpPr>
          <p:cNvPr id="11" name="Parallelogram 10"/>
          <p:cNvSpPr/>
          <p:nvPr/>
        </p:nvSpPr>
        <p:spPr>
          <a:xfrm>
            <a:off x="6505786" y="106680"/>
            <a:ext cx="1540934" cy="792480"/>
          </a:xfrm>
          <a:prstGeom prst="parallelogra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Machine learning</a:t>
            </a:r>
            <a:endParaRPr lang="en-US" dirty="0"/>
          </a:p>
        </p:txBody>
      </p:sp>
      <p:cxnSp>
        <p:nvCxnSpPr>
          <p:cNvPr id="12" name="Straight Arrow Connector 11"/>
          <p:cNvCxnSpPr>
            <a:stCxn id="11" idx="5"/>
          </p:cNvCxnSpPr>
          <p:nvPr/>
        </p:nvCxnSpPr>
        <p:spPr>
          <a:xfrm flipH="1" flipV="1">
            <a:off x="6065146" y="425139"/>
            <a:ext cx="539700" cy="77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1" idx="5"/>
          </p:cNvCxnSpPr>
          <p:nvPr/>
        </p:nvCxnSpPr>
        <p:spPr>
          <a:xfrm flipH="1">
            <a:off x="6094214" y="502920"/>
            <a:ext cx="510632" cy="396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Parallelogram 15"/>
          <p:cNvSpPr/>
          <p:nvPr/>
        </p:nvSpPr>
        <p:spPr>
          <a:xfrm>
            <a:off x="3973686" y="823138"/>
            <a:ext cx="1952227" cy="484918"/>
          </a:xfrm>
          <a:prstGeom prst="parallelogra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rgbClr val="FF0000"/>
                </a:solidFill>
              </a:rPr>
              <a:t>Emergency</a:t>
            </a:r>
            <a:endParaRPr lang="en-US" b="1" dirty="0">
              <a:solidFill>
                <a:srgbClr val="FF0000"/>
              </a:solidFill>
            </a:endParaRPr>
          </a:p>
        </p:txBody>
      </p:sp>
      <p:sp>
        <p:nvSpPr>
          <p:cNvPr id="17" name="Parallelogram 16"/>
          <p:cNvSpPr/>
          <p:nvPr/>
        </p:nvSpPr>
        <p:spPr>
          <a:xfrm>
            <a:off x="4127453" y="80344"/>
            <a:ext cx="1952227" cy="484918"/>
          </a:xfrm>
          <a:prstGeom prst="parallelogra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bg1"/>
                </a:solidFill>
              </a:rPr>
              <a:t>Normal</a:t>
            </a:r>
            <a:endParaRPr lang="en-US" dirty="0">
              <a:solidFill>
                <a:schemeClr val="bg1"/>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937" y="2612936"/>
            <a:ext cx="1045925" cy="1045925"/>
          </a:xfrm>
          <a:prstGeom prst="rect">
            <a:avLst/>
          </a:prstGeom>
        </p:spPr>
      </p:pic>
      <p:cxnSp>
        <p:nvCxnSpPr>
          <p:cNvPr id="22" name="Straight Arrow Connector 21"/>
          <p:cNvCxnSpPr/>
          <p:nvPr/>
        </p:nvCxnSpPr>
        <p:spPr>
          <a:xfrm flipH="1">
            <a:off x="3746587" y="666549"/>
            <a:ext cx="3794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Magnetic Disk 22"/>
          <p:cNvSpPr/>
          <p:nvPr/>
        </p:nvSpPr>
        <p:spPr>
          <a:xfrm>
            <a:off x="2912744" y="-21306"/>
            <a:ext cx="678704" cy="136807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24" name="Straight Arrow Connector 23"/>
          <p:cNvCxnSpPr/>
          <p:nvPr/>
        </p:nvCxnSpPr>
        <p:spPr>
          <a:xfrm flipH="1">
            <a:off x="2425483" y="689200"/>
            <a:ext cx="3794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Folded Corner 24"/>
          <p:cNvSpPr/>
          <p:nvPr/>
        </p:nvSpPr>
        <p:spPr>
          <a:xfrm>
            <a:off x="1076466" y="353720"/>
            <a:ext cx="1067300" cy="618023"/>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reports</a:t>
            </a:r>
            <a:endParaRPr lang="en-US" dirty="0"/>
          </a:p>
        </p:txBody>
      </p:sp>
      <p:sp>
        <p:nvSpPr>
          <p:cNvPr id="26" name="Striped Right Arrow 25"/>
          <p:cNvSpPr/>
          <p:nvPr/>
        </p:nvSpPr>
        <p:spPr>
          <a:xfrm rot="7893272">
            <a:off x="1635003" y="1923470"/>
            <a:ext cx="3762290" cy="294052"/>
          </a:xfrm>
          <a:prstGeom prst="stripedRightArrow">
            <a:avLst>
              <a:gd name="adj1" fmla="val 32252"/>
              <a:gd name="adj2" fmla="val 8549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rgbClr val="FF0000"/>
              </a:solidFill>
            </a:endParaRPr>
          </a:p>
        </p:txBody>
      </p:sp>
      <p:sp>
        <p:nvSpPr>
          <p:cNvPr id="27" name="Parallelogram 26"/>
          <p:cNvSpPr/>
          <p:nvPr/>
        </p:nvSpPr>
        <p:spPr>
          <a:xfrm>
            <a:off x="213898" y="3895966"/>
            <a:ext cx="1952227" cy="786396"/>
          </a:xfrm>
          <a:prstGeom prst="parallelogra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bg1"/>
                </a:solidFill>
              </a:rPr>
              <a:t>Scheduling System </a:t>
            </a:r>
            <a:endParaRPr lang="en-US" dirty="0">
              <a:solidFill>
                <a:schemeClr val="bg1"/>
              </a:solidFill>
            </a:endParaRPr>
          </a:p>
        </p:txBody>
      </p:sp>
      <p:sp>
        <p:nvSpPr>
          <p:cNvPr id="29" name="TextBox 28"/>
          <p:cNvSpPr txBox="1"/>
          <p:nvPr/>
        </p:nvSpPr>
        <p:spPr>
          <a:xfrm>
            <a:off x="2983829" y="2185956"/>
            <a:ext cx="1835555" cy="646331"/>
          </a:xfrm>
          <a:prstGeom prst="rect">
            <a:avLst/>
          </a:prstGeom>
          <a:noFill/>
        </p:spPr>
        <p:txBody>
          <a:bodyPr wrap="square" rtlCol="0">
            <a:spAutoFit/>
          </a:bodyPr>
          <a:lstStyle/>
          <a:p>
            <a:r>
              <a:rPr lang="en-US" dirty="0" smtClean="0"/>
              <a:t>Required maintenance </a:t>
            </a:r>
            <a:endParaRPr lang="en-US" dirty="0"/>
          </a:p>
        </p:txBody>
      </p:sp>
      <p:sp>
        <p:nvSpPr>
          <p:cNvPr id="31" name="Left-Right Arrow 30"/>
          <p:cNvSpPr/>
          <p:nvPr/>
        </p:nvSpPr>
        <p:spPr>
          <a:xfrm rot="850078">
            <a:off x="2033336" y="4435863"/>
            <a:ext cx="3856597" cy="322913"/>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TextBox 31"/>
          <p:cNvSpPr txBox="1"/>
          <p:nvPr/>
        </p:nvSpPr>
        <p:spPr>
          <a:xfrm>
            <a:off x="3081298" y="4219489"/>
            <a:ext cx="2466809" cy="369332"/>
          </a:xfrm>
          <a:prstGeom prst="rect">
            <a:avLst/>
          </a:prstGeom>
          <a:noFill/>
        </p:spPr>
        <p:txBody>
          <a:bodyPr wrap="square" rtlCol="0">
            <a:spAutoFit/>
          </a:bodyPr>
          <a:lstStyle/>
          <a:p>
            <a:r>
              <a:rPr lang="en-US" dirty="0" smtClean="0"/>
              <a:t>Maintenance date</a:t>
            </a:r>
            <a:endParaRPr lang="en-US" dirty="0"/>
          </a:p>
        </p:txBody>
      </p:sp>
    </p:spTree>
    <p:extLst>
      <p:ext uri="{BB962C8B-B14F-4D97-AF65-F5344CB8AC3E}">
        <p14:creationId xmlns:p14="http://schemas.microsoft.com/office/powerpoint/2010/main" val="417167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21600000">
                                      <p:cBhvr>
                                        <p:cTn id="25" dur="2000" fill="hold"/>
                                        <p:tgtEl>
                                          <p:spTgt spid="10"/>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up)">
                                      <p:cBhvr>
                                        <p:cTn id="75" dur="500"/>
                                        <p:tgtEl>
                                          <p:spTgt spid="26"/>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ppt_x"/>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ppt_x"/>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wipe(left)">
                                      <p:cBhvr>
                                        <p:cTn id="93" dur="500"/>
                                        <p:tgtEl>
                                          <p:spTgt spid="31"/>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ipe(down)">
                                      <p:cBhvr>
                                        <p:cTn id="9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6" grpId="0" animBg="1"/>
      <p:bldP spid="17" grpId="0" animBg="1"/>
      <p:bldP spid="23" grpId="0" animBg="1"/>
      <p:bldP spid="25" grpId="0" animBg="1"/>
      <p:bldP spid="26" grpId="0" animBg="1"/>
      <p:bldP spid="27" grpId="0" animBg="1"/>
      <p:bldP spid="29" grpId="0"/>
      <p:bldP spid="31"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advantages</a:t>
            </a: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r>
              <a:rPr lang="en-US" sz="2400" dirty="0" smtClean="0"/>
              <a:t>Keeping track and record of all car parts</a:t>
            </a:r>
          </a:p>
          <a:p>
            <a:r>
              <a:rPr lang="en-US" sz="2400" dirty="0" smtClean="0"/>
              <a:t>Fixing and changing parts before total damage</a:t>
            </a:r>
          </a:p>
          <a:p>
            <a:r>
              <a:rPr lang="en-US" sz="2400" dirty="0"/>
              <a:t>Auto maintenance scheduler </a:t>
            </a:r>
            <a:endParaRPr lang="en-US" sz="2400" dirty="0" smtClean="0"/>
          </a:p>
          <a:p>
            <a:r>
              <a:rPr lang="en-US" sz="2400" dirty="0" smtClean="0"/>
              <a:t>Save maintenance time</a:t>
            </a:r>
            <a:endParaRPr lang="en-US" sz="2400" dirty="0"/>
          </a:p>
          <a:p>
            <a:r>
              <a:rPr lang="en-US" sz="2400" dirty="0" smtClean="0"/>
              <a:t>Less visits to mechanics</a:t>
            </a:r>
          </a:p>
          <a:p>
            <a:r>
              <a:rPr lang="en-US" sz="2400" dirty="0" smtClean="0"/>
              <a:t>Keeping car records when buying and selling cars</a:t>
            </a:r>
          </a:p>
          <a:p>
            <a:r>
              <a:rPr lang="en-US" sz="2400" dirty="0"/>
              <a:t>Reduce cost </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98512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1508</TotalTime>
  <Words>471</Words>
  <Application>Microsoft Office PowerPoint</Application>
  <PresentationFormat>On-screen Show (4:3)</PresentationFormat>
  <Paragraphs>85</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Rockwell</vt:lpstr>
      <vt:lpstr>Damask</vt:lpstr>
      <vt:lpstr>An automated  car emergency and maintenance planner  “Car-Mate”</vt:lpstr>
      <vt:lpstr>Presentation contents</vt:lpstr>
      <vt:lpstr>abstract</vt:lpstr>
      <vt:lpstr>motivation</vt:lpstr>
      <vt:lpstr>motivation</vt:lpstr>
      <vt:lpstr>Problem</vt:lpstr>
      <vt:lpstr>Solution:   Car-mate</vt:lpstr>
      <vt:lpstr>PowerPoint Presentation</vt:lpstr>
      <vt:lpstr>advantages</vt:lpstr>
      <vt:lpstr>PowerPoint Presentation</vt:lpstr>
      <vt:lpstr>advantages</vt:lpstr>
      <vt:lpstr>Results and screenshots</vt:lpstr>
      <vt:lpstr>PowerPoint Presentation</vt:lpstr>
      <vt:lpstr>PowerPoint Presentation</vt:lpstr>
      <vt:lpstr>challenges</vt:lpstr>
      <vt:lpstr>Future Work</vt:lpstr>
      <vt:lpstr>One last thing</vt:lpstr>
      <vt:lpstr>Twitter sentiment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car emergency and maintenance planner “CarMate”</dc:title>
  <dc:creator>Gharib Gharibi</dc:creator>
  <cp:lastModifiedBy>Gharib Gharibi</cp:lastModifiedBy>
  <cp:revision>71</cp:revision>
  <dcterms:created xsi:type="dcterms:W3CDTF">2014-11-19T19:27:05Z</dcterms:created>
  <dcterms:modified xsi:type="dcterms:W3CDTF">2014-11-20T20:35:53Z</dcterms:modified>
</cp:coreProperties>
</file>