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77" r:id="rId8"/>
    <p:sldId id="274" r:id="rId9"/>
    <p:sldId id="273" r:id="rId10"/>
    <p:sldId id="263" r:id="rId11"/>
    <p:sldId id="268" r:id="rId12"/>
    <p:sldId id="264" r:id="rId13"/>
    <p:sldId id="269" r:id="rId14"/>
    <p:sldId id="265" r:id="rId15"/>
    <p:sldId id="270" r:id="rId16"/>
    <p:sldId id="266" r:id="rId17"/>
    <p:sldId id="279" r:id="rId18"/>
    <p:sldId id="267" r:id="rId19"/>
    <p:sldId id="271" r:id="rId20"/>
    <p:sldId id="275" r:id="rId21"/>
    <p:sldId id="278"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94660"/>
  </p:normalViewPr>
  <p:slideViewPr>
    <p:cSldViewPr snapToGrid="0">
      <p:cViewPr varScale="1">
        <p:scale>
          <a:sx n="152" d="100"/>
          <a:sy n="152" d="100"/>
        </p:scale>
        <p:origin x="6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0865CD7-6D28-4F6D-B816-1F9B87C3E609}"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B82C3B0-06C2-4AC2-9484-4BA7D588F776}">
      <dgm:prSet/>
      <dgm:spPr/>
      <dgm:t>
        <a:bodyPr/>
        <a:lstStyle/>
        <a:p>
          <a:r>
            <a:rPr lang="fr-FR" noProof="0" dirty="0"/>
            <a:t>Contexte de l’application</a:t>
          </a:r>
        </a:p>
      </dgm:t>
    </dgm:pt>
    <dgm:pt modelId="{F936EB0E-A9E4-445D-BD61-A744DC73B079}" type="parTrans" cxnId="{14620E2B-B413-424B-80BF-F9C217872EA8}">
      <dgm:prSet/>
      <dgm:spPr/>
      <dgm:t>
        <a:bodyPr/>
        <a:lstStyle/>
        <a:p>
          <a:endParaRPr lang="en-US"/>
        </a:p>
      </dgm:t>
    </dgm:pt>
    <dgm:pt modelId="{8D1C9C1D-498D-4616-88B9-219F470A3086}" type="sibTrans" cxnId="{14620E2B-B413-424B-80BF-F9C217872EA8}">
      <dgm:prSet/>
      <dgm:spPr/>
      <dgm:t>
        <a:bodyPr/>
        <a:lstStyle/>
        <a:p>
          <a:endParaRPr lang="en-US"/>
        </a:p>
      </dgm:t>
    </dgm:pt>
    <dgm:pt modelId="{14EA70B8-8820-4DD5-90D8-22813A1998AE}">
      <dgm:prSet/>
      <dgm:spPr/>
      <dgm:t>
        <a:bodyPr/>
        <a:lstStyle/>
        <a:p>
          <a:r>
            <a:rPr lang="fr-FR" noProof="0" dirty="0"/>
            <a:t>Réalisation d’un audit</a:t>
          </a:r>
        </a:p>
      </dgm:t>
    </dgm:pt>
    <dgm:pt modelId="{BDCB610D-8DCC-4C56-9D46-EA35B2134786}" type="parTrans" cxnId="{9DAEFA6A-987D-4FF5-ADC5-D822E62E8646}">
      <dgm:prSet/>
      <dgm:spPr/>
      <dgm:t>
        <a:bodyPr/>
        <a:lstStyle/>
        <a:p>
          <a:endParaRPr lang="en-US"/>
        </a:p>
      </dgm:t>
    </dgm:pt>
    <dgm:pt modelId="{A3211475-665B-47B8-B50A-63787504C77B}" type="sibTrans" cxnId="{9DAEFA6A-987D-4FF5-ADC5-D822E62E8646}">
      <dgm:prSet/>
      <dgm:spPr/>
      <dgm:t>
        <a:bodyPr/>
        <a:lstStyle/>
        <a:p>
          <a:endParaRPr lang="en-US"/>
        </a:p>
      </dgm:t>
    </dgm:pt>
    <dgm:pt modelId="{9241CAE0-9AC2-4D6C-A29C-295608806B44}">
      <dgm:prSet/>
      <dgm:spPr/>
      <dgm:t>
        <a:bodyPr/>
        <a:lstStyle/>
        <a:p>
          <a:r>
            <a:rPr lang="fr-FR" noProof="0" dirty="0"/>
            <a:t>Architecture actuelle de l’application</a:t>
          </a:r>
        </a:p>
      </dgm:t>
    </dgm:pt>
    <dgm:pt modelId="{5BD9AA8C-6DF7-4F8E-B342-6EAA937E762B}" type="parTrans" cxnId="{9D3921DA-D438-44F1-9C40-DA8DD04F95D3}">
      <dgm:prSet/>
      <dgm:spPr/>
      <dgm:t>
        <a:bodyPr/>
        <a:lstStyle/>
        <a:p>
          <a:endParaRPr lang="en-US"/>
        </a:p>
      </dgm:t>
    </dgm:pt>
    <dgm:pt modelId="{FAB5D20B-CF7B-477A-A7E0-C4A556813FB7}" type="sibTrans" cxnId="{9D3921DA-D438-44F1-9C40-DA8DD04F95D3}">
      <dgm:prSet/>
      <dgm:spPr/>
      <dgm:t>
        <a:bodyPr/>
        <a:lstStyle/>
        <a:p>
          <a:endParaRPr lang="en-US"/>
        </a:p>
      </dgm:t>
    </dgm:pt>
    <dgm:pt modelId="{C32415A1-D18F-4DD7-B44A-C70280023528}">
      <dgm:prSet/>
      <dgm:spPr/>
      <dgm:t>
        <a:bodyPr/>
        <a:lstStyle/>
        <a:p>
          <a:r>
            <a:rPr lang="fr-FR" noProof="0" dirty="0"/>
            <a:t>Avantages / Inconvénients</a:t>
          </a:r>
        </a:p>
      </dgm:t>
    </dgm:pt>
    <dgm:pt modelId="{9BD1D40F-1601-4052-A6D5-AD93C9D43FA7}" type="parTrans" cxnId="{0B67A112-BB63-468D-817E-3371CABDF1DC}">
      <dgm:prSet/>
      <dgm:spPr/>
      <dgm:t>
        <a:bodyPr/>
        <a:lstStyle/>
        <a:p>
          <a:endParaRPr lang="en-US"/>
        </a:p>
      </dgm:t>
    </dgm:pt>
    <dgm:pt modelId="{1E1DA0D0-859E-4B09-9D2C-74D6E1442D93}" type="sibTrans" cxnId="{0B67A112-BB63-468D-817E-3371CABDF1DC}">
      <dgm:prSet/>
      <dgm:spPr/>
      <dgm:t>
        <a:bodyPr/>
        <a:lstStyle/>
        <a:p>
          <a:endParaRPr lang="en-US"/>
        </a:p>
      </dgm:t>
    </dgm:pt>
    <dgm:pt modelId="{CA4D73F8-AC4E-428C-9DA0-8629B89ECADD}">
      <dgm:prSet/>
      <dgm:spPr/>
      <dgm:t>
        <a:bodyPr/>
        <a:lstStyle/>
        <a:p>
          <a:r>
            <a:rPr lang="fr-FR" noProof="0" dirty="0"/>
            <a:t>Nouvelles technologies</a:t>
          </a:r>
        </a:p>
      </dgm:t>
    </dgm:pt>
    <dgm:pt modelId="{E957994A-8AB9-4D4E-AFEC-7CACE49E657F}" type="parTrans" cxnId="{6F17C502-0304-4558-B10C-3806F6DCD4F9}">
      <dgm:prSet/>
      <dgm:spPr/>
      <dgm:t>
        <a:bodyPr/>
        <a:lstStyle/>
        <a:p>
          <a:endParaRPr lang="en-US"/>
        </a:p>
      </dgm:t>
    </dgm:pt>
    <dgm:pt modelId="{D65CDF15-C79B-47AF-8CF0-35369828D803}" type="sibTrans" cxnId="{6F17C502-0304-4558-B10C-3806F6DCD4F9}">
      <dgm:prSet/>
      <dgm:spPr/>
      <dgm:t>
        <a:bodyPr/>
        <a:lstStyle/>
        <a:p>
          <a:endParaRPr lang="en-US"/>
        </a:p>
      </dgm:t>
    </dgm:pt>
    <dgm:pt modelId="{5784BF14-B9BF-41FB-AB0A-DC4D29481B00}">
      <dgm:prSet/>
      <dgm:spPr/>
      <dgm:t>
        <a:bodyPr/>
        <a:lstStyle/>
        <a:p>
          <a:r>
            <a:rPr lang="fr-FR" noProof="0" dirty="0"/>
            <a:t>Nouvelle architecture</a:t>
          </a:r>
        </a:p>
      </dgm:t>
    </dgm:pt>
    <dgm:pt modelId="{EA659A12-DF0C-4B5E-9CF4-B450AE27824C}" type="parTrans" cxnId="{7B1052E3-44BB-4A63-AC0B-9231AEEEAEFA}">
      <dgm:prSet/>
      <dgm:spPr/>
      <dgm:t>
        <a:bodyPr/>
        <a:lstStyle/>
        <a:p>
          <a:endParaRPr lang="en-US"/>
        </a:p>
      </dgm:t>
    </dgm:pt>
    <dgm:pt modelId="{BBF28538-6FCC-49D3-B719-89812C9CE350}" type="sibTrans" cxnId="{7B1052E3-44BB-4A63-AC0B-9231AEEEAEFA}">
      <dgm:prSet/>
      <dgm:spPr/>
      <dgm:t>
        <a:bodyPr/>
        <a:lstStyle/>
        <a:p>
          <a:endParaRPr lang="en-US"/>
        </a:p>
      </dgm:t>
    </dgm:pt>
    <dgm:pt modelId="{54C00F4E-FDDC-46BA-85F1-B07D676C70EF}">
      <dgm:prSet/>
      <dgm:spPr/>
      <dgm:t>
        <a:bodyPr/>
        <a:lstStyle/>
        <a:p>
          <a:r>
            <a:rPr lang="en-US" noProof="0" dirty="0"/>
            <a:t>Nouvelles </a:t>
          </a:r>
          <a:r>
            <a:rPr lang="en-US" noProof="0" dirty="0" err="1"/>
            <a:t>fonctionnalités</a:t>
          </a:r>
          <a:endParaRPr lang="fr-FR" noProof="0" dirty="0"/>
        </a:p>
      </dgm:t>
    </dgm:pt>
    <dgm:pt modelId="{247C55B5-8DC6-4B3F-9920-D4402011E16B}" type="parTrans" cxnId="{1293DC34-D5E4-408A-8E28-5A2F403DC6AA}">
      <dgm:prSet/>
      <dgm:spPr/>
      <dgm:t>
        <a:bodyPr/>
        <a:lstStyle/>
        <a:p>
          <a:endParaRPr lang="fr-FR"/>
        </a:p>
      </dgm:t>
    </dgm:pt>
    <dgm:pt modelId="{69E907F6-6B44-437D-A884-62E1A23FE98D}" type="sibTrans" cxnId="{1293DC34-D5E4-408A-8E28-5A2F403DC6AA}">
      <dgm:prSet/>
      <dgm:spPr/>
      <dgm:t>
        <a:bodyPr/>
        <a:lstStyle/>
        <a:p>
          <a:endParaRPr lang="fr-FR"/>
        </a:p>
      </dgm:t>
    </dgm:pt>
    <dgm:pt modelId="{8BC939C7-EFE5-4EFD-8C54-72EA13E0A7D9}" type="pres">
      <dgm:prSet presAssocID="{F0865CD7-6D28-4F6D-B816-1F9B87C3E609}" presName="linear" presStyleCnt="0">
        <dgm:presLayoutVars>
          <dgm:animLvl val="lvl"/>
          <dgm:resizeHandles val="exact"/>
        </dgm:presLayoutVars>
      </dgm:prSet>
      <dgm:spPr/>
    </dgm:pt>
    <dgm:pt modelId="{41F7D1C0-5B37-4F7D-8CBD-8DB48A25BE50}" type="pres">
      <dgm:prSet presAssocID="{4B82C3B0-06C2-4AC2-9484-4BA7D588F776}" presName="parentText" presStyleLbl="node1" presStyleIdx="0" presStyleCnt="7">
        <dgm:presLayoutVars>
          <dgm:chMax val="0"/>
          <dgm:bulletEnabled val="1"/>
        </dgm:presLayoutVars>
      </dgm:prSet>
      <dgm:spPr/>
    </dgm:pt>
    <dgm:pt modelId="{19C9016F-45CA-423C-986D-E4ED5DD15A60}" type="pres">
      <dgm:prSet presAssocID="{8D1C9C1D-498D-4616-88B9-219F470A3086}" presName="spacer" presStyleCnt="0"/>
      <dgm:spPr/>
    </dgm:pt>
    <dgm:pt modelId="{B04F629A-6DEC-46BA-8A51-740E5A72F98C}" type="pres">
      <dgm:prSet presAssocID="{14EA70B8-8820-4DD5-90D8-22813A1998AE}" presName="parentText" presStyleLbl="node1" presStyleIdx="1" presStyleCnt="7">
        <dgm:presLayoutVars>
          <dgm:chMax val="0"/>
          <dgm:bulletEnabled val="1"/>
        </dgm:presLayoutVars>
      </dgm:prSet>
      <dgm:spPr/>
    </dgm:pt>
    <dgm:pt modelId="{EE7B501D-7C8F-4DF3-BAE5-199925F540C2}" type="pres">
      <dgm:prSet presAssocID="{A3211475-665B-47B8-B50A-63787504C77B}" presName="spacer" presStyleCnt="0"/>
      <dgm:spPr/>
    </dgm:pt>
    <dgm:pt modelId="{9CD89768-0F29-4E64-8F90-68E6589FA67A}" type="pres">
      <dgm:prSet presAssocID="{9241CAE0-9AC2-4D6C-A29C-295608806B44}" presName="parentText" presStyleLbl="node1" presStyleIdx="2" presStyleCnt="7">
        <dgm:presLayoutVars>
          <dgm:chMax val="0"/>
          <dgm:bulletEnabled val="1"/>
        </dgm:presLayoutVars>
      </dgm:prSet>
      <dgm:spPr/>
    </dgm:pt>
    <dgm:pt modelId="{C61ACE52-3480-4976-B5B5-9503514B80B6}" type="pres">
      <dgm:prSet presAssocID="{FAB5D20B-CF7B-477A-A7E0-C4A556813FB7}" presName="spacer" presStyleCnt="0"/>
      <dgm:spPr/>
    </dgm:pt>
    <dgm:pt modelId="{C0A05604-4E18-4BEC-88EF-ECFE51B38050}" type="pres">
      <dgm:prSet presAssocID="{C32415A1-D18F-4DD7-B44A-C70280023528}" presName="parentText" presStyleLbl="node1" presStyleIdx="3" presStyleCnt="7">
        <dgm:presLayoutVars>
          <dgm:chMax val="0"/>
          <dgm:bulletEnabled val="1"/>
        </dgm:presLayoutVars>
      </dgm:prSet>
      <dgm:spPr/>
    </dgm:pt>
    <dgm:pt modelId="{E4FBB3FA-CB97-4E39-A60A-58A7A4005727}" type="pres">
      <dgm:prSet presAssocID="{1E1DA0D0-859E-4B09-9D2C-74D6E1442D93}" presName="spacer" presStyleCnt="0"/>
      <dgm:spPr/>
    </dgm:pt>
    <dgm:pt modelId="{ACF02D59-608A-43B5-8695-A2DF96B21197}" type="pres">
      <dgm:prSet presAssocID="{CA4D73F8-AC4E-428C-9DA0-8629B89ECADD}" presName="parentText" presStyleLbl="node1" presStyleIdx="4" presStyleCnt="7">
        <dgm:presLayoutVars>
          <dgm:chMax val="0"/>
          <dgm:bulletEnabled val="1"/>
        </dgm:presLayoutVars>
      </dgm:prSet>
      <dgm:spPr/>
    </dgm:pt>
    <dgm:pt modelId="{A25BD1CF-0DAF-438C-B182-3A78C1FD701C}" type="pres">
      <dgm:prSet presAssocID="{D65CDF15-C79B-47AF-8CF0-35369828D803}" presName="spacer" presStyleCnt="0"/>
      <dgm:spPr/>
    </dgm:pt>
    <dgm:pt modelId="{1E4FB364-15B6-4033-A855-8DD3802A29EA}" type="pres">
      <dgm:prSet presAssocID="{54C00F4E-FDDC-46BA-85F1-B07D676C70EF}" presName="parentText" presStyleLbl="node1" presStyleIdx="5" presStyleCnt="7">
        <dgm:presLayoutVars>
          <dgm:chMax val="0"/>
          <dgm:bulletEnabled val="1"/>
        </dgm:presLayoutVars>
      </dgm:prSet>
      <dgm:spPr/>
    </dgm:pt>
    <dgm:pt modelId="{9EF69BC6-CE01-4B28-8484-DC24DC76040D}" type="pres">
      <dgm:prSet presAssocID="{69E907F6-6B44-437D-A884-62E1A23FE98D}" presName="spacer" presStyleCnt="0"/>
      <dgm:spPr/>
    </dgm:pt>
    <dgm:pt modelId="{4B454E22-5F5F-4C5D-8312-9D946EEAE1B0}" type="pres">
      <dgm:prSet presAssocID="{5784BF14-B9BF-41FB-AB0A-DC4D29481B00}" presName="parentText" presStyleLbl="node1" presStyleIdx="6" presStyleCnt="7">
        <dgm:presLayoutVars>
          <dgm:chMax val="0"/>
          <dgm:bulletEnabled val="1"/>
        </dgm:presLayoutVars>
      </dgm:prSet>
      <dgm:spPr/>
    </dgm:pt>
  </dgm:ptLst>
  <dgm:cxnLst>
    <dgm:cxn modelId="{594B0601-542F-49D7-84F0-C3F1201809EE}" type="presOf" srcId="{4B82C3B0-06C2-4AC2-9484-4BA7D588F776}" destId="{41F7D1C0-5B37-4F7D-8CBD-8DB48A25BE50}" srcOrd="0" destOrd="0" presId="urn:microsoft.com/office/officeart/2005/8/layout/vList2"/>
    <dgm:cxn modelId="{6F17C502-0304-4558-B10C-3806F6DCD4F9}" srcId="{F0865CD7-6D28-4F6D-B816-1F9B87C3E609}" destId="{CA4D73F8-AC4E-428C-9DA0-8629B89ECADD}" srcOrd="4" destOrd="0" parTransId="{E957994A-8AB9-4D4E-AFEC-7CACE49E657F}" sibTransId="{D65CDF15-C79B-47AF-8CF0-35369828D803}"/>
    <dgm:cxn modelId="{5BD3D908-4AE5-4469-836C-C0DB9E9A232B}" type="presOf" srcId="{CA4D73F8-AC4E-428C-9DA0-8629B89ECADD}" destId="{ACF02D59-608A-43B5-8695-A2DF96B21197}" srcOrd="0" destOrd="0" presId="urn:microsoft.com/office/officeart/2005/8/layout/vList2"/>
    <dgm:cxn modelId="{0B67A112-BB63-468D-817E-3371CABDF1DC}" srcId="{F0865CD7-6D28-4F6D-B816-1F9B87C3E609}" destId="{C32415A1-D18F-4DD7-B44A-C70280023528}" srcOrd="3" destOrd="0" parTransId="{9BD1D40F-1601-4052-A6D5-AD93C9D43FA7}" sibTransId="{1E1DA0D0-859E-4B09-9D2C-74D6E1442D93}"/>
    <dgm:cxn modelId="{14620E2B-B413-424B-80BF-F9C217872EA8}" srcId="{F0865CD7-6D28-4F6D-B816-1F9B87C3E609}" destId="{4B82C3B0-06C2-4AC2-9484-4BA7D588F776}" srcOrd="0" destOrd="0" parTransId="{F936EB0E-A9E4-445D-BD61-A744DC73B079}" sibTransId="{8D1C9C1D-498D-4616-88B9-219F470A3086}"/>
    <dgm:cxn modelId="{4A900234-313C-4C10-B7AF-881745F110A2}" type="presOf" srcId="{C32415A1-D18F-4DD7-B44A-C70280023528}" destId="{C0A05604-4E18-4BEC-88EF-ECFE51B38050}" srcOrd="0" destOrd="0" presId="urn:microsoft.com/office/officeart/2005/8/layout/vList2"/>
    <dgm:cxn modelId="{1293DC34-D5E4-408A-8E28-5A2F403DC6AA}" srcId="{F0865CD7-6D28-4F6D-B816-1F9B87C3E609}" destId="{54C00F4E-FDDC-46BA-85F1-B07D676C70EF}" srcOrd="5" destOrd="0" parTransId="{247C55B5-8DC6-4B3F-9920-D4402011E16B}" sibTransId="{69E907F6-6B44-437D-A884-62E1A23FE98D}"/>
    <dgm:cxn modelId="{9DAEFA6A-987D-4FF5-ADC5-D822E62E8646}" srcId="{F0865CD7-6D28-4F6D-B816-1F9B87C3E609}" destId="{14EA70B8-8820-4DD5-90D8-22813A1998AE}" srcOrd="1" destOrd="0" parTransId="{BDCB610D-8DCC-4C56-9D46-EA35B2134786}" sibTransId="{A3211475-665B-47B8-B50A-63787504C77B}"/>
    <dgm:cxn modelId="{A1AF9454-FB0B-49CB-AFC4-F72BE83736EC}" type="presOf" srcId="{54C00F4E-FDDC-46BA-85F1-B07D676C70EF}" destId="{1E4FB364-15B6-4033-A855-8DD3802A29EA}" srcOrd="0" destOrd="0" presId="urn:microsoft.com/office/officeart/2005/8/layout/vList2"/>
    <dgm:cxn modelId="{70350579-D2EF-4B21-8382-91380752367D}" type="presOf" srcId="{14EA70B8-8820-4DD5-90D8-22813A1998AE}" destId="{B04F629A-6DEC-46BA-8A51-740E5A72F98C}" srcOrd="0" destOrd="0" presId="urn:microsoft.com/office/officeart/2005/8/layout/vList2"/>
    <dgm:cxn modelId="{6418E3C5-8949-461B-90EF-09094934B354}" type="presOf" srcId="{F0865CD7-6D28-4F6D-B816-1F9B87C3E609}" destId="{8BC939C7-EFE5-4EFD-8C54-72EA13E0A7D9}" srcOrd="0" destOrd="0" presId="urn:microsoft.com/office/officeart/2005/8/layout/vList2"/>
    <dgm:cxn modelId="{4CCFA5D2-2E8D-42A4-B1E8-D6E2E48B4ED8}" type="presOf" srcId="{5784BF14-B9BF-41FB-AB0A-DC4D29481B00}" destId="{4B454E22-5F5F-4C5D-8312-9D946EEAE1B0}" srcOrd="0" destOrd="0" presId="urn:microsoft.com/office/officeart/2005/8/layout/vList2"/>
    <dgm:cxn modelId="{9D3921DA-D438-44F1-9C40-DA8DD04F95D3}" srcId="{F0865CD7-6D28-4F6D-B816-1F9B87C3E609}" destId="{9241CAE0-9AC2-4D6C-A29C-295608806B44}" srcOrd="2" destOrd="0" parTransId="{5BD9AA8C-6DF7-4F8E-B342-6EAA937E762B}" sibTransId="{FAB5D20B-CF7B-477A-A7E0-C4A556813FB7}"/>
    <dgm:cxn modelId="{7B1052E3-44BB-4A63-AC0B-9231AEEEAEFA}" srcId="{F0865CD7-6D28-4F6D-B816-1F9B87C3E609}" destId="{5784BF14-B9BF-41FB-AB0A-DC4D29481B00}" srcOrd="6" destOrd="0" parTransId="{EA659A12-DF0C-4B5E-9CF4-B450AE27824C}" sibTransId="{BBF28538-6FCC-49D3-B719-89812C9CE350}"/>
    <dgm:cxn modelId="{83ABBDF7-8031-4AF9-9AAF-B2F2D7E27576}" type="presOf" srcId="{9241CAE0-9AC2-4D6C-A29C-295608806B44}" destId="{9CD89768-0F29-4E64-8F90-68E6589FA67A}" srcOrd="0" destOrd="0" presId="urn:microsoft.com/office/officeart/2005/8/layout/vList2"/>
    <dgm:cxn modelId="{2D16FD60-AE20-4BB7-8065-2CAE0A3A0C30}" type="presParOf" srcId="{8BC939C7-EFE5-4EFD-8C54-72EA13E0A7D9}" destId="{41F7D1C0-5B37-4F7D-8CBD-8DB48A25BE50}" srcOrd="0" destOrd="0" presId="urn:microsoft.com/office/officeart/2005/8/layout/vList2"/>
    <dgm:cxn modelId="{76D6A97B-B7F2-4DF2-87F9-45EEDF2EC2DB}" type="presParOf" srcId="{8BC939C7-EFE5-4EFD-8C54-72EA13E0A7D9}" destId="{19C9016F-45CA-423C-986D-E4ED5DD15A60}" srcOrd="1" destOrd="0" presId="urn:microsoft.com/office/officeart/2005/8/layout/vList2"/>
    <dgm:cxn modelId="{7E8D825E-AC85-41B8-B2EF-079600999BEB}" type="presParOf" srcId="{8BC939C7-EFE5-4EFD-8C54-72EA13E0A7D9}" destId="{B04F629A-6DEC-46BA-8A51-740E5A72F98C}" srcOrd="2" destOrd="0" presId="urn:microsoft.com/office/officeart/2005/8/layout/vList2"/>
    <dgm:cxn modelId="{DD266C4F-15E6-40A5-A753-5E7C6E61FE34}" type="presParOf" srcId="{8BC939C7-EFE5-4EFD-8C54-72EA13E0A7D9}" destId="{EE7B501D-7C8F-4DF3-BAE5-199925F540C2}" srcOrd="3" destOrd="0" presId="urn:microsoft.com/office/officeart/2005/8/layout/vList2"/>
    <dgm:cxn modelId="{3870403B-931C-4BE3-9E53-207931C316D0}" type="presParOf" srcId="{8BC939C7-EFE5-4EFD-8C54-72EA13E0A7D9}" destId="{9CD89768-0F29-4E64-8F90-68E6589FA67A}" srcOrd="4" destOrd="0" presId="urn:microsoft.com/office/officeart/2005/8/layout/vList2"/>
    <dgm:cxn modelId="{5E264C51-F278-449A-83C9-E9973B419337}" type="presParOf" srcId="{8BC939C7-EFE5-4EFD-8C54-72EA13E0A7D9}" destId="{C61ACE52-3480-4976-B5B5-9503514B80B6}" srcOrd="5" destOrd="0" presId="urn:microsoft.com/office/officeart/2005/8/layout/vList2"/>
    <dgm:cxn modelId="{B57F2143-58F8-44E0-BDEE-D6DC1618A270}" type="presParOf" srcId="{8BC939C7-EFE5-4EFD-8C54-72EA13E0A7D9}" destId="{C0A05604-4E18-4BEC-88EF-ECFE51B38050}" srcOrd="6" destOrd="0" presId="urn:microsoft.com/office/officeart/2005/8/layout/vList2"/>
    <dgm:cxn modelId="{28D0A360-9958-4F80-812A-A81AD93766FF}" type="presParOf" srcId="{8BC939C7-EFE5-4EFD-8C54-72EA13E0A7D9}" destId="{E4FBB3FA-CB97-4E39-A60A-58A7A4005727}" srcOrd="7" destOrd="0" presId="urn:microsoft.com/office/officeart/2005/8/layout/vList2"/>
    <dgm:cxn modelId="{A2A349EC-A81B-4B14-BC3E-3D774AADB6FA}" type="presParOf" srcId="{8BC939C7-EFE5-4EFD-8C54-72EA13E0A7D9}" destId="{ACF02D59-608A-43B5-8695-A2DF96B21197}" srcOrd="8" destOrd="0" presId="urn:microsoft.com/office/officeart/2005/8/layout/vList2"/>
    <dgm:cxn modelId="{140B8EF1-AB5C-4D1E-AAFD-AA651C88884C}" type="presParOf" srcId="{8BC939C7-EFE5-4EFD-8C54-72EA13E0A7D9}" destId="{A25BD1CF-0DAF-438C-B182-3A78C1FD701C}" srcOrd="9" destOrd="0" presId="urn:microsoft.com/office/officeart/2005/8/layout/vList2"/>
    <dgm:cxn modelId="{CD9E3E3C-9936-45A6-B1A8-F4B6F747D8EC}" type="presParOf" srcId="{8BC939C7-EFE5-4EFD-8C54-72EA13E0A7D9}" destId="{1E4FB364-15B6-4033-A855-8DD3802A29EA}" srcOrd="10" destOrd="0" presId="urn:microsoft.com/office/officeart/2005/8/layout/vList2"/>
    <dgm:cxn modelId="{C27B030F-E505-4612-995F-5ED8D260C002}" type="presParOf" srcId="{8BC939C7-EFE5-4EFD-8C54-72EA13E0A7D9}" destId="{9EF69BC6-CE01-4B28-8484-DC24DC76040D}" srcOrd="11" destOrd="0" presId="urn:microsoft.com/office/officeart/2005/8/layout/vList2"/>
    <dgm:cxn modelId="{707E0A95-A5BD-4456-B44D-A35BFBA77925}" type="presParOf" srcId="{8BC939C7-EFE5-4EFD-8C54-72EA13E0A7D9}" destId="{4B454E22-5F5F-4C5D-8312-9D946EEAE1B0}"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F7D1C0-5B37-4F7D-8CBD-8DB48A25BE50}">
      <dsp:nvSpPr>
        <dsp:cNvPr id="0" name=""/>
        <dsp:cNvSpPr/>
      </dsp:nvSpPr>
      <dsp:spPr>
        <a:xfrm>
          <a:off x="0" y="78359"/>
          <a:ext cx="5291663" cy="46683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noProof="0" dirty="0"/>
            <a:t>Contexte de l’application</a:t>
          </a:r>
        </a:p>
      </dsp:txBody>
      <dsp:txXfrm>
        <a:off x="22789" y="101148"/>
        <a:ext cx="5246085" cy="421252"/>
      </dsp:txXfrm>
    </dsp:sp>
    <dsp:sp modelId="{B04F629A-6DEC-46BA-8A51-740E5A72F98C}">
      <dsp:nvSpPr>
        <dsp:cNvPr id="0" name=""/>
        <dsp:cNvSpPr/>
      </dsp:nvSpPr>
      <dsp:spPr>
        <a:xfrm>
          <a:off x="0" y="599909"/>
          <a:ext cx="5291663" cy="466830"/>
        </a:xfrm>
        <a:prstGeom prst="roundRect">
          <a:avLst/>
        </a:prstGeom>
        <a:solidFill>
          <a:schemeClr val="accent5">
            <a:hueOff val="-2025358"/>
            <a:satOff val="-138"/>
            <a:lumOff val="32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noProof="0" dirty="0"/>
            <a:t>Réalisation d’un audit</a:t>
          </a:r>
        </a:p>
      </dsp:txBody>
      <dsp:txXfrm>
        <a:off x="22789" y="622698"/>
        <a:ext cx="5246085" cy="421252"/>
      </dsp:txXfrm>
    </dsp:sp>
    <dsp:sp modelId="{9CD89768-0F29-4E64-8F90-68E6589FA67A}">
      <dsp:nvSpPr>
        <dsp:cNvPr id="0" name=""/>
        <dsp:cNvSpPr/>
      </dsp:nvSpPr>
      <dsp:spPr>
        <a:xfrm>
          <a:off x="0" y="1121459"/>
          <a:ext cx="5291663" cy="46683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noProof="0" dirty="0"/>
            <a:t>Architecture actuelle de l’application</a:t>
          </a:r>
        </a:p>
      </dsp:txBody>
      <dsp:txXfrm>
        <a:off x="22789" y="1144248"/>
        <a:ext cx="5246085" cy="421252"/>
      </dsp:txXfrm>
    </dsp:sp>
    <dsp:sp modelId="{C0A05604-4E18-4BEC-88EF-ECFE51B38050}">
      <dsp:nvSpPr>
        <dsp:cNvPr id="0" name=""/>
        <dsp:cNvSpPr/>
      </dsp:nvSpPr>
      <dsp:spPr>
        <a:xfrm>
          <a:off x="0" y="1643009"/>
          <a:ext cx="5291663" cy="466830"/>
        </a:xfrm>
        <a:prstGeom prst="roundRect">
          <a:avLst/>
        </a:prstGeom>
        <a:solidFill>
          <a:schemeClr val="accent5">
            <a:hueOff val="-6076075"/>
            <a:satOff val="-413"/>
            <a:lumOff val="98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noProof="0" dirty="0"/>
            <a:t>Avantages / Inconvénients</a:t>
          </a:r>
        </a:p>
      </dsp:txBody>
      <dsp:txXfrm>
        <a:off x="22789" y="1665798"/>
        <a:ext cx="5246085" cy="421252"/>
      </dsp:txXfrm>
    </dsp:sp>
    <dsp:sp modelId="{ACF02D59-608A-43B5-8695-A2DF96B21197}">
      <dsp:nvSpPr>
        <dsp:cNvPr id="0" name=""/>
        <dsp:cNvSpPr/>
      </dsp:nvSpPr>
      <dsp:spPr>
        <a:xfrm>
          <a:off x="0" y="2164559"/>
          <a:ext cx="5291663" cy="46683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noProof="0" dirty="0"/>
            <a:t>Nouvelles technologies</a:t>
          </a:r>
        </a:p>
      </dsp:txBody>
      <dsp:txXfrm>
        <a:off x="22789" y="2187348"/>
        <a:ext cx="5246085" cy="421252"/>
      </dsp:txXfrm>
    </dsp:sp>
    <dsp:sp modelId="{1E4FB364-15B6-4033-A855-8DD3802A29EA}">
      <dsp:nvSpPr>
        <dsp:cNvPr id="0" name=""/>
        <dsp:cNvSpPr/>
      </dsp:nvSpPr>
      <dsp:spPr>
        <a:xfrm>
          <a:off x="0" y="2686109"/>
          <a:ext cx="5291663" cy="466830"/>
        </a:xfrm>
        <a:prstGeom prst="roundRect">
          <a:avLst/>
        </a:prstGeom>
        <a:solidFill>
          <a:schemeClr val="accent5">
            <a:hueOff val="-10126791"/>
            <a:satOff val="-688"/>
            <a:lumOff val="163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noProof="0" dirty="0"/>
            <a:t>Nouvelles </a:t>
          </a:r>
          <a:r>
            <a:rPr lang="en-US" sz="1900" kern="1200" noProof="0" dirty="0" err="1"/>
            <a:t>fonctionnalités</a:t>
          </a:r>
          <a:endParaRPr lang="fr-FR" sz="1900" kern="1200" noProof="0" dirty="0"/>
        </a:p>
      </dsp:txBody>
      <dsp:txXfrm>
        <a:off x="22789" y="2708898"/>
        <a:ext cx="5246085" cy="421252"/>
      </dsp:txXfrm>
    </dsp:sp>
    <dsp:sp modelId="{4B454E22-5F5F-4C5D-8312-9D946EEAE1B0}">
      <dsp:nvSpPr>
        <dsp:cNvPr id="0" name=""/>
        <dsp:cNvSpPr/>
      </dsp:nvSpPr>
      <dsp:spPr>
        <a:xfrm>
          <a:off x="0" y="3207659"/>
          <a:ext cx="5291663" cy="46683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fr-FR" sz="1900" kern="1200" noProof="0" dirty="0"/>
            <a:t>Nouvelle architecture</a:t>
          </a:r>
        </a:p>
      </dsp:txBody>
      <dsp:txXfrm>
        <a:off x="22789" y="3230448"/>
        <a:ext cx="5246085" cy="4212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83EA27-E95E-05B0-B7B6-C4380BD3EC1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05E152CF-9075-DE19-B77F-227A4F2C7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47E2D639-5475-A854-602E-CAE067E2E2A6}"/>
              </a:ext>
            </a:extLst>
          </p:cNvPr>
          <p:cNvSpPr>
            <a:spLocks noGrp="1"/>
          </p:cNvSpPr>
          <p:nvPr>
            <p:ph type="dt" sz="half" idx="10"/>
          </p:nvPr>
        </p:nvSpPr>
        <p:spPr/>
        <p:txBody>
          <a:bodyPr/>
          <a:lstStyle/>
          <a:p>
            <a:fld id="{B8EA7AE2-8BD4-43BA-85B1-3E1878831B15}" type="datetimeFigureOut">
              <a:rPr lang="fr-FR" smtClean="0"/>
              <a:t>12/08/2025</a:t>
            </a:fld>
            <a:endParaRPr lang="fr-FR"/>
          </a:p>
        </p:txBody>
      </p:sp>
      <p:sp>
        <p:nvSpPr>
          <p:cNvPr id="5" name="Espace réservé du pied de page 4">
            <a:extLst>
              <a:ext uri="{FF2B5EF4-FFF2-40B4-BE49-F238E27FC236}">
                <a16:creationId xmlns:a16="http://schemas.microsoft.com/office/drawing/2014/main" id="{E1D51691-FAB2-53CC-DC89-6A4AD302A21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19FFEF3-3DF6-1FBB-D011-F3820670964E}"/>
              </a:ext>
            </a:extLst>
          </p:cNvPr>
          <p:cNvSpPr>
            <a:spLocks noGrp="1"/>
          </p:cNvSpPr>
          <p:nvPr>
            <p:ph type="sldNum" sz="quarter" idx="12"/>
          </p:nvPr>
        </p:nvSpPr>
        <p:spPr/>
        <p:txBody>
          <a:bodyPr/>
          <a:lstStyle/>
          <a:p>
            <a:fld id="{0170C4C7-D095-4850-AA31-3ECB4BB673C3}" type="slidenum">
              <a:rPr lang="fr-FR" smtClean="0"/>
              <a:t>‹N°›</a:t>
            </a:fld>
            <a:endParaRPr lang="fr-FR"/>
          </a:p>
        </p:txBody>
      </p:sp>
    </p:spTree>
    <p:extLst>
      <p:ext uri="{BB962C8B-B14F-4D97-AF65-F5344CB8AC3E}">
        <p14:creationId xmlns:p14="http://schemas.microsoft.com/office/powerpoint/2010/main" val="131418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D0F7AB-39C5-5D00-075B-5A3AEE09466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A20C4CE-D8E4-C37F-4B42-5A2A8E87C9A3}"/>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01A5EDE-5FB7-3387-2DCC-B0568FAD3252}"/>
              </a:ext>
            </a:extLst>
          </p:cNvPr>
          <p:cNvSpPr>
            <a:spLocks noGrp="1"/>
          </p:cNvSpPr>
          <p:nvPr>
            <p:ph type="dt" sz="half" idx="10"/>
          </p:nvPr>
        </p:nvSpPr>
        <p:spPr/>
        <p:txBody>
          <a:bodyPr/>
          <a:lstStyle/>
          <a:p>
            <a:fld id="{B8EA7AE2-8BD4-43BA-85B1-3E1878831B15}" type="datetimeFigureOut">
              <a:rPr lang="fr-FR" smtClean="0"/>
              <a:t>12/08/2025</a:t>
            </a:fld>
            <a:endParaRPr lang="fr-FR"/>
          </a:p>
        </p:txBody>
      </p:sp>
      <p:sp>
        <p:nvSpPr>
          <p:cNvPr id="5" name="Espace réservé du pied de page 4">
            <a:extLst>
              <a:ext uri="{FF2B5EF4-FFF2-40B4-BE49-F238E27FC236}">
                <a16:creationId xmlns:a16="http://schemas.microsoft.com/office/drawing/2014/main" id="{D36AE2AB-32E5-4D02-6386-4BCD6999C9B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2D66B22-7606-97B0-27CE-4A53944FE975}"/>
              </a:ext>
            </a:extLst>
          </p:cNvPr>
          <p:cNvSpPr>
            <a:spLocks noGrp="1"/>
          </p:cNvSpPr>
          <p:nvPr>
            <p:ph type="sldNum" sz="quarter" idx="12"/>
          </p:nvPr>
        </p:nvSpPr>
        <p:spPr/>
        <p:txBody>
          <a:bodyPr/>
          <a:lstStyle/>
          <a:p>
            <a:fld id="{0170C4C7-D095-4850-AA31-3ECB4BB673C3}" type="slidenum">
              <a:rPr lang="fr-FR" smtClean="0"/>
              <a:t>‹N°›</a:t>
            </a:fld>
            <a:endParaRPr lang="fr-FR"/>
          </a:p>
        </p:txBody>
      </p:sp>
    </p:spTree>
    <p:extLst>
      <p:ext uri="{BB962C8B-B14F-4D97-AF65-F5344CB8AC3E}">
        <p14:creationId xmlns:p14="http://schemas.microsoft.com/office/powerpoint/2010/main" val="739014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DCACF009-9349-ED91-98FC-394076A79F8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E98C2D1D-3242-B9E2-DEFB-FFC3CDABA8A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16DADA67-36F6-DBA4-EBDE-227CC1F6D970}"/>
              </a:ext>
            </a:extLst>
          </p:cNvPr>
          <p:cNvSpPr>
            <a:spLocks noGrp="1"/>
          </p:cNvSpPr>
          <p:nvPr>
            <p:ph type="dt" sz="half" idx="10"/>
          </p:nvPr>
        </p:nvSpPr>
        <p:spPr/>
        <p:txBody>
          <a:bodyPr/>
          <a:lstStyle/>
          <a:p>
            <a:fld id="{B8EA7AE2-8BD4-43BA-85B1-3E1878831B15}" type="datetimeFigureOut">
              <a:rPr lang="fr-FR" smtClean="0"/>
              <a:t>12/08/2025</a:t>
            </a:fld>
            <a:endParaRPr lang="fr-FR"/>
          </a:p>
        </p:txBody>
      </p:sp>
      <p:sp>
        <p:nvSpPr>
          <p:cNvPr id="5" name="Espace réservé du pied de page 4">
            <a:extLst>
              <a:ext uri="{FF2B5EF4-FFF2-40B4-BE49-F238E27FC236}">
                <a16:creationId xmlns:a16="http://schemas.microsoft.com/office/drawing/2014/main" id="{59BFB7F5-E324-85A0-4054-E7F02758569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2BF77E0-1BF4-0A2D-B70E-C9E076CA410D}"/>
              </a:ext>
            </a:extLst>
          </p:cNvPr>
          <p:cNvSpPr>
            <a:spLocks noGrp="1"/>
          </p:cNvSpPr>
          <p:nvPr>
            <p:ph type="sldNum" sz="quarter" idx="12"/>
          </p:nvPr>
        </p:nvSpPr>
        <p:spPr/>
        <p:txBody>
          <a:bodyPr/>
          <a:lstStyle/>
          <a:p>
            <a:fld id="{0170C4C7-D095-4850-AA31-3ECB4BB673C3}" type="slidenum">
              <a:rPr lang="fr-FR" smtClean="0"/>
              <a:t>‹N°›</a:t>
            </a:fld>
            <a:endParaRPr lang="fr-FR"/>
          </a:p>
        </p:txBody>
      </p:sp>
    </p:spTree>
    <p:extLst>
      <p:ext uri="{BB962C8B-B14F-4D97-AF65-F5344CB8AC3E}">
        <p14:creationId xmlns:p14="http://schemas.microsoft.com/office/powerpoint/2010/main" val="3251579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12F710-22FD-C4DD-3BFA-20E4D5EA65E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B5A81D0C-36B8-169E-24F8-97951C2A8F18}"/>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CA1209C-3057-C981-2B87-D36F95416B89}"/>
              </a:ext>
            </a:extLst>
          </p:cNvPr>
          <p:cNvSpPr>
            <a:spLocks noGrp="1"/>
          </p:cNvSpPr>
          <p:nvPr>
            <p:ph type="dt" sz="half" idx="10"/>
          </p:nvPr>
        </p:nvSpPr>
        <p:spPr/>
        <p:txBody>
          <a:bodyPr/>
          <a:lstStyle/>
          <a:p>
            <a:fld id="{B8EA7AE2-8BD4-43BA-85B1-3E1878831B15}" type="datetimeFigureOut">
              <a:rPr lang="fr-FR" smtClean="0"/>
              <a:t>12/08/2025</a:t>
            </a:fld>
            <a:endParaRPr lang="fr-FR"/>
          </a:p>
        </p:txBody>
      </p:sp>
      <p:sp>
        <p:nvSpPr>
          <p:cNvPr id="5" name="Espace réservé du pied de page 4">
            <a:extLst>
              <a:ext uri="{FF2B5EF4-FFF2-40B4-BE49-F238E27FC236}">
                <a16:creationId xmlns:a16="http://schemas.microsoft.com/office/drawing/2014/main" id="{AF804402-2347-64AA-703B-C607DDB4B242}"/>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DC515FA-12DD-9B0A-6C99-4D96AF5CDAE4}"/>
              </a:ext>
            </a:extLst>
          </p:cNvPr>
          <p:cNvSpPr>
            <a:spLocks noGrp="1"/>
          </p:cNvSpPr>
          <p:nvPr>
            <p:ph type="sldNum" sz="quarter" idx="12"/>
          </p:nvPr>
        </p:nvSpPr>
        <p:spPr/>
        <p:txBody>
          <a:bodyPr/>
          <a:lstStyle/>
          <a:p>
            <a:fld id="{0170C4C7-D095-4850-AA31-3ECB4BB673C3}" type="slidenum">
              <a:rPr lang="fr-FR" smtClean="0"/>
              <a:t>‹N°›</a:t>
            </a:fld>
            <a:endParaRPr lang="fr-FR"/>
          </a:p>
        </p:txBody>
      </p:sp>
    </p:spTree>
    <p:extLst>
      <p:ext uri="{BB962C8B-B14F-4D97-AF65-F5344CB8AC3E}">
        <p14:creationId xmlns:p14="http://schemas.microsoft.com/office/powerpoint/2010/main" val="35040040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63C48D-CA7A-290D-8D02-3A350EF786D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6FDB5E8-DD74-E40A-F3B7-7ED1F3293D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507CB55A-FC90-284B-A85E-347433C9B7E9}"/>
              </a:ext>
            </a:extLst>
          </p:cNvPr>
          <p:cNvSpPr>
            <a:spLocks noGrp="1"/>
          </p:cNvSpPr>
          <p:nvPr>
            <p:ph type="dt" sz="half" idx="10"/>
          </p:nvPr>
        </p:nvSpPr>
        <p:spPr/>
        <p:txBody>
          <a:bodyPr/>
          <a:lstStyle/>
          <a:p>
            <a:fld id="{B8EA7AE2-8BD4-43BA-85B1-3E1878831B15}" type="datetimeFigureOut">
              <a:rPr lang="fr-FR" smtClean="0"/>
              <a:t>12/08/2025</a:t>
            </a:fld>
            <a:endParaRPr lang="fr-FR"/>
          </a:p>
        </p:txBody>
      </p:sp>
      <p:sp>
        <p:nvSpPr>
          <p:cNvPr id="5" name="Espace réservé du pied de page 4">
            <a:extLst>
              <a:ext uri="{FF2B5EF4-FFF2-40B4-BE49-F238E27FC236}">
                <a16:creationId xmlns:a16="http://schemas.microsoft.com/office/drawing/2014/main" id="{F4F07579-DC3F-26B8-EDDE-B6B06FF2266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C8618B9-3357-DA55-C13A-D05FD0F91823}"/>
              </a:ext>
            </a:extLst>
          </p:cNvPr>
          <p:cNvSpPr>
            <a:spLocks noGrp="1"/>
          </p:cNvSpPr>
          <p:nvPr>
            <p:ph type="sldNum" sz="quarter" idx="12"/>
          </p:nvPr>
        </p:nvSpPr>
        <p:spPr/>
        <p:txBody>
          <a:bodyPr/>
          <a:lstStyle/>
          <a:p>
            <a:fld id="{0170C4C7-D095-4850-AA31-3ECB4BB673C3}" type="slidenum">
              <a:rPr lang="fr-FR" smtClean="0"/>
              <a:t>‹N°›</a:t>
            </a:fld>
            <a:endParaRPr lang="fr-FR"/>
          </a:p>
        </p:txBody>
      </p:sp>
    </p:spTree>
    <p:extLst>
      <p:ext uri="{BB962C8B-B14F-4D97-AF65-F5344CB8AC3E}">
        <p14:creationId xmlns:p14="http://schemas.microsoft.com/office/powerpoint/2010/main" val="264005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A1C06DC-EDEA-52AF-B2FE-0C12CB84C271}"/>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B2BB702-03A6-090A-1D5B-A5CB5FECBF05}"/>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01F60D6F-D2BA-67D3-162F-1A816E49495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C6C37E3B-26B4-6663-BC2B-B7ACB041FB38}"/>
              </a:ext>
            </a:extLst>
          </p:cNvPr>
          <p:cNvSpPr>
            <a:spLocks noGrp="1"/>
          </p:cNvSpPr>
          <p:nvPr>
            <p:ph type="dt" sz="half" idx="10"/>
          </p:nvPr>
        </p:nvSpPr>
        <p:spPr/>
        <p:txBody>
          <a:bodyPr/>
          <a:lstStyle/>
          <a:p>
            <a:fld id="{B8EA7AE2-8BD4-43BA-85B1-3E1878831B15}" type="datetimeFigureOut">
              <a:rPr lang="fr-FR" smtClean="0"/>
              <a:t>12/08/2025</a:t>
            </a:fld>
            <a:endParaRPr lang="fr-FR"/>
          </a:p>
        </p:txBody>
      </p:sp>
      <p:sp>
        <p:nvSpPr>
          <p:cNvPr id="6" name="Espace réservé du pied de page 5">
            <a:extLst>
              <a:ext uri="{FF2B5EF4-FFF2-40B4-BE49-F238E27FC236}">
                <a16:creationId xmlns:a16="http://schemas.microsoft.com/office/drawing/2014/main" id="{2695659D-BFB9-C28F-7FF6-AD930510690E}"/>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5F3C9E94-F549-AB6C-465F-2E21539650F4}"/>
              </a:ext>
            </a:extLst>
          </p:cNvPr>
          <p:cNvSpPr>
            <a:spLocks noGrp="1"/>
          </p:cNvSpPr>
          <p:nvPr>
            <p:ph type="sldNum" sz="quarter" idx="12"/>
          </p:nvPr>
        </p:nvSpPr>
        <p:spPr/>
        <p:txBody>
          <a:bodyPr/>
          <a:lstStyle/>
          <a:p>
            <a:fld id="{0170C4C7-D095-4850-AA31-3ECB4BB673C3}" type="slidenum">
              <a:rPr lang="fr-FR" smtClean="0"/>
              <a:t>‹N°›</a:t>
            </a:fld>
            <a:endParaRPr lang="fr-FR"/>
          </a:p>
        </p:txBody>
      </p:sp>
    </p:spTree>
    <p:extLst>
      <p:ext uri="{BB962C8B-B14F-4D97-AF65-F5344CB8AC3E}">
        <p14:creationId xmlns:p14="http://schemas.microsoft.com/office/powerpoint/2010/main" val="3425587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1C083B-2A7B-9063-B6B8-523B459592E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191482F3-5595-666E-EDBA-4D932C29EF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0DE51842-4564-F02C-84E4-EE998E08CA7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0BAB7A82-1046-4687-B753-EEDA1A70B60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5645C3B3-D24C-B783-DE4A-EFBEED5187D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ECA82E67-B4D5-4D9B-0E16-35268E05069E}"/>
              </a:ext>
            </a:extLst>
          </p:cNvPr>
          <p:cNvSpPr>
            <a:spLocks noGrp="1"/>
          </p:cNvSpPr>
          <p:nvPr>
            <p:ph type="dt" sz="half" idx="10"/>
          </p:nvPr>
        </p:nvSpPr>
        <p:spPr/>
        <p:txBody>
          <a:bodyPr/>
          <a:lstStyle/>
          <a:p>
            <a:fld id="{B8EA7AE2-8BD4-43BA-85B1-3E1878831B15}" type="datetimeFigureOut">
              <a:rPr lang="fr-FR" smtClean="0"/>
              <a:t>12/08/2025</a:t>
            </a:fld>
            <a:endParaRPr lang="fr-FR"/>
          </a:p>
        </p:txBody>
      </p:sp>
      <p:sp>
        <p:nvSpPr>
          <p:cNvPr id="8" name="Espace réservé du pied de page 7">
            <a:extLst>
              <a:ext uri="{FF2B5EF4-FFF2-40B4-BE49-F238E27FC236}">
                <a16:creationId xmlns:a16="http://schemas.microsoft.com/office/drawing/2014/main" id="{F8D4AD36-709E-7283-F063-32A4737BCDD5}"/>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21D847BC-95DF-90D7-C611-EF7969EAB634}"/>
              </a:ext>
            </a:extLst>
          </p:cNvPr>
          <p:cNvSpPr>
            <a:spLocks noGrp="1"/>
          </p:cNvSpPr>
          <p:nvPr>
            <p:ph type="sldNum" sz="quarter" idx="12"/>
          </p:nvPr>
        </p:nvSpPr>
        <p:spPr/>
        <p:txBody>
          <a:bodyPr/>
          <a:lstStyle/>
          <a:p>
            <a:fld id="{0170C4C7-D095-4850-AA31-3ECB4BB673C3}" type="slidenum">
              <a:rPr lang="fr-FR" smtClean="0"/>
              <a:t>‹N°›</a:t>
            </a:fld>
            <a:endParaRPr lang="fr-FR"/>
          </a:p>
        </p:txBody>
      </p:sp>
    </p:spTree>
    <p:extLst>
      <p:ext uri="{BB962C8B-B14F-4D97-AF65-F5344CB8AC3E}">
        <p14:creationId xmlns:p14="http://schemas.microsoft.com/office/powerpoint/2010/main" val="1185789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4ED47C-2488-3406-6774-6983751867B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16048D50-1B0F-86DC-9488-10B47FB2BF26}"/>
              </a:ext>
            </a:extLst>
          </p:cNvPr>
          <p:cNvSpPr>
            <a:spLocks noGrp="1"/>
          </p:cNvSpPr>
          <p:nvPr>
            <p:ph type="dt" sz="half" idx="10"/>
          </p:nvPr>
        </p:nvSpPr>
        <p:spPr/>
        <p:txBody>
          <a:bodyPr/>
          <a:lstStyle/>
          <a:p>
            <a:fld id="{B8EA7AE2-8BD4-43BA-85B1-3E1878831B15}" type="datetimeFigureOut">
              <a:rPr lang="fr-FR" smtClean="0"/>
              <a:t>12/08/2025</a:t>
            </a:fld>
            <a:endParaRPr lang="fr-FR"/>
          </a:p>
        </p:txBody>
      </p:sp>
      <p:sp>
        <p:nvSpPr>
          <p:cNvPr id="4" name="Espace réservé du pied de page 3">
            <a:extLst>
              <a:ext uri="{FF2B5EF4-FFF2-40B4-BE49-F238E27FC236}">
                <a16:creationId xmlns:a16="http://schemas.microsoft.com/office/drawing/2014/main" id="{494DE0AF-E2D5-2E98-3F47-1238D70DFE8D}"/>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3C211563-1A5C-EFF3-C7C6-E8003F67A58F}"/>
              </a:ext>
            </a:extLst>
          </p:cNvPr>
          <p:cNvSpPr>
            <a:spLocks noGrp="1"/>
          </p:cNvSpPr>
          <p:nvPr>
            <p:ph type="sldNum" sz="quarter" idx="12"/>
          </p:nvPr>
        </p:nvSpPr>
        <p:spPr/>
        <p:txBody>
          <a:bodyPr/>
          <a:lstStyle/>
          <a:p>
            <a:fld id="{0170C4C7-D095-4850-AA31-3ECB4BB673C3}" type="slidenum">
              <a:rPr lang="fr-FR" smtClean="0"/>
              <a:t>‹N°›</a:t>
            </a:fld>
            <a:endParaRPr lang="fr-FR"/>
          </a:p>
        </p:txBody>
      </p:sp>
    </p:spTree>
    <p:extLst>
      <p:ext uri="{BB962C8B-B14F-4D97-AF65-F5344CB8AC3E}">
        <p14:creationId xmlns:p14="http://schemas.microsoft.com/office/powerpoint/2010/main" val="3566918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AD7F9C0-302D-A0A2-8DC0-7DFE6AE654D1}"/>
              </a:ext>
            </a:extLst>
          </p:cNvPr>
          <p:cNvSpPr>
            <a:spLocks noGrp="1"/>
          </p:cNvSpPr>
          <p:nvPr>
            <p:ph type="dt" sz="half" idx="10"/>
          </p:nvPr>
        </p:nvSpPr>
        <p:spPr/>
        <p:txBody>
          <a:bodyPr/>
          <a:lstStyle/>
          <a:p>
            <a:fld id="{B8EA7AE2-8BD4-43BA-85B1-3E1878831B15}" type="datetimeFigureOut">
              <a:rPr lang="fr-FR" smtClean="0"/>
              <a:t>12/08/2025</a:t>
            </a:fld>
            <a:endParaRPr lang="fr-FR"/>
          </a:p>
        </p:txBody>
      </p:sp>
      <p:sp>
        <p:nvSpPr>
          <p:cNvPr id="3" name="Espace réservé du pied de page 2">
            <a:extLst>
              <a:ext uri="{FF2B5EF4-FFF2-40B4-BE49-F238E27FC236}">
                <a16:creationId xmlns:a16="http://schemas.microsoft.com/office/drawing/2014/main" id="{793D1CC3-FFE8-81C2-D324-23A50B5D2111}"/>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C762CC04-F5D3-D151-59C6-2C0578337BAE}"/>
              </a:ext>
            </a:extLst>
          </p:cNvPr>
          <p:cNvSpPr>
            <a:spLocks noGrp="1"/>
          </p:cNvSpPr>
          <p:nvPr>
            <p:ph type="sldNum" sz="quarter" idx="12"/>
          </p:nvPr>
        </p:nvSpPr>
        <p:spPr/>
        <p:txBody>
          <a:bodyPr/>
          <a:lstStyle/>
          <a:p>
            <a:fld id="{0170C4C7-D095-4850-AA31-3ECB4BB673C3}" type="slidenum">
              <a:rPr lang="fr-FR" smtClean="0"/>
              <a:t>‹N°›</a:t>
            </a:fld>
            <a:endParaRPr lang="fr-FR"/>
          </a:p>
        </p:txBody>
      </p:sp>
    </p:spTree>
    <p:extLst>
      <p:ext uri="{BB962C8B-B14F-4D97-AF65-F5344CB8AC3E}">
        <p14:creationId xmlns:p14="http://schemas.microsoft.com/office/powerpoint/2010/main" val="866913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4CADE4-9C0E-7514-3C4F-6B225461723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429D3AD2-0769-9FC3-5CC8-C0F76BC20C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98E2DB8-EE16-888B-2526-F989C41181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1807C99A-64D4-06F7-D508-7E117AB736B0}"/>
              </a:ext>
            </a:extLst>
          </p:cNvPr>
          <p:cNvSpPr>
            <a:spLocks noGrp="1"/>
          </p:cNvSpPr>
          <p:nvPr>
            <p:ph type="dt" sz="half" idx="10"/>
          </p:nvPr>
        </p:nvSpPr>
        <p:spPr/>
        <p:txBody>
          <a:bodyPr/>
          <a:lstStyle/>
          <a:p>
            <a:fld id="{B8EA7AE2-8BD4-43BA-85B1-3E1878831B15}" type="datetimeFigureOut">
              <a:rPr lang="fr-FR" smtClean="0"/>
              <a:t>12/08/2025</a:t>
            </a:fld>
            <a:endParaRPr lang="fr-FR"/>
          </a:p>
        </p:txBody>
      </p:sp>
      <p:sp>
        <p:nvSpPr>
          <p:cNvPr id="6" name="Espace réservé du pied de page 5">
            <a:extLst>
              <a:ext uri="{FF2B5EF4-FFF2-40B4-BE49-F238E27FC236}">
                <a16:creationId xmlns:a16="http://schemas.microsoft.com/office/drawing/2014/main" id="{31D33314-0B04-5E18-27AE-B1D96BD18004}"/>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DFD39C4-0AD3-E7DF-D7F7-8BD8DC3520C3}"/>
              </a:ext>
            </a:extLst>
          </p:cNvPr>
          <p:cNvSpPr>
            <a:spLocks noGrp="1"/>
          </p:cNvSpPr>
          <p:nvPr>
            <p:ph type="sldNum" sz="quarter" idx="12"/>
          </p:nvPr>
        </p:nvSpPr>
        <p:spPr/>
        <p:txBody>
          <a:bodyPr/>
          <a:lstStyle/>
          <a:p>
            <a:fld id="{0170C4C7-D095-4850-AA31-3ECB4BB673C3}" type="slidenum">
              <a:rPr lang="fr-FR" smtClean="0"/>
              <a:t>‹N°›</a:t>
            </a:fld>
            <a:endParaRPr lang="fr-FR"/>
          </a:p>
        </p:txBody>
      </p:sp>
    </p:spTree>
    <p:extLst>
      <p:ext uri="{BB962C8B-B14F-4D97-AF65-F5344CB8AC3E}">
        <p14:creationId xmlns:p14="http://schemas.microsoft.com/office/powerpoint/2010/main" val="1067345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88A0DE-31F9-1D77-D957-20A96A1D215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9A94B4E-C465-1249-3F20-11A4FB89F0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D4AEEEFD-2FD5-0ACF-70E7-6A9D7BF22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E2539417-919A-A8D4-3427-9AEA2C2A8EFD}"/>
              </a:ext>
            </a:extLst>
          </p:cNvPr>
          <p:cNvSpPr>
            <a:spLocks noGrp="1"/>
          </p:cNvSpPr>
          <p:nvPr>
            <p:ph type="dt" sz="half" idx="10"/>
          </p:nvPr>
        </p:nvSpPr>
        <p:spPr/>
        <p:txBody>
          <a:bodyPr/>
          <a:lstStyle/>
          <a:p>
            <a:fld id="{B8EA7AE2-8BD4-43BA-85B1-3E1878831B15}" type="datetimeFigureOut">
              <a:rPr lang="fr-FR" smtClean="0"/>
              <a:t>12/08/2025</a:t>
            </a:fld>
            <a:endParaRPr lang="fr-FR"/>
          </a:p>
        </p:txBody>
      </p:sp>
      <p:sp>
        <p:nvSpPr>
          <p:cNvPr id="6" name="Espace réservé du pied de page 5">
            <a:extLst>
              <a:ext uri="{FF2B5EF4-FFF2-40B4-BE49-F238E27FC236}">
                <a16:creationId xmlns:a16="http://schemas.microsoft.com/office/drawing/2014/main" id="{7CE54119-E7D4-59DC-85D7-5A3C6AA6B81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F80896C9-FED4-4A70-A152-0F53502DD3C6}"/>
              </a:ext>
            </a:extLst>
          </p:cNvPr>
          <p:cNvSpPr>
            <a:spLocks noGrp="1"/>
          </p:cNvSpPr>
          <p:nvPr>
            <p:ph type="sldNum" sz="quarter" idx="12"/>
          </p:nvPr>
        </p:nvSpPr>
        <p:spPr/>
        <p:txBody>
          <a:bodyPr/>
          <a:lstStyle/>
          <a:p>
            <a:fld id="{0170C4C7-D095-4850-AA31-3ECB4BB673C3}" type="slidenum">
              <a:rPr lang="fr-FR" smtClean="0"/>
              <a:t>‹N°›</a:t>
            </a:fld>
            <a:endParaRPr lang="fr-FR"/>
          </a:p>
        </p:txBody>
      </p:sp>
    </p:spTree>
    <p:extLst>
      <p:ext uri="{BB962C8B-B14F-4D97-AF65-F5344CB8AC3E}">
        <p14:creationId xmlns:p14="http://schemas.microsoft.com/office/powerpoint/2010/main" val="20155174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E1F9212-AEF0-1DAF-29CD-0230F86868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77606470-9CEE-C746-63F2-CC863C2F83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9CB24DC-7681-A692-80E9-4C473B8FA7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EA7AE2-8BD4-43BA-85B1-3E1878831B15}" type="datetimeFigureOut">
              <a:rPr lang="fr-FR" smtClean="0"/>
              <a:t>12/08/2025</a:t>
            </a:fld>
            <a:endParaRPr lang="fr-FR"/>
          </a:p>
        </p:txBody>
      </p:sp>
      <p:sp>
        <p:nvSpPr>
          <p:cNvPr id="5" name="Espace réservé du pied de page 4">
            <a:extLst>
              <a:ext uri="{FF2B5EF4-FFF2-40B4-BE49-F238E27FC236}">
                <a16:creationId xmlns:a16="http://schemas.microsoft.com/office/drawing/2014/main" id="{0E7754CA-FBB6-BC5E-CB25-E22AC8563F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A13A6D86-D151-54D8-55DE-19C30CFC2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70C4C7-D095-4850-AA31-3ECB4BB673C3}" type="slidenum">
              <a:rPr lang="fr-FR" smtClean="0"/>
              <a:t>‹N°›</a:t>
            </a:fld>
            <a:endParaRPr lang="fr-FR"/>
          </a:p>
        </p:txBody>
      </p:sp>
    </p:spTree>
    <p:extLst>
      <p:ext uri="{BB962C8B-B14F-4D97-AF65-F5344CB8AC3E}">
        <p14:creationId xmlns:p14="http://schemas.microsoft.com/office/powerpoint/2010/main" val="1011816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0" name="Rectangle 29">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2" name="Rectangle 31">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4" name="Rectangle 33">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pic>
        <p:nvPicPr>
          <p:cNvPr id="4" name="image1.png">
            <a:extLst>
              <a:ext uri="{FF2B5EF4-FFF2-40B4-BE49-F238E27FC236}">
                <a16:creationId xmlns:a16="http://schemas.microsoft.com/office/drawing/2014/main" id="{39137A84-93B1-2DF7-BCC5-44F75741FA00}"/>
              </a:ext>
            </a:extLst>
          </p:cNvPr>
          <p:cNvPicPr/>
          <p:nvPr/>
        </p:nvPicPr>
        <p:blipFill>
          <a:blip r:embed="rId2"/>
          <a:srcRect t="8733" r="-2" b="1051"/>
          <a:stretch>
            <a:fillRect/>
          </a:stretch>
        </p:blipFill>
        <p:spPr>
          <a:xfrm>
            <a:off x="457200" y="457200"/>
            <a:ext cx="11277600" cy="5943600"/>
          </a:xfrm>
          <a:prstGeom prst="rect">
            <a:avLst/>
          </a:prstGeom>
          <a:noFill/>
        </p:spPr>
      </p:pic>
    </p:spTree>
    <p:extLst>
      <p:ext uri="{BB962C8B-B14F-4D97-AF65-F5344CB8AC3E}">
        <p14:creationId xmlns:p14="http://schemas.microsoft.com/office/powerpoint/2010/main" val="2234722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20286B-7249-121E-88B1-063977293472}"/>
              </a:ext>
            </a:extLst>
          </p:cNvPr>
          <p:cNvSpPr>
            <a:spLocks noGrp="1"/>
          </p:cNvSpPr>
          <p:nvPr>
            <p:ph type="title"/>
          </p:nvPr>
        </p:nvSpPr>
        <p:spPr/>
        <p:txBody>
          <a:bodyPr/>
          <a:lstStyle/>
          <a:p>
            <a:r>
              <a:rPr lang="fr-FR" noProof="0" dirty="0"/>
              <a:t>Utilisation de Spring</a:t>
            </a:r>
          </a:p>
        </p:txBody>
      </p:sp>
      <p:sp>
        <p:nvSpPr>
          <p:cNvPr id="3" name="Espace réservé du contenu 2">
            <a:extLst>
              <a:ext uri="{FF2B5EF4-FFF2-40B4-BE49-F238E27FC236}">
                <a16:creationId xmlns:a16="http://schemas.microsoft.com/office/drawing/2014/main" id="{E103B59E-8D19-5197-5706-54C7D6F92CB3}"/>
              </a:ext>
            </a:extLst>
          </p:cNvPr>
          <p:cNvSpPr>
            <a:spLocks noGrp="1"/>
          </p:cNvSpPr>
          <p:nvPr>
            <p:ph idx="1"/>
          </p:nvPr>
        </p:nvSpPr>
        <p:spPr/>
        <p:txBody>
          <a:bodyPr>
            <a:normAutofit fontScale="92500" lnSpcReduction="10000"/>
          </a:bodyPr>
          <a:lstStyle/>
          <a:p>
            <a:r>
              <a:rPr lang="fr-FR" noProof="0" dirty="0"/>
              <a:t>Spring va permettre d’avoir une architecture plus rigoureuse, basée sur l’architecture en couche. Chaque section de l’API pourra ainsi être réalisée par un ou plusieurs développeurs sans interférer avec le travail des autres. </a:t>
            </a:r>
          </a:p>
          <a:p>
            <a:r>
              <a:rPr lang="fr-FR" noProof="0" dirty="0"/>
              <a:t>L’ajout de Spring va aussi permettre d’avoir une sécurité renforcée via Spring Security. L’utilisation d’une chaine de filtre personnalisée et l’ajout de l’utilisation d’un JWT va aider dans le cas où l’on aurait besoin d’avoir des informations sur l’utilisateur en amont de l’accès aux point d’accès de notre application.</a:t>
            </a:r>
          </a:p>
          <a:p>
            <a:r>
              <a:rPr lang="fr-FR" noProof="0" dirty="0"/>
              <a:t>Il sera possible, par l’utilisation d’un filtre, de réaliser un RBAC (</a:t>
            </a:r>
            <a:r>
              <a:rPr lang="fr-FR" noProof="0" dirty="0" err="1"/>
              <a:t>Role</a:t>
            </a:r>
            <a:r>
              <a:rPr lang="fr-FR" noProof="0" dirty="0"/>
              <a:t> </a:t>
            </a:r>
            <a:r>
              <a:rPr lang="fr-FR" noProof="0" dirty="0" err="1"/>
              <a:t>Based</a:t>
            </a:r>
            <a:r>
              <a:rPr lang="fr-FR" noProof="0" dirty="0"/>
              <a:t> Access Control) de sorte à permettre des </a:t>
            </a:r>
            <a:r>
              <a:rPr lang="fr-FR" noProof="0" dirty="0" err="1"/>
              <a:t>features</a:t>
            </a:r>
            <a:r>
              <a:rPr lang="fr-FR" noProof="0" dirty="0"/>
              <a:t> uniquement accessibles par une équipe et non l’ensemble des utilisateurs.</a:t>
            </a:r>
          </a:p>
        </p:txBody>
      </p:sp>
    </p:spTree>
    <p:extLst>
      <p:ext uri="{BB962C8B-B14F-4D97-AF65-F5344CB8AC3E}">
        <p14:creationId xmlns:p14="http://schemas.microsoft.com/office/powerpoint/2010/main" val="4088778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DC88A-2394-DB04-30E3-245DD05C349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3540E36-A6FF-37FA-EEFD-E990FF6D3BE7}"/>
              </a:ext>
            </a:extLst>
          </p:cNvPr>
          <p:cNvSpPr>
            <a:spLocks noGrp="1"/>
          </p:cNvSpPr>
          <p:nvPr>
            <p:ph type="title"/>
          </p:nvPr>
        </p:nvSpPr>
        <p:spPr/>
        <p:txBody>
          <a:bodyPr/>
          <a:lstStyle/>
          <a:p>
            <a:r>
              <a:rPr lang="fr-FR" noProof="0" dirty="0"/>
              <a:t>Utilisation de Spring</a:t>
            </a:r>
          </a:p>
        </p:txBody>
      </p:sp>
      <p:sp>
        <p:nvSpPr>
          <p:cNvPr id="3" name="Espace réservé du contenu 2">
            <a:extLst>
              <a:ext uri="{FF2B5EF4-FFF2-40B4-BE49-F238E27FC236}">
                <a16:creationId xmlns:a16="http://schemas.microsoft.com/office/drawing/2014/main" id="{EF05B6A6-4542-0593-7AC8-B5EDE1918DEC}"/>
              </a:ext>
            </a:extLst>
          </p:cNvPr>
          <p:cNvSpPr>
            <a:spLocks noGrp="1"/>
          </p:cNvSpPr>
          <p:nvPr>
            <p:ph idx="1"/>
          </p:nvPr>
        </p:nvSpPr>
        <p:spPr/>
        <p:txBody>
          <a:bodyPr>
            <a:normAutofit fontScale="92500" lnSpcReduction="10000"/>
          </a:bodyPr>
          <a:lstStyle/>
          <a:p>
            <a:r>
              <a:rPr lang="fr-FR" noProof="0" dirty="0"/>
              <a:t>L’ajout de Lombok devrai drastiquement améliorer la lisibilité du code et son écriture.</a:t>
            </a:r>
          </a:p>
          <a:p>
            <a:r>
              <a:rPr lang="fr-FR" noProof="0" dirty="0"/>
              <a:t>Utilisation du JWT et fonctionnement du </a:t>
            </a:r>
            <a:r>
              <a:rPr lang="fr-FR" noProof="0" dirty="0" err="1"/>
              <a:t>back-end</a:t>
            </a:r>
            <a:r>
              <a:rPr lang="fr-FR" noProof="0" dirty="0"/>
              <a:t> via une API RESTful. Le JWT permettra de réaliser un </a:t>
            </a:r>
            <a:r>
              <a:rPr lang="fr-FR" noProof="0" dirty="0" err="1"/>
              <a:t>back-end</a:t>
            </a:r>
            <a:r>
              <a:rPr lang="fr-FR" noProof="0" dirty="0"/>
              <a:t> </a:t>
            </a:r>
            <a:r>
              <a:rPr lang="fr-FR" noProof="0" dirty="0" err="1"/>
              <a:t>stateless</a:t>
            </a:r>
            <a:r>
              <a:rPr lang="fr-FR" noProof="0" dirty="0"/>
              <a:t>, ce qui aidera dans la sécurisation et la résilience à une intrusion par un individu malintentionné. </a:t>
            </a:r>
          </a:p>
          <a:p>
            <a:r>
              <a:rPr lang="fr-FR" noProof="0" dirty="0"/>
              <a:t>Le passage du jeton d’authentification via les cookies et une redirection automatique de l’HTTP vers l’HTTPS va aussi permettre de renforcer l’applicatif. Le passage du JWT par les headers d’une requête et le fait que cela soit le seul élément conservé dans la partie frontend va aider à éviter de nombreuses failles de sécurités, dont une attaque de type Man In the Middle.</a:t>
            </a:r>
          </a:p>
          <a:p>
            <a:endParaRPr lang="fr-FR" noProof="0" dirty="0"/>
          </a:p>
        </p:txBody>
      </p:sp>
    </p:spTree>
    <p:extLst>
      <p:ext uri="{BB962C8B-B14F-4D97-AF65-F5344CB8AC3E}">
        <p14:creationId xmlns:p14="http://schemas.microsoft.com/office/powerpoint/2010/main" val="1281987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3C9DB5-850A-19BC-51EC-E94DCA408AAD}"/>
              </a:ext>
            </a:extLst>
          </p:cNvPr>
          <p:cNvSpPr>
            <a:spLocks noGrp="1"/>
          </p:cNvSpPr>
          <p:nvPr>
            <p:ph type="title"/>
          </p:nvPr>
        </p:nvSpPr>
        <p:spPr/>
        <p:txBody>
          <a:bodyPr/>
          <a:lstStyle/>
          <a:p>
            <a:r>
              <a:rPr lang="fr-FR" noProof="0" dirty="0"/>
              <a:t>Utilisation d’</a:t>
            </a:r>
            <a:r>
              <a:rPr lang="fr-FR" noProof="0" dirty="0" err="1"/>
              <a:t>Angular</a:t>
            </a:r>
            <a:endParaRPr lang="fr-FR" noProof="0" dirty="0"/>
          </a:p>
        </p:txBody>
      </p:sp>
      <p:sp>
        <p:nvSpPr>
          <p:cNvPr id="3" name="Espace réservé du contenu 2">
            <a:extLst>
              <a:ext uri="{FF2B5EF4-FFF2-40B4-BE49-F238E27FC236}">
                <a16:creationId xmlns:a16="http://schemas.microsoft.com/office/drawing/2014/main" id="{186271B7-F63C-9D65-3561-73D8F6956F8B}"/>
              </a:ext>
            </a:extLst>
          </p:cNvPr>
          <p:cNvSpPr>
            <a:spLocks noGrp="1"/>
          </p:cNvSpPr>
          <p:nvPr>
            <p:ph idx="1"/>
          </p:nvPr>
        </p:nvSpPr>
        <p:spPr/>
        <p:txBody>
          <a:bodyPr>
            <a:normAutofit/>
          </a:bodyPr>
          <a:lstStyle/>
          <a:p>
            <a:r>
              <a:rPr lang="fr-FR" noProof="0" dirty="0"/>
              <a:t>Le fonctionnement d’</a:t>
            </a:r>
            <a:r>
              <a:rPr lang="fr-FR" noProof="0" dirty="0" err="1"/>
              <a:t>Angular</a:t>
            </a:r>
            <a:r>
              <a:rPr lang="fr-FR" noProof="0" dirty="0"/>
              <a:t> et la méthode de développement va permettre un travail en équipe plus efficace et un répartissement des taches plus facile.</a:t>
            </a:r>
          </a:p>
          <a:p>
            <a:r>
              <a:rPr lang="fr-FR" noProof="0" dirty="0"/>
              <a:t>En utilisant </a:t>
            </a:r>
            <a:r>
              <a:rPr lang="fr-FR" noProof="0" dirty="0" err="1"/>
              <a:t>Angular</a:t>
            </a:r>
            <a:r>
              <a:rPr lang="fr-FR" noProof="0" dirty="0"/>
              <a:t>, il sera plus facile de réaliser la sécurisation de la partie </a:t>
            </a:r>
            <a:r>
              <a:rPr lang="fr-FR" noProof="0" dirty="0" err="1"/>
              <a:t>front-end</a:t>
            </a:r>
            <a:r>
              <a:rPr lang="fr-FR" noProof="0" dirty="0"/>
              <a:t> de l’application (</a:t>
            </a:r>
            <a:r>
              <a:rPr lang="fr-FR" noProof="0" dirty="0" err="1"/>
              <a:t>guards</a:t>
            </a:r>
            <a:r>
              <a:rPr lang="fr-FR" noProof="0" dirty="0"/>
              <a:t>, </a:t>
            </a:r>
            <a:r>
              <a:rPr lang="fr-FR" noProof="0" dirty="0" err="1"/>
              <a:t>interceptors</a:t>
            </a:r>
            <a:r>
              <a:rPr lang="fr-FR" noProof="0" dirty="0"/>
              <a:t>, </a:t>
            </a:r>
            <a:r>
              <a:rPr lang="fr-FR" noProof="0" dirty="0" err="1"/>
              <a:t>proxies</a:t>
            </a:r>
            <a:r>
              <a:rPr lang="fr-FR" noProof="0" dirty="0"/>
              <a:t>…).</a:t>
            </a:r>
          </a:p>
        </p:txBody>
      </p:sp>
    </p:spTree>
    <p:extLst>
      <p:ext uri="{BB962C8B-B14F-4D97-AF65-F5344CB8AC3E}">
        <p14:creationId xmlns:p14="http://schemas.microsoft.com/office/powerpoint/2010/main" val="36402550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80628-FE3F-8D61-D4DB-8EFD519116B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08D2538-9751-7E76-1B95-83B0E1D3056F}"/>
              </a:ext>
            </a:extLst>
          </p:cNvPr>
          <p:cNvSpPr>
            <a:spLocks noGrp="1"/>
          </p:cNvSpPr>
          <p:nvPr>
            <p:ph type="title"/>
          </p:nvPr>
        </p:nvSpPr>
        <p:spPr/>
        <p:txBody>
          <a:bodyPr/>
          <a:lstStyle/>
          <a:p>
            <a:r>
              <a:rPr lang="fr-FR" noProof="0" dirty="0"/>
              <a:t>Utilisation d’</a:t>
            </a:r>
            <a:r>
              <a:rPr lang="fr-FR" noProof="0" dirty="0" err="1"/>
              <a:t>Angular</a:t>
            </a:r>
            <a:endParaRPr lang="fr-FR" noProof="0" dirty="0"/>
          </a:p>
        </p:txBody>
      </p:sp>
      <p:sp>
        <p:nvSpPr>
          <p:cNvPr id="3" name="Espace réservé du contenu 2">
            <a:extLst>
              <a:ext uri="{FF2B5EF4-FFF2-40B4-BE49-F238E27FC236}">
                <a16:creationId xmlns:a16="http://schemas.microsoft.com/office/drawing/2014/main" id="{C9D023B5-4490-EF2C-D0E6-C0635CCAB438}"/>
              </a:ext>
            </a:extLst>
          </p:cNvPr>
          <p:cNvSpPr>
            <a:spLocks noGrp="1"/>
          </p:cNvSpPr>
          <p:nvPr>
            <p:ph idx="1"/>
          </p:nvPr>
        </p:nvSpPr>
        <p:spPr/>
        <p:txBody>
          <a:bodyPr>
            <a:normAutofit/>
          </a:bodyPr>
          <a:lstStyle/>
          <a:p>
            <a:r>
              <a:rPr lang="fr-FR" noProof="0" dirty="0" err="1"/>
              <a:t>Angular</a:t>
            </a:r>
            <a:r>
              <a:rPr lang="fr-FR" noProof="0" dirty="0"/>
              <a:t> va permettre une amélioration de la structure de l’interface avec l’utilisateur.</a:t>
            </a:r>
          </a:p>
          <a:p>
            <a:r>
              <a:rPr lang="fr-FR" noProof="0" dirty="0"/>
              <a:t>Il sera possible de réaliser un ou plusieurs </a:t>
            </a:r>
            <a:r>
              <a:rPr lang="fr-FR" noProof="0" dirty="0" err="1"/>
              <a:t>themes</a:t>
            </a:r>
            <a:r>
              <a:rPr lang="fr-FR" noProof="0" dirty="0"/>
              <a:t> dans l’application, dont un qui sera adapté aux besoins de personnes en situation d’handicap visuel (via l’utilisation de contrastes élevés).</a:t>
            </a:r>
          </a:p>
          <a:p>
            <a:r>
              <a:rPr lang="fr-FR" noProof="0" dirty="0"/>
              <a:t>Dans le cas où l’on aurait besoin de réaliser une application mobile par la suite, il sera possible de transformer l’application web en une version mobile de façon simplifiée en couplant l’applicatif </a:t>
            </a:r>
            <a:r>
              <a:rPr lang="fr-FR" noProof="0" dirty="0" err="1"/>
              <a:t>Angular</a:t>
            </a:r>
            <a:r>
              <a:rPr lang="fr-FR" noProof="0" dirty="0"/>
              <a:t> avec Ionic.</a:t>
            </a:r>
          </a:p>
        </p:txBody>
      </p:sp>
    </p:spTree>
    <p:extLst>
      <p:ext uri="{BB962C8B-B14F-4D97-AF65-F5344CB8AC3E}">
        <p14:creationId xmlns:p14="http://schemas.microsoft.com/office/powerpoint/2010/main" val="1740877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15A1A-294C-EA9B-0A50-627CE63475A9}"/>
              </a:ext>
            </a:extLst>
          </p:cNvPr>
          <p:cNvSpPr>
            <a:spLocks noGrp="1"/>
          </p:cNvSpPr>
          <p:nvPr>
            <p:ph type="title"/>
          </p:nvPr>
        </p:nvSpPr>
        <p:spPr/>
        <p:txBody>
          <a:bodyPr/>
          <a:lstStyle/>
          <a:p>
            <a:r>
              <a:rPr lang="fr-FR" noProof="0" dirty="0"/>
              <a:t>Utilisation de Docker</a:t>
            </a:r>
          </a:p>
        </p:txBody>
      </p:sp>
      <p:sp>
        <p:nvSpPr>
          <p:cNvPr id="3" name="Espace réservé du contenu 2">
            <a:extLst>
              <a:ext uri="{FF2B5EF4-FFF2-40B4-BE49-F238E27FC236}">
                <a16:creationId xmlns:a16="http://schemas.microsoft.com/office/drawing/2014/main" id="{438F76B6-D070-15DD-DBBF-CFCBE82EEBD8}"/>
              </a:ext>
            </a:extLst>
          </p:cNvPr>
          <p:cNvSpPr>
            <a:spLocks noGrp="1"/>
          </p:cNvSpPr>
          <p:nvPr>
            <p:ph idx="1"/>
          </p:nvPr>
        </p:nvSpPr>
        <p:spPr/>
        <p:txBody>
          <a:bodyPr>
            <a:normAutofit/>
          </a:bodyPr>
          <a:lstStyle/>
          <a:p>
            <a:r>
              <a:rPr lang="fr-FR" noProof="0" dirty="0"/>
              <a:t>En couplant Docker à un environnement cloud, il sera possible de passer facilement d’une application hébergée en </a:t>
            </a:r>
            <a:r>
              <a:rPr lang="fr-FR" noProof="0" dirty="0" err="1"/>
              <a:t>bare</a:t>
            </a:r>
            <a:r>
              <a:rPr lang="fr-FR" noProof="0" dirty="0"/>
              <a:t> </a:t>
            </a:r>
            <a:r>
              <a:rPr lang="fr-FR" noProof="0" dirty="0" err="1"/>
              <a:t>metal</a:t>
            </a:r>
            <a:r>
              <a:rPr lang="fr-FR" noProof="0" dirty="0"/>
              <a:t> ou vers un déploiement en nuage. </a:t>
            </a:r>
          </a:p>
          <a:p>
            <a:r>
              <a:rPr lang="fr-FR" noProof="0" dirty="0"/>
              <a:t>Via </a:t>
            </a:r>
            <a:r>
              <a:rPr lang="fr-FR" noProof="0" dirty="0" err="1"/>
              <a:t>Kubernetes</a:t>
            </a:r>
            <a:r>
              <a:rPr lang="fr-FR" noProof="0" dirty="0"/>
              <a:t>, il sera même possible d’améliorer la résilience de notre applicatif à la surcharge de requêtes, à des bogues causant un crash de notre applicatif ou de la base de données. </a:t>
            </a:r>
          </a:p>
        </p:txBody>
      </p:sp>
    </p:spTree>
    <p:extLst>
      <p:ext uri="{BB962C8B-B14F-4D97-AF65-F5344CB8AC3E}">
        <p14:creationId xmlns:p14="http://schemas.microsoft.com/office/powerpoint/2010/main" val="169388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38C71-2EEF-E4B7-1FB1-E47EC528C8C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CD2104D-68C9-678D-1876-75E16225FCD4}"/>
              </a:ext>
            </a:extLst>
          </p:cNvPr>
          <p:cNvSpPr>
            <a:spLocks noGrp="1"/>
          </p:cNvSpPr>
          <p:nvPr>
            <p:ph type="title"/>
          </p:nvPr>
        </p:nvSpPr>
        <p:spPr/>
        <p:txBody>
          <a:bodyPr/>
          <a:lstStyle/>
          <a:p>
            <a:r>
              <a:rPr lang="fr-FR" noProof="0" dirty="0"/>
              <a:t>Utilisation de Docker</a:t>
            </a:r>
          </a:p>
        </p:txBody>
      </p:sp>
      <p:sp>
        <p:nvSpPr>
          <p:cNvPr id="3" name="Espace réservé du contenu 2">
            <a:extLst>
              <a:ext uri="{FF2B5EF4-FFF2-40B4-BE49-F238E27FC236}">
                <a16:creationId xmlns:a16="http://schemas.microsoft.com/office/drawing/2014/main" id="{046B224A-A5B4-A5F5-6D9A-0F5A6E79F0C5}"/>
              </a:ext>
            </a:extLst>
          </p:cNvPr>
          <p:cNvSpPr>
            <a:spLocks noGrp="1"/>
          </p:cNvSpPr>
          <p:nvPr>
            <p:ph idx="1"/>
          </p:nvPr>
        </p:nvSpPr>
        <p:spPr/>
        <p:txBody>
          <a:bodyPr>
            <a:normAutofit/>
          </a:bodyPr>
          <a:lstStyle/>
          <a:p>
            <a:r>
              <a:rPr lang="fr-FR" noProof="0" dirty="0"/>
              <a:t>Docker va permettre de réaliser une série d’environnement de développement et de </a:t>
            </a:r>
            <a:r>
              <a:rPr lang="fr-FR" noProof="0" dirty="0" err="1"/>
              <a:t>testing</a:t>
            </a:r>
            <a:r>
              <a:rPr lang="fr-FR" noProof="0" dirty="0"/>
              <a:t> pour accélérer et simplifier l’avancement de l’application.</a:t>
            </a:r>
          </a:p>
          <a:p>
            <a:r>
              <a:rPr lang="fr-FR" noProof="0" dirty="0"/>
              <a:t>En utilisant Docker, il sera également possible de </a:t>
            </a:r>
            <a:r>
              <a:rPr lang="fr-FR" noProof="0" dirty="0" err="1"/>
              <a:t>déploier</a:t>
            </a:r>
            <a:r>
              <a:rPr lang="fr-FR" noProof="0" dirty="0"/>
              <a:t> l’applicatif dans plusieurs endroits de façon plus aisée. Plus besoin de demander à des architectes système de mettre en place toute une série de dépendances ou de machines virtuelles. </a:t>
            </a:r>
          </a:p>
        </p:txBody>
      </p:sp>
    </p:spTree>
    <p:extLst>
      <p:ext uri="{BB962C8B-B14F-4D97-AF65-F5344CB8AC3E}">
        <p14:creationId xmlns:p14="http://schemas.microsoft.com/office/powerpoint/2010/main" val="1876699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D4BE7B9-E77F-68D9-5BBD-ACFB5443B85F}"/>
              </a:ext>
            </a:extLst>
          </p:cNvPr>
          <p:cNvSpPr>
            <a:spLocks noGrp="1"/>
          </p:cNvSpPr>
          <p:nvPr>
            <p:ph type="title"/>
          </p:nvPr>
        </p:nvSpPr>
        <p:spPr/>
        <p:txBody>
          <a:bodyPr/>
          <a:lstStyle/>
          <a:p>
            <a:r>
              <a:rPr lang="fr-FR" noProof="0" dirty="0"/>
              <a:t>Evolutions futures</a:t>
            </a:r>
          </a:p>
        </p:txBody>
      </p:sp>
      <p:sp>
        <p:nvSpPr>
          <p:cNvPr id="3" name="Espace réservé du contenu 2">
            <a:extLst>
              <a:ext uri="{FF2B5EF4-FFF2-40B4-BE49-F238E27FC236}">
                <a16:creationId xmlns:a16="http://schemas.microsoft.com/office/drawing/2014/main" id="{AEAA1375-963C-8283-4917-47A52AC346B0}"/>
              </a:ext>
            </a:extLst>
          </p:cNvPr>
          <p:cNvSpPr>
            <a:spLocks noGrp="1"/>
          </p:cNvSpPr>
          <p:nvPr>
            <p:ph idx="1"/>
          </p:nvPr>
        </p:nvSpPr>
        <p:spPr/>
        <p:txBody>
          <a:bodyPr>
            <a:normAutofit lnSpcReduction="10000"/>
          </a:bodyPr>
          <a:lstStyle/>
          <a:p>
            <a:r>
              <a:rPr lang="fr-FR" noProof="0" dirty="0"/>
              <a:t>Il sera même possible de réaliser notre propre environnement de cloud privé via un investissement dans un environnement </a:t>
            </a:r>
            <a:r>
              <a:rPr lang="fr-FR" noProof="0" dirty="0" err="1"/>
              <a:t>bare</a:t>
            </a:r>
            <a:r>
              <a:rPr lang="fr-FR" noProof="0" dirty="0"/>
              <a:t> </a:t>
            </a:r>
            <a:r>
              <a:rPr lang="fr-FR" noProof="0" dirty="0" err="1"/>
              <a:t>metal</a:t>
            </a:r>
            <a:r>
              <a:rPr lang="fr-FR" noProof="0" dirty="0"/>
              <a:t> suffisant et la mise en place d’une architecture via </a:t>
            </a:r>
            <a:r>
              <a:rPr lang="fr-FR" noProof="0" dirty="0" err="1"/>
              <a:t>Openstack</a:t>
            </a:r>
            <a:r>
              <a:rPr lang="fr-FR" noProof="0" dirty="0"/>
              <a:t>, Ansible et </a:t>
            </a:r>
            <a:r>
              <a:rPr lang="fr-FR" noProof="0" dirty="0" err="1"/>
              <a:t>Terraform</a:t>
            </a:r>
            <a:r>
              <a:rPr lang="fr-FR" noProof="0" dirty="0"/>
              <a:t>. </a:t>
            </a:r>
          </a:p>
          <a:p>
            <a:r>
              <a:rPr lang="fr-FR" noProof="0" dirty="0"/>
              <a:t>L’ajout d’une interface mobile (native via </a:t>
            </a:r>
            <a:r>
              <a:rPr lang="fr-FR" noProof="0" dirty="0" err="1"/>
              <a:t>Kotlin</a:t>
            </a:r>
            <a:r>
              <a:rPr lang="fr-FR" noProof="0" dirty="0"/>
              <a:t> ou cross-platform avec Ionic) permettra l’ajout de fonctionnalités liées à l’environnement smartphone. Par exemple, on peut imaginer la capacité pour le service de livraison de confirmer le dépôt d’un colis via une photo prise via l’appareil photo du téléphone du livreur, le scan d’un code QR par les clients pour confirmer la r </a:t>
            </a:r>
            <a:r>
              <a:rPr lang="fr-FR" noProof="0" dirty="0" err="1"/>
              <a:t>éception</a:t>
            </a:r>
            <a:r>
              <a:rPr lang="fr-FR" noProof="0" dirty="0"/>
              <a:t> de leur bien, etc.</a:t>
            </a:r>
          </a:p>
        </p:txBody>
      </p:sp>
    </p:spTree>
    <p:extLst>
      <p:ext uri="{BB962C8B-B14F-4D97-AF65-F5344CB8AC3E}">
        <p14:creationId xmlns:p14="http://schemas.microsoft.com/office/powerpoint/2010/main" val="28789610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DD003-E70C-ACAF-5C9C-3647CC85509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FAF27A7-8568-E336-E271-5DF812217335}"/>
              </a:ext>
            </a:extLst>
          </p:cNvPr>
          <p:cNvSpPr>
            <a:spLocks noGrp="1"/>
          </p:cNvSpPr>
          <p:nvPr>
            <p:ph type="title"/>
          </p:nvPr>
        </p:nvSpPr>
        <p:spPr/>
        <p:txBody>
          <a:bodyPr/>
          <a:lstStyle/>
          <a:p>
            <a:r>
              <a:rPr lang="fr-FR" noProof="0" dirty="0"/>
              <a:t>Evolutions futures</a:t>
            </a:r>
          </a:p>
        </p:txBody>
      </p:sp>
      <p:sp>
        <p:nvSpPr>
          <p:cNvPr id="3" name="Espace réservé du contenu 2">
            <a:extLst>
              <a:ext uri="{FF2B5EF4-FFF2-40B4-BE49-F238E27FC236}">
                <a16:creationId xmlns:a16="http://schemas.microsoft.com/office/drawing/2014/main" id="{DAE98CC2-A1B4-ED33-B8AC-E9CDC7604444}"/>
              </a:ext>
            </a:extLst>
          </p:cNvPr>
          <p:cNvSpPr>
            <a:spLocks noGrp="1"/>
          </p:cNvSpPr>
          <p:nvPr>
            <p:ph idx="1"/>
          </p:nvPr>
        </p:nvSpPr>
        <p:spPr/>
        <p:txBody>
          <a:bodyPr>
            <a:normAutofit/>
          </a:bodyPr>
          <a:lstStyle/>
          <a:p>
            <a:r>
              <a:rPr lang="fr-FR" noProof="0" dirty="0"/>
              <a:t>Comme discuté précédemment, il peut être possible d’ajouter la prise en charge de </a:t>
            </a:r>
            <a:r>
              <a:rPr lang="fr-FR" noProof="0" dirty="0" err="1"/>
              <a:t>Kubernetes</a:t>
            </a:r>
            <a:r>
              <a:rPr lang="fr-FR" noProof="0" dirty="0"/>
              <a:t> de sorte à permettre un déploiement plus aisé encore de notre applicatif. Celle-ci deviendra également plus résistante à la « casse ».</a:t>
            </a:r>
          </a:p>
          <a:p>
            <a:r>
              <a:rPr lang="fr-FR" noProof="0" dirty="0"/>
              <a:t>Dans un environnement cloud, la sécurité de notre application et l’application de certificats de types TLS sera plus aisée. Il sera possible de conserver les données sur le territoire français en passant par exemple par Azure Cloud France.</a:t>
            </a:r>
          </a:p>
        </p:txBody>
      </p:sp>
    </p:spTree>
    <p:extLst>
      <p:ext uri="{BB962C8B-B14F-4D97-AF65-F5344CB8AC3E}">
        <p14:creationId xmlns:p14="http://schemas.microsoft.com/office/powerpoint/2010/main" val="383197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B58CBE-1B81-2C88-C0D1-6D183DD43669}"/>
              </a:ext>
            </a:extLst>
          </p:cNvPr>
          <p:cNvSpPr>
            <a:spLocks noGrp="1"/>
          </p:cNvSpPr>
          <p:nvPr>
            <p:ph type="title"/>
          </p:nvPr>
        </p:nvSpPr>
        <p:spPr/>
        <p:txBody>
          <a:bodyPr/>
          <a:lstStyle/>
          <a:p>
            <a:r>
              <a:rPr lang="fr-FR" noProof="0" dirty="0"/>
              <a:t>Nouvelles fonctionnalités</a:t>
            </a:r>
          </a:p>
        </p:txBody>
      </p:sp>
      <p:pic>
        <p:nvPicPr>
          <p:cNvPr id="9" name="Espace réservé du contenu 8" descr="Une image contenant dessin, diagramme, croquis, texte">
            <a:extLst>
              <a:ext uri="{FF2B5EF4-FFF2-40B4-BE49-F238E27FC236}">
                <a16:creationId xmlns:a16="http://schemas.microsoft.com/office/drawing/2014/main" id="{E01FCFCF-3D54-A9E3-AA91-F5E07AEAB6C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861" t="861" r="861" b="861"/>
          <a:stretch>
            <a:fillRect/>
          </a:stretch>
        </p:blipFill>
        <p:spPr>
          <a:xfrm>
            <a:off x="2193421" y="1477071"/>
            <a:ext cx="7805158" cy="5155498"/>
          </a:xfrm>
        </p:spPr>
      </p:pic>
    </p:spTree>
    <p:extLst>
      <p:ext uri="{BB962C8B-B14F-4D97-AF65-F5344CB8AC3E}">
        <p14:creationId xmlns:p14="http://schemas.microsoft.com/office/powerpoint/2010/main" val="2886691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9EEB7-C7CC-F886-1D21-8818CA6332B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3D9BD86-F297-F8BA-A7E2-DD1478DB71F1}"/>
              </a:ext>
            </a:extLst>
          </p:cNvPr>
          <p:cNvSpPr>
            <a:spLocks noGrp="1"/>
          </p:cNvSpPr>
          <p:nvPr>
            <p:ph type="title"/>
          </p:nvPr>
        </p:nvSpPr>
        <p:spPr/>
        <p:txBody>
          <a:bodyPr/>
          <a:lstStyle/>
          <a:p>
            <a:r>
              <a:rPr lang="fr-FR" noProof="0" dirty="0"/>
              <a:t>Nouvelles fonctionnalités</a:t>
            </a:r>
          </a:p>
        </p:txBody>
      </p:sp>
      <p:sp>
        <p:nvSpPr>
          <p:cNvPr id="3" name="Espace réservé du contenu 2">
            <a:extLst>
              <a:ext uri="{FF2B5EF4-FFF2-40B4-BE49-F238E27FC236}">
                <a16:creationId xmlns:a16="http://schemas.microsoft.com/office/drawing/2014/main" id="{DFDD0A47-95F1-2183-216C-688C0BBA8C8E}"/>
              </a:ext>
            </a:extLst>
          </p:cNvPr>
          <p:cNvSpPr>
            <a:spLocks noGrp="1"/>
          </p:cNvSpPr>
          <p:nvPr>
            <p:ph idx="1"/>
          </p:nvPr>
        </p:nvSpPr>
        <p:spPr/>
        <p:txBody>
          <a:bodyPr>
            <a:normAutofit fontScale="92500" lnSpcReduction="20000"/>
          </a:bodyPr>
          <a:lstStyle/>
          <a:p>
            <a:r>
              <a:rPr lang="fr-FR" noProof="0" dirty="0"/>
              <a:t>Les fonctionnalités globales de l’applicatifs sont les mêmes, mais la répartition de ces dernières est désormais dépendantes de plusieurs rôles dépendant du service auquel le compte utilisateur sera lié. </a:t>
            </a:r>
          </a:p>
          <a:p>
            <a:r>
              <a:rPr lang="fr-FR" dirty="0"/>
              <a:t>Ainsi, le service commercial aura la capacité de gérer les utilisateurs de son cercle et des autres cercles. Il lui sera possible de consulter les factures, de confirmer / infirmer une commande.</a:t>
            </a:r>
          </a:p>
          <a:p>
            <a:r>
              <a:rPr lang="fr-FR" noProof="0" dirty="0"/>
              <a:t>Le service de livraison, quant à lui, pourra consulter les commandes de sorte à pouvoir répartir les livreurs sur le territoire et assurer un suivi</a:t>
            </a:r>
            <a:r>
              <a:rPr lang="fr-FR" dirty="0"/>
              <a:t> plus rapide des transports.</a:t>
            </a:r>
          </a:p>
          <a:p>
            <a:r>
              <a:rPr lang="fr-FR" noProof="0" dirty="0"/>
              <a:t>Les clients classiques, eux, auront la possibilité de commander des fournitures. Cette fois-ci, il s’agira non pas de professionnels uniquement mais de l’ensemble des Français qui pourront se connecter à la plateforme.</a:t>
            </a:r>
          </a:p>
        </p:txBody>
      </p:sp>
    </p:spTree>
    <p:extLst>
      <p:ext uri="{BB962C8B-B14F-4D97-AF65-F5344CB8AC3E}">
        <p14:creationId xmlns:p14="http://schemas.microsoft.com/office/powerpoint/2010/main" val="172826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F2B7DFF-E9BA-4441-B699-F6A987A09660}"/>
              </a:ext>
            </a:extLst>
          </p:cNvPr>
          <p:cNvSpPr>
            <a:spLocks noGrp="1"/>
          </p:cNvSpPr>
          <p:nvPr>
            <p:ph type="title"/>
          </p:nvPr>
        </p:nvSpPr>
        <p:spPr>
          <a:xfrm>
            <a:off x="6417733" y="490537"/>
            <a:ext cx="5291663" cy="1628775"/>
          </a:xfrm>
        </p:spPr>
        <p:txBody>
          <a:bodyPr anchor="b">
            <a:normAutofit/>
          </a:bodyPr>
          <a:lstStyle/>
          <a:p>
            <a:r>
              <a:rPr lang="fr-FR" sz="4000" noProof="0" dirty="0"/>
              <a:t>Sommaire</a:t>
            </a:r>
          </a:p>
        </p:txBody>
      </p:sp>
      <p:pic>
        <p:nvPicPr>
          <p:cNvPr id="6" name="Picture 5">
            <a:extLst>
              <a:ext uri="{FF2B5EF4-FFF2-40B4-BE49-F238E27FC236}">
                <a16:creationId xmlns:a16="http://schemas.microsoft.com/office/drawing/2014/main" id="{1316CA1F-9F97-0D84-0DC9-F0BCB0975968}"/>
              </a:ext>
            </a:extLst>
          </p:cNvPr>
          <p:cNvPicPr>
            <a:picLocks noChangeAspect="1"/>
          </p:cNvPicPr>
          <p:nvPr/>
        </p:nvPicPr>
        <p:blipFill>
          <a:blip r:embed="rId2"/>
          <a:srcRect l="19554" r="21098" b="-2"/>
          <a:stretch>
            <a:fillRect/>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graphicFrame>
        <p:nvGraphicFramePr>
          <p:cNvPr id="5" name="Espace réservé du contenu 2">
            <a:extLst>
              <a:ext uri="{FF2B5EF4-FFF2-40B4-BE49-F238E27FC236}">
                <a16:creationId xmlns:a16="http://schemas.microsoft.com/office/drawing/2014/main" id="{AE74C5C7-8993-8E2D-A578-965F394A131B}"/>
              </a:ext>
            </a:extLst>
          </p:cNvPr>
          <p:cNvGraphicFramePr>
            <a:graphicFrameLocks noGrp="1"/>
          </p:cNvGraphicFramePr>
          <p:nvPr>
            <p:ph idx="1"/>
            <p:extLst>
              <p:ext uri="{D42A27DB-BD31-4B8C-83A1-F6EECF244321}">
                <p14:modId xmlns:p14="http://schemas.microsoft.com/office/powerpoint/2010/main" val="2904943043"/>
              </p:ext>
            </p:extLst>
          </p:nvPr>
        </p:nvGraphicFramePr>
        <p:xfrm>
          <a:off x="6417734" y="2614612"/>
          <a:ext cx="5291663" cy="37528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42750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1678A-822B-F6D0-A6EC-2C66B092C8B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D8BAECC-DF5B-2E6A-6B4E-9867FDBF29EA}"/>
              </a:ext>
            </a:extLst>
          </p:cNvPr>
          <p:cNvSpPr>
            <a:spLocks noGrp="1"/>
          </p:cNvSpPr>
          <p:nvPr>
            <p:ph type="title"/>
          </p:nvPr>
        </p:nvSpPr>
        <p:spPr/>
        <p:txBody>
          <a:bodyPr/>
          <a:lstStyle/>
          <a:p>
            <a:r>
              <a:rPr lang="fr-FR" noProof="0" dirty="0"/>
              <a:t>Nouvelle architecture</a:t>
            </a:r>
          </a:p>
        </p:txBody>
      </p:sp>
      <p:pic>
        <p:nvPicPr>
          <p:cNvPr id="5" name="Espace réservé du contenu 4" descr="Une image contenant texte, diagramme, Plan, Dessin technique&#10;&#10;Le contenu généré par l’IA peut être incorrect.">
            <a:extLst>
              <a:ext uri="{FF2B5EF4-FFF2-40B4-BE49-F238E27FC236}">
                <a16:creationId xmlns:a16="http://schemas.microsoft.com/office/drawing/2014/main" id="{49FBA5D7-8A39-9C54-484A-6D91162512A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837" t="837" r="837" b="837"/>
          <a:stretch>
            <a:fillRect/>
          </a:stretch>
        </p:blipFill>
        <p:spPr>
          <a:xfrm>
            <a:off x="1999167" y="1300878"/>
            <a:ext cx="8193666" cy="5317840"/>
          </a:xfrm>
        </p:spPr>
      </p:pic>
    </p:spTree>
    <p:extLst>
      <p:ext uri="{BB962C8B-B14F-4D97-AF65-F5344CB8AC3E}">
        <p14:creationId xmlns:p14="http://schemas.microsoft.com/office/powerpoint/2010/main" val="1671769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D79467-4D51-F83A-946F-D6AFA16F4F3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EC16255-665E-3C8E-548D-0E6C996C43D7}"/>
              </a:ext>
            </a:extLst>
          </p:cNvPr>
          <p:cNvSpPr>
            <a:spLocks noGrp="1"/>
          </p:cNvSpPr>
          <p:nvPr>
            <p:ph type="title"/>
          </p:nvPr>
        </p:nvSpPr>
        <p:spPr/>
        <p:txBody>
          <a:bodyPr/>
          <a:lstStyle/>
          <a:p>
            <a:r>
              <a:rPr lang="fr-FR" noProof="0" dirty="0"/>
              <a:t>Nouvelle architecture</a:t>
            </a:r>
          </a:p>
        </p:txBody>
      </p:sp>
      <p:sp>
        <p:nvSpPr>
          <p:cNvPr id="3" name="Espace réservé du contenu 2">
            <a:extLst>
              <a:ext uri="{FF2B5EF4-FFF2-40B4-BE49-F238E27FC236}">
                <a16:creationId xmlns:a16="http://schemas.microsoft.com/office/drawing/2014/main" id="{D9D11DB1-629B-B1F5-4EDA-B0B7E42D6F46}"/>
              </a:ext>
            </a:extLst>
          </p:cNvPr>
          <p:cNvSpPr>
            <a:spLocks noGrp="1"/>
          </p:cNvSpPr>
          <p:nvPr>
            <p:ph idx="1"/>
          </p:nvPr>
        </p:nvSpPr>
        <p:spPr/>
        <p:txBody>
          <a:bodyPr>
            <a:normAutofit fontScale="85000" lnSpcReduction="10000"/>
          </a:bodyPr>
          <a:lstStyle/>
          <a:p>
            <a:r>
              <a:rPr lang="fr-FR" noProof="0" dirty="0"/>
              <a:t>L’ensemble sera une architecture de type client-serveur, avec un applicatif de type API pour le backend et une application SPA pour la partie frontend. </a:t>
            </a:r>
          </a:p>
          <a:p>
            <a:r>
              <a:rPr lang="fr-FR" noProof="0" dirty="0"/>
              <a:t>La partie API sera une architecture en couche, comme précédemment. Cette fois-ci, le nombre de couches sera cependant plus important de sorte à permettre une meilleure maintenabilité et scalabilité de l’applicatif.</a:t>
            </a:r>
          </a:p>
          <a:p>
            <a:r>
              <a:rPr lang="fr-FR" noProof="0" dirty="0"/>
              <a:t>La partie frontend sera une SPA </a:t>
            </a:r>
            <a:r>
              <a:rPr lang="fr-FR" noProof="0" dirty="0" err="1"/>
              <a:t>Angular</a:t>
            </a:r>
            <a:r>
              <a:rPr lang="fr-FR" noProof="0" dirty="0"/>
              <a:t>, donc une architecture basée sur les composants. En utilisant plusieurs modules, il sera possible de mettre en place du </a:t>
            </a:r>
            <a:r>
              <a:rPr lang="fr-FR" noProof="0" dirty="0" err="1"/>
              <a:t>lazy</a:t>
            </a:r>
            <a:r>
              <a:rPr lang="fr-FR" noProof="0" dirty="0"/>
              <a:t> </a:t>
            </a:r>
            <a:r>
              <a:rPr lang="fr-FR" noProof="0" dirty="0" err="1"/>
              <a:t>loading</a:t>
            </a:r>
            <a:r>
              <a:rPr lang="fr-FR" noProof="0" dirty="0"/>
              <a:t>, de sorte à améliorer la rapidité de l’applicatif et d’éviter le stockage sur l’ordinateur client de données non nécessaire à son usage du jour.</a:t>
            </a:r>
          </a:p>
          <a:p>
            <a:r>
              <a:rPr lang="fr-FR" noProof="0" dirty="0"/>
              <a:t>La </a:t>
            </a:r>
            <a:r>
              <a:rPr lang="fr-FR" noProof="0" dirty="0" err="1"/>
              <a:t>dockerisation</a:t>
            </a:r>
            <a:r>
              <a:rPr lang="fr-FR" noProof="0" dirty="0"/>
              <a:t> de l’ensemble des applicatifs permettra le déploiement des différentes couches de notre application full-stack sur n’importe quel environnement compatible avec Docker.</a:t>
            </a:r>
          </a:p>
          <a:p>
            <a:endParaRPr lang="fr-FR" noProof="0" dirty="0"/>
          </a:p>
        </p:txBody>
      </p:sp>
    </p:spTree>
    <p:extLst>
      <p:ext uri="{BB962C8B-B14F-4D97-AF65-F5344CB8AC3E}">
        <p14:creationId xmlns:p14="http://schemas.microsoft.com/office/powerpoint/2010/main" val="3563372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22176D-FAC2-2E74-326E-460611630E9A}"/>
              </a:ext>
            </a:extLst>
          </p:cNvPr>
          <p:cNvSpPr>
            <a:spLocks noGrp="1"/>
          </p:cNvSpPr>
          <p:nvPr>
            <p:ph type="title"/>
          </p:nvPr>
        </p:nvSpPr>
        <p:spPr/>
        <p:txBody>
          <a:bodyPr/>
          <a:lstStyle/>
          <a:p>
            <a:r>
              <a:rPr lang="fr-FR" noProof="0" dirty="0"/>
              <a:t>Contexte de l’application		</a:t>
            </a:r>
          </a:p>
        </p:txBody>
      </p:sp>
      <p:sp>
        <p:nvSpPr>
          <p:cNvPr id="3" name="Espace réservé du contenu 2">
            <a:extLst>
              <a:ext uri="{FF2B5EF4-FFF2-40B4-BE49-F238E27FC236}">
                <a16:creationId xmlns:a16="http://schemas.microsoft.com/office/drawing/2014/main" id="{396A54AF-473D-CA2A-2F49-0AED0C39F27E}"/>
              </a:ext>
            </a:extLst>
          </p:cNvPr>
          <p:cNvSpPr>
            <a:spLocks noGrp="1"/>
          </p:cNvSpPr>
          <p:nvPr>
            <p:ph idx="1"/>
          </p:nvPr>
        </p:nvSpPr>
        <p:spPr/>
        <p:txBody>
          <a:bodyPr/>
          <a:lstStyle/>
          <a:p>
            <a:r>
              <a:rPr lang="fr-FR" noProof="0" dirty="0"/>
              <a:t>Livrai est une entreprise de livraison, originairement spécialisée dans les marchandises en grosse quantité pour les professionnels. </a:t>
            </a:r>
          </a:p>
          <a:p>
            <a:r>
              <a:rPr lang="fr-FR" noProof="0" dirty="0"/>
              <a:t>Désormais, l’entreprise entend s’étendre à tous types de colis et ce dans toute la France </a:t>
            </a:r>
          </a:p>
          <a:p>
            <a:r>
              <a:rPr lang="fr-FR" noProof="0" dirty="0"/>
              <a:t>Cela l’amène à reconsidérer son application de sorte à accommoder l’ensemble des utilisateurs français</a:t>
            </a:r>
          </a:p>
          <a:p>
            <a:endParaRPr lang="fr-FR" noProof="0" dirty="0"/>
          </a:p>
        </p:txBody>
      </p:sp>
    </p:spTree>
    <p:extLst>
      <p:ext uri="{BB962C8B-B14F-4D97-AF65-F5344CB8AC3E}">
        <p14:creationId xmlns:p14="http://schemas.microsoft.com/office/powerpoint/2010/main" val="1593139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7181EAF-CCD9-B7FB-840D-09C2D6826377}"/>
              </a:ext>
            </a:extLst>
          </p:cNvPr>
          <p:cNvSpPr>
            <a:spLocks noGrp="1"/>
          </p:cNvSpPr>
          <p:nvPr>
            <p:ph type="title"/>
          </p:nvPr>
        </p:nvSpPr>
        <p:spPr/>
        <p:txBody>
          <a:bodyPr/>
          <a:lstStyle/>
          <a:p>
            <a:r>
              <a:rPr lang="fr-FR" noProof="0" dirty="0"/>
              <a:t>Réalisation d’un audit</a:t>
            </a:r>
          </a:p>
        </p:txBody>
      </p:sp>
      <p:sp>
        <p:nvSpPr>
          <p:cNvPr id="3" name="Espace réservé du contenu 2">
            <a:extLst>
              <a:ext uri="{FF2B5EF4-FFF2-40B4-BE49-F238E27FC236}">
                <a16:creationId xmlns:a16="http://schemas.microsoft.com/office/drawing/2014/main" id="{642C02A3-2CF8-3C41-3238-F7EF19F2016A}"/>
              </a:ext>
            </a:extLst>
          </p:cNvPr>
          <p:cNvSpPr>
            <a:spLocks noGrp="1"/>
          </p:cNvSpPr>
          <p:nvPr>
            <p:ph idx="1"/>
          </p:nvPr>
        </p:nvSpPr>
        <p:spPr/>
        <p:txBody>
          <a:bodyPr/>
          <a:lstStyle/>
          <a:p>
            <a:r>
              <a:rPr lang="fr-FR" noProof="0" dirty="0"/>
              <a:t>Suite à la prise de contact avec Livrai, nous avons réalisé un audit de l’application</a:t>
            </a:r>
          </a:p>
          <a:p>
            <a:r>
              <a:rPr lang="fr-FR" noProof="0" dirty="0"/>
              <a:t>Celui-ci a permis de mieux saisir les nuances et le fonctionnement en l’état de l’application</a:t>
            </a:r>
          </a:p>
          <a:p>
            <a:r>
              <a:rPr lang="fr-FR" noProof="0" dirty="0"/>
              <a:t>Les </a:t>
            </a:r>
            <a:r>
              <a:rPr lang="fr-FR" noProof="0" dirty="0" err="1"/>
              <a:t>features</a:t>
            </a:r>
            <a:r>
              <a:rPr lang="fr-FR" noProof="0" dirty="0"/>
              <a:t> </a:t>
            </a:r>
            <a:r>
              <a:rPr lang="fr-FR" noProof="0" dirty="0" err="1"/>
              <a:t>déficiantes</a:t>
            </a:r>
            <a:r>
              <a:rPr lang="fr-FR" noProof="0" dirty="0"/>
              <a:t> de Livrai v1 ont été ciblées</a:t>
            </a:r>
          </a:p>
          <a:p>
            <a:r>
              <a:rPr lang="fr-FR" noProof="0" dirty="0"/>
              <a:t>Des axes d’amélioration potentiels ont été trouvés</a:t>
            </a:r>
          </a:p>
        </p:txBody>
      </p:sp>
    </p:spTree>
    <p:extLst>
      <p:ext uri="{BB962C8B-B14F-4D97-AF65-F5344CB8AC3E}">
        <p14:creationId xmlns:p14="http://schemas.microsoft.com/office/powerpoint/2010/main" val="485520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8C67AD-1143-8065-07B7-BBDCFCCE250C}"/>
              </a:ext>
            </a:extLst>
          </p:cNvPr>
          <p:cNvSpPr>
            <a:spLocks noGrp="1"/>
          </p:cNvSpPr>
          <p:nvPr>
            <p:ph type="title"/>
          </p:nvPr>
        </p:nvSpPr>
        <p:spPr/>
        <p:txBody>
          <a:bodyPr/>
          <a:lstStyle/>
          <a:p>
            <a:r>
              <a:rPr lang="fr-FR" noProof="0" dirty="0"/>
              <a:t>Architecture actuelle de l’application	</a:t>
            </a:r>
          </a:p>
        </p:txBody>
      </p:sp>
      <p:pic>
        <p:nvPicPr>
          <p:cNvPr id="4" name="Image 3" descr="Une image contenant texte, diagramme, Dessin technique, Plan">
            <a:extLst>
              <a:ext uri="{FF2B5EF4-FFF2-40B4-BE49-F238E27FC236}">
                <a16:creationId xmlns:a16="http://schemas.microsoft.com/office/drawing/2014/main" id="{9A86312B-17C8-807A-67A8-BCE2AE73D7A4}"/>
              </a:ext>
            </a:extLst>
          </p:cNvPr>
          <p:cNvPicPr/>
          <p:nvPr/>
        </p:nvPicPr>
        <p:blipFill>
          <a:blip r:embed="rId2"/>
          <a:srcRect l="1338" t="2289" r="1299" b="1572"/>
          <a:stretch>
            <a:fillRect/>
          </a:stretch>
        </p:blipFill>
        <p:spPr>
          <a:xfrm>
            <a:off x="1964101" y="1494636"/>
            <a:ext cx="8263798" cy="5108744"/>
          </a:xfrm>
          <a:prstGeom prst="rect">
            <a:avLst/>
          </a:prstGeom>
          <a:noFill/>
          <a:ln>
            <a:noFill/>
            <a:prstDash/>
          </a:ln>
        </p:spPr>
      </p:pic>
    </p:spTree>
    <p:extLst>
      <p:ext uri="{BB962C8B-B14F-4D97-AF65-F5344CB8AC3E}">
        <p14:creationId xmlns:p14="http://schemas.microsoft.com/office/powerpoint/2010/main" val="241927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B185FF-1462-7E59-A66E-9F56C67EA324}"/>
              </a:ext>
            </a:extLst>
          </p:cNvPr>
          <p:cNvSpPr>
            <a:spLocks noGrp="1"/>
          </p:cNvSpPr>
          <p:nvPr>
            <p:ph type="title"/>
          </p:nvPr>
        </p:nvSpPr>
        <p:spPr/>
        <p:txBody>
          <a:bodyPr/>
          <a:lstStyle/>
          <a:p>
            <a:r>
              <a:rPr lang="fr-FR" noProof="0" dirty="0"/>
              <a:t>Architecture actuelle de l’application</a:t>
            </a:r>
          </a:p>
        </p:txBody>
      </p:sp>
      <p:sp>
        <p:nvSpPr>
          <p:cNvPr id="3" name="Espace réservé du contenu 2">
            <a:extLst>
              <a:ext uri="{FF2B5EF4-FFF2-40B4-BE49-F238E27FC236}">
                <a16:creationId xmlns:a16="http://schemas.microsoft.com/office/drawing/2014/main" id="{E4BCFB6B-56D7-EF2F-48DB-7990EA5534C5}"/>
              </a:ext>
            </a:extLst>
          </p:cNvPr>
          <p:cNvSpPr>
            <a:spLocks noGrp="1"/>
          </p:cNvSpPr>
          <p:nvPr>
            <p:ph idx="1"/>
          </p:nvPr>
        </p:nvSpPr>
        <p:spPr/>
        <p:txBody>
          <a:bodyPr>
            <a:normAutofit/>
          </a:bodyPr>
          <a:lstStyle/>
          <a:p>
            <a:r>
              <a:rPr lang="fr-FR" noProof="0" dirty="0"/>
              <a:t>Actuellement, l’application est basée sur l’utilisation de servlets et de Java EE. Il s’agit d’une architecture en couche.</a:t>
            </a:r>
          </a:p>
          <a:p>
            <a:r>
              <a:rPr lang="fr-FR" noProof="0" dirty="0"/>
              <a:t>Les requêtes clients atteignent le serveur Tomcat, qui les redirige vers le servlet concerné. Dans ce servlet, les requêtes sont ensuite alimentées par des données et retournée sous la forme de page HTML crées via des </a:t>
            </a:r>
            <a:r>
              <a:rPr lang="fr-FR" noProof="0" dirty="0" err="1"/>
              <a:t>templates</a:t>
            </a:r>
            <a:r>
              <a:rPr lang="fr-FR" noProof="0" dirty="0"/>
              <a:t> et alimentées en données par un ensemble de requêtes prévues dans la couche DAO. Cette couche DAO communique via le driver JDBC avec un serveur MySQL.</a:t>
            </a:r>
          </a:p>
        </p:txBody>
      </p:sp>
    </p:spTree>
    <p:extLst>
      <p:ext uri="{BB962C8B-B14F-4D97-AF65-F5344CB8AC3E}">
        <p14:creationId xmlns:p14="http://schemas.microsoft.com/office/powerpoint/2010/main" val="1908596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AA594-2C98-6AAD-8224-C7D841AB3A9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CCC2696-FCF1-E8C9-1518-BD2DB6CE4944}"/>
              </a:ext>
            </a:extLst>
          </p:cNvPr>
          <p:cNvSpPr>
            <a:spLocks noGrp="1"/>
          </p:cNvSpPr>
          <p:nvPr>
            <p:ph type="title"/>
          </p:nvPr>
        </p:nvSpPr>
        <p:spPr/>
        <p:txBody>
          <a:bodyPr/>
          <a:lstStyle/>
          <a:p>
            <a:r>
              <a:rPr lang="fr-FR" noProof="0" dirty="0"/>
              <a:t>Points forts</a:t>
            </a:r>
          </a:p>
        </p:txBody>
      </p:sp>
      <p:sp>
        <p:nvSpPr>
          <p:cNvPr id="3" name="Espace réservé du contenu 2">
            <a:extLst>
              <a:ext uri="{FF2B5EF4-FFF2-40B4-BE49-F238E27FC236}">
                <a16:creationId xmlns:a16="http://schemas.microsoft.com/office/drawing/2014/main" id="{898EB0FF-2F05-19B6-9344-F29B7814AED5}"/>
              </a:ext>
            </a:extLst>
          </p:cNvPr>
          <p:cNvSpPr>
            <a:spLocks noGrp="1"/>
          </p:cNvSpPr>
          <p:nvPr>
            <p:ph idx="1"/>
          </p:nvPr>
        </p:nvSpPr>
        <p:spPr/>
        <p:txBody>
          <a:bodyPr>
            <a:normAutofit/>
          </a:bodyPr>
          <a:lstStyle/>
          <a:p>
            <a:r>
              <a:rPr lang="fr-FR" noProof="0" dirty="0"/>
              <a:t>Utilisation de code écrit en Java, langage fiable et sécurisé</a:t>
            </a:r>
          </a:p>
          <a:p>
            <a:r>
              <a:rPr lang="fr-FR" noProof="0" dirty="0"/>
              <a:t>Clarté des fonctions et de leur utilisation</a:t>
            </a:r>
          </a:p>
          <a:p>
            <a:r>
              <a:rPr lang="fr-FR" noProof="0" dirty="0"/>
              <a:t>La majorité des fonctions principales de l’applicatif sont déjà, en un sens, implémentées et fonctionnent en lien avec les volontés  du client et les contraintes techniques.</a:t>
            </a:r>
          </a:p>
          <a:p>
            <a:r>
              <a:rPr lang="fr-FR" noProof="0" dirty="0"/>
              <a:t>L’ensemble des requêtes SQL sont lisibles dans la couche DAO de l’application</a:t>
            </a:r>
          </a:p>
        </p:txBody>
      </p:sp>
    </p:spTree>
    <p:extLst>
      <p:ext uri="{BB962C8B-B14F-4D97-AF65-F5344CB8AC3E}">
        <p14:creationId xmlns:p14="http://schemas.microsoft.com/office/powerpoint/2010/main" val="2836687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6D776-3D85-709C-94E4-AD57BC86EA5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CEAE22E-BE69-0D57-C195-B2339E27614D}"/>
              </a:ext>
            </a:extLst>
          </p:cNvPr>
          <p:cNvSpPr>
            <a:spLocks noGrp="1"/>
          </p:cNvSpPr>
          <p:nvPr>
            <p:ph type="title"/>
          </p:nvPr>
        </p:nvSpPr>
        <p:spPr/>
        <p:txBody>
          <a:bodyPr/>
          <a:lstStyle/>
          <a:p>
            <a:r>
              <a:rPr lang="fr-FR" noProof="0" dirty="0"/>
              <a:t>Points faibles</a:t>
            </a:r>
          </a:p>
        </p:txBody>
      </p:sp>
      <p:sp>
        <p:nvSpPr>
          <p:cNvPr id="3" name="Espace réservé du contenu 2">
            <a:extLst>
              <a:ext uri="{FF2B5EF4-FFF2-40B4-BE49-F238E27FC236}">
                <a16:creationId xmlns:a16="http://schemas.microsoft.com/office/drawing/2014/main" id="{CCD6215F-4B40-5787-C1E6-3B6B75116986}"/>
              </a:ext>
            </a:extLst>
          </p:cNvPr>
          <p:cNvSpPr>
            <a:spLocks noGrp="1"/>
          </p:cNvSpPr>
          <p:nvPr>
            <p:ph idx="1"/>
          </p:nvPr>
        </p:nvSpPr>
        <p:spPr/>
        <p:txBody>
          <a:bodyPr>
            <a:normAutofit fontScale="70000" lnSpcReduction="20000"/>
          </a:bodyPr>
          <a:lstStyle/>
          <a:p>
            <a:r>
              <a:rPr lang="fr-FR" noProof="0" dirty="0"/>
              <a:t>Absence de CSS moderne et look austère de l’applicatif </a:t>
            </a:r>
            <a:r>
              <a:rPr lang="fr-FR" noProof="0" dirty="0" err="1"/>
              <a:t>fontend</a:t>
            </a:r>
            <a:r>
              <a:rPr lang="fr-FR" noProof="0" dirty="0"/>
              <a:t>, ce qui risque de rebuter la majorité des Français habitués désormais à des standards plus esthétiques</a:t>
            </a:r>
          </a:p>
          <a:p>
            <a:r>
              <a:rPr lang="fr-FR" noProof="0" dirty="0"/>
              <a:t>Pas de compatibilité mobile, ce qui est un problème de taille lorsque l’on sait qu’une grande majorité des gens privilégient désormais la navigation sur leur smartphone.</a:t>
            </a:r>
          </a:p>
          <a:p>
            <a:r>
              <a:rPr lang="fr-FR" noProof="0" dirty="0"/>
              <a:t>Erreur lors d’un refus de facturation (code 405)</a:t>
            </a:r>
          </a:p>
          <a:p>
            <a:r>
              <a:rPr lang="fr-FR" noProof="0" dirty="0"/>
              <a:t>Stockage des données utilisateur en clair causant une faille de sécurité importante et la possibilité pour un hackeur d’obtenir le contrôle total de l’application en cas de compromis de son intégrité.</a:t>
            </a:r>
          </a:p>
          <a:p>
            <a:r>
              <a:rPr lang="fr-FR" noProof="0" dirty="0"/>
              <a:t>Fonctionnement via une session, cookies. Ce mode de fonctionnement rend l’applicatif sensible aux vols de session ou à des attaques de type Man in the Middle. </a:t>
            </a:r>
          </a:p>
          <a:p>
            <a:r>
              <a:rPr lang="fr-FR" noProof="0" dirty="0"/>
              <a:t>Le stockage des cookies d’authentification dans le navigateur de l’individu demandera plus de rigueur aux utilisateurs voulant utiliser l’application dans un environnement public tel qu’une bibliothèque où plusieurs personnes partagent le même ordinateur.</a:t>
            </a:r>
          </a:p>
        </p:txBody>
      </p:sp>
    </p:spTree>
    <p:extLst>
      <p:ext uri="{BB962C8B-B14F-4D97-AF65-F5344CB8AC3E}">
        <p14:creationId xmlns:p14="http://schemas.microsoft.com/office/powerpoint/2010/main" val="2233794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66E3F-0F10-CCB7-381D-361EFDB42B4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FBBB6EF-1D23-70B2-F09D-A0BB3F827B8D}"/>
              </a:ext>
            </a:extLst>
          </p:cNvPr>
          <p:cNvSpPr>
            <a:spLocks noGrp="1"/>
          </p:cNvSpPr>
          <p:nvPr>
            <p:ph type="title"/>
          </p:nvPr>
        </p:nvSpPr>
        <p:spPr/>
        <p:txBody>
          <a:bodyPr/>
          <a:lstStyle/>
          <a:p>
            <a:r>
              <a:rPr lang="fr-FR" noProof="0" dirty="0"/>
              <a:t>Conclusion de l’audit</a:t>
            </a:r>
          </a:p>
        </p:txBody>
      </p:sp>
      <p:sp>
        <p:nvSpPr>
          <p:cNvPr id="3" name="Espace réservé du contenu 2">
            <a:extLst>
              <a:ext uri="{FF2B5EF4-FFF2-40B4-BE49-F238E27FC236}">
                <a16:creationId xmlns:a16="http://schemas.microsoft.com/office/drawing/2014/main" id="{BEBDDCD8-ACC7-8FBB-356D-794C7ABFBE71}"/>
              </a:ext>
            </a:extLst>
          </p:cNvPr>
          <p:cNvSpPr>
            <a:spLocks noGrp="1"/>
          </p:cNvSpPr>
          <p:nvPr>
            <p:ph idx="1"/>
          </p:nvPr>
        </p:nvSpPr>
        <p:spPr/>
        <p:txBody>
          <a:bodyPr>
            <a:normAutofit fontScale="92500" lnSpcReduction="20000"/>
          </a:bodyPr>
          <a:lstStyle/>
          <a:p>
            <a:r>
              <a:rPr lang="fr-FR" noProof="0" dirty="0"/>
              <a:t>Moderniser l’application </a:t>
            </a:r>
          </a:p>
          <a:p>
            <a:r>
              <a:rPr lang="fr-FR" noProof="0" dirty="0"/>
              <a:t>Utilisation de technologies plus modernes (et reconnues pour leur fiabilité / performances)</a:t>
            </a:r>
          </a:p>
          <a:p>
            <a:pPr lvl="1"/>
            <a:r>
              <a:rPr lang="fr-FR" noProof="0" dirty="0"/>
              <a:t>Spring Boot / Spring Security </a:t>
            </a:r>
          </a:p>
          <a:p>
            <a:pPr lvl="1"/>
            <a:r>
              <a:rPr lang="fr-FR" noProof="0" dirty="0" err="1"/>
              <a:t>Angular</a:t>
            </a:r>
            <a:r>
              <a:rPr lang="fr-FR" noProof="0" dirty="0"/>
              <a:t> </a:t>
            </a:r>
          </a:p>
          <a:p>
            <a:r>
              <a:rPr lang="fr-FR" noProof="0" dirty="0"/>
              <a:t>Revoir l’affichage de sorte à le rendre plus engageant pour les futurs utilisateurs</a:t>
            </a:r>
          </a:p>
          <a:p>
            <a:r>
              <a:rPr lang="fr-FR" noProof="0" dirty="0"/>
              <a:t>L’ajout de Spring et la réalisation d’une API liée à une application </a:t>
            </a:r>
            <a:r>
              <a:rPr lang="fr-FR" noProof="0" dirty="0" err="1"/>
              <a:t>front-end</a:t>
            </a:r>
            <a:r>
              <a:rPr lang="fr-FR" noProof="0" dirty="0"/>
              <a:t> pourrait également permettre plusieurs façons d’interagir avec l’application,</a:t>
            </a:r>
          </a:p>
          <a:p>
            <a:pPr lvl="1"/>
            <a:r>
              <a:rPr lang="fr-FR" noProof="0" dirty="0"/>
              <a:t>Back-office</a:t>
            </a:r>
          </a:p>
          <a:p>
            <a:pPr lvl="1"/>
            <a:r>
              <a:rPr lang="fr-FR" noProof="0" dirty="0"/>
              <a:t>Appels REST</a:t>
            </a:r>
          </a:p>
          <a:p>
            <a:pPr lvl="1"/>
            <a:r>
              <a:rPr lang="fr-FR" noProof="0" dirty="0"/>
              <a:t>Application mobile (Ionic ?)</a:t>
            </a:r>
          </a:p>
          <a:p>
            <a:endParaRPr lang="fr-FR" noProof="0" dirty="0"/>
          </a:p>
        </p:txBody>
      </p:sp>
    </p:spTree>
    <p:extLst>
      <p:ext uri="{BB962C8B-B14F-4D97-AF65-F5344CB8AC3E}">
        <p14:creationId xmlns:p14="http://schemas.microsoft.com/office/powerpoint/2010/main" val="20122909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782</TotalTime>
  <Words>1501</Words>
  <Application>Microsoft Office PowerPoint</Application>
  <PresentationFormat>Grand écran</PresentationFormat>
  <Paragraphs>82</Paragraphs>
  <Slides>21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Aptos</vt:lpstr>
      <vt:lpstr>Aptos Display</vt:lpstr>
      <vt:lpstr>Arial</vt:lpstr>
      <vt:lpstr>Thème Office</vt:lpstr>
      <vt:lpstr>Présentation PowerPoint</vt:lpstr>
      <vt:lpstr>Sommaire</vt:lpstr>
      <vt:lpstr>Contexte de l’application  </vt:lpstr>
      <vt:lpstr>Réalisation d’un audit</vt:lpstr>
      <vt:lpstr>Architecture actuelle de l’application </vt:lpstr>
      <vt:lpstr>Architecture actuelle de l’application</vt:lpstr>
      <vt:lpstr>Points forts</vt:lpstr>
      <vt:lpstr>Points faibles</vt:lpstr>
      <vt:lpstr>Conclusion de l’audit</vt:lpstr>
      <vt:lpstr>Utilisation de Spring</vt:lpstr>
      <vt:lpstr>Utilisation de Spring</vt:lpstr>
      <vt:lpstr>Utilisation d’Angular</vt:lpstr>
      <vt:lpstr>Utilisation d’Angular</vt:lpstr>
      <vt:lpstr>Utilisation de Docker</vt:lpstr>
      <vt:lpstr>Utilisation de Docker</vt:lpstr>
      <vt:lpstr>Evolutions futures</vt:lpstr>
      <vt:lpstr>Evolutions futures</vt:lpstr>
      <vt:lpstr>Nouvelles fonctionnalités</vt:lpstr>
      <vt:lpstr>Nouvelles fonctionnalités</vt:lpstr>
      <vt:lpstr>Nouvelle architecture</vt:lpstr>
      <vt:lpstr>Nouvelle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Antoine Dieudonne</dc:creator>
  <cp:lastModifiedBy>Antoine Dieudonne</cp:lastModifiedBy>
  <cp:revision>8</cp:revision>
  <dcterms:created xsi:type="dcterms:W3CDTF">2025-07-21T12:35:40Z</dcterms:created>
  <dcterms:modified xsi:type="dcterms:W3CDTF">2025-08-12T12:44:28Z</dcterms:modified>
</cp:coreProperties>
</file>