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94" r:id="rId9"/>
    <p:sldId id="295" r:id="rId10"/>
    <p:sldId id="302" r:id="rId11"/>
    <p:sldId id="296" r:id="rId12"/>
    <p:sldId id="298" r:id="rId13"/>
    <p:sldId id="297" r:id="rId14"/>
    <p:sldId id="299" r:id="rId15"/>
    <p:sldId id="300" r:id="rId16"/>
    <p:sldId id="301" r:id="rId17"/>
    <p:sldId id="274" r:id="rId18"/>
    <p:sldId id="275" r:id="rId19"/>
  </p:sldIdLst>
  <p:sldSz cx="9144000" cy="5143500" type="screen16x9"/>
  <p:notesSz cx="6858000" cy="9144000"/>
  <p:embeddedFontLst>
    <p:embeddedFont>
      <p:font typeface="Roboto Black" charset="0"/>
      <p:bold r:id="rId21"/>
      <p:boldItalic r:id="rId22"/>
    </p:embeddedFont>
    <p:embeddedFont>
      <p:font typeface="Roboto Light" charset="0"/>
      <p:regular r:id="rId23"/>
      <p:bold r:id="rId24"/>
      <p:italic r:id="rId25"/>
      <p:boldItalic r:id="rId26"/>
    </p:embeddedFont>
    <p:embeddedFont>
      <p:font typeface="Bree Serif" charset="0"/>
      <p:regular r:id="rId27"/>
    </p:embeddedFont>
    <p:embeddedFont>
      <p:font typeface="Roboto Mono Thin" charset="0"/>
      <p:regular r:id="rId28"/>
      <p:bold r:id="rId29"/>
      <p:italic r:id="rId30"/>
      <p:boldItalic r:id="rId31"/>
    </p:embeddedFont>
    <p:embeddedFont>
      <p:font typeface="Didact Gothic" charset="0"/>
      <p:regular r:id="rId32"/>
    </p:embeddedFont>
    <p:embeddedFont>
      <p:font typeface="Roboto Thin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06B35DC-8CA7-43FB-B386-F2D9FEE9CC0D}">
  <a:tblStyle styleId="{D06B35DC-8CA7-43FB-B386-F2D9FEE9CC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0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60" r:id="rId7"/>
    <p:sldLayoutId id="2147483661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reepik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fr.wikipedia.org/wiki/Tunisie" TargetMode="External"/><Relationship Id="rId7" Type="http://schemas.openxmlformats.org/officeDocument/2006/relationships/hyperlink" Target="https://fr.wikipedia.org/wiki/Gaz_natur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r.wikipedia.org/wiki/%C3%89lectricit%C3%A9" TargetMode="External"/><Relationship Id="rId5" Type="http://schemas.openxmlformats.org/officeDocument/2006/relationships/hyperlink" Target="https://fr.wikipedia.org/wiki/1962" TargetMode="External"/><Relationship Id="rId4" Type="http://schemas.openxmlformats.org/officeDocument/2006/relationships/hyperlink" Target="https://fr.wikipedia.org/wiki/Droit_publi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737276" y="3000378"/>
            <a:ext cx="4406724" cy="990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b="1" dirty="0" smtClean="0"/>
              <a:t>Application de gestion d'évènements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928858" y="571486"/>
            <a:ext cx="958779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785850" y="928676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42974" y="1000114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285852" y="1857370"/>
            <a:ext cx="3214710" cy="195544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214282" y="644550"/>
            <a:ext cx="861794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CSS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428728" y="1714494"/>
            <a:ext cx="2205203" cy="1912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 err="1" smtClean="0">
                <a:solidFill>
                  <a:schemeClr val="tx1"/>
                </a:solidFill>
              </a:rPr>
              <a:t>Bootstrap</a:t>
            </a:r>
            <a:r>
              <a:rPr lang="fr-FR" dirty="0" smtClean="0">
                <a:solidFill>
                  <a:schemeClr val="tx1"/>
                </a:solidFill>
              </a:rPr>
              <a:t> est une collection d'outils utile à la création du design </a:t>
            </a:r>
            <a:r>
              <a:rPr lang="fr-FR" dirty="0" smtClean="0">
                <a:solidFill>
                  <a:schemeClr val="tx1"/>
                </a:solidFill>
              </a:rPr>
              <a:t>de </a:t>
            </a:r>
            <a:r>
              <a:rPr lang="fr-FR" dirty="0" smtClean="0">
                <a:solidFill>
                  <a:schemeClr val="tx1"/>
                </a:solidFill>
              </a:rPr>
              <a:t>sites et d'applications web. </a:t>
            </a:r>
            <a:r>
              <a:rPr lang="fr-FR" dirty="0" err="1" smtClean="0">
                <a:solidFill>
                  <a:schemeClr val="tx1"/>
                </a:solidFill>
              </a:rPr>
              <a:t>Bootstrap</a:t>
            </a:r>
            <a:r>
              <a:rPr lang="fr-FR" dirty="0" smtClean="0">
                <a:solidFill>
                  <a:schemeClr val="tx1"/>
                </a:solidFill>
              </a:rPr>
              <a:t> vous donne </a:t>
            </a:r>
            <a:r>
              <a:rPr lang="fr-FR" dirty="0" smtClean="0">
                <a:solidFill>
                  <a:schemeClr val="tx1"/>
                </a:solidFill>
              </a:rPr>
              <a:t>également la possibilité </a:t>
            </a:r>
            <a:r>
              <a:rPr lang="fr-FR" dirty="0" smtClean="0">
                <a:solidFill>
                  <a:schemeClr val="tx1"/>
                </a:solidFill>
              </a:rPr>
              <a:t>de </a:t>
            </a:r>
            <a:r>
              <a:rPr lang="fr-FR" dirty="0" smtClean="0">
                <a:solidFill>
                  <a:schemeClr val="tx1"/>
                </a:solidFill>
              </a:rPr>
              <a:t>créer facilement </a:t>
            </a:r>
            <a:r>
              <a:rPr lang="fr-FR" dirty="0" smtClean="0">
                <a:solidFill>
                  <a:schemeClr val="tx1"/>
                </a:solidFill>
              </a:rPr>
              <a:t>des conceptions réactives(responsive)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14296"/>
            <a:ext cx="910801" cy="1228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2571736" y="142858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>
                <a:solidFill>
                  <a:srgbClr val="FFFFFF"/>
                </a:solidFill>
              </a:rPr>
              <a:t>Architecture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smtClean="0"/>
              <a:t>L'application de gestion d'événements a pour but de nous simplifier la vie afin que nous nous concentrons davantage sur des tâches à haute valeur ajoutée.</a:t>
            </a:r>
            <a:endParaRPr lang="fr-FR"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2143108" y="714362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C:\Users\found\Desktop\sts\MV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928676"/>
            <a:ext cx="8166100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b="1" dirty="0" smtClean="0"/>
              <a:t>PARTIE DE DEVELOPPEMENT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Page d'accueil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smtClean="0"/>
              <a:t>Le développement du module accueil contient précisément un menu qui contient des champs ( profil, agenda, rapport journalier, barre de recherche d'utilisateur ).</a:t>
            </a:r>
          </a:p>
          <a:p>
            <a:pPr algn="ctr"/>
            <a:r>
              <a:rPr lang="fr-FR" dirty="0" smtClean="0"/>
              <a:t> </a:t>
            </a:r>
            <a:endParaRPr lang="fr-FR"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85800"/>
            <a:ext cx="4786314" cy="3497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Planification d'un événement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57752" y="2786064"/>
            <a:ext cx="3857652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smtClean="0"/>
              <a:t>Ce module nous permet de planifier un </a:t>
            </a:r>
            <a:r>
              <a:rPr lang="fr-FR" dirty="0" smtClean="0"/>
              <a:t>événement simplement </a:t>
            </a:r>
            <a:r>
              <a:rPr lang="fr-FR" dirty="0" smtClean="0"/>
              <a:t>en cliquant sur la date voulu tout en précisant les différentes détails sur ce dernier.</a:t>
            </a:r>
          </a:p>
          <a:p>
            <a:pPr algn="ctr"/>
            <a:r>
              <a:rPr lang="fr-FR" dirty="0" smtClean="0"/>
              <a:t> </a:t>
            </a:r>
            <a:endParaRPr lang="fr-FR"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357304"/>
            <a:ext cx="4643470" cy="2471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2800" dirty="0" smtClean="0"/>
              <a:t>Ajout et modification d'un rapport</a:t>
            </a:r>
            <a:br>
              <a:rPr lang="fr-FR" sz="2800" dirty="0" smtClean="0"/>
            </a:br>
            <a:endParaRPr sz="280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57752" y="2786064"/>
            <a:ext cx="3857652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smtClean="0"/>
              <a:t>L'utilisateur peut s'exprimer à propos d'un événement on ajoutant un rapport ,il peut aussi modifier un rapport existant </a:t>
            </a:r>
            <a:endParaRPr lang="fr-FR"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72000" cy="1928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2800" dirty="0" smtClean="0"/>
              <a:t>La gestion de profil</a:t>
            </a:r>
            <a:br>
              <a:rPr lang="fr-FR" sz="2800" dirty="0" smtClean="0"/>
            </a:br>
            <a:endParaRPr sz="280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57752" y="2786064"/>
            <a:ext cx="3857652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smtClean="0"/>
              <a:t>La page de profil permet d’afficher les informations d’un utilisateur avec la possibilité de la modification.</a:t>
            </a:r>
            <a:endParaRPr lang="fr-FR"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28676"/>
            <a:ext cx="4857752" cy="308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Merci pour votre attention 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/>
              <a:t>Temps de poser les question</a:t>
            </a:r>
            <a:r>
              <a:rPr lang="es" sz="1000" dirty="0"/>
              <a:t>?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uFill>
                  <a:noFill/>
                </a:uFill>
                <a:hlinkClick r:id="rId3"/>
              </a:rPr>
              <a:t>addyouremail@freepik.com</a:t>
            </a:r>
            <a:endParaRPr sz="100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chemeClr val="dk1"/>
                </a:solidFill>
              </a:rPr>
              <a:t>t</a:t>
            </a:r>
            <a:r>
              <a:rPr lang="es" dirty="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2413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 smtClean="0">
                <a:solidFill>
                  <a:schemeClr val="dk1"/>
                </a:solidFill>
              </a:rPr>
              <a:t>Thymeleaf</a:t>
            </a:r>
            <a:r>
              <a:rPr lang="es" dirty="0" smtClean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endParaRPr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 smtClean="0">
                <a:solidFill>
                  <a:schemeClr val="dk1"/>
                </a:solidFill>
              </a:rPr>
              <a:t>W3school</a:t>
            </a:r>
            <a:r>
              <a:rPr lang="es" dirty="0" smtClean="0">
                <a:solidFill>
                  <a:schemeClr val="dk1"/>
                </a:solidFill>
              </a:rPr>
              <a:t> </a:t>
            </a:r>
            <a:r>
              <a:rPr lang="es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 smtClean="0">
                <a:solidFill>
                  <a:schemeClr val="dk1"/>
                </a:solidFill>
              </a:rPr>
              <a:t>Stackoverflow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43504" y="228599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072066" y="321469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571472" y="221456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Introduction </a:t>
            </a:r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2910" y="307181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dirty="0" smtClean="0"/>
              <a:t>Description du projet</a:t>
            </a:r>
            <a:endParaRPr lang="fr-FR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2910" y="407194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fr-FR" dirty="0" smtClean="0"/>
              <a:t>E</a:t>
            </a:r>
            <a:r>
              <a:rPr lang="fr-FR" dirty="0" smtClean="0"/>
              <a:t>nvironnement logiciel </a:t>
            </a:r>
            <a:r>
              <a:rPr lang="fr-FR" dirty="0" smtClean="0"/>
              <a:t>e</a:t>
            </a:r>
            <a:r>
              <a:rPr lang="fr-FR" dirty="0" smtClean="0"/>
              <a:t>t langages utilisés</a:t>
            </a:r>
            <a:endParaRPr lang="fr-FR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357950" y="25717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072198" y="3500444"/>
            <a:ext cx="214314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fr-FR" dirty="0" smtClean="0"/>
              <a:t>P</a:t>
            </a:r>
            <a:r>
              <a:rPr lang="fr-FR" dirty="0" smtClean="0"/>
              <a:t>artie de développement</a:t>
            </a:r>
            <a:endParaRPr lang="fr-FR"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072066" y="3357568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72066" y="2500312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/>
              <a:t>INTRODUCTION</a:t>
            </a:r>
            <a:endParaRPr sz="300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893142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smtClean="0"/>
              <a:t>Ce projet de </a:t>
            </a:r>
            <a:r>
              <a:rPr lang="fr-FR" dirty="0" smtClean="0"/>
              <a:t>stage </a:t>
            </a:r>
            <a:r>
              <a:rPr lang="fr-FR" dirty="0" smtClean="0"/>
              <a:t>d'initiation a été </a:t>
            </a:r>
            <a:r>
              <a:rPr lang="fr-FR" dirty="0" smtClean="0"/>
              <a:t>effectué au sein de </a:t>
            </a:r>
            <a:r>
              <a:rPr lang="fr-FR" dirty="0" smtClean="0"/>
              <a:t>la </a:t>
            </a:r>
            <a:r>
              <a:rPr lang="fr-FR" b="1" dirty="0" smtClean="0"/>
              <a:t>Société </a:t>
            </a:r>
            <a:r>
              <a:rPr lang="fr-FR" b="1" dirty="0" smtClean="0"/>
              <a:t>Tunisienne d'Electricité et de Gaz</a:t>
            </a:r>
            <a:r>
              <a:rPr lang="fr-FR" dirty="0" smtClean="0"/>
              <a:t> </a:t>
            </a:r>
          </a:p>
          <a:p>
            <a:pPr algn="ctr"/>
            <a:r>
              <a:rPr lang="fr-FR" b="1" dirty="0" smtClean="0"/>
              <a:t>(STEG</a:t>
            </a:r>
            <a:r>
              <a:rPr lang="fr-FR" dirty="0" smtClean="0"/>
              <a:t>), (</a:t>
            </a:r>
            <a:r>
              <a:rPr lang="fr-FR" b="1" dirty="0" smtClean="0"/>
              <a:t>direction transport électricité sud</a:t>
            </a:r>
            <a:r>
              <a:rPr lang="fr-FR" dirty="0" smtClean="0"/>
              <a:t>).</a:t>
            </a:r>
          </a:p>
          <a:p>
            <a:pPr algn="ctr"/>
            <a:r>
              <a:rPr lang="fr-FR" dirty="0" smtClean="0"/>
              <a:t>La Société tunisienne de l'électricité et du gaz ou STEG est une société </a:t>
            </a:r>
            <a:r>
              <a:rPr lang="fr-FR" dirty="0" smtClean="0">
                <a:hlinkClick r:id="rId3" tooltip="Tunisie"/>
              </a:rPr>
              <a:t>tunisienne</a:t>
            </a:r>
            <a:r>
              <a:rPr lang="fr-FR" dirty="0" smtClean="0"/>
              <a:t> de </a:t>
            </a:r>
            <a:r>
              <a:rPr lang="fr-FR" u="sng" dirty="0" smtClean="0">
                <a:hlinkClick r:id="rId4" tooltip="Droit public"/>
              </a:rPr>
              <a:t>droit public</a:t>
            </a:r>
            <a:r>
              <a:rPr lang="fr-FR" dirty="0" smtClean="0"/>
              <a:t> à caractère non administratif. Créée en </a:t>
            </a:r>
            <a:r>
              <a:rPr lang="fr-FR" u="sng" dirty="0" smtClean="0">
                <a:hlinkClick r:id="rId5" tooltip="1962"/>
              </a:rPr>
              <a:t>1962</a:t>
            </a:r>
            <a:r>
              <a:rPr lang="fr-FR" dirty="0" smtClean="0"/>
              <a:t>, elle a pour mission la production et la distribution de l'</a:t>
            </a:r>
            <a:r>
              <a:rPr lang="fr-FR" u="sng" dirty="0" smtClean="0">
                <a:hlinkClick r:id="rId6" tooltip="Électricité"/>
              </a:rPr>
              <a:t>électricité</a:t>
            </a:r>
            <a:r>
              <a:rPr lang="fr-FR" dirty="0" smtClean="0"/>
              <a:t> et du </a:t>
            </a:r>
            <a:r>
              <a:rPr lang="fr-FR" u="sng" dirty="0" smtClean="0">
                <a:hlinkClick r:id="rId7" tooltip="Gaz naturel"/>
              </a:rPr>
              <a:t>gaz naturel</a:t>
            </a:r>
            <a:r>
              <a:rPr lang="fr-FR" dirty="0" smtClean="0"/>
              <a:t> sur le territoire tunisien.</a:t>
            </a:r>
          </a:p>
          <a:p>
            <a:pPr algn="ctr"/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Imag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1571618"/>
            <a:ext cx="4143372" cy="1600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Description du projet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 smtClean="0"/>
              <a:t>L'application de gestion d'événements a pour but de nous simplifier la vie afin que nous nous concentrons davantage sur des tâches à haute valeur ajoutée.</a:t>
            </a:r>
            <a:endParaRPr lang="fr-FR"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Les principaux services </a:t>
            </a:r>
            <a:r>
              <a:rPr lang="fr-FR" dirty="0" smtClean="0"/>
              <a:t>sont : 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smtClean="0"/>
              <a:t>Planifier ,modifier et supprimer des événements</a:t>
            </a: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smtClean="0"/>
              <a:t>Ajout, suppression et modification des utilisateurs</a:t>
            </a: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smtClean="0"/>
              <a:t>Création d'un rapport sur un événement spécifique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Gérer les événements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Gérer les utilisateurs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smtClean="0"/>
              <a:t>Gérer les rapports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b="1" dirty="0" smtClean="0"/>
              <a:t>ENVIRONNEMENT LOGICIEL ET LANGAGES UTILISES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285852" y="1928808"/>
            <a:ext cx="3214710" cy="195544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214282" y="644550"/>
            <a:ext cx="861794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Spring boot Suite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428728" y="1643056"/>
            <a:ext cx="2205203" cy="1912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Spring</a:t>
            </a:r>
            <a:r>
              <a:rPr lang="fr-FR" dirty="0" smtClean="0">
                <a:solidFill>
                  <a:schemeClr val="tx1"/>
                </a:solidFill>
              </a:rPr>
              <a:t> Boot est un  </a:t>
            </a:r>
            <a:r>
              <a:rPr lang="fr-FR" dirty="0" err="1" smtClean="0">
                <a:solidFill>
                  <a:schemeClr val="tx1"/>
                </a:solidFill>
              </a:rPr>
              <a:t>framework</a:t>
            </a:r>
            <a:r>
              <a:rPr lang="fr-FR" dirty="0" smtClean="0">
                <a:solidFill>
                  <a:schemeClr val="tx1"/>
                </a:solidFill>
              </a:rPr>
              <a:t> de développement applicatif Java open source. Il est particulièrement recommandé pour le développement d'API.. Il suit le motif de conception Modèle-Vue-Contrôleur.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57172"/>
            <a:ext cx="1557338" cy="1109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285852" y="1928808"/>
            <a:ext cx="3214710" cy="195544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214282" y="679266"/>
            <a:ext cx="861794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HTML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428728" y="1857370"/>
            <a:ext cx="2205203" cy="1912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L'HyperText </a:t>
            </a:r>
            <a:r>
              <a:rPr lang="fr-FR" dirty="0" err="1" smtClean="0">
                <a:solidFill>
                  <a:schemeClr val="tx1"/>
                </a:solidFill>
              </a:rPr>
              <a:t>Markup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Language</a:t>
            </a:r>
            <a:r>
              <a:rPr lang="fr-FR" dirty="0" smtClean="0">
                <a:solidFill>
                  <a:schemeClr val="tx1"/>
                </a:solidFill>
              </a:rPr>
              <a:t>, généralement abrégé HTML, est le langage de balisage conçu pour représenter les pages web. C'est un langage permettant d'écrire de l'hypertexte, d'où son nom.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57172"/>
            <a:ext cx="719138" cy="101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285852" y="1928808"/>
            <a:ext cx="3214710" cy="195544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214282" y="644550"/>
            <a:ext cx="861794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CSS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428728" y="1857370"/>
            <a:ext cx="2205203" cy="1912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Les feuilles de style en cascade (CSS) permettent d’ajouter facilement du style (polices, couleurs, espacement, etc.) à des documents Web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 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57172"/>
            <a:ext cx="736600" cy="1033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397</Words>
  <PresentationFormat>Affichage à l'écran (16:9)</PresentationFormat>
  <Paragraphs>57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Roboto Black</vt:lpstr>
      <vt:lpstr>Roboto Light</vt:lpstr>
      <vt:lpstr>Bree Serif</vt:lpstr>
      <vt:lpstr>Roboto Mono Thin</vt:lpstr>
      <vt:lpstr>Didact Gothic</vt:lpstr>
      <vt:lpstr>Roboto Thin</vt:lpstr>
      <vt:lpstr>WEB PROPOSAL</vt:lpstr>
      <vt:lpstr>Application de gestion d'évènements</vt:lpstr>
      <vt:lpstr>TABLE OF CONTENTS</vt:lpstr>
      <vt:lpstr>INTRODUCTION</vt:lpstr>
      <vt:lpstr>Description du projet</vt:lpstr>
      <vt:lpstr>Les principaux services sont : </vt:lpstr>
      <vt:lpstr>Diapositive 6</vt:lpstr>
      <vt:lpstr>Spring boot Suite</vt:lpstr>
      <vt:lpstr>HTML</vt:lpstr>
      <vt:lpstr>CSS</vt:lpstr>
      <vt:lpstr>CSS</vt:lpstr>
      <vt:lpstr>Architecture</vt:lpstr>
      <vt:lpstr>Diapositive 12</vt:lpstr>
      <vt:lpstr>Page d'accueil</vt:lpstr>
      <vt:lpstr>Planification d'un événement</vt:lpstr>
      <vt:lpstr>Ajout et modification d'un rapport </vt:lpstr>
      <vt:lpstr>La gestion de profil </vt:lpstr>
      <vt:lpstr>Merci pour votre attention !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gestion d'évènements</dc:title>
  <dc:creator>fouda mazen</dc:creator>
  <cp:lastModifiedBy>fouda mazen</cp:lastModifiedBy>
  <cp:revision>9</cp:revision>
  <dcterms:modified xsi:type="dcterms:W3CDTF">2023-02-19T09:22:51Z</dcterms:modified>
</cp:coreProperties>
</file>