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257" r:id="rId3"/>
    <p:sldId id="260" r:id="rId4"/>
    <p:sldId id="261" r:id="rId5"/>
    <p:sldId id="262" r:id="rId6"/>
    <p:sldId id="263" r:id="rId7"/>
    <p:sldId id="265" r:id="rId8"/>
    <p:sldId id="266"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51" d="100"/>
          <a:sy n="51" d="100"/>
        </p:scale>
        <p:origin x="-1464" y="-5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9133832" y="0"/>
            <a:ext cx="3058168" cy="6858000"/>
          </a:xfrm>
          <a:prstGeom prst="rect">
            <a:avLst/>
          </a:prstGeom>
        </p:spPr>
      </p:pic>
      <p:sp>
        <p:nvSpPr>
          <p:cNvPr id="3" name="Subtitle 2"/>
          <p:cNvSpPr>
            <a:spLocks noGrp="1"/>
          </p:cNvSpPr>
          <p:nvPr>
            <p:ph type="subTitle" idx="1"/>
          </p:nvPr>
        </p:nvSpPr>
        <p:spPr>
          <a:xfrm>
            <a:off x="3251200" y="3581400"/>
            <a:ext cx="52832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Title 15"/>
          <p:cNvSpPr>
            <a:spLocks noGrp="1"/>
          </p:cNvSpPr>
          <p:nvPr>
            <p:ph type="title"/>
          </p:nvPr>
        </p:nvSpPr>
        <p:spPr>
          <a:xfrm>
            <a:off x="3251200" y="1447800"/>
            <a:ext cx="5283200" cy="2133600"/>
          </a:xfrm>
        </p:spPr>
        <p:txBody>
          <a:bodyPr anchor="b"/>
          <a:lstStyle/>
          <a:p>
            <a:r>
              <a:rPr lang="en-US" smtClean="0"/>
              <a:t>Click to edit Master title style</a:t>
            </a:r>
            <a:endParaRPr lang="en-US" dirty="0"/>
          </a:p>
        </p:txBody>
      </p:sp>
      <p:sp>
        <p:nvSpPr>
          <p:cNvPr id="13" name="Date Placeholder 12"/>
          <p:cNvSpPr>
            <a:spLocks noGrp="1"/>
          </p:cNvSpPr>
          <p:nvPr>
            <p:ph type="dt" sz="half" idx="10"/>
          </p:nvPr>
        </p:nvSpPr>
        <p:spPr>
          <a:xfrm>
            <a:off x="4777318" y="6426202"/>
            <a:ext cx="3759199" cy="126999"/>
          </a:xfrm>
        </p:spPr>
        <p:txBody>
          <a:bodyPr/>
          <a:lstStyle/>
          <a:p>
            <a:fld id="{B61BEF0D-F0BB-DE4B-95CE-6DB70DBA9567}" type="datetimeFigureOut">
              <a:rPr lang="en-US" smtClean="0"/>
              <a:pPr/>
              <a:t>1/25/2022</a:t>
            </a:fld>
            <a:endParaRPr lang="en-US" dirty="0"/>
          </a:p>
        </p:txBody>
      </p:sp>
      <p:sp>
        <p:nvSpPr>
          <p:cNvPr id="14" name="Slide Number Placeholder 13"/>
          <p:cNvSpPr>
            <a:spLocks noGrp="1"/>
          </p:cNvSpPr>
          <p:nvPr>
            <p:ph type="sldNum" sz="quarter" idx="11"/>
          </p:nvPr>
        </p:nvSpPr>
        <p:spPr>
          <a:xfrm>
            <a:off x="8553301" y="6400800"/>
            <a:ext cx="609600" cy="152400"/>
          </a:xfrm>
        </p:spPr>
        <p:txBody>
          <a:bodyPr/>
          <a:lstStyle>
            <a:lvl1pPr algn="r">
              <a:defRPr/>
            </a:lvl1pPr>
          </a:lstStyle>
          <a:p>
            <a:fld id="{D57F1E4F-1CFF-5643-939E-217C01CDF565}" type="slidenum">
              <a:rPr lang="en-US" smtClean="0"/>
              <a:pPr/>
              <a:t>‹#›</a:t>
            </a:fld>
            <a:endParaRPr lang="en-US" dirty="0"/>
          </a:p>
        </p:txBody>
      </p:sp>
      <p:sp>
        <p:nvSpPr>
          <p:cNvPr id="15" name="Footer Placeholder 14"/>
          <p:cNvSpPr>
            <a:spLocks noGrp="1"/>
          </p:cNvSpPr>
          <p:nvPr>
            <p:ph type="ftr" sz="quarter" idx="12"/>
          </p:nvPr>
        </p:nvSpPr>
        <p:spPr>
          <a:xfrm>
            <a:off x="4775201" y="6296248"/>
            <a:ext cx="3761316" cy="152400"/>
          </a:xfrm>
        </p:spPr>
        <p:txBody>
          <a:bodyPr/>
          <a:lstStyle/>
          <a:p>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B61BEF0D-F0BB-DE4B-95CE-6DB70DBA9567}" type="datetimeFigureOut">
              <a:rPr lang="en-US" smtClean="0"/>
              <a:pPr/>
              <a:t>1/25/2022</a:t>
            </a:fld>
            <a:endParaRPr lang="en-US" dirty="0"/>
          </a:p>
        </p:txBody>
      </p:sp>
      <p:sp>
        <p:nvSpPr>
          <p:cNvPr id="14" name="Slide Number Placeholder 13"/>
          <p:cNvSpPr>
            <a:spLocks noGrp="1"/>
          </p:cNvSpPr>
          <p:nvPr>
            <p:ph type="sldNum" sz="quarter" idx="11"/>
          </p:nvPr>
        </p:nvSpPr>
        <p:spPr/>
        <p:txBody>
          <a:bodyPr/>
          <a:lstStyle/>
          <a:p>
            <a:fld id="{D57F1E4F-1CFF-5643-939E-217C01CDF565}" type="slidenum">
              <a:rPr lang="en-US" smtClean="0"/>
              <a:pPr/>
              <a:t>‹#›</a:t>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B61BEF0D-F0BB-DE4B-95CE-6DB70DBA9567}" type="datetimeFigureOut">
              <a:rPr lang="en-US" smtClean="0"/>
              <a:pPr/>
              <a:t>1/25/2022</a:t>
            </a:fld>
            <a:endParaRPr lang="en-US" dirty="0"/>
          </a:p>
        </p:txBody>
      </p:sp>
      <p:sp>
        <p:nvSpPr>
          <p:cNvPr id="14" name="Slide Number Placeholder 13"/>
          <p:cNvSpPr>
            <a:spLocks noGrp="1"/>
          </p:cNvSpPr>
          <p:nvPr>
            <p:ph type="sldNum" sz="quarter" idx="11"/>
          </p:nvPr>
        </p:nvSpPr>
        <p:spPr/>
        <p:txBody>
          <a:bodyPr/>
          <a:lstStyle/>
          <a:p>
            <a:fld id="{D57F1E4F-1CFF-5643-939E-217C01CDF565}" type="slidenum">
              <a:rPr lang="en-US" smtClean="0"/>
              <a:pPr/>
              <a:t>‹#›</a:t>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57201"/>
            <a:ext cx="4876800" cy="5714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
        <p:nvSpPr>
          <p:cNvPr id="10" name="Date Placeholder 9"/>
          <p:cNvSpPr>
            <a:spLocks noGrp="1"/>
          </p:cNvSpPr>
          <p:nvPr>
            <p:ph type="dt" sz="half" idx="10"/>
          </p:nvPr>
        </p:nvSpPr>
        <p:spPr/>
        <p:txBody>
          <a:bodyPr/>
          <a:lstStyle/>
          <a:p>
            <a:fld id="{B61BEF0D-F0BB-DE4B-95CE-6DB70DBA9567}" type="datetimeFigureOut">
              <a:rPr lang="en-US" smtClean="0"/>
              <a:pPr/>
              <a:t>1/25/2022</a:t>
            </a:fld>
            <a:endParaRPr lang="en-US" dirty="0"/>
          </a:p>
        </p:txBody>
      </p:sp>
      <p:sp>
        <p:nvSpPr>
          <p:cNvPr id="11" name="Slide Number Placeholder 10"/>
          <p:cNvSpPr>
            <a:spLocks noGrp="1"/>
          </p:cNvSpPr>
          <p:nvPr>
            <p:ph type="sldNum" sz="quarter" idx="11"/>
          </p:nvPr>
        </p:nvSpPr>
        <p:spPr/>
        <p:txBody>
          <a:bodyPr/>
          <a:lstStyle/>
          <a:p>
            <a:fld id="{D57F1E4F-1CFF-5643-939E-217C01CDF565}" type="slidenum">
              <a:rPr lang="en-US" smtClean="0"/>
              <a:pPr/>
              <a:t>‹#›</a:t>
            </a:fld>
            <a:endParaRPr lang="en-US" dirty="0"/>
          </a:p>
        </p:txBody>
      </p:sp>
      <p:sp>
        <p:nvSpPr>
          <p:cNvPr id="12" name="Footer Placeholder 11"/>
          <p:cNvSpPr>
            <a:spLocks noGrp="1"/>
          </p:cNvSpPr>
          <p:nvPr>
            <p:ph type="ftr" sz="quarter" idx="12"/>
          </p:nvPr>
        </p:nvSpPr>
        <p:spPr/>
        <p:txBody>
          <a:bodyPr/>
          <a:lstStyle/>
          <a:p>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9144000" y="0"/>
            <a:ext cx="3058168" cy="6858000"/>
          </a:xfrm>
          <a:prstGeom prst="rect">
            <a:avLst/>
          </a:prstGeom>
        </p:spPr>
      </p:pic>
      <p:sp>
        <p:nvSpPr>
          <p:cNvPr id="12" name="Date Placeholder 11"/>
          <p:cNvSpPr>
            <a:spLocks noGrp="1"/>
          </p:cNvSpPr>
          <p:nvPr>
            <p:ph type="dt" sz="half" idx="10"/>
          </p:nvPr>
        </p:nvSpPr>
        <p:spPr>
          <a:xfrm>
            <a:off x="1119718" y="6426202"/>
            <a:ext cx="3759199" cy="126999"/>
          </a:xfrm>
        </p:spPr>
        <p:txBody>
          <a:bodyPr/>
          <a:lstStyle/>
          <a:p>
            <a:fld id="{B61BEF0D-F0BB-DE4B-95CE-6DB70DBA9567}" type="datetimeFigureOut">
              <a:rPr lang="en-US" smtClean="0"/>
              <a:pPr/>
              <a:t>1/25/2022</a:t>
            </a:fld>
            <a:endParaRPr lang="en-US" dirty="0"/>
          </a:p>
        </p:txBody>
      </p:sp>
      <p:sp>
        <p:nvSpPr>
          <p:cNvPr id="13" name="Slide Number Placeholder 12"/>
          <p:cNvSpPr>
            <a:spLocks noGrp="1"/>
          </p:cNvSpPr>
          <p:nvPr>
            <p:ph type="sldNum" sz="quarter" idx="11"/>
          </p:nvPr>
        </p:nvSpPr>
        <p:spPr>
          <a:xfrm>
            <a:off x="5488517" y="6400800"/>
            <a:ext cx="711200" cy="152400"/>
          </a:xfrm>
        </p:spPr>
        <p:txBody>
          <a:bodyPr/>
          <a:lstStyle/>
          <a:p>
            <a:fld id="{D57F1E4F-1CFF-5643-939E-217C01CDF565}" type="slidenum">
              <a:rPr lang="en-US" smtClean="0"/>
              <a:pPr/>
              <a:t>‹#›</a:t>
            </a:fld>
            <a:endParaRPr lang="en-US" dirty="0"/>
          </a:p>
        </p:txBody>
      </p:sp>
      <p:sp>
        <p:nvSpPr>
          <p:cNvPr id="14" name="Footer Placeholder 13"/>
          <p:cNvSpPr>
            <a:spLocks noGrp="1"/>
          </p:cNvSpPr>
          <p:nvPr>
            <p:ph type="ftr" sz="quarter" idx="12"/>
          </p:nvPr>
        </p:nvSpPr>
        <p:spPr>
          <a:xfrm>
            <a:off x="1117601" y="6296248"/>
            <a:ext cx="3761316" cy="152400"/>
          </a:xfrm>
        </p:spPr>
        <p:txBody>
          <a:bodyPr/>
          <a:lstStyle/>
          <a:p>
            <a:endParaRPr lang="en-US" dirty="0"/>
          </a:p>
        </p:txBody>
      </p:sp>
      <p:sp>
        <p:nvSpPr>
          <p:cNvPr id="15" name="Title 14"/>
          <p:cNvSpPr>
            <a:spLocks noGrp="1"/>
          </p:cNvSpPr>
          <p:nvPr>
            <p:ph type="title"/>
          </p:nvPr>
        </p:nvSpPr>
        <p:spPr>
          <a:xfrm>
            <a:off x="609600" y="1828800"/>
            <a:ext cx="4267200" cy="1752600"/>
          </a:xfrm>
        </p:spPr>
        <p:txBody>
          <a:bodyPr anchor="b"/>
          <a:lstStyle/>
          <a:p>
            <a:r>
              <a:rPr lang="en-US" smtClean="0"/>
              <a:t>Click to edit Master title style</a:t>
            </a:r>
            <a:endParaRPr lang="en-US"/>
          </a:p>
        </p:txBody>
      </p:sp>
      <p:sp>
        <p:nvSpPr>
          <p:cNvPr id="3" name="Text Placeholder 2"/>
          <p:cNvSpPr>
            <a:spLocks noGrp="1"/>
          </p:cNvSpPr>
          <p:nvPr>
            <p:ph type="body" sz="quarter" idx="13"/>
          </p:nvPr>
        </p:nvSpPr>
        <p:spPr>
          <a:xfrm>
            <a:off x="609601" y="3578225"/>
            <a:ext cx="4267527"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3429000"/>
            <a:ext cx="41656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9600" y="457200"/>
            <a:ext cx="41656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6502400" y="457201"/>
            <a:ext cx="3759200" cy="5714999"/>
          </a:xfrm>
        </p:spPr>
        <p:txBody>
          <a:bodyPr/>
          <a:lstStyle/>
          <a:p>
            <a:r>
              <a:rPr lang="en-US" smtClean="0"/>
              <a:t>Click to edit Master title style</a:t>
            </a:r>
            <a:endParaRPr lang="en-US"/>
          </a:p>
        </p:txBody>
      </p:sp>
      <p:sp>
        <p:nvSpPr>
          <p:cNvPr id="9" name="Date Placeholder 8"/>
          <p:cNvSpPr>
            <a:spLocks noGrp="1"/>
          </p:cNvSpPr>
          <p:nvPr>
            <p:ph type="dt" sz="half" idx="10"/>
          </p:nvPr>
        </p:nvSpPr>
        <p:spPr/>
        <p:txBody>
          <a:bodyPr/>
          <a:lstStyle/>
          <a:p>
            <a:fld id="{B61BEF0D-F0BB-DE4B-95CE-6DB70DBA9567}" type="datetimeFigureOut">
              <a:rPr lang="en-US" smtClean="0"/>
              <a:pPr/>
              <a:t>1/25/2022</a:t>
            </a:fld>
            <a:endParaRPr lang="en-US" dirty="0"/>
          </a:p>
        </p:txBody>
      </p:sp>
      <p:sp>
        <p:nvSpPr>
          <p:cNvPr id="13" name="Slide Number Placeholder 12"/>
          <p:cNvSpPr>
            <a:spLocks noGrp="1"/>
          </p:cNvSpPr>
          <p:nvPr>
            <p:ph type="sldNum" sz="quarter" idx="11"/>
          </p:nvPr>
        </p:nvSpPr>
        <p:spPr/>
        <p:txBody>
          <a:bodyPr/>
          <a:lstStyle/>
          <a:p>
            <a:fld id="{D57F1E4F-1CFF-5643-939E-217C01CDF565}"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275238"/>
            <a:ext cx="47752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675288"/>
            <a:ext cx="47752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609599" y="3429000"/>
            <a:ext cx="47752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9599" y="3840162"/>
            <a:ext cx="47752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
          <p:cNvSpPr>
            <a:spLocks noGrp="1"/>
          </p:cNvSpPr>
          <p:nvPr>
            <p:ph type="title"/>
          </p:nvPr>
        </p:nvSpPr>
        <p:spPr>
          <a:xfrm>
            <a:off x="6502400" y="457201"/>
            <a:ext cx="3759200" cy="5714999"/>
          </a:xfrm>
        </p:spPr>
        <p:txBody>
          <a:bodyPr/>
          <a:lstStyle/>
          <a:p>
            <a:r>
              <a:rPr lang="en-US" smtClean="0"/>
              <a:t>Click to edit Master title style</a:t>
            </a:r>
            <a:endParaRPr lang="en-US"/>
          </a:p>
        </p:txBody>
      </p:sp>
      <p:sp>
        <p:nvSpPr>
          <p:cNvPr id="12" name="Date Placeholder 11"/>
          <p:cNvSpPr>
            <a:spLocks noGrp="1"/>
          </p:cNvSpPr>
          <p:nvPr>
            <p:ph type="dt" sz="half" idx="10"/>
          </p:nvPr>
        </p:nvSpPr>
        <p:spPr/>
        <p:txBody>
          <a:bodyPr/>
          <a:lstStyle/>
          <a:p>
            <a:fld id="{B61BEF0D-F0BB-DE4B-95CE-6DB70DBA9567}" type="datetimeFigureOut">
              <a:rPr lang="en-US" smtClean="0"/>
              <a:pPr/>
              <a:t>1/25/2022</a:t>
            </a:fld>
            <a:endParaRPr lang="en-US" dirty="0"/>
          </a:p>
        </p:txBody>
      </p:sp>
      <p:sp>
        <p:nvSpPr>
          <p:cNvPr id="14" name="Slide Number Placeholder 13"/>
          <p:cNvSpPr>
            <a:spLocks noGrp="1"/>
          </p:cNvSpPr>
          <p:nvPr>
            <p:ph type="sldNum" sz="quarter" idx="11"/>
          </p:nvPr>
        </p:nvSpPr>
        <p:spPr/>
        <p:txBody>
          <a:bodyPr/>
          <a:lstStyle/>
          <a:p>
            <a:fld id="{D57F1E4F-1CFF-5643-939E-217C01CDF565}"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78400" y="457200"/>
            <a:ext cx="5283200" cy="5715000"/>
          </a:xfrm>
        </p:spPr>
        <p:txBody>
          <a:bodyPr/>
          <a:lstStyle/>
          <a:p>
            <a:r>
              <a:rPr lang="en-US" smtClean="0"/>
              <a:t>Click to edit Master title style</a:t>
            </a:r>
            <a:endParaRPr lang="en-US" dirty="0"/>
          </a:p>
        </p:txBody>
      </p:sp>
      <p:sp>
        <p:nvSpPr>
          <p:cNvPr id="9" name="Date Placeholder 8"/>
          <p:cNvSpPr>
            <a:spLocks noGrp="1"/>
          </p:cNvSpPr>
          <p:nvPr>
            <p:ph type="dt" sz="half" idx="10"/>
          </p:nvPr>
        </p:nvSpPr>
        <p:spPr/>
        <p:txBody>
          <a:bodyPr/>
          <a:lstStyle/>
          <a:p>
            <a:fld id="{B61BEF0D-F0BB-DE4B-95CE-6DB70DBA9567}" type="datetimeFigureOut">
              <a:rPr lang="en-US" smtClean="0"/>
              <a:pPr/>
              <a:t>1/25/2022</a:t>
            </a:fld>
            <a:endParaRPr lang="en-US" dirty="0"/>
          </a:p>
        </p:txBody>
      </p:sp>
      <p:sp>
        <p:nvSpPr>
          <p:cNvPr id="10" name="Slide Number Placeholder 9"/>
          <p:cNvSpPr>
            <a:spLocks noGrp="1"/>
          </p:cNvSpPr>
          <p:nvPr>
            <p:ph type="sldNum" sz="quarter" idx="11"/>
          </p:nvPr>
        </p:nvSpPr>
        <p:spPr/>
        <p:txBody>
          <a:bodyPr/>
          <a:lstStyle/>
          <a:p>
            <a:fld id="{D57F1E4F-1CFF-5643-939E-217C01CDF565}" type="slidenum">
              <a:rPr lang="en-US" smtClean="0"/>
              <a:pPr/>
              <a:t>‹#›</a:t>
            </a:fld>
            <a:endParaRPr lang="en-US" dirty="0"/>
          </a:p>
        </p:txBody>
      </p:sp>
      <p:sp>
        <p:nvSpPr>
          <p:cNvPr id="11" name="Footer Placeholder 10"/>
          <p:cNvSpPr>
            <a:spLocks noGrp="1"/>
          </p:cNvSpPr>
          <p:nvPr>
            <p:ph type="ftr" sz="quarter" idx="12"/>
          </p:nvPr>
        </p:nvSpPr>
        <p:spPr/>
        <p:txBody>
          <a:bodyPr/>
          <a:lstStyle/>
          <a:p>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B61BEF0D-F0BB-DE4B-95CE-6DB70DBA9567}" type="datetimeFigureOut">
              <a:rPr lang="en-US" smtClean="0"/>
              <a:pPr/>
              <a:t>1/25/2022</a:t>
            </a:fld>
            <a:endParaRPr lang="en-US" dirty="0"/>
          </a:p>
        </p:txBody>
      </p:sp>
      <p:sp>
        <p:nvSpPr>
          <p:cNvPr id="9" name="Slide Number Placeholder 8"/>
          <p:cNvSpPr>
            <a:spLocks noGrp="1"/>
          </p:cNvSpPr>
          <p:nvPr>
            <p:ph type="sldNum" sz="quarter" idx="11"/>
          </p:nvPr>
        </p:nvSpPr>
        <p:spPr/>
        <p:txBody>
          <a:bodyPr/>
          <a:lstStyle/>
          <a:p>
            <a:fld id="{D57F1E4F-1CFF-5643-939E-217C01CDF565}"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08800" y="1676401"/>
            <a:ext cx="3352800" cy="1874837"/>
          </a:xfrm>
        </p:spPr>
        <p:txBody>
          <a:bodyPr anchor="b">
            <a:normAutofit/>
          </a:bodyPr>
          <a:lstStyle>
            <a:lvl1pPr algn="r">
              <a:defRPr sz="20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06400" y="1676400"/>
            <a:ext cx="6266688"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Text Placeholder 3"/>
          <p:cNvSpPr>
            <a:spLocks noGrp="1"/>
          </p:cNvSpPr>
          <p:nvPr>
            <p:ph type="body" sz="half" idx="2"/>
          </p:nvPr>
        </p:nvSpPr>
        <p:spPr>
          <a:xfrm>
            <a:off x="7315200" y="3552372"/>
            <a:ext cx="29464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B61BEF0D-F0BB-DE4B-95CE-6DB70DBA9567}" type="datetimeFigureOut">
              <a:rPr lang="en-US" smtClean="0"/>
              <a:pPr/>
              <a:t>1/25/2022</a:t>
            </a:fld>
            <a:endParaRPr lang="en-US" dirty="0"/>
          </a:p>
        </p:txBody>
      </p:sp>
      <p:sp>
        <p:nvSpPr>
          <p:cNvPr id="16" name="Slide Number Placeholder 15"/>
          <p:cNvSpPr>
            <a:spLocks noGrp="1"/>
          </p:cNvSpPr>
          <p:nvPr>
            <p:ph type="sldNum" sz="quarter" idx="11"/>
          </p:nvPr>
        </p:nvSpPr>
        <p:spPr/>
        <p:txBody>
          <a:bodyPr/>
          <a:lstStyle/>
          <a:p>
            <a:fld id="{D57F1E4F-1CFF-5643-939E-217C01CDF565}"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06401" y="1676400"/>
            <a:ext cx="6262623"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1" name="Title 1"/>
          <p:cNvSpPr>
            <a:spLocks noGrp="1"/>
          </p:cNvSpPr>
          <p:nvPr>
            <p:ph type="title"/>
          </p:nvPr>
        </p:nvSpPr>
        <p:spPr>
          <a:xfrm>
            <a:off x="6908800" y="1676400"/>
            <a:ext cx="3352800" cy="1875972"/>
          </a:xfrm>
        </p:spPr>
        <p:txBody>
          <a:bodyPr anchor="b">
            <a:normAutofit/>
          </a:bodyPr>
          <a:lstStyle>
            <a:lvl1pPr algn="r">
              <a:defRPr sz="2000" b="0">
                <a:effectLst/>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7315200" y="3552372"/>
            <a:ext cx="29464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Date Placeholder 15"/>
          <p:cNvSpPr>
            <a:spLocks noGrp="1"/>
          </p:cNvSpPr>
          <p:nvPr>
            <p:ph type="dt" sz="half" idx="10"/>
          </p:nvPr>
        </p:nvSpPr>
        <p:spPr/>
        <p:txBody>
          <a:bodyPr/>
          <a:lstStyle/>
          <a:p>
            <a:fld id="{B61BEF0D-F0BB-DE4B-95CE-6DB70DBA9567}" type="datetimeFigureOut">
              <a:rPr lang="en-US" smtClean="0"/>
              <a:pPr/>
              <a:t>1/25/2022</a:t>
            </a:fld>
            <a:endParaRPr lang="en-US" dirty="0"/>
          </a:p>
        </p:txBody>
      </p:sp>
      <p:sp>
        <p:nvSpPr>
          <p:cNvPr id="17" name="Slide Number Placeholder 16"/>
          <p:cNvSpPr>
            <a:spLocks noGrp="1"/>
          </p:cNvSpPr>
          <p:nvPr>
            <p:ph type="sldNum" sz="quarter" idx="11"/>
          </p:nvPr>
        </p:nvSpPr>
        <p:spPr/>
        <p:txBody>
          <a:bodyPr/>
          <a:lstStyle/>
          <a:p>
            <a:fld id="{D57F1E4F-1CFF-5643-939E-217C01CDF565}" type="slidenum">
              <a:rPr lang="en-US" smtClean="0"/>
              <a:pPr/>
              <a:t>‹#›</a:t>
            </a:fld>
            <a:endParaRPr lang="en-US" dirty="0"/>
          </a:p>
        </p:txBody>
      </p:sp>
      <p:sp>
        <p:nvSpPr>
          <p:cNvPr id="18" name="Footer Placeholder 17"/>
          <p:cNvSpPr>
            <a:spLocks noGrp="1"/>
          </p:cNvSpPr>
          <p:nvPr>
            <p:ph type="ftr" sz="quarter" idx="12"/>
          </p:nvPr>
        </p:nvSpPr>
        <p:spPr/>
        <p:txBody>
          <a:bodyPr/>
          <a:lstStyle/>
          <a:p>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4" cstate="print"/>
          <a:stretch>
            <a:fillRect/>
          </a:stretch>
        </p:blipFill>
        <p:spPr>
          <a:xfrm>
            <a:off x="11764925" y="0"/>
            <a:ext cx="427076" cy="6858000"/>
          </a:xfrm>
          <a:prstGeom prst="rect">
            <a:avLst/>
          </a:prstGeom>
        </p:spPr>
      </p:pic>
      <p:sp>
        <p:nvSpPr>
          <p:cNvPr id="2" name="Title Placeholder 1"/>
          <p:cNvSpPr>
            <a:spLocks noGrp="1"/>
          </p:cNvSpPr>
          <p:nvPr>
            <p:ph type="title"/>
          </p:nvPr>
        </p:nvSpPr>
        <p:spPr>
          <a:xfrm>
            <a:off x="6502400" y="457200"/>
            <a:ext cx="3759200" cy="571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457201"/>
            <a:ext cx="4876800" cy="57149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7"/>
          <p:cNvSpPr>
            <a:spLocks noGrp="1"/>
          </p:cNvSpPr>
          <p:nvPr>
            <p:ph type="sldNum" sz="quarter" idx="4"/>
          </p:nvPr>
        </p:nvSpPr>
        <p:spPr>
          <a:xfrm>
            <a:off x="10363200" y="6400800"/>
            <a:ext cx="7112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D57F1E4F-1CFF-5643-939E-217C01CDF565}" type="slidenum">
              <a:rPr lang="en-US" smtClean="0"/>
              <a:pPr/>
              <a:t>‹#›</a:t>
            </a:fld>
            <a:endParaRPr lang="en-US" dirty="0"/>
          </a:p>
        </p:txBody>
      </p:sp>
      <p:sp>
        <p:nvSpPr>
          <p:cNvPr id="9" name="Date Placeholder 8"/>
          <p:cNvSpPr>
            <a:spLocks noGrp="1"/>
          </p:cNvSpPr>
          <p:nvPr>
            <p:ph type="dt" sz="half" idx="2"/>
          </p:nvPr>
        </p:nvSpPr>
        <p:spPr>
          <a:xfrm>
            <a:off x="6502402" y="6426202"/>
            <a:ext cx="37591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B61BEF0D-F0BB-DE4B-95CE-6DB70DBA9567}" type="datetimeFigureOut">
              <a:rPr lang="en-US" smtClean="0"/>
              <a:pPr/>
              <a:t>1/25/2022</a:t>
            </a:fld>
            <a:endParaRPr lang="en-US" dirty="0"/>
          </a:p>
        </p:txBody>
      </p:sp>
      <p:sp>
        <p:nvSpPr>
          <p:cNvPr id="10" name="Footer Placeholder 9"/>
          <p:cNvSpPr>
            <a:spLocks noGrp="1"/>
          </p:cNvSpPr>
          <p:nvPr>
            <p:ph type="ftr" sz="quarter" idx="3"/>
          </p:nvPr>
        </p:nvSpPr>
        <p:spPr>
          <a:xfrm>
            <a:off x="6500285" y="6296248"/>
            <a:ext cx="3761316" cy="152400"/>
          </a:xfrm>
          <a:prstGeom prst="rect">
            <a:avLst/>
          </a:prstGeom>
        </p:spPr>
        <p:txBody>
          <a:bodyPr vert="horz" lIns="91440" tIns="45720" rIns="91440" bIns="45720" rtlCol="0" anchor="b"/>
          <a:lstStyle>
            <a:lvl1pPr algn="r">
              <a:defRPr sz="1050">
                <a:solidFill>
                  <a:schemeClr val="tx1"/>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iming>
    <p:tnLst>
      <p:par>
        <p:cTn id="1" dur="indefinite" restart="never" nodeType="tmRoot"/>
      </p:par>
    </p:tnLst>
  </p:timing>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hyperlink" Target="https://www.altexsoft.com/blog/data-management-strategy/"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hyperlink" Target="https://www.altexsoft.com/blog/python-pros-and-cons/"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support.oracle.com/epmos/faces/MosIndex.jspx?_afrLoop=255034323681101&amp;_afrWindowMode=0&amp;_adf.ctrl-state=1bvk9vhmkx_9" TargetMode="External"/><Relationship Id="rId2" Type="http://schemas.openxmlformats.org/officeDocument/2006/relationships/hyperlink" Target="https://dev.mysql.com/downloads/" TargetMode="External"/><Relationship Id="rId1" Type="http://schemas.openxmlformats.org/officeDocument/2006/relationships/slideLayout" Target="../slideLayouts/slideLayout3.xml"/><Relationship Id="rId4" Type="http://schemas.openxmlformats.org/officeDocument/2006/relationships/hyperlink" Target="https://support.oracle.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severalnines.com/product/clustercontrol" TargetMode="External"/><Relationship Id="rId2" Type="http://schemas.openxmlformats.org/officeDocument/2006/relationships/hyperlink" Target="https://wiki.postgresql.org/wiki/Community_Guide_to_PostgreSQL_GUI_Tools"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www.tutorialspoint.com/t_sql/"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sql/sql-server/editions-and-components-of-sql-server-2017?view=sql-server-2017#includessnoversionincludesssnoversion-mdmd-editions"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4212" y="685799"/>
            <a:ext cx="8890712" cy="3949263"/>
          </a:xfrm>
        </p:spPr>
        <p:txBody>
          <a:bodyPr/>
          <a:lstStyle/>
          <a:p>
            <a:r>
              <a:rPr lang="fr-FR" dirty="0" err="1"/>
              <a:t>Relational</a:t>
            </a:r>
            <a:r>
              <a:rPr lang="fr-FR" dirty="0"/>
              <a:t> </a:t>
            </a:r>
            <a:r>
              <a:rPr lang="fr-FR" dirty="0" err="1"/>
              <a:t>Database</a:t>
            </a:r>
            <a:r>
              <a:rPr lang="fr-FR" dirty="0"/>
              <a:t> Management </a:t>
            </a:r>
            <a:r>
              <a:rPr lang="fr-FR" dirty="0" err="1"/>
              <a:t>Systems</a:t>
            </a:r>
            <a:r>
              <a:rPr lang="fr-FR" dirty="0"/>
              <a:t> (RDBMS):</a:t>
            </a:r>
          </a:p>
        </p:txBody>
      </p:sp>
    </p:spTree>
    <p:extLst>
      <p:ext uri="{BB962C8B-B14F-4D97-AF65-F5344CB8AC3E}">
        <p14:creationId xmlns:p14="http://schemas.microsoft.com/office/powerpoint/2010/main" val="2351023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3853" y="5290270"/>
            <a:ext cx="10363200" cy="594360"/>
          </a:xfrm>
        </p:spPr>
        <p:txBody>
          <a:bodyPr>
            <a:noAutofit/>
          </a:bodyPr>
          <a:lstStyle/>
          <a:p>
            <a:pPr algn="ctr"/>
            <a:r>
              <a:rPr lang="en-US" sz="3200" dirty="0">
                <a:solidFill>
                  <a:srgbClr val="002060"/>
                </a:solidFill>
              </a:rPr>
              <a:t>What is a Database Management System?</a:t>
            </a:r>
            <a:br>
              <a:rPr lang="en-US" sz="3200" dirty="0">
                <a:solidFill>
                  <a:srgbClr val="002060"/>
                </a:solidFill>
              </a:rPr>
            </a:br>
            <a:endParaRPr lang="fr-FR" sz="3200" dirty="0">
              <a:solidFill>
                <a:srgbClr val="002060"/>
              </a:solidFill>
            </a:endParaRPr>
          </a:p>
        </p:txBody>
      </p:sp>
      <p:sp>
        <p:nvSpPr>
          <p:cNvPr id="4" name="Espace réservé du texte 3"/>
          <p:cNvSpPr>
            <a:spLocks noGrp="1"/>
          </p:cNvSpPr>
          <p:nvPr>
            <p:ph type="body" sz="half" idx="2"/>
          </p:nvPr>
        </p:nvSpPr>
        <p:spPr>
          <a:xfrm>
            <a:off x="503853" y="5536162"/>
            <a:ext cx="10363201" cy="1321837"/>
          </a:xfrm>
        </p:spPr>
        <p:txBody>
          <a:bodyPr>
            <a:noAutofit/>
          </a:bodyPr>
          <a:lstStyle/>
          <a:p>
            <a:pPr algn="ctr"/>
            <a:r>
              <a:rPr lang="en-US" sz="1800" dirty="0">
                <a:solidFill>
                  <a:schemeClr val="tx1"/>
                </a:solidFill>
                <a:latin typeface="Franklin Gothic Demi" pitchFamily="34" charset="0"/>
                <a:ea typeface="Adobe Myungjo Std M" pitchFamily="18" charset="-128"/>
              </a:rPr>
              <a:t>A database management system (DBMS) is software </a:t>
            </a:r>
            <a:r>
              <a:rPr lang="en-US" sz="1800" dirty="0">
                <a:solidFill>
                  <a:schemeClr val="tx1"/>
                </a:solidFill>
                <a:latin typeface="Franklin Gothic Demi" pitchFamily="34" charset="0"/>
                <a:ea typeface="Adobe Myungjo Std M" pitchFamily="18" charset="-128"/>
              </a:rPr>
              <a:t>designed to store</a:t>
            </a:r>
            <a:r>
              <a:rPr lang="en-US" sz="1800" dirty="0">
                <a:solidFill>
                  <a:schemeClr val="tx1"/>
                </a:solidFill>
                <a:latin typeface="Franklin Gothic Demi" pitchFamily="34" charset="0"/>
                <a:ea typeface="Adobe Myungjo Std M" pitchFamily="18" charset="-128"/>
              </a:rPr>
              <a:t>, retrieve, and manage data in databases. The most prevalent DBMS system is the RDBMS. The full form of RDBMS is Relational Database Management System.  Now that it is clear what a database management system is let’s learn about the relational database management solution.</a:t>
            </a:r>
            <a:endParaRPr lang="fr-FR" sz="1800" dirty="0">
              <a:solidFill>
                <a:schemeClr val="tx1"/>
              </a:solidFill>
              <a:latin typeface="Franklin Gothic Demi" pitchFamily="34" charset="0"/>
              <a:ea typeface="Adobe Myungjo Std M" pitchFamily="18" charset="-128"/>
            </a:endParaRPr>
          </a:p>
        </p:txBody>
      </p:sp>
      <p:pic>
        <p:nvPicPr>
          <p:cNvPr id="1026" name="Picture 2" descr="https://s7280.pcdn.co/wp-content/uploads/2016/06/database-bl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853" y="597159"/>
            <a:ext cx="10468947" cy="4068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902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6612" y="685800"/>
            <a:ext cx="11327363" cy="1437290"/>
          </a:xfrm>
        </p:spPr>
        <p:txBody>
          <a:bodyPr>
            <a:normAutofit fontScale="90000"/>
          </a:bodyPr>
          <a:lstStyle/>
          <a:p>
            <a:pPr algn="ctr"/>
            <a:r>
              <a:rPr lang="fr-FR" b="1" dirty="0" err="1" smtClean="0">
                <a:solidFill>
                  <a:srgbClr val="002060"/>
                </a:solidFill>
              </a:rPr>
              <a:t>Database</a:t>
            </a:r>
            <a:r>
              <a:rPr lang="fr-FR" b="1" dirty="0" smtClean="0">
                <a:solidFill>
                  <a:srgbClr val="002060"/>
                </a:solidFill>
              </a:rPr>
              <a:t> </a:t>
            </a:r>
            <a:r>
              <a:rPr lang="fr-FR" b="1" dirty="0">
                <a:solidFill>
                  <a:srgbClr val="002060"/>
                </a:solidFill>
              </a:rPr>
              <a:t>Management </a:t>
            </a:r>
            <a:r>
              <a:rPr lang="fr-FR" b="1" dirty="0" err="1">
                <a:solidFill>
                  <a:srgbClr val="002060"/>
                </a:solidFill>
              </a:rPr>
              <a:t>Systems</a:t>
            </a:r>
            <a:r>
              <a:rPr lang="fr-FR" b="1" dirty="0">
                <a:solidFill>
                  <a:srgbClr val="002060"/>
                </a:solidFill>
              </a:rPr>
              <a:t>: MySQL, PostgreSQL, MSSQL Server</a:t>
            </a:r>
            <a:br>
              <a:rPr lang="fr-FR" b="1" dirty="0">
                <a:solidFill>
                  <a:srgbClr val="002060"/>
                </a:solidFill>
              </a:rPr>
            </a:br>
            <a:endParaRPr lang="fr-FR" b="1" dirty="0">
              <a:solidFill>
                <a:srgbClr val="002060"/>
              </a:solidFill>
            </a:endParaRPr>
          </a:p>
        </p:txBody>
      </p:sp>
      <p:sp>
        <p:nvSpPr>
          <p:cNvPr id="3" name="Espace réservé du texte 2"/>
          <p:cNvSpPr>
            <a:spLocks noGrp="1"/>
          </p:cNvSpPr>
          <p:nvPr>
            <p:ph type="body" idx="1"/>
          </p:nvPr>
        </p:nvSpPr>
        <p:spPr>
          <a:xfrm>
            <a:off x="317240" y="2513903"/>
            <a:ext cx="11327363" cy="3797738"/>
          </a:xfrm>
        </p:spPr>
        <p:txBody>
          <a:bodyPr>
            <a:noAutofit/>
          </a:bodyPr>
          <a:lstStyle/>
          <a:p>
            <a:pPr algn="just">
              <a:lnSpc>
                <a:spcPct val="170000"/>
              </a:lnSpc>
            </a:pPr>
            <a:r>
              <a:rPr lang="en-US" sz="1800" dirty="0">
                <a:solidFill>
                  <a:schemeClr val="tx1"/>
                </a:solidFill>
                <a:latin typeface="Franklin Gothic Demi" pitchFamily="34" charset="0"/>
              </a:rPr>
              <a:t>So you are building a software application. One of the first problems to be solved is how to store your data. Which database will you choose?</a:t>
            </a:r>
          </a:p>
          <a:p>
            <a:pPr algn="just">
              <a:lnSpc>
                <a:spcPct val="170000"/>
              </a:lnSpc>
            </a:pPr>
            <a:r>
              <a:rPr lang="en-US" sz="1800" dirty="0">
                <a:solidFill>
                  <a:schemeClr val="tx1"/>
                </a:solidFill>
                <a:latin typeface="Franklin Gothic Demi" pitchFamily="34" charset="0"/>
              </a:rPr>
              <a:t>A Database Management System or DBMS is a type of software that communicates with the database itself, applications, and user interfaces to obtain data and parse it. The DBMS also contains the key instruments to govern the database.</a:t>
            </a:r>
          </a:p>
          <a:p>
            <a:pPr algn="just">
              <a:lnSpc>
                <a:spcPct val="170000"/>
              </a:lnSpc>
            </a:pPr>
            <a:r>
              <a:rPr lang="en-US" sz="1800" dirty="0">
                <a:solidFill>
                  <a:schemeClr val="tx1"/>
                </a:solidFill>
                <a:latin typeface="Franklin Gothic Demi" pitchFamily="34" charset="0"/>
              </a:rPr>
              <a:t>For our comparison, we’ve picked the 10 most commonly used database management systems: MySQL, </a:t>
            </a:r>
            <a:r>
              <a:rPr lang="en-US" sz="1800" dirty="0" err="1">
                <a:solidFill>
                  <a:schemeClr val="tx1"/>
                </a:solidFill>
                <a:latin typeface="Franklin Gothic Demi" pitchFamily="34" charset="0"/>
              </a:rPr>
              <a:t>MariaDB</a:t>
            </a:r>
            <a:r>
              <a:rPr lang="en-US" sz="1800" dirty="0">
                <a:solidFill>
                  <a:schemeClr val="tx1"/>
                </a:solidFill>
                <a:latin typeface="Franklin Gothic Demi" pitchFamily="34" charset="0"/>
              </a:rPr>
              <a:t>, Oracle, PostgreSQL, MSSQL, MongoDB, </a:t>
            </a:r>
            <a:r>
              <a:rPr lang="en-US" sz="1800" dirty="0" err="1">
                <a:solidFill>
                  <a:schemeClr val="tx1"/>
                </a:solidFill>
                <a:latin typeface="Franklin Gothic Demi" pitchFamily="34" charset="0"/>
              </a:rPr>
              <a:t>Redis</a:t>
            </a:r>
            <a:r>
              <a:rPr lang="en-US" sz="1800" dirty="0">
                <a:solidFill>
                  <a:schemeClr val="tx1"/>
                </a:solidFill>
                <a:latin typeface="Franklin Gothic Demi" pitchFamily="34" charset="0"/>
              </a:rPr>
              <a:t>, Cassandra, </a:t>
            </a:r>
            <a:r>
              <a:rPr lang="en-US" sz="1800" dirty="0" err="1">
                <a:solidFill>
                  <a:schemeClr val="tx1"/>
                </a:solidFill>
                <a:latin typeface="Franklin Gothic Demi" pitchFamily="34" charset="0"/>
              </a:rPr>
              <a:t>Elasticsearch</a:t>
            </a:r>
            <a:r>
              <a:rPr lang="en-US" sz="1800" dirty="0">
                <a:solidFill>
                  <a:schemeClr val="tx1"/>
                </a:solidFill>
                <a:latin typeface="Franklin Gothic Demi" pitchFamily="34" charset="0"/>
              </a:rPr>
              <a:t>, and Firebase. Concentrating on their business-related benefits and the challenges, we’ll also outline the best use cases for each.</a:t>
            </a:r>
          </a:p>
          <a:p>
            <a:pPr algn="just">
              <a:lnSpc>
                <a:spcPct val="170000"/>
              </a:lnSpc>
            </a:pPr>
            <a:r>
              <a:rPr lang="en-US" sz="1800" dirty="0">
                <a:solidFill>
                  <a:schemeClr val="tx1"/>
                </a:solidFill>
                <a:latin typeface="Franklin Gothic Demi" pitchFamily="34" charset="0"/>
              </a:rPr>
              <a:t>Since databases are just a part of the whole </a:t>
            </a:r>
            <a:r>
              <a:rPr lang="en-US" sz="1800" dirty="0">
                <a:solidFill>
                  <a:schemeClr val="tx1"/>
                </a:solidFill>
                <a:latin typeface="Franklin Gothic Demi" pitchFamily="34" charset="0"/>
                <a:hlinkClick r:id="rId2"/>
              </a:rPr>
              <a:t>data management strategy</a:t>
            </a:r>
            <a:r>
              <a:rPr lang="en-US" sz="1800" dirty="0">
                <a:solidFill>
                  <a:schemeClr val="tx1"/>
                </a:solidFill>
                <a:latin typeface="Franklin Gothic Demi" pitchFamily="34" charset="0"/>
              </a:rPr>
              <a:t>, learn about this comprehensive approach in our dedicated article.</a:t>
            </a:r>
          </a:p>
          <a:p>
            <a:pPr algn="just">
              <a:lnSpc>
                <a:spcPct val="170000"/>
              </a:lnSpc>
            </a:pPr>
            <a:endParaRPr lang="fr-FR" sz="1800" dirty="0">
              <a:solidFill>
                <a:schemeClr val="tx1"/>
              </a:solidFill>
              <a:latin typeface="Franklin Gothic Demi" pitchFamily="34" charset="0"/>
            </a:endParaRPr>
          </a:p>
        </p:txBody>
      </p:sp>
    </p:spTree>
    <p:extLst>
      <p:ext uri="{BB962C8B-B14F-4D97-AF65-F5344CB8AC3E}">
        <p14:creationId xmlns:p14="http://schemas.microsoft.com/office/powerpoint/2010/main" val="1954503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4213" y="685800"/>
            <a:ext cx="10058400" cy="1016876"/>
          </a:xfrm>
        </p:spPr>
        <p:txBody>
          <a:bodyPr>
            <a:normAutofit fontScale="90000"/>
          </a:bodyPr>
          <a:lstStyle/>
          <a:p>
            <a:r>
              <a:rPr lang="fr-FR" b="1" dirty="0">
                <a:solidFill>
                  <a:srgbClr val="002060"/>
                </a:solidFill>
              </a:rPr>
              <a:t>MySQL</a:t>
            </a:r>
            <a:br>
              <a:rPr lang="fr-FR" b="1" dirty="0">
                <a:solidFill>
                  <a:srgbClr val="002060"/>
                </a:solidFill>
              </a:rPr>
            </a:br>
            <a:endParaRPr lang="fr-FR" b="1" dirty="0">
              <a:solidFill>
                <a:srgbClr val="002060"/>
              </a:solidFill>
            </a:endParaRPr>
          </a:p>
        </p:txBody>
      </p:sp>
      <p:sp>
        <p:nvSpPr>
          <p:cNvPr id="3" name="Espace réservé du texte 2"/>
          <p:cNvSpPr>
            <a:spLocks noGrp="1"/>
          </p:cNvSpPr>
          <p:nvPr>
            <p:ph type="body" idx="1"/>
          </p:nvPr>
        </p:nvSpPr>
        <p:spPr>
          <a:xfrm>
            <a:off x="684211" y="1702676"/>
            <a:ext cx="10307249" cy="4291724"/>
          </a:xfrm>
        </p:spPr>
        <p:txBody>
          <a:bodyPr/>
          <a:lstStyle/>
          <a:p>
            <a:pPr>
              <a:lnSpc>
                <a:spcPct val="150000"/>
              </a:lnSpc>
            </a:pPr>
            <a:r>
              <a:rPr lang="en-US" dirty="0">
                <a:solidFill>
                  <a:schemeClr val="tx1"/>
                </a:solidFill>
                <a:latin typeface="Franklin Gothic Demi" pitchFamily="34" charset="0"/>
              </a:rPr>
              <a:t>This is one of the most popular relational database systems. Originally an open-source solution, MySQL now is owned by Oracle Corporation. Today, MySQL is a pillar of LAMP application software. That means it’s a part of Linux, Apache, MySQL, and Perl/PHP/</a:t>
            </a:r>
            <a:r>
              <a:rPr lang="en-US" dirty="0">
                <a:solidFill>
                  <a:schemeClr val="tx1"/>
                </a:solidFill>
                <a:latin typeface="Franklin Gothic Demi" pitchFamily="34" charset="0"/>
                <a:hlinkClick r:id="rId2"/>
              </a:rPr>
              <a:t>Python</a:t>
            </a:r>
            <a:r>
              <a:rPr lang="en-US" dirty="0">
                <a:solidFill>
                  <a:schemeClr val="tx1"/>
                </a:solidFill>
                <a:latin typeface="Franklin Gothic Demi" pitchFamily="34" charset="0"/>
              </a:rPr>
              <a:t> stack. Having C and C++ under the hood, MySQL works well with such system platforms as Windows, Linux, </a:t>
            </a:r>
            <a:r>
              <a:rPr lang="en-US" dirty="0" err="1">
                <a:solidFill>
                  <a:schemeClr val="tx1"/>
                </a:solidFill>
                <a:latin typeface="Franklin Gothic Demi" pitchFamily="34" charset="0"/>
              </a:rPr>
              <a:t>MacOS</a:t>
            </a:r>
            <a:r>
              <a:rPr lang="en-US" dirty="0">
                <a:solidFill>
                  <a:schemeClr val="tx1"/>
                </a:solidFill>
                <a:latin typeface="Franklin Gothic Demi" pitchFamily="34" charset="0"/>
              </a:rPr>
              <a:t>, IRIX, and others.</a:t>
            </a:r>
            <a:endParaRPr lang="fr-FR" dirty="0">
              <a:solidFill>
                <a:schemeClr val="tx1"/>
              </a:solidFill>
              <a:latin typeface="Franklin Gothic Demi" pitchFamily="34" charset="0"/>
            </a:endParaRPr>
          </a:p>
        </p:txBody>
      </p:sp>
    </p:spTree>
    <p:extLst>
      <p:ext uri="{BB962C8B-B14F-4D97-AF65-F5344CB8AC3E}">
        <p14:creationId xmlns:p14="http://schemas.microsoft.com/office/powerpoint/2010/main" val="426848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4922" y="3340360"/>
            <a:ext cx="7787985" cy="3228390"/>
          </a:xfrm>
        </p:spPr>
        <p:txBody>
          <a:bodyPr>
            <a:normAutofit fontScale="90000"/>
          </a:bodyPr>
          <a:lstStyle/>
          <a:p>
            <a:pPr algn="l">
              <a:lnSpc>
                <a:spcPct val="150000"/>
              </a:lnSpc>
            </a:pPr>
            <a:r>
              <a:rPr lang="en-US" sz="2700" b="1" dirty="0" smtClean="0">
                <a:solidFill>
                  <a:srgbClr val="002060"/>
                </a:solidFill>
              </a:rPr>
              <a:t>Pros </a:t>
            </a:r>
            <a:r>
              <a:rPr lang="en-US" sz="2700" b="1" dirty="0">
                <a:solidFill>
                  <a:srgbClr val="002060"/>
                </a:solidFill>
              </a:rPr>
              <a:t>of </a:t>
            </a:r>
            <a:r>
              <a:rPr lang="en-US" sz="2700" b="1" dirty="0" smtClean="0">
                <a:solidFill>
                  <a:srgbClr val="002060"/>
                </a:solidFill>
              </a:rPr>
              <a:t>MySQL</a:t>
            </a:r>
            <a:r>
              <a:rPr lang="en-US" sz="1300" dirty="0" smtClean="0">
                <a:solidFill>
                  <a:schemeClr val="tx1"/>
                </a:solidFill>
              </a:rPr>
              <a:t/>
            </a:r>
            <a:br>
              <a:rPr lang="en-US" sz="1300" dirty="0" smtClean="0">
                <a:solidFill>
                  <a:schemeClr val="tx1"/>
                </a:solidFill>
              </a:rPr>
            </a:br>
            <a:r>
              <a:rPr lang="en-US" sz="1300" dirty="0">
                <a:solidFill>
                  <a:schemeClr val="tx1"/>
                </a:solidFill>
              </a:rPr>
              <a:t/>
            </a:r>
            <a:br>
              <a:rPr lang="en-US" sz="1300" dirty="0">
                <a:solidFill>
                  <a:schemeClr val="tx1"/>
                </a:solidFill>
              </a:rPr>
            </a:br>
            <a:r>
              <a:rPr lang="en-US" sz="1800" b="1" dirty="0">
                <a:solidFill>
                  <a:schemeClr val="tx1"/>
                </a:solidFill>
                <a:latin typeface="Franklin Gothic Demi" pitchFamily="34" charset="0"/>
              </a:rPr>
              <a:t>Free installation. </a:t>
            </a:r>
            <a:r>
              <a:rPr lang="en-US" sz="1800" dirty="0">
                <a:solidFill>
                  <a:schemeClr val="tx1"/>
                </a:solidFill>
                <a:latin typeface="Franklin Gothic Demi" pitchFamily="34" charset="0"/>
              </a:rPr>
              <a:t>The community edition of MySQL is free to download. With a basic set of tools for individual use, </a:t>
            </a:r>
            <a:r>
              <a:rPr lang="en-US" sz="1800" dirty="0">
                <a:solidFill>
                  <a:schemeClr val="tx1"/>
                </a:solidFill>
                <a:latin typeface="Franklin Gothic Demi" pitchFamily="34" charset="0"/>
                <a:hlinkClick r:id="rId2"/>
              </a:rPr>
              <a:t>MySQL community edition</a:t>
            </a:r>
            <a:r>
              <a:rPr lang="en-US" sz="1800" dirty="0">
                <a:solidFill>
                  <a:schemeClr val="tx1"/>
                </a:solidFill>
                <a:latin typeface="Franklin Gothic Demi" pitchFamily="34" charset="0"/>
              </a:rPr>
              <a:t> is a good option to begin with. Of course, there are other, prepaid options for </a:t>
            </a:r>
            <a:r>
              <a:rPr lang="en-US" sz="1800" dirty="0">
                <a:solidFill>
                  <a:schemeClr val="tx1"/>
                </a:solidFill>
                <a:latin typeface="Franklin Gothic Demi" pitchFamily="34" charset="0"/>
                <a:hlinkClick r:id="rId3"/>
              </a:rPr>
              <a:t>Enterprise</a:t>
            </a:r>
            <a:r>
              <a:rPr lang="en-US" sz="1800" dirty="0">
                <a:solidFill>
                  <a:schemeClr val="tx1"/>
                </a:solidFill>
                <a:latin typeface="Franklin Gothic Demi" pitchFamily="34" charset="0"/>
              </a:rPr>
              <a:t> or </a:t>
            </a:r>
            <a:r>
              <a:rPr lang="en-US" sz="1800" dirty="0">
                <a:solidFill>
                  <a:schemeClr val="tx1"/>
                </a:solidFill>
                <a:latin typeface="Franklin Gothic Demi" pitchFamily="34" charset="0"/>
                <a:hlinkClick r:id="rId4"/>
              </a:rPr>
              <a:t>Cluster</a:t>
            </a:r>
            <a:r>
              <a:rPr lang="en-US" sz="1800" dirty="0">
                <a:solidFill>
                  <a:schemeClr val="tx1"/>
                </a:solidFill>
                <a:latin typeface="Franklin Gothic Demi" pitchFamily="34" charset="0"/>
              </a:rPr>
              <a:t> purposes with richer functionality. Nevertheless, if your company is too small to pay for one of them, the free-to-download model is the most suitable for a fresh start.</a:t>
            </a:r>
            <a:br>
              <a:rPr lang="en-US" sz="1800" dirty="0">
                <a:solidFill>
                  <a:schemeClr val="tx1"/>
                </a:solidFill>
                <a:latin typeface="Franklin Gothic Demi" pitchFamily="34" charset="0"/>
              </a:rPr>
            </a:br>
            <a:r>
              <a:rPr lang="en-US" sz="1800" b="1" dirty="0">
                <a:solidFill>
                  <a:schemeClr val="tx1"/>
                </a:solidFill>
                <a:latin typeface="Franklin Gothic Demi" pitchFamily="34" charset="0"/>
              </a:rPr>
              <a:t>Simple syntax and mild complexity. </a:t>
            </a:r>
            <a:r>
              <a:rPr lang="en-US" sz="1800" dirty="0">
                <a:solidFill>
                  <a:schemeClr val="tx1"/>
                </a:solidFill>
                <a:latin typeface="Franklin Gothic Demi" pitchFamily="34" charset="0"/>
              </a:rPr>
              <a:t>MySQL’s structure and style are very plain. Developers even consider MySQL a database with a human-like language. MySQL is often used in tandem with the PHP programming language. Because they share a gentle learning curve, it’s much easier to form a team to manage your database. Also, MySQL is easy to use. For instance, most of the tasks can be executed right in the command line, reducing development steps.</a:t>
            </a:r>
            <a:br>
              <a:rPr lang="en-US" sz="1800" dirty="0">
                <a:solidFill>
                  <a:schemeClr val="tx1"/>
                </a:solidFill>
                <a:latin typeface="Franklin Gothic Demi" pitchFamily="34" charset="0"/>
              </a:rPr>
            </a:br>
            <a:r>
              <a:rPr lang="en-US" sz="1800" b="1" dirty="0">
                <a:solidFill>
                  <a:schemeClr val="tx1"/>
                </a:solidFill>
                <a:latin typeface="Franklin Gothic Demi" pitchFamily="34" charset="0"/>
              </a:rPr>
              <a:t>Cloud compatibility. </a:t>
            </a:r>
            <a:r>
              <a:rPr lang="en-US" sz="1800" dirty="0">
                <a:solidFill>
                  <a:schemeClr val="tx1"/>
                </a:solidFill>
                <a:latin typeface="Franklin Gothic Demi" pitchFamily="34" charset="0"/>
              </a:rPr>
              <a:t>Business-oriented by nature and originally developed for the web, MySQL is supported by the most popular cloud providers. It’s available on such leading platforms as Amazon, Microsoft, and others. This makes MySQL even more attractive and gives businesses room for growth.</a:t>
            </a:r>
            <a:endParaRPr lang="fr-FR" sz="1800" dirty="0">
              <a:solidFill>
                <a:schemeClr val="tx1"/>
              </a:solidFill>
              <a:latin typeface="Franklin Gothic Demi" pitchFamily="34" charset="0"/>
            </a:endParaRPr>
          </a:p>
        </p:txBody>
      </p:sp>
    </p:spTree>
    <p:extLst>
      <p:ext uri="{BB962C8B-B14F-4D97-AF65-F5344CB8AC3E}">
        <p14:creationId xmlns:p14="http://schemas.microsoft.com/office/powerpoint/2010/main" val="3853480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4211" y="357352"/>
            <a:ext cx="8534401" cy="1492469"/>
          </a:xfrm>
        </p:spPr>
        <p:txBody>
          <a:bodyPr/>
          <a:lstStyle/>
          <a:p>
            <a:pPr algn="l"/>
            <a:r>
              <a:rPr lang="fr-FR" b="1" dirty="0">
                <a:solidFill>
                  <a:srgbClr val="002060"/>
                </a:solidFill>
              </a:rPr>
              <a:t>PostgreSQL</a:t>
            </a:r>
            <a:br>
              <a:rPr lang="fr-FR" b="1" dirty="0">
                <a:solidFill>
                  <a:srgbClr val="002060"/>
                </a:solidFill>
              </a:rPr>
            </a:br>
            <a:endParaRPr lang="fr-FR" b="1" dirty="0">
              <a:solidFill>
                <a:srgbClr val="002060"/>
              </a:solidFill>
            </a:endParaRPr>
          </a:p>
        </p:txBody>
      </p:sp>
      <p:sp>
        <p:nvSpPr>
          <p:cNvPr id="3" name="Espace réservé du texte 2"/>
          <p:cNvSpPr>
            <a:spLocks noGrp="1"/>
          </p:cNvSpPr>
          <p:nvPr>
            <p:ph type="body" sz="quarter" idx="13"/>
          </p:nvPr>
        </p:nvSpPr>
        <p:spPr>
          <a:xfrm>
            <a:off x="684213" y="1849821"/>
            <a:ext cx="8534400" cy="4144579"/>
          </a:xfrm>
        </p:spPr>
        <p:txBody>
          <a:bodyPr>
            <a:noAutofit/>
          </a:bodyPr>
          <a:lstStyle/>
          <a:p>
            <a:pPr algn="just">
              <a:lnSpc>
                <a:spcPct val="150000"/>
              </a:lnSpc>
            </a:pPr>
            <a:r>
              <a:rPr lang="en-US" sz="2000" dirty="0">
                <a:solidFill>
                  <a:schemeClr val="tx1"/>
                </a:solidFill>
                <a:latin typeface="Franklin Gothic Demi" pitchFamily="34" charset="0"/>
              </a:rPr>
              <a:t>This database management system shares its popularity with MySQL. This is an object-relational DBMS where user-defined objects and table approaches are combined to build more complex data structures. Besides that, PostgreSQL has a lot of similarities with MySQL. It’s aimed at strengthening the standards of compliance and extensibility. Consequently, it can process any workload, for both single-machine products and complex applications. Owned and developed by PostgreSQL Global Development Group, it still remains completely open-source. This DBMS is available for use with such platform systems as Microsoft, iOS, Android, and many more.</a:t>
            </a:r>
            <a:endParaRPr lang="fr-FR" sz="2000" dirty="0">
              <a:solidFill>
                <a:schemeClr val="tx1"/>
              </a:solidFill>
              <a:latin typeface="Franklin Gothic Demi" pitchFamily="34" charset="0"/>
            </a:endParaRPr>
          </a:p>
        </p:txBody>
      </p:sp>
    </p:spTree>
    <p:extLst>
      <p:ext uri="{BB962C8B-B14F-4D97-AF65-F5344CB8AC3E}">
        <p14:creationId xmlns:p14="http://schemas.microsoft.com/office/powerpoint/2010/main" val="1781286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6261" y="3242441"/>
            <a:ext cx="8534401" cy="3615559"/>
          </a:xfrm>
        </p:spPr>
        <p:txBody>
          <a:bodyPr>
            <a:normAutofit fontScale="90000"/>
          </a:bodyPr>
          <a:lstStyle/>
          <a:p>
            <a:pPr algn="l">
              <a:lnSpc>
                <a:spcPct val="150000"/>
              </a:lnSpc>
            </a:pPr>
            <a:r>
              <a:rPr lang="en-US" sz="3100" dirty="0">
                <a:solidFill>
                  <a:srgbClr val="002060"/>
                </a:solidFill>
                <a:latin typeface="Franklin Gothic Demi" pitchFamily="34" charset="0"/>
              </a:rPr>
              <a:t>Pros of </a:t>
            </a:r>
            <a:r>
              <a:rPr lang="en-US" sz="3100" dirty="0" err="1" smtClean="0">
                <a:solidFill>
                  <a:srgbClr val="002060"/>
                </a:solidFill>
                <a:latin typeface="Franklin Gothic Demi" pitchFamily="34" charset="0"/>
              </a:rPr>
              <a:t>PostgreSQL</a:t>
            </a:r>
            <a:r>
              <a:rPr lang="en-US" sz="3100" dirty="0">
                <a:solidFill>
                  <a:srgbClr val="002060"/>
                </a:solidFill>
                <a:latin typeface="Franklin Gothic Demi" pitchFamily="34" charset="0"/>
              </a:rPr>
              <a:t/>
            </a:r>
            <a:br>
              <a:rPr lang="en-US" sz="3100" dirty="0">
                <a:solidFill>
                  <a:srgbClr val="002060"/>
                </a:solidFill>
                <a:latin typeface="Franklin Gothic Demi" pitchFamily="34" charset="0"/>
              </a:rPr>
            </a:br>
            <a:r>
              <a:rPr lang="en-US" sz="1800" b="1" dirty="0">
                <a:solidFill>
                  <a:schemeClr val="tx1"/>
                </a:solidFill>
                <a:latin typeface="Franklin Gothic Demi" pitchFamily="34" charset="0"/>
              </a:rPr>
              <a:t>Great scalability. </a:t>
            </a:r>
            <a:r>
              <a:rPr lang="en-US" sz="1800" dirty="0">
                <a:solidFill>
                  <a:schemeClr val="tx1"/>
                </a:solidFill>
                <a:latin typeface="Franklin Gothic Demi" pitchFamily="34" charset="0"/>
              </a:rPr>
              <a:t>Vertical scalability is a hallmark of PostgreSQL, unlike MySQL DBMS. Considering that almost any custom software solution tends to grow, resulting in database extension, this particular option certainly supports business growth and development.</a:t>
            </a:r>
            <a:br>
              <a:rPr lang="en-US" sz="1800" dirty="0">
                <a:solidFill>
                  <a:schemeClr val="tx1"/>
                </a:solidFill>
                <a:latin typeface="Franklin Gothic Demi" pitchFamily="34" charset="0"/>
              </a:rPr>
            </a:br>
            <a:r>
              <a:rPr lang="en-US" sz="1800" b="1" dirty="0">
                <a:solidFill>
                  <a:schemeClr val="tx1"/>
                </a:solidFill>
                <a:latin typeface="Franklin Gothic Demi" pitchFamily="34" charset="0"/>
              </a:rPr>
              <a:t>Support for custom data types.</a:t>
            </a:r>
            <a:r>
              <a:rPr lang="en-US" sz="1800" dirty="0">
                <a:solidFill>
                  <a:schemeClr val="tx1"/>
                </a:solidFill>
                <a:latin typeface="Franklin Gothic Demi" pitchFamily="34" charset="0"/>
              </a:rPr>
              <a:t> PostgreSQL natively supports a large number of data types by default, such as JSON, XML, H-Store, and others. PostgreSQL takes advantage of it, being one of the few relational databases with strong support for NoSQL features. Additionally, it allows users to define their own data </a:t>
            </a:r>
            <a:r>
              <a:rPr lang="en-US" sz="1800" dirty="0" smtClean="0">
                <a:solidFill>
                  <a:schemeClr val="tx1"/>
                </a:solidFill>
                <a:latin typeface="Franklin Gothic Demi" pitchFamily="34" charset="0"/>
              </a:rPr>
              <a:t>types.</a:t>
            </a:r>
            <a:r>
              <a:rPr lang="en-US" sz="1800" dirty="0">
                <a:solidFill>
                  <a:schemeClr val="tx1"/>
                </a:solidFill>
                <a:latin typeface="Franklin Gothic Demi" pitchFamily="34" charset="0"/>
              </a:rPr>
              <a:t/>
            </a:r>
            <a:br>
              <a:rPr lang="en-US" sz="1800" dirty="0">
                <a:solidFill>
                  <a:schemeClr val="tx1"/>
                </a:solidFill>
                <a:latin typeface="Franklin Gothic Demi" pitchFamily="34" charset="0"/>
              </a:rPr>
            </a:br>
            <a:r>
              <a:rPr lang="en-US" sz="1800" b="1" dirty="0">
                <a:solidFill>
                  <a:schemeClr val="tx1"/>
                </a:solidFill>
                <a:latin typeface="Franklin Gothic Demi" pitchFamily="34" charset="0"/>
              </a:rPr>
              <a:t>Easily-integrated third-party tools. </a:t>
            </a:r>
            <a:r>
              <a:rPr lang="en-US" sz="1800" dirty="0">
                <a:solidFill>
                  <a:schemeClr val="tx1"/>
                </a:solidFill>
                <a:latin typeface="Franklin Gothic Demi" pitchFamily="34" charset="0"/>
              </a:rPr>
              <a:t>PostgreSQL database management system has the strong support of </a:t>
            </a:r>
            <a:r>
              <a:rPr lang="en-US" sz="1800" dirty="0">
                <a:solidFill>
                  <a:schemeClr val="tx1"/>
                </a:solidFill>
                <a:latin typeface="Franklin Gothic Demi" pitchFamily="34" charset="0"/>
                <a:hlinkClick r:id="rId2"/>
              </a:rPr>
              <a:t>additional tools</a:t>
            </a:r>
            <a:r>
              <a:rPr lang="en-US" sz="1800" dirty="0">
                <a:solidFill>
                  <a:schemeClr val="tx1"/>
                </a:solidFill>
                <a:latin typeface="Franklin Gothic Demi" pitchFamily="34" charset="0"/>
              </a:rPr>
              <a:t>, both free and commercial. The scope of these includes extensions to improve many aspects. For example, </a:t>
            </a:r>
            <a:r>
              <a:rPr lang="en-US" sz="1800" dirty="0" err="1">
                <a:solidFill>
                  <a:schemeClr val="tx1"/>
                </a:solidFill>
                <a:latin typeface="Franklin Gothic Demi" pitchFamily="34" charset="0"/>
                <a:hlinkClick r:id="rId3"/>
              </a:rPr>
              <a:t>ClusterControl</a:t>
            </a:r>
            <a:r>
              <a:rPr lang="en-US" sz="1800" dirty="0">
                <a:solidFill>
                  <a:schemeClr val="tx1"/>
                </a:solidFill>
                <a:latin typeface="Franklin Gothic Demi" pitchFamily="34" charset="0"/>
              </a:rPr>
              <a:t> provides impressive assistance at managing, monitoring, and scaling SQL and NoSQL open source databases. To make data comparison and synchronization more effective, consider using DB Data </a:t>
            </a:r>
            <a:r>
              <a:rPr lang="en-US" sz="1800" dirty="0" err="1">
                <a:solidFill>
                  <a:schemeClr val="tx1"/>
                </a:solidFill>
                <a:latin typeface="Franklin Gothic Demi" pitchFamily="34" charset="0"/>
              </a:rPr>
              <a:t>Difftective</a:t>
            </a:r>
            <a:r>
              <a:rPr lang="en-US" sz="1800" dirty="0">
                <a:solidFill>
                  <a:schemeClr val="tx1"/>
                </a:solidFill>
                <a:latin typeface="Franklin Gothic Demi" pitchFamily="34" charset="0"/>
              </a:rPr>
              <a:t>. </a:t>
            </a:r>
            <a:r>
              <a:rPr lang="en-US" sz="1800" b="1" dirty="0" smtClean="0">
                <a:solidFill>
                  <a:schemeClr val="tx1"/>
                </a:solidFill>
                <a:latin typeface="Franklin Gothic Demi" pitchFamily="34" charset="0"/>
              </a:rPr>
              <a:t>Open-source </a:t>
            </a:r>
            <a:r>
              <a:rPr lang="en-US" sz="1800" b="1" dirty="0">
                <a:solidFill>
                  <a:schemeClr val="tx1"/>
                </a:solidFill>
                <a:latin typeface="Franklin Gothic Demi" pitchFamily="34" charset="0"/>
              </a:rPr>
              <a:t>and community-driven support.</a:t>
            </a:r>
            <a:r>
              <a:rPr lang="en-US" sz="1800" dirty="0">
                <a:solidFill>
                  <a:schemeClr val="tx1"/>
                </a:solidFill>
                <a:latin typeface="Franklin Gothic Demi" pitchFamily="34" charset="0"/>
              </a:rPr>
              <a:t> </a:t>
            </a:r>
            <a:r>
              <a:rPr lang="en-US" sz="1800" dirty="0" err="1">
                <a:solidFill>
                  <a:schemeClr val="tx1"/>
                </a:solidFill>
                <a:latin typeface="Franklin Gothic Demi" pitchFamily="34" charset="0"/>
              </a:rPr>
              <a:t>Postgres</a:t>
            </a:r>
            <a:r>
              <a:rPr lang="en-US" sz="1800" dirty="0">
                <a:solidFill>
                  <a:schemeClr val="tx1"/>
                </a:solidFill>
                <a:latin typeface="Franklin Gothic Demi" pitchFamily="34" charset="0"/>
              </a:rPr>
              <a:t> is completely open-source and supported by its community, which strengthens it as a complete ecosystem. Additionally, developers can always expect free and prompt community assistance.</a:t>
            </a:r>
            <a:r>
              <a:rPr lang="en-US" sz="3600" dirty="0">
                <a:solidFill>
                  <a:schemeClr val="tx1"/>
                </a:solidFill>
                <a:latin typeface="Franklin Gothic Demi" pitchFamily="34" charset="0"/>
              </a:rPr>
              <a:t/>
            </a:r>
            <a:br>
              <a:rPr lang="en-US" sz="3600" dirty="0">
                <a:solidFill>
                  <a:schemeClr val="tx1"/>
                </a:solidFill>
                <a:latin typeface="Franklin Gothic Demi" pitchFamily="34" charset="0"/>
              </a:rPr>
            </a:br>
            <a:endParaRPr lang="fr-FR" sz="3600" dirty="0">
              <a:solidFill>
                <a:schemeClr val="tx1"/>
              </a:solidFill>
              <a:latin typeface="Franklin Gothic Demi" pitchFamily="34" charset="0"/>
            </a:endParaRPr>
          </a:p>
        </p:txBody>
      </p:sp>
      <p:sp>
        <p:nvSpPr>
          <p:cNvPr id="4" name="Text Placeholder 3"/>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082587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4211" y="367863"/>
            <a:ext cx="8534401" cy="1324304"/>
          </a:xfrm>
        </p:spPr>
        <p:txBody>
          <a:bodyPr>
            <a:normAutofit/>
          </a:bodyPr>
          <a:lstStyle/>
          <a:p>
            <a:pPr algn="l"/>
            <a:r>
              <a:rPr lang="fr-FR" b="1" dirty="0">
                <a:solidFill>
                  <a:srgbClr val="002060"/>
                </a:solidFill>
              </a:rPr>
              <a:t>MSSQL</a:t>
            </a:r>
            <a:br>
              <a:rPr lang="fr-FR" b="1" dirty="0">
                <a:solidFill>
                  <a:srgbClr val="002060"/>
                </a:solidFill>
              </a:rPr>
            </a:br>
            <a:endParaRPr lang="fr-FR" b="1" dirty="0">
              <a:solidFill>
                <a:srgbClr val="002060"/>
              </a:solidFill>
            </a:endParaRPr>
          </a:p>
        </p:txBody>
      </p:sp>
      <p:sp>
        <p:nvSpPr>
          <p:cNvPr id="3" name="Espace réservé du texte 2"/>
          <p:cNvSpPr>
            <a:spLocks noGrp="1"/>
          </p:cNvSpPr>
          <p:nvPr>
            <p:ph type="body" sz="quarter" idx="13"/>
          </p:nvPr>
        </p:nvSpPr>
        <p:spPr>
          <a:xfrm>
            <a:off x="684213" y="2249214"/>
            <a:ext cx="8534400" cy="3745186"/>
          </a:xfrm>
        </p:spPr>
        <p:txBody>
          <a:bodyPr>
            <a:normAutofit/>
          </a:bodyPr>
          <a:lstStyle/>
          <a:p>
            <a:pPr algn="just">
              <a:lnSpc>
                <a:spcPct val="150000"/>
              </a:lnSpc>
            </a:pPr>
            <a:r>
              <a:rPr lang="en-US" sz="1800" dirty="0">
                <a:solidFill>
                  <a:schemeClr val="tx1"/>
                </a:solidFill>
                <a:latin typeface="Franklin Gothic Demi" pitchFamily="34" charset="0"/>
              </a:rPr>
              <a:t>As a completely commercial tool, Microsoft SQL Server is one of the most popular relational DBMS, in addition to MySQL, PostgreSQL, and Oracle. It copes well with effective storing, changing, and managing relational data. To interact with SQL Server databases, DB engineers usually utilize the </a:t>
            </a:r>
            <a:r>
              <a:rPr lang="en-US" sz="1800" dirty="0">
                <a:solidFill>
                  <a:schemeClr val="tx1"/>
                </a:solidFill>
                <a:latin typeface="Franklin Gothic Demi" pitchFamily="34" charset="0"/>
                <a:hlinkClick r:id="rId2"/>
              </a:rPr>
              <a:t>Transact-SQL</a:t>
            </a:r>
            <a:r>
              <a:rPr lang="en-US" sz="1800" dirty="0">
                <a:solidFill>
                  <a:schemeClr val="tx1"/>
                </a:solidFill>
                <a:latin typeface="Franklin Gothic Demi" pitchFamily="34" charset="0"/>
              </a:rPr>
              <a:t> (T-SQL) language, which is an extension of the SQL standard.</a:t>
            </a:r>
            <a:endParaRPr lang="fr-FR" sz="1800" dirty="0">
              <a:solidFill>
                <a:schemeClr val="tx1"/>
              </a:solidFill>
              <a:latin typeface="Franklin Gothic Demi" pitchFamily="34" charset="0"/>
            </a:endParaRPr>
          </a:p>
        </p:txBody>
      </p:sp>
    </p:spTree>
    <p:extLst>
      <p:ext uri="{BB962C8B-B14F-4D97-AF65-F5344CB8AC3E}">
        <p14:creationId xmlns:p14="http://schemas.microsoft.com/office/powerpoint/2010/main" val="3121616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7599" y="4432559"/>
            <a:ext cx="8534401" cy="2176517"/>
          </a:xfrm>
        </p:spPr>
        <p:txBody>
          <a:bodyPr>
            <a:noAutofit/>
          </a:bodyPr>
          <a:lstStyle/>
          <a:p>
            <a:pPr algn="l">
              <a:lnSpc>
                <a:spcPct val="150000"/>
              </a:lnSpc>
            </a:pPr>
            <a:r>
              <a:rPr lang="en-US" sz="2400" dirty="0">
                <a:solidFill>
                  <a:srgbClr val="002060"/>
                </a:solidFill>
                <a:latin typeface="Franklin Gothic Demi" pitchFamily="34" charset="0"/>
              </a:rPr>
              <a:t>Pros of MSSQL</a:t>
            </a:r>
            <a:br>
              <a:rPr lang="en-US" sz="2400" dirty="0">
                <a:solidFill>
                  <a:srgbClr val="002060"/>
                </a:solidFill>
                <a:latin typeface="Franklin Gothic Demi" pitchFamily="34" charset="0"/>
              </a:rPr>
            </a:br>
            <a:r>
              <a:rPr lang="en-US" sz="1400" b="1" dirty="0">
                <a:solidFill>
                  <a:schemeClr val="tx1"/>
                </a:solidFill>
                <a:latin typeface="Franklin Gothic Demi" pitchFamily="34" charset="0"/>
              </a:rPr>
              <a:t>Variety of versions. </a:t>
            </a:r>
            <a:r>
              <a:rPr lang="en-US" sz="1400" dirty="0">
                <a:solidFill>
                  <a:schemeClr val="tx1"/>
                </a:solidFill>
                <a:latin typeface="Franklin Gothic Demi" pitchFamily="34" charset="0"/>
              </a:rPr>
              <a:t>Microsoft SQL Server provides a </a:t>
            </a:r>
            <a:r>
              <a:rPr lang="en-US" sz="1400" dirty="0">
                <a:solidFill>
                  <a:schemeClr val="tx1"/>
                </a:solidFill>
                <a:latin typeface="Franklin Gothic Demi" pitchFamily="34" charset="0"/>
                <a:hlinkClick r:id="rId2"/>
              </a:rPr>
              <a:t>wide choice of different options</a:t>
            </a:r>
            <a:r>
              <a:rPr lang="en-US" sz="1400" dirty="0">
                <a:solidFill>
                  <a:schemeClr val="tx1"/>
                </a:solidFill>
                <a:latin typeface="Franklin Gothic Demi" pitchFamily="34" charset="0"/>
              </a:rPr>
              <a:t> with diverse functionalities. For instance, the Express edition with a free database offers entry-level tooling, the perfect match for learning and building desktop or small server data-driven applications. The Developers option allows for building and testing applications including some enterprise functionalities, but without a production server license. </a:t>
            </a:r>
            <a:r>
              <a:rPr lang="en-US" sz="1400" dirty="0" smtClean="0">
                <a:solidFill>
                  <a:schemeClr val="tx1"/>
                </a:solidFill>
                <a:latin typeface="Franklin Gothic Demi" pitchFamily="34" charset="0"/>
              </a:rPr>
              <a:t/>
            </a:r>
            <a:br>
              <a:rPr lang="en-US" sz="1400" dirty="0" smtClean="0">
                <a:solidFill>
                  <a:schemeClr val="tx1"/>
                </a:solidFill>
                <a:latin typeface="Franklin Gothic Demi" pitchFamily="34" charset="0"/>
              </a:rPr>
            </a:br>
            <a:r>
              <a:rPr lang="en-US" sz="1400" b="1" dirty="0" smtClean="0">
                <a:solidFill>
                  <a:schemeClr val="tx1"/>
                </a:solidFill>
                <a:latin typeface="Franklin Gothic Demi" pitchFamily="34" charset="0"/>
              </a:rPr>
              <a:t>End-to-end </a:t>
            </a:r>
            <a:r>
              <a:rPr lang="en-US" sz="1400" b="1" dirty="0">
                <a:solidFill>
                  <a:schemeClr val="tx1"/>
                </a:solidFill>
                <a:latin typeface="Franklin Gothic Demi" pitchFamily="34" charset="0"/>
              </a:rPr>
              <a:t>business data solution. </a:t>
            </a:r>
            <a:r>
              <a:rPr lang="en-US" sz="1400" dirty="0">
                <a:solidFill>
                  <a:schemeClr val="tx1"/>
                </a:solidFill>
                <a:latin typeface="Franklin Gothic Demi" pitchFamily="34" charset="0"/>
              </a:rPr>
              <a:t>With a focus on mostly commercial solutions, MSSQL provides a lot of business value-added features. The optional selection of components allows building ETL solutions, forming a knowledge base, and implementing data clearance. </a:t>
            </a:r>
            <a:r>
              <a:rPr lang="en-US" sz="1400" dirty="0" smtClean="0">
                <a:solidFill>
                  <a:schemeClr val="tx1"/>
                </a:solidFill>
                <a:latin typeface="Franklin Gothic Demi" pitchFamily="34" charset="0"/>
              </a:rPr>
              <a:t/>
            </a:r>
            <a:br>
              <a:rPr lang="en-US" sz="1400" dirty="0" smtClean="0">
                <a:solidFill>
                  <a:schemeClr val="tx1"/>
                </a:solidFill>
                <a:latin typeface="Franklin Gothic Demi" pitchFamily="34" charset="0"/>
              </a:rPr>
            </a:br>
            <a:r>
              <a:rPr lang="en-US" sz="1400" b="1" dirty="0" smtClean="0">
                <a:solidFill>
                  <a:schemeClr val="tx1"/>
                </a:solidFill>
                <a:latin typeface="Franklin Gothic Demi" pitchFamily="34" charset="0"/>
              </a:rPr>
              <a:t>Rich </a:t>
            </a:r>
            <a:r>
              <a:rPr lang="en-US" sz="1400" b="1" dirty="0">
                <a:solidFill>
                  <a:schemeClr val="tx1"/>
                </a:solidFill>
                <a:latin typeface="Franklin Gothic Demi" pitchFamily="34" charset="0"/>
              </a:rPr>
              <a:t>documentation and community assistance. </a:t>
            </a:r>
            <a:r>
              <a:rPr lang="en-US" sz="1400" dirty="0">
                <a:solidFill>
                  <a:schemeClr val="tx1"/>
                </a:solidFill>
                <a:latin typeface="Franklin Gothic Demi" pitchFamily="34" charset="0"/>
              </a:rPr>
              <a:t>With Microsoft SQL Server aimed at comprehensive database maintenance, the full online documentation also reflects this concept. The consequently structured guidelines, numerous whitepapers, and demos give a full picture of the MSSQL data system. </a:t>
            </a:r>
            <a:r>
              <a:rPr lang="en-US" sz="1400" b="1" dirty="0" smtClean="0">
                <a:solidFill>
                  <a:schemeClr val="tx1"/>
                </a:solidFill>
                <a:latin typeface="Franklin Gothic Demi" pitchFamily="34" charset="0"/>
              </a:rPr>
              <a:t>Cloud </a:t>
            </a:r>
            <a:r>
              <a:rPr lang="en-US" sz="1400" b="1" dirty="0">
                <a:solidFill>
                  <a:schemeClr val="tx1"/>
                </a:solidFill>
                <a:latin typeface="Franklin Gothic Demi" pitchFamily="34" charset="0"/>
              </a:rPr>
              <a:t>database support.</a:t>
            </a:r>
            <a:r>
              <a:rPr lang="en-US" sz="1400" dirty="0">
                <a:solidFill>
                  <a:schemeClr val="tx1"/>
                </a:solidFill>
                <a:latin typeface="Franklin Gothic Demi" pitchFamily="34" charset="0"/>
              </a:rPr>
              <a:t> Being a part of the consistent Microsoft ecosystem, MSSQL can be integrated with Microsoft cloud, Azure SQL Database, or SQL Server on Azure Virtual Machines. The solutions allow shifting database administration to the cloud if your business software database becomes really overwhelming and hard to administer.</a:t>
            </a:r>
            <a:r>
              <a:rPr lang="en-US" sz="3200" dirty="0">
                <a:solidFill>
                  <a:schemeClr val="tx1"/>
                </a:solidFill>
                <a:latin typeface="Franklin Gothic Demi" pitchFamily="34" charset="0"/>
              </a:rPr>
              <a:t/>
            </a:r>
            <a:br>
              <a:rPr lang="en-US" sz="3200" dirty="0">
                <a:solidFill>
                  <a:schemeClr val="tx1"/>
                </a:solidFill>
                <a:latin typeface="Franklin Gothic Demi" pitchFamily="34" charset="0"/>
              </a:rPr>
            </a:br>
            <a:endParaRPr lang="fr-FR" sz="3200" dirty="0">
              <a:solidFill>
                <a:schemeClr val="tx1"/>
              </a:solidFill>
              <a:latin typeface="Franklin Gothic Demi" pitchFamily="34" charset="0"/>
            </a:endParaRPr>
          </a:p>
        </p:txBody>
      </p:sp>
    </p:spTree>
    <p:extLst>
      <p:ext uri="{BB962C8B-B14F-4D97-AF65-F5344CB8AC3E}">
        <p14:creationId xmlns:p14="http://schemas.microsoft.com/office/powerpoint/2010/main" val="1885317760"/>
      </p:ext>
    </p:extLst>
  </p:cSld>
  <p:clrMapOvr>
    <a:masterClrMapping/>
  </p:clrMapOvr>
</p:sld>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60</TotalTime>
  <Words>420</Words>
  <Application>Microsoft Office PowerPoint</Application>
  <PresentationFormat>Custom</PresentationFormat>
  <Paragraphs>17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Composite</vt:lpstr>
      <vt:lpstr>Relational Database Management Systems (RDBMS):</vt:lpstr>
      <vt:lpstr>What is a Database Management System? </vt:lpstr>
      <vt:lpstr>Database Management Systems: MySQL, PostgreSQL, MSSQL Server </vt:lpstr>
      <vt:lpstr>MySQL </vt:lpstr>
      <vt:lpstr>Pros of MySQL  Free installation. The community edition of MySQL is free to download. With a basic set of tools for individual use, MySQL community edition is a good option to begin with. Of course, there are other, prepaid options for Enterprise or Cluster purposes with richer functionality. Nevertheless, if your company is too small to pay for one of them, the free-to-download model is the most suitable for a fresh start. Simple syntax and mild complexity. MySQL’s structure and style are very plain. Developers even consider MySQL a database with a human-like language. MySQL is often used in tandem with the PHP programming language. Because they share a gentle learning curve, it’s much easier to form a team to manage your database. Also, MySQL is easy to use. For instance, most of the tasks can be executed right in the command line, reducing development steps. Cloud compatibility. Business-oriented by nature and originally developed for the web, MySQL is supported by the most popular cloud providers. It’s available on such leading platforms as Amazon, Microsoft, and others. This makes MySQL even more attractive and gives businesses room for growth.</vt:lpstr>
      <vt:lpstr>PostgreSQL </vt:lpstr>
      <vt:lpstr>Pros of PostgreSQL Great scalability. Vertical scalability is a hallmark of PostgreSQL, unlike MySQL DBMS. Considering that almost any custom software solution tends to grow, resulting in database extension, this particular option certainly supports business growth and development. Support for custom data types. PostgreSQL natively supports a large number of data types by default, such as JSON, XML, H-Store, and others. PostgreSQL takes advantage of it, being one of the few relational databases with strong support for NoSQL features. Additionally, it allows users to define their own data types. Easily-integrated third-party tools. PostgreSQL database management system has the strong support of additional tools, both free and commercial. The scope of these includes extensions to improve many aspects. For example, ClusterControl provides impressive assistance at managing, monitoring, and scaling SQL and NoSQL open source databases. To make data comparison and synchronization more effective, consider using DB Data Difftective. Open-source and community-driven support. Postgres is completely open-source and supported by its community, which strengthens it as a complete ecosystem. Additionally, developers can always expect free and prompt community assistance. </vt:lpstr>
      <vt:lpstr>MSSQL </vt:lpstr>
      <vt:lpstr>Pros of MSSQL Variety of versions. Microsoft SQL Server provides a wide choice of different options with diverse functionalities. For instance, the Express edition with a free database offers entry-level tooling, the perfect match for learning and building desktop or small server data-driven applications. The Developers option allows for building and testing applications including some enterprise functionalities, but without a production server license.  End-to-end business data solution. With a focus on mostly commercial solutions, MSSQL provides a lot of business value-added features. The optional selection of components allows building ETL solutions, forming a knowledge base, and implementing data clearance.  Rich documentation and community assistance. With Microsoft SQL Server aimed at comprehensive database maintenance, the full online documentation also reflects this concept. The consequently structured guidelines, numerous whitepapers, and demos give a full picture of the MSSQL data system. Cloud database support. Being a part of the consistent Microsoft ecosystem, MSSQL can be integrated with Microsoft cloud, Azure SQL Database, or SQL Server on Azure Virtual Machines. The solutions allow shifting database administration to the cloud if your business software database becomes really overwhelming and hard to administer.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Database Management Systems (RDBMS):</dc:title>
  <dc:creator>DELL</dc:creator>
  <cp:lastModifiedBy>ghaya</cp:lastModifiedBy>
  <cp:revision>6</cp:revision>
  <dcterms:created xsi:type="dcterms:W3CDTF">2022-01-11T14:05:39Z</dcterms:created>
  <dcterms:modified xsi:type="dcterms:W3CDTF">2022-01-25T10:09:05Z</dcterms:modified>
</cp:coreProperties>
</file>