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7" r:id="rId3"/>
    <p:sldId id="259" r:id="rId4"/>
    <p:sldId id="260" r:id="rId5"/>
    <p:sldId id="261" r:id="rId6"/>
    <p:sldId id="262" r:id="rId7"/>
    <p:sldId id="263" r:id="rId8"/>
    <p:sldId id="264" r:id="rId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3BE"/>
  </p:clrMru>
</p:presentationPr>
</file>

<file path=ppt/tableStyles.xml><?xml version="1.0" encoding="utf-8"?>
<a:tblStyleLst xmlns:a="http://schemas.openxmlformats.org/drawingml/2006/main" def="{5C22544A-7EE6-4342-B048-85BDC9FD1C3A}">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144"/>
      </p:cViewPr>
      <p:guideLst>
        <p:guide orient="horz" pos="2160"/>
        <p:guide pos="2880"/>
      </p:guideLst>
    </p:cSldViewPr>
  </p:slideViewPr>
  <p:notesTextViewPr>
    <p:cViewPr>
      <p:scale>
        <a:sx n="100" d="100"/>
        <a:sy n="100" d="100"/>
      </p:scale>
      <p:origin x="0" y="0"/>
    </p:cViewPr>
  </p:notesTextViewPr>
  <p:notesViewPr>
    <p:cSldViewPr>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30" name="Rectangle 10"/>
          <p:cNvSpPr>
            <a:spLocks noChangeArrowheads="1"/>
          </p:cNvSpPr>
          <p:nvPr/>
        </p:nvSpPr>
        <p:spPr bwMode="auto">
          <a:xfrm>
            <a:off x="0" y="2663825"/>
            <a:ext cx="6227763" cy="1008063"/>
          </a:xfrm>
          <a:prstGeom prst="rect">
            <a:avLst/>
          </a:prstGeom>
          <a:solidFill>
            <a:schemeClr val="hlink"/>
          </a:solidFill>
          <a:ln w="9525">
            <a:noFill/>
            <a:miter lim="800000"/>
            <a:headEnd/>
            <a:tailEnd/>
          </a:ln>
          <a:effectLst/>
        </p:spPr>
        <p:txBody>
          <a:bodyPr wrap="none" anchor="ctr"/>
          <a:lstStyle/>
          <a:p>
            <a:pPr algn="ctr"/>
            <a:endParaRPr lang="ru-RU">
              <a:solidFill>
                <a:schemeClr val="accent2"/>
              </a:solidFill>
            </a:endParaRPr>
          </a:p>
        </p:txBody>
      </p:sp>
      <p:sp>
        <p:nvSpPr>
          <p:cNvPr id="5122" name="Rectangle 2"/>
          <p:cNvSpPr>
            <a:spLocks noGrp="1" noChangeArrowheads="1"/>
          </p:cNvSpPr>
          <p:nvPr>
            <p:ph type="ctrTitle"/>
          </p:nvPr>
        </p:nvSpPr>
        <p:spPr>
          <a:xfrm>
            <a:off x="179388" y="2376488"/>
            <a:ext cx="6048375" cy="1109662"/>
          </a:xfrm>
        </p:spPr>
        <p:txBody>
          <a:bodyPr/>
          <a:lstStyle>
            <a:lvl1pPr>
              <a:defRPr sz="3200" b="1"/>
            </a:lvl1pPr>
          </a:lstStyle>
          <a:p>
            <a:r>
              <a:rPr lang="ru-RU"/>
              <a:t>Click to edit Master title style</a:t>
            </a:r>
          </a:p>
        </p:txBody>
      </p:sp>
      <p:sp>
        <p:nvSpPr>
          <p:cNvPr id="5123" name="Rectangle 3"/>
          <p:cNvSpPr>
            <a:spLocks noGrp="1" noChangeArrowheads="1"/>
          </p:cNvSpPr>
          <p:nvPr>
            <p:ph type="subTitle" idx="1"/>
          </p:nvPr>
        </p:nvSpPr>
        <p:spPr>
          <a:xfrm>
            <a:off x="179388" y="3236913"/>
            <a:ext cx="6048375" cy="696912"/>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84375"/>
            <a:ext cx="1909762" cy="44672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1984375"/>
            <a:ext cx="5581650" cy="44672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2492375"/>
            <a:ext cx="3744912"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2492375"/>
            <a:ext cx="3746500"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1984375"/>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176338" y="2492375"/>
            <a:ext cx="7643812" cy="3959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bg2"/>
          </a:solidFill>
          <a:latin typeface="+mj-lt"/>
          <a:ea typeface="+mj-ea"/>
          <a:cs typeface="+mj-cs"/>
        </a:defRPr>
      </a:lvl1pPr>
      <a:lvl2pPr algn="l" rtl="0" fontAlgn="base">
        <a:spcBef>
          <a:spcPct val="0"/>
        </a:spcBef>
        <a:spcAft>
          <a:spcPct val="0"/>
        </a:spcAft>
        <a:defRPr sz="3600">
          <a:solidFill>
            <a:schemeClr val="bg2"/>
          </a:solidFill>
          <a:latin typeface="Arial" charset="0"/>
        </a:defRPr>
      </a:lvl2pPr>
      <a:lvl3pPr algn="l" rtl="0" fontAlgn="base">
        <a:spcBef>
          <a:spcPct val="0"/>
        </a:spcBef>
        <a:spcAft>
          <a:spcPct val="0"/>
        </a:spcAft>
        <a:defRPr sz="3600">
          <a:solidFill>
            <a:schemeClr val="bg2"/>
          </a:solidFill>
          <a:latin typeface="Arial" charset="0"/>
        </a:defRPr>
      </a:lvl3pPr>
      <a:lvl4pPr algn="l" rtl="0" fontAlgn="base">
        <a:spcBef>
          <a:spcPct val="0"/>
        </a:spcBef>
        <a:spcAft>
          <a:spcPct val="0"/>
        </a:spcAft>
        <a:defRPr sz="3600">
          <a:solidFill>
            <a:schemeClr val="bg2"/>
          </a:solidFill>
          <a:latin typeface="Arial" charset="0"/>
        </a:defRPr>
      </a:lvl4pPr>
      <a:lvl5pPr algn="l" rtl="0" fontAlgn="base">
        <a:spcBef>
          <a:spcPct val="0"/>
        </a:spcBef>
        <a:spcAft>
          <a:spcPct val="0"/>
        </a:spcAft>
        <a:defRPr sz="3600">
          <a:solidFill>
            <a:schemeClr val="bg2"/>
          </a:solidFill>
          <a:latin typeface="Arial" charset="0"/>
        </a:defRPr>
      </a:lvl5pPr>
      <a:lvl6pPr marL="457200" algn="l" rtl="0" fontAlgn="base">
        <a:spcBef>
          <a:spcPct val="0"/>
        </a:spcBef>
        <a:spcAft>
          <a:spcPct val="0"/>
        </a:spcAft>
        <a:defRPr sz="3600">
          <a:solidFill>
            <a:schemeClr val="bg2"/>
          </a:solidFill>
          <a:latin typeface="Arial" charset="0"/>
        </a:defRPr>
      </a:lvl6pPr>
      <a:lvl7pPr marL="914400" algn="l" rtl="0" fontAlgn="base">
        <a:spcBef>
          <a:spcPct val="0"/>
        </a:spcBef>
        <a:spcAft>
          <a:spcPct val="0"/>
        </a:spcAft>
        <a:defRPr sz="3600">
          <a:solidFill>
            <a:schemeClr val="bg2"/>
          </a:solidFill>
          <a:latin typeface="Arial" charset="0"/>
        </a:defRPr>
      </a:lvl7pPr>
      <a:lvl8pPr marL="1371600" algn="l" rtl="0" fontAlgn="base">
        <a:spcBef>
          <a:spcPct val="0"/>
        </a:spcBef>
        <a:spcAft>
          <a:spcPct val="0"/>
        </a:spcAft>
        <a:defRPr sz="3600">
          <a:solidFill>
            <a:schemeClr val="bg2"/>
          </a:solidFill>
          <a:latin typeface="Arial" charset="0"/>
        </a:defRPr>
      </a:lvl8pPr>
      <a:lvl9pPr marL="1828800" algn="l" rtl="0" fontAlgn="base">
        <a:spcBef>
          <a:spcPct val="0"/>
        </a:spcBef>
        <a:spcAft>
          <a:spcPct val="0"/>
        </a:spcAft>
        <a:defRPr sz="3600">
          <a:solidFill>
            <a:schemeClr val="bg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2263" y="2780928"/>
            <a:ext cx="5400675" cy="720080"/>
          </a:xfrm>
          <a:noFill/>
        </p:spPr>
        <p:txBody>
          <a:bodyPr/>
          <a:lstStyle/>
          <a:p>
            <a:r>
              <a:rPr lang="fr-FR" dirty="0" smtClean="0">
                <a:solidFill>
                  <a:schemeClr val="bg1"/>
                </a:solidFill>
                <a:latin typeface="Tahoma" charset="0"/>
              </a:rPr>
              <a:t>RDBMS</a:t>
            </a:r>
            <a:endParaRPr lang="uk-UA" dirty="0">
              <a:solidFill>
                <a:schemeClr val="bg1"/>
              </a:solidFill>
              <a:latin typeface="Taho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0" y="1772816"/>
            <a:ext cx="4249167" cy="649287"/>
          </a:xfrm>
        </p:spPr>
        <p:txBody>
          <a:bodyPr/>
          <a:lstStyle/>
          <a:p>
            <a:r>
              <a:rPr lang="fr-F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ahoma" charset="0"/>
              </a:rPr>
              <a:t>RDBMS </a:t>
            </a:r>
            <a:r>
              <a:rPr lang="fr-FR"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ahoma" charset="0"/>
              </a:rPr>
              <a:t>Definition</a:t>
            </a:r>
            <a:endParaRPr lang="uk-UA"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ahoma" charset="0"/>
            </a:endParaRPr>
          </a:p>
        </p:txBody>
      </p:sp>
      <p:sp>
        <p:nvSpPr>
          <p:cNvPr id="36867" name="Rectangle 3"/>
          <p:cNvSpPr>
            <a:spLocks noGrp="1" noChangeArrowheads="1"/>
          </p:cNvSpPr>
          <p:nvPr>
            <p:ph type="body" idx="1"/>
          </p:nvPr>
        </p:nvSpPr>
        <p:spPr>
          <a:xfrm>
            <a:off x="1187450" y="2997200"/>
            <a:ext cx="7632700" cy="3671888"/>
          </a:xfrm>
        </p:spPr>
        <p:txBody>
          <a:bodyPr/>
          <a:lstStyle/>
          <a:p>
            <a:pPr>
              <a:buNone/>
            </a:pPr>
            <a:r>
              <a:rPr lang="en-US" sz="1800" b="1" dirty="0" smtClean="0">
                <a:solidFill>
                  <a:schemeClr val="accent4">
                    <a:lumMod val="50000"/>
                  </a:schemeClr>
                </a:solidFill>
              </a:rPr>
              <a:t>     </a:t>
            </a:r>
          </a:p>
          <a:p>
            <a:pPr>
              <a:buNone/>
            </a:pPr>
            <a:endParaRPr lang="en-US" sz="1800" b="1" dirty="0" smtClean="0">
              <a:solidFill>
                <a:schemeClr val="accent4">
                  <a:lumMod val="50000"/>
                </a:schemeClr>
              </a:solidFill>
            </a:endParaRPr>
          </a:p>
          <a:p>
            <a:pPr>
              <a:buNone/>
            </a:pPr>
            <a:r>
              <a:rPr lang="en-US" sz="1800" b="1" dirty="0" smtClean="0">
                <a:solidFill>
                  <a:schemeClr val="accent4">
                    <a:lumMod val="50000"/>
                  </a:schemeClr>
                </a:solidFill>
              </a:rPr>
              <a:t>      A </a:t>
            </a:r>
            <a:r>
              <a:rPr lang="en-US" sz="1800" b="1" dirty="0" smtClean="0">
                <a:solidFill>
                  <a:schemeClr val="accent4">
                    <a:lumMod val="50000"/>
                  </a:schemeClr>
                </a:solidFill>
              </a:rPr>
              <a:t>relational database management system (RDBMS) is a collection of programs and capabilities that enable IT teams and others to create, update, administer and otherwise interact with a relational database. </a:t>
            </a:r>
            <a:r>
              <a:rPr lang="en-US" sz="1800" b="1" dirty="0" err="1" smtClean="0">
                <a:solidFill>
                  <a:schemeClr val="accent4">
                    <a:lumMod val="50000"/>
                  </a:schemeClr>
                </a:solidFill>
              </a:rPr>
              <a:t>RDBMSes</a:t>
            </a:r>
            <a:r>
              <a:rPr lang="en-US" sz="1800" b="1" dirty="0" smtClean="0">
                <a:solidFill>
                  <a:schemeClr val="accent4">
                    <a:lumMod val="50000"/>
                  </a:schemeClr>
                </a:solidFill>
              </a:rPr>
              <a:t> store data in the form of tables, with most commercial relational database management systems using Structured Query </a:t>
            </a:r>
            <a:r>
              <a:rPr lang="en-US" sz="1800" b="1" dirty="0" smtClean="0">
                <a:solidFill>
                  <a:schemeClr val="accent4">
                    <a:lumMod val="50000"/>
                  </a:schemeClr>
                </a:solidFill>
              </a:rPr>
              <a:t>Language (SQL</a:t>
            </a:r>
            <a:r>
              <a:rPr lang="en-US" sz="1800" b="1" dirty="0" smtClean="0">
                <a:solidFill>
                  <a:schemeClr val="accent4">
                    <a:lumMod val="50000"/>
                  </a:schemeClr>
                </a:solidFill>
              </a:rPr>
              <a:t>) to access the database. However, since SQL was invented after the initial development of the relational model, it is not necessary for RDBMS use.</a:t>
            </a:r>
          </a:p>
          <a:p>
            <a:pPr>
              <a:buNone/>
            </a:pPr>
            <a:endParaRPr lang="uk-UA" sz="1800" b="1" dirty="0">
              <a:solidFill>
                <a:schemeClr val="accent4">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140968"/>
            <a:ext cx="7776864" cy="923330"/>
          </a:xfrm>
          <a:prstGeom prst="rect">
            <a:avLst/>
          </a:prstGeom>
        </p:spPr>
        <p:txBody>
          <a:bodyPr wrap="square">
            <a:spAutoFit/>
          </a:bodyPr>
          <a:lstStyle/>
          <a:p>
            <a:r>
              <a:rPr lang="en-US" b="1" dirty="0" smtClean="0">
                <a:solidFill>
                  <a:schemeClr val="accent4">
                    <a:lumMod val="50000"/>
                  </a:schemeClr>
                </a:solidFill>
              </a:rPr>
              <a:t>     </a:t>
            </a:r>
            <a:r>
              <a:rPr lang="en-US" b="1" dirty="0" err="1" smtClean="0">
                <a:solidFill>
                  <a:schemeClr val="accent4">
                    <a:lumMod val="50000"/>
                  </a:schemeClr>
                </a:solidFill>
              </a:rPr>
              <a:t>MySQL</a:t>
            </a:r>
            <a:r>
              <a:rPr lang="en-US" b="1" dirty="0" smtClean="0">
                <a:solidFill>
                  <a:schemeClr val="accent4">
                    <a:lumMod val="50000"/>
                  </a:schemeClr>
                </a:solidFill>
              </a:rPr>
              <a:t> is </a:t>
            </a:r>
            <a:r>
              <a:rPr lang="en-US" b="1" dirty="0" smtClean="0">
                <a:solidFill>
                  <a:schemeClr val="accent4">
                    <a:lumMod val="50000"/>
                  </a:schemeClr>
                </a:solidFill>
              </a:rPr>
              <a:t>a relational database management system. This database language is based on the </a:t>
            </a:r>
            <a:r>
              <a:rPr lang="en-US" b="1" dirty="0" smtClean="0">
                <a:solidFill>
                  <a:schemeClr val="accent4">
                    <a:lumMod val="50000"/>
                  </a:schemeClr>
                </a:solidFill>
              </a:rPr>
              <a:t>SQL queries </a:t>
            </a:r>
            <a:r>
              <a:rPr lang="en-US" b="1" dirty="0" smtClean="0">
                <a:solidFill>
                  <a:schemeClr val="accent4">
                    <a:lumMod val="50000"/>
                  </a:schemeClr>
                </a:solidFill>
              </a:rPr>
              <a:t>to access and manage the records of the table.</a:t>
            </a:r>
            <a:endParaRPr lang="fr-FR" b="1" dirty="0">
              <a:solidFill>
                <a:schemeClr val="accent4">
                  <a:lumMod val="50000"/>
                </a:schemeClr>
              </a:solidFill>
            </a:endParaRPr>
          </a:p>
        </p:txBody>
      </p:sp>
      <p:sp>
        <p:nvSpPr>
          <p:cNvPr id="3" name="Rectangle 2"/>
          <p:cNvSpPr txBox="1">
            <a:spLocks noChangeArrowheads="1"/>
          </p:cNvSpPr>
          <p:nvPr/>
        </p:nvSpPr>
        <p:spPr>
          <a:xfrm>
            <a:off x="3347864" y="1124744"/>
            <a:ext cx="5401295" cy="64928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MySQL </a:t>
            </a:r>
            <a:r>
              <a:rPr kumimoji="0" lang="fr-FR" sz="3200" b="1" i="0" u="none" strike="noStrike" kern="0" cap="none" spc="0" normalizeH="0" baseline="0" noProof="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Definition</a:t>
            </a:r>
            <a:endParaRPr kumimoji="0" lang="uk-UA" sz="3200" b="1" i="0" u="none" strike="noStrike" kern="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3140968"/>
            <a:ext cx="7344816" cy="2308324"/>
          </a:xfrm>
          <a:prstGeom prst="rect">
            <a:avLst/>
          </a:prstGeom>
        </p:spPr>
        <p:txBody>
          <a:bodyPr wrap="square">
            <a:spAutoFit/>
          </a:bodyPr>
          <a:lstStyle/>
          <a:p>
            <a:r>
              <a:rPr lang="en-US" b="1" dirty="0" smtClean="0"/>
              <a:t>     </a:t>
            </a:r>
            <a:r>
              <a:rPr lang="en-US" b="1" dirty="0" err="1" smtClean="0">
                <a:solidFill>
                  <a:schemeClr val="accent1">
                    <a:lumMod val="50000"/>
                  </a:schemeClr>
                </a:solidFill>
                <a:effectLst>
                  <a:outerShdw blurRad="38100" dist="38100" dir="2700000" algn="tl">
                    <a:srgbClr val="000000">
                      <a:alpha val="43137"/>
                    </a:srgbClr>
                  </a:outerShdw>
                </a:effectLst>
              </a:rPr>
              <a:t>PostgreSQL</a:t>
            </a:r>
            <a:r>
              <a:rPr lang="en-US" b="1" dirty="0" smtClean="0">
                <a:solidFill>
                  <a:schemeClr val="accent1">
                    <a:lumMod val="50000"/>
                  </a:schemeClr>
                </a:solidFill>
                <a:effectLst>
                  <a:outerShdw blurRad="38100" dist="38100" dir="2700000" algn="tl">
                    <a:srgbClr val="000000">
                      <a:alpha val="43137"/>
                    </a:srgbClr>
                  </a:outerShdw>
                </a:effectLst>
              </a:rPr>
              <a:t> is : </a:t>
            </a:r>
          </a:p>
          <a:p>
            <a:pPr>
              <a:buFont typeface="Arial" pitchFamily="34" charset="0"/>
              <a:buChar char="•"/>
            </a:pPr>
            <a:r>
              <a:rPr lang="en-US" b="1" dirty="0" smtClean="0"/>
              <a:t> An </a:t>
            </a:r>
            <a:r>
              <a:rPr lang="en-US" b="1" dirty="0" smtClean="0"/>
              <a:t>advanced, enterprise-class, and open-source relational database system. </a:t>
            </a:r>
            <a:r>
              <a:rPr lang="en-US" b="1" dirty="0" err="1" smtClean="0"/>
              <a:t>PostgreSQL</a:t>
            </a:r>
            <a:r>
              <a:rPr lang="en-US" b="1" dirty="0" smtClean="0"/>
              <a:t> supports both SQL (relational) and JSON (non-relational) querying.</a:t>
            </a:r>
          </a:p>
          <a:p>
            <a:pPr>
              <a:buFont typeface="Arial" pitchFamily="34" charset="0"/>
              <a:buChar char="•"/>
            </a:pPr>
            <a:r>
              <a:rPr lang="en-US" b="1" dirty="0" smtClean="0"/>
              <a:t> A </a:t>
            </a:r>
            <a:r>
              <a:rPr lang="en-US" b="1" dirty="0" smtClean="0"/>
              <a:t>highly stable database backed by more than 20 years of development by the open-source community.</a:t>
            </a:r>
          </a:p>
          <a:p>
            <a:pPr>
              <a:buFont typeface="Arial" pitchFamily="34" charset="0"/>
              <a:buChar char="•"/>
            </a:pPr>
            <a:r>
              <a:rPr lang="en-US" b="1" dirty="0" smtClean="0"/>
              <a:t>U</a:t>
            </a:r>
            <a:r>
              <a:rPr lang="en-US" b="1" dirty="0" smtClean="0"/>
              <a:t>sed </a:t>
            </a:r>
            <a:r>
              <a:rPr lang="en-US" b="1" dirty="0" smtClean="0"/>
              <a:t>as a primary database for many web applications as well as mobile and analytics applications.</a:t>
            </a:r>
            <a:endParaRPr lang="en-US" b="1" dirty="0"/>
          </a:p>
        </p:txBody>
      </p:sp>
      <p:sp>
        <p:nvSpPr>
          <p:cNvPr id="5" name="Rectangle 2"/>
          <p:cNvSpPr txBox="1">
            <a:spLocks noChangeArrowheads="1"/>
          </p:cNvSpPr>
          <p:nvPr/>
        </p:nvSpPr>
        <p:spPr>
          <a:xfrm>
            <a:off x="3742705" y="1124744"/>
            <a:ext cx="5401295" cy="64928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3200" b="1" i="0" u="none" strike="noStrike" kern="0" cap="none" spc="0" normalizeH="0" baseline="0" noProof="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PostgreSQL</a:t>
            </a:r>
            <a:r>
              <a:rPr kumimoji="0" lang="fr-FR" sz="3200" b="1" i="0" u="none" strike="noStrike" kern="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 </a:t>
            </a:r>
            <a:r>
              <a:rPr kumimoji="0" lang="fr-FR" sz="3200" b="1" i="0" u="none" strike="noStrike" kern="0" cap="none" spc="0" normalizeH="0" baseline="0" noProof="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Definition</a:t>
            </a:r>
            <a:endParaRPr kumimoji="0" lang="uk-UA" sz="3200" b="1" i="0" u="none" strike="noStrike" kern="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068960"/>
            <a:ext cx="7272808" cy="2585323"/>
          </a:xfrm>
          <a:prstGeom prst="rect">
            <a:avLst/>
          </a:prstGeom>
        </p:spPr>
        <p:txBody>
          <a:bodyPr wrap="square">
            <a:spAutoFit/>
          </a:bodyPr>
          <a:lstStyle/>
          <a:p>
            <a:r>
              <a:rPr lang="en-US" b="1" dirty="0" smtClean="0">
                <a:solidFill>
                  <a:schemeClr val="tx1">
                    <a:lumMod val="50000"/>
                  </a:schemeClr>
                </a:solidFill>
              </a:rPr>
              <a:t>            Functions </a:t>
            </a:r>
            <a:r>
              <a:rPr lang="en-US" b="1" dirty="0" smtClean="0">
                <a:solidFill>
                  <a:schemeClr val="tx1">
                    <a:lumMod val="50000"/>
                  </a:schemeClr>
                </a:solidFill>
              </a:rPr>
              <a:t>in SQL Server are the database objects that contains a set of SQL statements to perform a specific task. A function accepts input parameters, perform actions, and then return the result. We should note that functions always return either a single value or a table. The main purpose of functions is to replicate the common task easily. We can build functions one time and can use them in multiple locations based on our needs. SQL Server does not allow to use of the functions for inserting, deleting, or updating records in the database tables.</a:t>
            </a:r>
            <a:endParaRPr lang="fr-FR" b="1" dirty="0">
              <a:solidFill>
                <a:schemeClr val="tx1">
                  <a:lumMod val="50000"/>
                </a:schemeClr>
              </a:solidFill>
            </a:endParaRPr>
          </a:p>
        </p:txBody>
      </p:sp>
      <p:sp>
        <p:nvSpPr>
          <p:cNvPr id="3" name="Rectangle 2"/>
          <p:cNvSpPr txBox="1">
            <a:spLocks noChangeArrowheads="1"/>
          </p:cNvSpPr>
          <p:nvPr/>
        </p:nvSpPr>
        <p:spPr>
          <a:xfrm>
            <a:off x="3742705" y="1124744"/>
            <a:ext cx="5401295" cy="649287"/>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fr-FR" sz="3200" b="1" kern="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ahoma" charset="0"/>
                <a:ea typeface="+mj-ea"/>
                <a:cs typeface="+mj-cs"/>
              </a:rPr>
              <a:t>SQL SERVER</a:t>
            </a:r>
            <a:r>
              <a:rPr kumimoji="0" lang="fr-FR" sz="3200" b="1" i="0" u="none" strike="noStrike" kern="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 </a:t>
            </a:r>
            <a:r>
              <a:rPr kumimoji="0" lang="fr-FR" sz="3200" b="1" i="0" u="none" strike="noStrike" kern="0" cap="none" spc="0" normalizeH="0" baseline="0" noProof="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rPr>
              <a:t>Definition</a:t>
            </a:r>
            <a:endParaRPr kumimoji="0" lang="uk-UA" sz="3200" b="1" i="0" u="none" strike="noStrike" kern="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ahoma"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 y="-2"/>
          <a:ext cx="9144001" cy="7100467"/>
        </p:xfrm>
        <a:graphic>
          <a:graphicData uri="http://schemas.openxmlformats.org/drawingml/2006/table">
            <a:tbl>
              <a:tblPr>
                <a:tableStyleId>{775DCB02-9BB8-47FD-8907-85C794F793BA}</a:tableStyleId>
              </a:tblPr>
              <a:tblGrid>
                <a:gridCol w="2172855"/>
                <a:gridCol w="2172855"/>
                <a:gridCol w="4798291"/>
              </a:tblGrid>
              <a:tr h="212187">
                <a:tc>
                  <a:txBody>
                    <a:bodyPr/>
                    <a:lstStyle/>
                    <a:p>
                      <a:pPr algn="l" fontAlgn="base"/>
                      <a:r>
                        <a:rPr lang="fr-FR" sz="1000"/>
                        <a:t>S.NO.</a:t>
                      </a:r>
                      <a:endParaRPr lang="fr-FR" sz="1000" b="0"/>
                    </a:p>
                  </a:txBody>
                  <a:tcPr marL="29656" marR="29656" marT="29656" marB="29656" anchor="ctr"/>
                </a:tc>
                <a:tc>
                  <a:txBody>
                    <a:bodyPr/>
                    <a:lstStyle/>
                    <a:p>
                      <a:pPr algn="l" fontAlgn="base"/>
                      <a:r>
                        <a:rPr lang="fr-FR" sz="1000"/>
                        <a:t>MySQL</a:t>
                      </a:r>
                      <a:endParaRPr lang="fr-FR" sz="1000" b="0"/>
                    </a:p>
                  </a:txBody>
                  <a:tcPr marL="29656" marR="29656" marT="29656" marB="29656" anchor="ctr"/>
                </a:tc>
                <a:tc>
                  <a:txBody>
                    <a:bodyPr/>
                    <a:lstStyle/>
                    <a:p>
                      <a:pPr algn="l" fontAlgn="base"/>
                      <a:r>
                        <a:rPr lang="fr-FR" sz="1000"/>
                        <a:t>PostgreSQL</a:t>
                      </a:r>
                      <a:endParaRPr lang="fr-FR" sz="1000" b="0"/>
                    </a:p>
                  </a:txBody>
                  <a:tcPr marL="29656" marR="29656" marT="29656" marB="29656" anchor="ctr"/>
                </a:tc>
              </a:tr>
              <a:tr h="440385">
                <a:tc>
                  <a:txBody>
                    <a:bodyPr/>
                    <a:lstStyle/>
                    <a:p>
                      <a:pPr algn="l" fontAlgn="base"/>
                      <a:r>
                        <a:rPr lang="fr-FR" sz="1000"/>
                        <a:t>1.</a:t>
                      </a:r>
                      <a:endParaRPr lang="fr-FR" sz="1000" b="0"/>
                    </a:p>
                  </a:txBody>
                  <a:tcPr marL="29656" marR="29656" marT="41518" marB="41518" anchor="ctr"/>
                </a:tc>
                <a:tc>
                  <a:txBody>
                    <a:bodyPr/>
                    <a:lstStyle/>
                    <a:p>
                      <a:pPr algn="l" fontAlgn="base"/>
                      <a:r>
                        <a:rPr lang="en-US" sz="1000" dirty="0"/>
                        <a:t>It is the most popular Database.</a:t>
                      </a:r>
                      <a:endParaRPr lang="en-US" sz="1000" b="0" dirty="0"/>
                    </a:p>
                  </a:txBody>
                  <a:tcPr marL="29656" marR="29656" marT="41518" marB="41518" anchor="ctr"/>
                </a:tc>
                <a:tc>
                  <a:txBody>
                    <a:bodyPr/>
                    <a:lstStyle/>
                    <a:p>
                      <a:pPr algn="l" fontAlgn="base"/>
                      <a:r>
                        <a:rPr lang="en-US" sz="1000"/>
                        <a:t>It is the most advanced Database.</a:t>
                      </a:r>
                      <a:endParaRPr lang="en-US" sz="1000" b="0"/>
                    </a:p>
                  </a:txBody>
                  <a:tcPr marL="29656" marR="29656" marT="41518" marB="41518" anchor="ctr"/>
                </a:tc>
              </a:tr>
              <a:tr h="340298">
                <a:tc>
                  <a:txBody>
                    <a:bodyPr/>
                    <a:lstStyle/>
                    <a:p>
                      <a:pPr algn="l" fontAlgn="base"/>
                      <a:r>
                        <a:rPr lang="fr-FR" sz="1000"/>
                        <a:t>2.</a:t>
                      </a:r>
                      <a:endParaRPr lang="fr-FR" sz="1000" b="0"/>
                    </a:p>
                  </a:txBody>
                  <a:tcPr marL="29656" marR="29656" marT="41518" marB="41518" anchor="ctr"/>
                </a:tc>
                <a:tc>
                  <a:txBody>
                    <a:bodyPr/>
                    <a:lstStyle/>
                    <a:p>
                      <a:pPr algn="l" fontAlgn="base"/>
                      <a:r>
                        <a:rPr lang="en-US" sz="1000"/>
                        <a:t>It is a relational-based DBMS.</a:t>
                      </a:r>
                      <a:endParaRPr lang="en-US" sz="1000" b="0"/>
                    </a:p>
                  </a:txBody>
                  <a:tcPr marL="29656" marR="29656" marT="41518" marB="41518" anchor="ctr"/>
                </a:tc>
                <a:tc>
                  <a:txBody>
                    <a:bodyPr/>
                    <a:lstStyle/>
                    <a:p>
                      <a:pPr algn="l" fontAlgn="base"/>
                      <a:r>
                        <a:rPr lang="en-US" sz="1000"/>
                        <a:t>It is an object-based relational DBMS</a:t>
                      </a:r>
                      <a:endParaRPr lang="en-US" sz="1000" b="0"/>
                    </a:p>
                  </a:txBody>
                  <a:tcPr marL="29656" marR="29656" marT="41518" marB="41518" anchor="ctr"/>
                </a:tc>
              </a:tr>
              <a:tr h="540473">
                <a:tc>
                  <a:txBody>
                    <a:bodyPr/>
                    <a:lstStyle/>
                    <a:p>
                      <a:pPr algn="l" fontAlgn="base"/>
                      <a:r>
                        <a:rPr lang="fr-FR" sz="1000"/>
                        <a:t>3.</a:t>
                      </a:r>
                      <a:endParaRPr lang="fr-FR" sz="1000" b="0"/>
                    </a:p>
                  </a:txBody>
                  <a:tcPr marL="29656" marR="29656" marT="41518" marB="41518" anchor="ctr"/>
                </a:tc>
                <a:tc>
                  <a:txBody>
                    <a:bodyPr/>
                    <a:lstStyle/>
                    <a:p>
                      <a:pPr algn="l" fontAlgn="base"/>
                      <a:r>
                        <a:rPr lang="en-US" sz="1000"/>
                        <a:t>It is an ACID-compliant only when used with InnoDB and NDB cluster engines</a:t>
                      </a:r>
                      <a:endParaRPr lang="en-US" sz="1000" b="0"/>
                    </a:p>
                  </a:txBody>
                  <a:tcPr marL="29656" marR="29656" marT="41518" marB="41518" anchor="ctr"/>
                </a:tc>
                <a:tc>
                  <a:txBody>
                    <a:bodyPr/>
                    <a:lstStyle/>
                    <a:p>
                      <a:pPr algn="l" fontAlgn="base"/>
                      <a:r>
                        <a:rPr lang="en-US" sz="1000"/>
                        <a:t>It is an ACID-compliant from the ground up.</a:t>
                      </a:r>
                      <a:endParaRPr lang="en-US" sz="1000" b="0"/>
                    </a:p>
                  </a:txBody>
                  <a:tcPr marL="29656" marR="29656" marT="41518" marB="41518" anchor="ctr"/>
                </a:tc>
              </a:tr>
              <a:tr h="340298">
                <a:tc>
                  <a:txBody>
                    <a:bodyPr/>
                    <a:lstStyle/>
                    <a:p>
                      <a:pPr algn="l" fontAlgn="base"/>
                      <a:r>
                        <a:rPr lang="fr-FR" sz="1000"/>
                        <a:t>4.</a:t>
                      </a:r>
                      <a:endParaRPr lang="fr-FR" sz="1000" b="0"/>
                    </a:p>
                  </a:txBody>
                  <a:tcPr marL="29656" marR="29656" marT="41518" marB="41518" anchor="ctr"/>
                </a:tc>
                <a:tc>
                  <a:txBody>
                    <a:bodyPr/>
                    <a:lstStyle/>
                    <a:p>
                      <a:pPr algn="l" fontAlgn="base"/>
                      <a:r>
                        <a:rPr lang="en-US" sz="1000"/>
                        <a:t>The implementation language is C/C++.</a:t>
                      </a:r>
                      <a:endParaRPr lang="en-US" sz="1000" b="0"/>
                    </a:p>
                  </a:txBody>
                  <a:tcPr marL="29656" marR="29656" marT="41518" marB="41518" anchor="ctr"/>
                </a:tc>
                <a:tc>
                  <a:txBody>
                    <a:bodyPr/>
                    <a:lstStyle/>
                    <a:p>
                      <a:pPr algn="l" fontAlgn="base"/>
                      <a:r>
                        <a:rPr lang="en-US" sz="1000"/>
                        <a:t>The implementation language is C.</a:t>
                      </a:r>
                      <a:endParaRPr lang="en-US" sz="1000" b="0"/>
                    </a:p>
                  </a:txBody>
                  <a:tcPr marL="29656" marR="29656" marT="41518" marB="41518" anchor="ctr"/>
                </a:tc>
              </a:tr>
              <a:tr h="340298">
                <a:tc>
                  <a:txBody>
                    <a:bodyPr/>
                    <a:lstStyle/>
                    <a:p>
                      <a:pPr algn="l" fontAlgn="base"/>
                      <a:r>
                        <a:rPr lang="fr-FR" sz="1000"/>
                        <a:t>5.</a:t>
                      </a:r>
                      <a:endParaRPr lang="fr-FR" sz="1000" b="0"/>
                    </a:p>
                  </a:txBody>
                  <a:tcPr marL="29656" marR="29656" marT="41518" marB="41518" anchor="ctr"/>
                </a:tc>
                <a:tc>
                  <a:txBody>
                    <a:bodyPr/>
                    <a:lstStyle/>
                    <a:p>
                      <a:pPr algn="l" fontAlgn="base"/>
                      <a:r>
                        <a:rPr lang="en-US" sz="1000"/>
                        <a:t>It supports the CASCADE option.</a:t>
                      </a:r>
                      <a:endParaRPr lang="en-US" sz="1000" b="0"/>
                    </a:p>
                  </a:txBody>
                  <a:tcPr marL="29656" marR="29656" marT="41518" marB="41518" anchor="ctr"/>
                </a:tc>
                <a:tc>
                  <a:txBody>
                    <a:bodyPr/>
                    <a:lstStyle/>
                    <a:p>
                      <a:pPr algn="l" fontAlgn="base"/>
                      <a:r>
                        <a:rPr lang="fr-FR" sz="1000"/>
                        <a:t>CASCADE option is supported.</a:t>
                      </a:r>
                      <a:endParaRPr lang="fr-FR" sz="1000" b="0"/>
                    </a:p>
                  </a:txBody>
                  <a:tcPr marL="29656" marR="29656" marT="41518" marB="41518" anchor="ctr"/>
                </a:tc>
              </a:tr>
              <a:tr h="340298">
                <a:tc>
                  <a:txBody>
                    <a:bodyPr/>
                    <a:lstStyle/>
                    <a:p>
                      <a:pPr algn="l" fontAlgn="base"/>
                      <a:r>
                        <a:rPr lang="fr-FR" sz="1000"/>
                        <a:t>6.</a:t>
                      </a:r>
                      <a:endParaRPr lang="fr-FR" sz="1000" b="0"/>
                    </a:p>
                  </a:txBody>
                  <a:tcPr marL="29656" marR="29656" marT="41518" marB="41518" anchor="ctr"/>
                </a:tc>
                <a:tc>
                  <a:txBody>
                    <a:bodyPr/>
                    <a:lstStyle/>
                    <a:p>
                      <a:pPr algn="l" fontAlgn="base"/>
                      <a:r>
                        <a:rPr lang="en-US" sz="1000"/>
                        <a:t>GUI tool provided is MySQL Workbench</a:t>
                      </a:r>
                      <a:endParaRPr lang="en-US" sz="1000" b="0"/>
                    </a:p>
                  </a:txBody>
                  <a:tcPr marL="29656" marR="29656" marT="41518" marB="41518" anchor="ctr"/>
                </a:tc>
                <a:tc>
                  <a:txBody>
                    <a:bodyPr/>
                    <a:lstStyle/>
                    <a:p>
                      <a:pPr algn="l" fontAlgn="base"/>
                      <a:r>
                        <a:rPr lang="fr-FR" sz="1000"/>
                        <a:t>PgAdmin is provided</a:t>
                      </a:r>
                      <a:endParaRPr lang="fr-FR" sz="1000" b="0"/>
                    </a:p>
                  </a:txBody>
                  <a:tcPr marL="29656" marR="29656" marT="41518" marB="41518" anchor="ctr"/>
                </a:tc>
              </a:tr>
              <a:tr h="440385">
                <a:tc>
                  <a:txBody>
                    <a:bodyPr/>
                    <a:lstStyle/>
                    <a:p>
                      <a:pPr algn="l" fontAlgn="base"/>
                      <a:r>
                        <a:rPr lang="fr-FR" sz="1000"/>
                        <a:t>7.</a:t>
                      </a:r>
                      <a:endParaRPr lang="fr-FR" sz="1000" b="0"/>
                    </a:p>
                  </a:txBody>
                  <a:tcPr marL="29656" marR="29656" marT="41518" marB="41518" anchor="ctr"/>
                </a:tc>
                <a:tc>
                  <a:txBody>
                    <a:bodyPr/>
                    <a:lstStyle/>
                    <a:p>
                      <a:pPr algn="l" fontAlgn="base"/>
                      <a:r>
                        <a:rPr lang="en-US" sz="1000"/>
                        <a:t>It does not support partial, bitmap, and expression indexes.</a:t>
                      </a:r>
                      <a:endParaRPr lang="en-US" sz="1000" b="0"/>
                    </a:p>
                  </a:txBody>
                  <a:tcPr marL="29656" marR="29656" marT="41518" marB="41518" anchor="ctr"/>
                </a:tc>
                <a:tc>
                  <a:txBody>
                    <a:bodyPr/>
                    <a:lstStyle/>
                    <a:p>
                      <a:pPr algn="l" fontAlgn="base"/>
                      <a:r>
                        <a:rPr lang="en-US" sz="1000"/>
                        <a:t>It supports all of these</a:t>
                      </a:r>
                      <a:endParaRPr lang="en-US" sz="1000" b="0"/>
                    </a:p>
                  </a:txBody>
                  <a:tcPr marL="29656" marR="29656" marT="41518" marB="41518" anchor="ctr"/>
                </a:tc>
              </a:tr>
              <a:tr h="440385">
                <a:tc>
                  <a:txBody>
                    <a:bodyPr/>
                    <a:lstStyle/>
                    <a:p>
                      <a:pPr algn="l" fontAlgn="base"/>
                      <a:r>
                        <a:rPr lang="fr-FR" sz="1000"/>
                        <a:t>8.</a:t>
                      </a:r>
                      <a:endParaRPr lang="fr-FR" sz="1000" b="0"/>
                    </a:p>
                  </a:txBody>
                  <a:tcPr marL="29656" marR="29656" marT="41518" marB="41518" anchor="ctr"/>
                </a:tc>
                <a:tc>
                  <a:txBody>
                    <a:bodyPr/>
                    <a:lstStyle/>
                    <a:p>
                      <a:pPr algn="l" fontAlgn="base"/>
                      <a:r>
                        <a:rPr lang="en-US" sz="1000"/>
                        <a:t>It doesn’t provide support for Materialised views and Table inheritance.</a:t>
                      </a:r>
                      <a:endParaRPr lang="en-US" sz="1000" b="0"/>
                    </a:p>
                  </a:txBody>
                  <a:tcPr marL="29656" marR="29656" marT="41518" marB="41518" anchor="ctr"/>
                </a:tc>
                <a:tc>
                  <a:txBody>
                    <a:bodyPr/>
                    <a:lstStyle/>
                    <a:p>
                      <a:pPr algn="l" fontAlgn="base"/>
                      <a:r>
                        <a:rPr lang="en-US" sz="1000"/>
                        <a:t>PostgreSQL provides both of them.</a:t>
                      </a:r>
                      <a:endParaRPr lang="en-US" sz="1000" b="0"/>
                    </a:p>
                  </a:txBody>
                  <a:tcPr marL="29656" marR="29656" marT="41518" marB="41518" anchor="ctr"/>
                </a:tc>
              </a:tr>
              <a:tr h="540473">
                <a:tc>
                  <a:txBody>
                    <a:bodyPr/>
                    <a:lstStyle/>
                    <a:p>
                      <a:pPr algn="l" fontAlgn="base"/>
                      <a:r>
                        <a:rPr lang="fr-FR" sz="1000"/>
                        <a:t>9.</a:t>
                      </a:r>
                      <a:endParaRPr lang="fr-FR" sz="1000" b="0"/>
                    </a:p>
                  </a:txBody>
                  <a:tcPr marL="29656" marR="29656" marT="41518" marB="41518" anchor="ctr"/>
                </a:tc>
                <a:tc>
                  <a:txBody>
                    <a:bodyPr/>
                    <a:lstStyle/>
                    <a:p>
                      <a:pPr algn="l" fontAlgn="base"/>
                      <a:r>
                        <a:rPr lang="en-US" sz="1000"/>
                        <a:t>SQL only supports Standard data types.</a:t>
                      </a:r>
                      <a:endParaRPr lang="en-US" sz="1000" b="0"/>
                    </a:p>
                  </a:txBody>
                  <a:tcPr marL="29656" marR="29656" marT="41518" marB="41518" anchor="ctr"/>
                </a:tc>
                <a:tc>
                  <a:txBody>
                    <a:bodyPr/>
                    <a:lstStyle/>
                    <a:p>
                      <a:pPr algn="l" fontAlgn="base"/>
                      <a:r>
                        <a:rPr lang="en-US" sz="1000"/>
                        <a:t>It supports Advanced data types such as arrays, hstore, and user-defined types.</a:t>
                      </a:r>
                      <a:endParaRPr lang="en-US" sz="1000" b="0"/>
                    </a:p>
                  </a:txBody>
                  <a:tcPr marL="29656" marR="29656" marT="41518" marB="41518" anchor="ctr"/>
                </a:tc>
              </a:tr>
              <a:tr h="440385">
                <a:tc>
                  <a:txBody>
                    <a:bodyPr/>
                    <a:lstStyle/>
                    <a:p>
                      <a:pPr algn="l" fontAlgn="base"/>
                      <a:r>
                        <a:rPr lang="fr-FR" sz="1000"/>
                        <a:t>10.</a:t>
                      </a:r>
                      <a:endParaRPr lang="fr-FR" sz="1000" b="0"/>
                    </a:p>
                  </a:txBody>
                  <a:tcPr marL="29656" marR="29656" marT="41518" marB="41518" anchor="ctr"/>
                </a:tc>
                <a:tc>
                  <a:txBody>
                    <a:bodyPr/>
                    <a:lstStyle/>
                    <a:p>
                      <a:pPr algn="l" fontAlgn="base"/>
                      <a:r>
                        <a:rPr lang="en-US" sz="1000"/>
                        <a:t>SQL provides limited MVCC support ( in InnoDB)</a:t>
                      </a:r>
                      <a:endParaRPr lang="en-US" sz="1000" b="0"/>
                    </a:p>
                  </a:txBody>
                  <a:tcPr marL="29656" marR="29656" marT="41518" marB="41518" anchor="ctr"/>
                </a:tc>
                <a:tc>
                  <a:txBody>
                    <a:bodyPr/>
                    <a:lstStyle/>
                    <a:p>
                      <a:pPr algn="l" fontAlgn="base"/>
                      <a:r>
                        <a:rPr lang="fr-FR" sz="1000"/>
                        <a:t>Full MVCC support.</a:t>
                      </a:r>
                      <a:endParaRPr lang="fr-FR" sz="1000" b="0"/>
                    </a:p>
                  </a:txBody>
                  <a:tcPr marL="29656" marR="29656" marT="41518" marB="41518" anchor="ctr"/>
                </a:tc>
              </a:tr>
              <a:tr h="540473">
                <a:tc>
                  <a:txBody>
                    <a:bodyPr/>
                    <a:lstStyle/>
                    <a:p>
                      <a:pPr algn="l" fontAlgn="base"/>
                      <a:r>
                        <a:rPr lang="fr-FR" sz="1000"/>
                        <a:t>11.</a:t>
                      </a:r>
                      <a:endParaRPr lang="fr-FR" sz="1000" b="0"/>
                    </a:p>
                  </a:txBody>
                  <a:tcPr marL="29656" marR="29656" marT="41518" marB="41518" anchor="ctr"/>
                </a:tc>
                <a:tc>
                  <a:txBody>
                    <a:bodyPr/>
                    <a:lstStyle/>
                    <a:p>
                      <a:pPr algn="l" fontAlgn="base"/>
                      <a:r>
                        <a:rPr lang="en-US" sz="1000"/>
                        <a:t>It was developed in 1995 by a Swedish company named MySQL AB.</a:t>
                      </a:r>
                      <a:endParaRPr lang="en-US" sz="1000" b="0"/>
                    </a:p>
                  </a:txBody>
                  <a:tcPr marL="29656" marR="29656" marT="41518" marB="41518" anchor="ctr"/>
                </a:tc>
                <a:tc>
                  <a:txBody>
                    <a:bodyPr/>
                    <a:lstStyle/>
                    <a:p>
                      <a:pPr algn="l" fontAlgn="base"/>
                      <a:r>
                        <a:rPr lang="en-US" sz="1000"/>
                        <a:t>It was developed at the University of California, Department of Computer Science.</a:t>
                      </a:r>
                      <a:endParaRPr lang="en-US" sz="1000" b="0"/>
                    </a:p>
                  </a:txBody>
                  <a:tcPr marL="29656" marR="29656" marT="41518" marB="41518" anchor="ctr"/>
                </a:tc>
              </a:tr>
              <a:tr h="340298">
                <a:tc>
                  <a:txBody>
                    <a:bodyPr/>
                    <a:lstStyle/>
                    <a:p>
                      <a:pPr algn="l" fontAlgn="base"/>
                      <a:r>
                        <a:rPr lang="fr-FR" sz="1000"/>
                        <a:t>12.</a:t>
                      </a:r>
                      <a:endParaRPr lang="fr-FR" sz="1000" b="0"/>
                    </a:p>
                  </a:txBody>
                  <a:tcPr marL="29656" marR="29656" marT="41518" marB="41518" anchor="ctr"/>
                </a:tc>
                <a:tc>
                  <a:txBody>
                    <a:bodyPr/>
                    <a:lstStyle/>
                    <a:p>
                      <a:pPr algn="l" fontAlgn="base"/>
                      <a:r>
                        <a:rPr lang="en-US" sz="1000"/>
                        <a:t>It is reliable, simple, and faster.</a:t>
                      </a:r>
                      <a:endParaRPr lang="en-US" sz="1000" b="0"/>
                    </a:p>
                  </a:txBody>
                  <a:tcPr marL="29656" marR="29656" marT="41518" marB="41518" anchor="ctr"/>
                </a:tc>
                <a:tc>
                  <a:txBody>
                    <a:bodyPr/>
                    <a:lstStyle/>
                    <a:p>
                      <a:pPr algn="l" fontAlgn="base"/>
                      <a:r>
                        <a:rPr lang="en-US" sz="1000"/>
                        <a:t>It is slower and more complex.</a:t>
                      </a:r>
                      <a:endParaRPr lang="en-US" sz="1000" b="0"/>
                    </a:p>
                  </a:txBody>
                  <a:tcPr marL="29656" marR="29656" marT="41518" marB="41518" anchor="ctr"/>
                </a:tc>
              </a:tr>
              <a:tr h="340298">
                <a:tc>
                  <a:txBody>
                    <a:bodyPr/>
                    <a:lstStyle/>
                    <a:p>
                      <a:pPr algn="l" fontAlgn="base"/>
                      <a:r>
                        <a:rPr lang="fr-FR" sz="1000"/>
                        <a:t>13.</a:t>
                      </a:r>
                      <a:endParaRPr lang="fr-FR" sz="1000" b="0"/>
                    </a:p>
                  </a:txBody>
                  <a:tcPr marL="29656" marR="29656" marT="41518" marB="41518" anchor="ctr"/>
                </a:tc>
                <a:tc>
                  <a:txBody>
                    <a:bodyPr/>
                    <a:lstStyle/>
                    <a:p>
                      <a:pPr algn="l" fontAlgn="base"/>
                      <a:r>
                        <a:rPr lang="fr-FR" sz="1000"/>
                        <a:t>Troubleshooting MySQL is easy.</a:t>
                      </a:r>
                      <a:endParaRPr lang="fr-FR" sz="1000" b="0"/>
                    </a:p>
                  </a:txBody>
                  <a:tcPr marL="29656" marR="29656" marT="41518" marB="41518" anchor="ctr"/>
                </a:tc>
                <a:tc>
                  <a:txBody>
                    <a:bodyPr/>
                    <a:lstStyle/>
                    <a:p>
                      <a:pPr algn="l" fontAlgn="base"/>
                      <a:r>
                        <a:rPr lang="en-US" sz="1000"/>
                        <a:t>It is difficult to troubleshoot PostgreSQL.</a:t>
                      </a:r>
                      <a:endParaRPr lang="en-US" sz="1000" b="0"/>
                    </a:p>
                  </a:txBody>
                  <a:tcPr marL="29656" marR="29656" marT="41518" marB="41518" anchor="ctr"/>
                </a:tc>
              </a:tr>
              <a:tr h="340298">
                <a:tc>
                  <a:txBody>
                    <a:bodyPr/>
                    <a:lstStyle/>
                    <a:p>
                      <a:pPr algn="l" fontAlgn="base"/>
                      <a:r>
                        <a:rPr lang="fr-FR" sz="1000"/>
                        <a:t>14.</a:t>
                      </a:r>
                      <a:endParaRPr lang="fr-FR" sz="1000" b="0"/>
                    </a:p>
                  </a:txBody>
                  <a:tcPr marL="29656" marR="29656" marT="41518" marB="41518" anchor="ctr"/>
                </a:tc>
                <a:tc>
                  <a:txBody>
                    <a:bodyPr/>
                    <a:lstStyle/>
                    <a:p>
                      <a:pPr algn="l" fontAlgn="base"/>
                      <a:r>
                        <a:rPr lang="en-US" sz="1000"/>
                        <a:t>MySQL is licensed beneath GNU GPU.</a:t>
                      </a:r>
                      <a:endParaRPr lang="en-US" sz="1000" b="0"/>
                    </a:p>
                  </a:txBody>
                  <a:tcPr marL="29656" marR="29656" marT="41518" marB="41518" anchor="ctr"/>
                </a:tc>
                <a:tc>
                  <a:txBody>
                    <a:bodyPr/>
                    <a:lstStyle/>
                    <a:p>
                      <a:pPr algn="l" fontAlgn="base"/>
                      <a:r>
                        <a:rPr lang="en-US" sz="1000"/>
                        <a:t>PostgreSQL is licensed beneath MIT style.</a:t>
                      </a:r>
                      <a:endParaRPr lang="en-US" sz="1000" b="0"/>
                    </a:p>
                  </a:txBody>
                  <a:tcPr marL="29656" marR="29656" marT="41518" marB="41518" anchor="ctr"/>
                </a:tc>
              </a:tr>
              <a:tr h="440385">
                <a:tc>
                  <a:txBody>
                    <a:bodyPr/>
                    <a:lstStyle/>
                    <a:p>
                      <a:pPr algn="l" fontAlgn="base"/>
                      <a:r>
                        <a:rPr lang="fr-FR" sz="1000"/>
                        <a:t>15.</a:t>
                      </a:r>
                      <a:endParaRPr lang="fr-FR" sz="1000" b="0"/>
                    </a:p>
                  </a:txBody>
                  <a:tcPr marL="29656" marR="29656" marT="41518" marB="41518" anchor="ctr"/>
                </a:tc>
                <a:tc>
                  <a:txBody>
                    <a:bodyPr/>
                    <a:lstStyle/>
                    <a:p>
                      <a:pPr algn="l" fontAlgn="base"/>
                      <a:r>
                        <a:rPr lang="en-US" sz="1000"/>
                        <a:t>It is best suitable for simple operations like write and reading.</a:t>
                      </a:r>
                      <a:endParaRPr lang="en-US" sz="1000" b="0"/>
                    </a:p>
                  </a:txBody>
                  <a:tcPr marL="29656" marR="29656" marT="41518" marB="41518" anchor="ctr"/>
                </a:tc>
                <a:tc>
                  <a:txBody>
                    <a:bodyPr/>
                    <a:lstStyle/>
                    <a:p>
                      <a:pPr algn="l" fontAlgn="base"/>
                      <a:r>
                        <a:rPr lang="en-US" sz="1000"/>
                        <a:t>It is commonly used for large and complex operations.</a:t>
                      </a:r>
                      <a:endParaRPr lang="en-US" sz="1000" b="0"/>
                    </a:p>
                  </a:txBody>
                  <a:tcPr marL="29656" marR="29656" marT="41518" marB="41518" anchor="ctr"/>
                </a:tc>
              </a:tr>
              <a:tr h="440385">
                <a:tc>
                  <a:txBody>
                    <a:bodyPr/>
                    <a:lstStyle/>
                    <a:p>
                      <a:pPr algn="l" fontAlgn="base"/>
                      <a:r>
                        <a:rPr lang="fr-FR" sz="1000"/>
                        <a:t>16.</a:t>
                      </a:r>
                      <a:endParaRPr lang="fr-FR" sz="1000" b="0"/>
                    </a:p>
                  </a:txBody>
                  <a:tcPr marL="29656" marR="29656" marT="41518" marB="41518" anchor="ctr"/>
                </a:tc>
                <a:tc>
                  <a:txBody>
                    <a:bodyPr/>
                    <a:lstStyle/>
                    <a:p>
                      <a:pPr algn="l" fontAlgn="base"/>
                      <a:r>
                        <a:rPr lang="en-US" sz="1000"/>
                        <a:t>In MySQL, every connection created is an OS thread.</a:t>
                      </a:r>
                      <a:endParaRPr lang="en-US" sz="1000" b="0"/>
                    </a:p>
                  </a:txBody>
                  <a:tcPr marL="29656" marR="29656" marT="41518" marB="41518" anchor="ctr"/>
                </a:tc>
                <a:tc>
                  <a:txBody>
                    <a:bodyPr/>
                    <a:lstStyle/>
                    <a:p>
                      <a:pPr algn="l" fontAlgn="base"/>
                      <a:r>
                        <a:rPr lang="en-US" sz="1000" dirty="0"/>
                        <a:t>In </a:t>
                      </a:r>
                      <a:r>
                        <a:rPr lang="en-US" sz="1000" dirty="0" err="1"/>
                        <a:t>PostgreSQL</a:t>
                      </a:r>
                      <a:r>
                        <a:rPr lang="en-US" sz="1000" dirty="0"/>
                        <a:t>, every connection created is an OS process.</a:t>
                      </a:r>
                      <a:endParaRPr lang="en-US" sz="1000" b="0" dirty="0"/>
                    </a:p>
                  </a:txBody>
                  <a:tcPr marL="29656" marR="29656" marT="41518" marB="41518"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0" y="1"/>
          <a:ext cx="9143999" cy="6857998"/>
        </p:xfrm>
        <a:graphic>
          <a:graphicData uri="http://schemas.openxmlformats.org/drawingml/2006/table">
            <a:tbl>
              <a:tblPr>
                <a:tableStyleId>{775DCB02-9BB8-47FD-8907-85C794F793BA}</a:tableStyleId>
              </a:tblPr>
              <a:tblGrid>
                <a:gridCol w="5903406"/>
                <a:gridCol w="3240593"/>
              </a:tblGrid>
              <a:tr h="349966">
                <a:tc>
                  <a:txBody>
                    <a:bodyPr/>
                    <a:lstStyle/>
                    <a:p>
                      <a:pPr algn="ctr"/>
                      <a:r>
                        <a:rPr lang="fr-FR" sz="1100"/>
                        <a:t>SQL</a:t>
                      </a:r>
                      <a:endParaRPr lang="fr-FR" sz="1100" b="0" i="0">
                        <a:solidFill>
                          <a:srgbClr val="272C37"/>
                        </a:solidFill>
                        <a:latin typeface="Roboto"/>
                      </a:endParaRPr>
                    </a:p>
                  </a:txBody>
                  <a:tcPr marL="42570" marR="42570" marT="56760" marB="56760" anchor="ctr"/>
                </a:tc>
                <a:tc>
                  <a:txBody>
                    <a:bodyPr/>
                    <a:lstStyle/>
                    <a:p>
                      <a:pPr algn="ctr"/>
                      <a:r>
                        <a:rPr lang="fr-FR" sz="1100"/>
                        <a:t>MySQL</a:t>
                      </a:r>
                      <a:endParaRPr lang="fr-FR" sz="1100" b="0" i="0">
                        <a:solidFill>
                          <a:srgbClr val="272C37"/>
                        </a:solidFill>
                        <a:latin typeface="Roboto"/>
                      </a:endParaRPr>
                    </a:p>
                  </a:txBody>
                  <a:tcPr marL="42570" marR="42570" marT="56760" marB="56760" anchor="ctr"/>
                </a:tc>
              </a:tr>
              <a:tr h="858608">
                <a:tc>
                  <a:txBody>
                    <a:bodyPr/>
                    <a:lstStyle/>
                    <a:p>
                      <a:pPr algn="ctr"/>
                      <a:r>
                        <a:rPr lang="en-US" sz="1100" dirty="0"/>
                        <a:t>SQL is a query programming language that manages RDBMS.</a:t>
                      </a:r>
                      <a:endParaRPr lang="en-US" sz="1100" b="0" i="0" dirty="0">
                        <a:solidFill>
                          <a:srgbClr val="51565E"/>
                        </a:solidFill>
                        <a:latin typeface="Roboto"/>
                      </a:endParaRPr>
                    </a:p>
                  </a:txBody>
                  <a:tcPr marL="42570" marR="42570" marT="56760" marB="56760" anchor="ctr"/>
                </a:tc>
                <a:tc>
                  <a:txBody>
                    <a:bodyPr/>
                    <a:lstStyle/>
                    <a:p>
                      <a:pPr algn="ctr"/>
                      <a:r>
                        <a:rPr lang="en-US" sz="1100"/>
                        <a:t>MySQL is a relational database management system that uses SQL.</a:t>
                      </a:r>
                      <a:endParaRPr lang="en-US" sz="1100" b="0" i="0">
                        <a:solidFill>
                          <a:srgbClr val="51565E"/>
                        </a:solidFill>
                        <a:latin typeface="Roboto"/>
                      </a:endParaRPr>
                    </a:p>
                  </a:txBody>
                  <a:tcPr marL="42570" marR="42570" marT="56760" marB="56760" anchor="ctr"/>
                </a:tc>
              </a:tr>
              <a:tr h="1028156">
                <a:tc>
                  <a:txBody>
                    <a:bodyPr/>
                    <a:lstStyle/>
                    <a:p>
                      <a:pPr algn="ctr"/>
                      <a:r>
                        <a:rPr lang="en-US" sz="1100"/>
                        <a:t>SQL is primarily used to query and operate database systems.</a:t>
                      </a:r>
                      <a:endParaRPr lang="en-US" sz="1100" b="0" i="0">
                        <a:solidFill>
                          <a:srgbClr val="51565E"/>
                        </a:solidFill>
                        <a:latin typeface="Roboto"/>
                      </a:endParaRPr>
                    </a:p>
                  </a:txBody>
                  <a:tcPr marL="42570" marR="42570" marT="56760" marB="56760" anchor="ctr"/>
                </a:tc>
                <a:tc>
                  <a:txBody>
                    <a:bodyPr/>
                    <a:lstStyle/>
                    <a:p>
                      <a:pPr algn="ctr"/>
                      <a:r>
                        <a:rPr lang="en-US" sz="1100"/>
                        <a:t>MySQL allows you to handle, store, modify and delete data and store data in an organized way.</a:t>
                      </a:r>
                      <a:endParaRPr lang="en-US" sz="1100" b="0" i="0">
                        <a:solidFill>
                          <a:srgbClr val="51565E"/>
                        </a:solidFill>
                        <a:latin typeface="Roboto"/>
                      </a:endParaRPr>
                    </a:p>
                  </a:txBody>
                  <a:tcPr marL="42570" marR="42570" marT="56760" marB="56760" anchor="ctr"/>
                </a:tc>
              </a:tr>
              <a:tr h="1367252">
                <a:tc>
                  <a:txBody>
                    <a:bodyPr/>
                    <a:lstStyle/>
                    <a:p>
                      <a:pPr algn="ctr"/>
                      <a:r>
                        <a:rPr lang="en-US" sz="1100"/>
                        <a:t>SQL does not support any connector.</a:t>
                      </a:r>
                      <a:endParaRPr lang="en-US" sz="1100" b="0" i="0">
                        <a:solidFill>
                          <a:srgbClr val="51565E"/>
                        </a:solidFill>
                        <a:latin typeface="Roboto"/>
                      </a:endParaRPr>
                    </a:p>
                  </a:txBody>
                  <a:tcPr marL="42570" marR="42570" marT="56760" marB="56760" anchor="ctr"/>
                </a:tc>
                <a:tc>
                  <a:txBody>
                    <a:bodyPr/>
                    <a:lstStyle/>
                    <a:p>
                      <a:pPr algn="ctr"/>
                      <a:r>
                        <a:rPr lang="en-US" sz="1100"/>
                        <a:t>MySQL comes with an in-built tool known as MySQL Workbench that facilitates creating, designing, and building databases.</a:t>
                      </a:r>
                      <a:endParaRPr lang="en-US" sz="1100" b="0" i="0">
                        <a:solidFill>
                          <a:srgbClr val="51565E"/>
                        </a:solidFill>
                        <a:latin typeface="Roboto"/>
                      </a:endParaRPr>
                    </a:p>
                  </a:txBody>
                  <a:tcPr marL="42570" marR="42570" marT="56760" marB="56760" anchor="ctr"/>
                </a:tc>
              </a:tr>
              <a:tr h="858608">
                <a:tc>
                  <a:txBody>
                    <a:bodyPr/>
                    <a:lstStyle/>
                    <a:p>
                      <a:pPr algn="ctr"/>
                      <a:r>
                        <a:rPr lang="en-US" sz="1100"/>
                        <a:t>SQL follows a simple standard format without many or regular updates.</a:t>
                      </a:r>
                      <a:endParaRPr lang="en-US" sz="1100" b="0" i="0">
                        <a:solidFill>
                          <a:srgbClr val="51565E"/>
                        </a:solidFill>
                        <a:latin typeface="Roboto"/>
                      </a:endParaRPr>
                    </a:p>
                  </a:txBody>
                  <a:tcPr marL="42570" marR="42570" marT="56760" marB="56760" anchor="ctr"/>
                </a:tc>
                <a:tc>
                  <a:txBody>
                    <a:bodyPr/>
                    <a:lstStyle/>
                    <a:p>
                      <a:pPr algn="ctr"/>
                      <a:r>
                        <a:rPr lang="en-US" sz="1100"/>
                        <a:t>MySQL has numerous variants and gets frequent updates.</a:t>
                      </a:r>
                      <a:endParaRPr lang="en-US" sz="1100" b="0" i="0">
                        <a:solidFill>
                          <a:srgbClr val="51565E"/>
                        </a:solidFill>
                        <a:latin typeface="Roboto"/>
                      </a:endParaRPr>
                    </a:p>
                  </a:txBody>
                  <a:tcPr marL="42570" marR="42570" marT="56760" marB="56760" anchor="ctr"/>
                </a:tc>
              </a:tr>
              <a:tr h="1197704">
                <a:tc>
                  <a:txBody>
                    <a:bodyPr/>
                    <a:lstStyle/>
                    <a:p>
                      <a:pPr algn="ctr"/>
                      <a:r>
                        <a:rPr lang="en-US" sz="1100"/>
                        <a:t>SQL supports only a single storage engine.</a:t>
                      </a:r>
                      <a:endParaRPr lang="en-US" sz="1100" b="0" i="0">
                        <a:solidFill>
                          <a:srgbClr val="51565E"/>
                        </a:solidFill>
                        <a:latin typeface="Roboto"/>
                      </a:endParaRPr>
                    </a:p>
                  </a:txBody>
                  <a:tcPr marL="42570" marR="42570" marT="56760" marB="56760" anchor="ctr"/>
                </a:tc>
                <a:tc>
                  <a:txBody>
                    <a:bodyPr/>
                    <a:lstStyle/>
                    <a:p>
                      <a:pPr algn="ctr"/>
                      <a:r>
                        <a:rPr lang="en-US" sz="1100"/>
                        <a:t>MySQL offers support for multiple storage engines along with plug-in storage, making it more flexible.</a:t>
                      </a:r>
                      <a:endParaRPr lang="en-US" sz="1100" b="0" i="0">
                        <a:solidFill>
                          <a:srgbClr val="51565E"/>
                        </a:solidFill>
                        <a:latin typeface="Roboto"/>
                      </a:endParaRPr>
                    </a:p>
                  </a:txBody>
                  <a:tcPr marL="42570" marR="42570" marT="56760" marB="56760" anchor="ctr"/>
                </a:tc>
              </a:tr>
              <a:tr h="1197704">
                <a:tc>
                  <a:txBody>
                    <a:bodyPr/>
                    <a:lstStyle/>
                    <a:p>
                      <a:pPr algn="ctr"/>
                      <a:r>
                        <a:rPr lang="en-US" sz="1100"/>
                        <a:t>SQL does not allow other processors or even its own binaries to manipulate data during execution.</a:t>
                      </a:r>
                      <a:endParaRPr lang="en-US" sz="1100" b="0" i="0">
                        <a:solidFill>
                          <a:srgbClr val="51565E"/>
                        </a:solidFill>
                        <a:latin typeface="Roboto"/>
                      </a:endParaRPr>
                    </a:p>
                  </a:txBody>
                  <a:tcPr marL="42570" marR="42570" marT="56760" marB="56760" anchor="ctr"/>
                </a:tc>
                <a:tc>
                  <a:txBody>
                    <a:bodyPr/>
                    <a:lstStyle/>
                    <a:p>
                      <a:pPr algn="ctr"/>
                      <a:r>
                        <a:rPr lang="en-US" sz="1100" dirty="0" err="1"/>
                        <a:t>MySQL</a:t>
                      </a:r>
                      <a:r>
                        <a:rPr lang="en-US" sz="1100" dirty="0"/>
                        <a:t> is less secure than SQL, as it allows third-party processors to manipulate data files during execution.</a:t>
                      </a:r>
                      <a:endParaRPr lang="en-US" sz="1100" b="0" i="0" dirty="0">
                        <a:solidFill>
                          <a:srgbClr val="51565E"/>
                        </a:solidFill>
                        <a:latin typeface="Roboto"/>
                      </a:endParaRPr>
                    </a:p>
                  </a:txBody>
                  <a:tcPr marL="42570" marR="42570" marT="56760" marB="5676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0" y="-1"/>
          <a:ext cx="9144001" cy="10002800"/>
        </p:xfrm>
        <a:graphic>
          <a:graphicData uri="http://schemas.openxmlformats.org/drawingml/2006/table">
            <a:tbl>
              <a:tblPr>
                <a:tableStyleId>{775DCB02-9BB8-47FD-8907-85C794F793BA}</a:tableStyleId>
              </a:tblPr>
              <a:tblGrid>
                <a:gridCol w="2594148"/>
                <a:gridCol w="3267765"/>
                <a:gridCol w="3282088"/>
              </a:tblGrid>
              <a:tr h="1776126">
                <a:tc>
                  <a:txBody>
                    <a:bodyPr/>
                    <a:lstStyle/>
                    <a:p>
                      <a:pPr algn="l" fontAlgn="t"/>
                      <a:r>
                        <a:rPr lang="fr-FR" sz="1100" dirty="0"/>
                        <a:t>The Basis Of </a:t>
                      </a:r>
                      <a:r>
                        <a:rPr lang="fr-FR" sz="1100" dirty="0" err="1"/>
                        <a:t>Comparison</a:t>
                      </a:r>
                      <a:r>
                        <a:rPr lang="fr-FR" sz="1100" dirty="0"/>
                        <a:t> </a:t>
                      </a:r>
                    </a:p>
                  </a:txBody>
                  <a:tcPr marL="5582" marR="5582" marT="2791" marB="2791" anchor="ctr"/>
                </a:tc>
                <a:tc>
                  <a:txBody>
                    <a:bodyPr/>
                    <a:lstStyle/>
                    <a:p>
                      <a:pPr algn="ctr" fontAlgn="t"/>
                      <a:r>
                        <a:rPr lang="fr-FR" sz="1100" dirty="0"/>
                        <a:t>SQL Server</a:t>
                      </a:r>
                    </a:p>
                  </a:txBody>
                  <a:tcPr marL="5582" marR="5582" marT="2791" marB="2791" anchor="ctr"/>
                </a:tc>
                <a:tc>
                  <a:txBody>
                    <a:bodyPr/>
                    <a:lstStyle/>
                    <a:p>
                      <a:pPr algn="ctr" fontAlgn="t"/>
                      <a:r>
                        <a:rPr lang="fr-FR" sz="1100"/>
                        <a:t>PostgreSQL</a:t>
                      </a:r>
                    </a:p>
                  </a:txBody>
                  <a:tcPr marL="5582" marR="5582" marT="2791" marB="2791" anchor="ctr"/>
                </a:tc>
              </a:tr>
              <a:tr h="1776126">
                <a:tc>
                  <a:txBody>
                    <a:bodyPr/>
                    <a:lstStyle/>
                    <a:p>
                      <a:pPr algn="l" fontAlgn="t"/>
                      <a:r>
                        <a:rPr lang="fr-FR" sz="1100"/>
                        <a:t>Basic Difference</a:t>
                      </a:r>
                    </a:p>
                  </a:txBody>
                  <a:tcPr marL="5582" marR="5582" marT="2791" marB="2791" anchor="ctr"/>
                </a:tc>
                <a:tc>
                  <a:txBody>
                    <a:bodyPr/>
                    <a:lstStyle/>
                    <a:p>
                      <a:pPr algn="l" fontAlgn="t"/>
                      <a:r>
                        <a:rPr lang="en-US" sz="1100"/>
                        <a:t>SQL server is a database management system which is mainly used for e-commerce and providing different data warehousing solutions.</a:t>
                      </a:r>
                    </a:p>
                  </a:txBody>
                  <a:tcPr marL="5582" marR="5582" marT="2791" marB="2791" anchor="ctr"/>
                </a:tc>
                <a:tc>
                  <a:txBody>
                    <a:bodyPr/>
                    <a:lstStyle/>
                    <a:p>
                      <a:pPr algn="l" fontAlgn="t"/>
                      <a:r>
                        <a:rPr lang="en-US" sz="1100"/>
                        <a:t>PostgreSQL is an advanced version of SQL which provides support to different functions of SQL like foreign keys, subqueries, triggers, and different user-defined types and functions.</a:t>
                      </a:r>
                    </a:p>
                  </a:txBody>
                  <a:tcPr marL="5582" marR="5582" marT="2791" marB="2791" anchor="ctr"/>
                </a:tc>
              </a:tr>
              <a:tr h="1723136">
                <a:tc>
                  <a:txBody>
                    <a:bodyPr/>
                    <a:lstStyle/>
                    <a:p>
                      <a:pPr algn="l" fontAlgn="t"/>
                      <a:r>
                        <a:rPr lang="fr-FR" sz="1100"/>
                        <a:t>Updateable Views</a:t>
                      </a:r>
                    </a:p>
                  </a:txBody>
                  <a:tcPr marL="5582" marR="5582" marT="2791" marB="2791" anchor="ctr"/>
                </a:tc>
                <a:tc>
                  <a:txBody>
                    <a:bodyPr/>
                    <a:lstStyle/>
                    <a:p>
                      <a:pPr algn="l" fontAlgn="t"/>
                      <a:r>
                        <a:rPr lang="en-US" sz="1100"/>
                        <a:t>Views can be updatable even if 2 table views are updated. If the tables have different keys and the update statement does not involve more than one table then it will be updated automatically. The user can also make use of triggers to update complex views.</a:t>
                      </a:r>
                    </a:p>
                  </a:txBody>
                  <a:tcPr marL="5582" marR="5582" marT="2791" marB="2791" anchor="ctr"/>
                </a:tc>
                <a:tc>
                  <a:txBody>
                    <a:bodyPr/>
                    <a:lstStyle/>
                    <a:p>
                      <a:pPr algn="l" fontAlgn="t"/>
                      <a:r>
                        <a:rPr lang="en-US" sz="1100"/>
                        <a:t>Views in PostgreSQL can be updated but not automatically unlike SQL server. The user must write rules against different views to update them. Also, complex views can be easily created.</a:t>
                      </a:r>
                    </a:p>
                  </a:txBody>
                  <a:tcPr marL="5582" marR="5582" marT="2791" marB="2791" anchor="ctr"/>
                </a:tc>
              </a:tr>
              <a:tr h="235508">
                <a:tc>
                  <a:txBody>
                    <a:bodyPr/>
                    <a:lstStyle/>
                    <a:p>
                      <a:pPr algn="l" fontAlgn="t"/>
                      <a:r>
                        <a:rPr lang="fr-FR" sz="1100"/>
                        <a:t>Computed Columns</a:t>
                      </a:r>
                    </a:p>
                  </a:txBody>
                  <a:tcPr marL="5582" marR="5582" marT="2791" marB="2791" anchor="ctr"/>
                </a:tc>
                <a:tc>
                  <a:txBody>
                    <a:bodyPr/>
                    <a:lstStyle/>
                    <a:p>
                      <a:pPr algn="l" fontAlgn="t"/>
                      <a:r>
                        <a:rPr lang="en-US" sz="1100" dirty="0"/>
                        <a:t>SQL server does provide computed columns but views are preferred over computed columns. Computed columns have a very limited use as they are not capable of holding different roll-ups.</a:t>
                      </a:r>
                    </a:p>
                  </a:txBody>
                  <a:tcPr marL="5582" marR="5582" marT="2791" marB="2791" anchor="ctr"/>
                </a:tc>
                <a:tc>
                  <a:txBody>
                    <a:bodyPr/>
                    <a:lstStyle/>
                    <a:p>
                      <a:pPr algn="l" fontAlgn="t"/>
                      <a:r>
                        <a:rPr lang="en-US" sz="1100"/>
                        <a:t>PostgreSQL does not provide computed columns. PostgreSQL, on the other hand, has functional indexes which work just as a view.</a:t>
                      </a:r>
                    </a:p>
                  </a:txBody>
                  <a:tcPr marL="5582" marR="5582" marT="2791" marB="2791" anchor="ctr"/>
                </a:tc>
              </a:tr>
              <a:tr h="320292">
                <a:tc>
                  <a:txBody>
                    <a:bodyPr/>
                    <a:lstStyle/>
                    <a:p>
                      <a:pPr algn="l" fontAlgn="t"/>
                      <a:r>
                        <a:rPr lang="fr-FR" sz="1100"/>
                        <a:t>Replication</a:t>
                      </a:r>
                    </a:p>
                  </a:txBody>
                  <a:tcPr marL="5582" marR="5582" marT="2791" marB="2791" anchor="ctr"/>
                </a:tc>
                <a:tc>
                  <a:txBody>
                    <a:bodyPr/>
                    <a:lstStyle/>
                    <a:p>
                      <a:pPr algn="l" fontAlgn="t"/>
                      <a:r>
                        <a:rPr lang="en-US" sz="1100"/>
                        <a:t>SQL server can replicate all sorts of data. This can be log shipping, mirroring, snapshot, and transactional and merge etc. and can even have non-SQL Server windows-based subscribers.</a:t>
                      </a:r>
                    </a:p>
                  </a:txBody>
                  <a:tcPr marL="5582" marR="5582" marT="2791" marB="2791" anchor="ctr"/>
                </a:tc>
                <a:tc>
                  <a:txBody>
                    <a:bodyPr/>
                    <a:lstStyle/>
                    <a:p>
                      <a:pPr algn="l" fontAlgn="t"/>
                      <a:r>
                        <a:rPr lang="en-US" sz="1100"/>
                        <a:t>Replication in Postgres is in the form of reports and is supposed to be least polished of the bunch. Although there are different third-party options to choose from the ones that are free and not free. PostgreSQL 8.4 or a higher slated version can have built-in replication feature.</a:t>
                      </a:r>
                    </a:p>
                  </a:txBody>
                  <a:tcPr marL="5582" marR="5582" marT="2791" marB="2791" anchor="ctr"/>
                </a:tc>
              </a:tr>
              <a:tr h="235508">
                <a:tc>
                  <a:txBody>
                    <a:bodyPr/>
                    <a:lstStyle/>
                    <a:p>
                      <a:pPr algn="l" fontAlgn="t"/>
                      <a:r>
                        <a:rPr lang="en-US" sz="1100"/>
                        <a:t>Support stored procedures and stored functions in different languages</a:t>
                      </a:r>
                    </a:p>
                  </a:txBody>
                  <a:tcPr marL="5582" marR="5582" marT="2791" marB="2791" anchor="ctr"/>
                </a:tc>
                <a:tc>
                  <a:txBody>
                    <a:bodyPr/>
                    <a:lstStyle/>
                    <a:p>
                      <a:pPr algn="l" fontAlgn="t"/>
                      <a:r>
                        <a:rPr lang="en-US" sz="1100"/>
                        <a:t>SQL server does support this feature. It can be done with any language which complies with CLR like VB, C#, Python, etc. TO get this done successfully user must first compile the code into all first.</a:t>
                      </a:r>
                    </a:p>
                  </a:txBody>
                  <a:tcPr marL="5582" marR="5582" marT="2791" marB="2791" anchor="ctr"/>
                </a:tc>
                <a:tc>
                  <a:txBody>
                    <a:bodyPr/>
                    <a:lstStyle/>
                    <a:p>
                      <a:pPr algn="l" fontAlgn="t"/>
                      <a:r>
                        <a:rPr lang="en-US" sz="1100"/>
                        <a:t>Here there is no need to create a dull first. A user who has created the code can easily see what the code is doing. The server which is downside must host the language the environment is using.</a:t>
                      </a:r>
                    </a:p>
                  </a:txBody>
                  <a:tcPr marL="5582" marR="5582" marT="2791" marB="2791" anchor="ctr"/>
                </a:tc>
              </a:tr>
              <a:tr h="235508">
                <a:tc>
                  <a:txBody>
                    <a:bodyPr/>
                    <a:lstStyle/>
                    <a:p>
                      <a:pPr algn="l" fontAlgn="t"/>
                      <a:r>
                        <a:rPr lang="fr-FR" sz="1100"/>
                        <a:t>Dynamic actions in SQL</a:t>
                      </a:r>
                    </a:p>
                  </a:txBody>
                  <a:tcPr marL="5582" marR="5582" marT="2791" marB="2791" anchor="ctr"/>
                </a:tc>
                <a:tc>
                  <a:txBody>
                    <a:bodyPr/>
                    <a:lstStyle/>
                    <a:p>
                      <a:pPr algn="l" fontAlgn="t"/>
                      <a:r>
                        <a:rPr lang="en-US" sz="1100"/>
                        <a:t>SQL server does not support this feature. But instead of this user can use the stored procedure and call these from select statements so it is much more limiting than PostgreSQL.</a:t>
                      </a:r>
                    </a:p>
                  </a:txBody>
                  <a:tcPr marL="5582" marR="5582" marT="2791" marB="2791" anchor="ctr"/>
                </a:tc>
                <a:tc>
                  <a:txBody>
                    <a:bodyPr/>
                    <a:lstStyle/>
                    <a:p>
                      <a:pPr algn="l" fontAlgn="t"/>
                      <a:r>
                        <a:rPr lang="en-US" sz="1100"/>
                        <a:t>PostgreSQL does provide this feature and just by using select statements a user can perform really all operations and retrieve and do all other jobs easily.</a:t>
                      </a:r>
                    </a:p>
                  </a:txBody>
                  <a:tcPr marL="5582" marR="5582" marT="2791" marB="2791" anchor="ctr"/>
                </a:tc>
              </a:tr>
              <a:tr h="207247">
                <a:tc>
                  <a:txBody>
                    <a:bodyPr/>
                    <a:lstStyle/>
                    <a:p>
                      <a:pPr algn="l" fontAlgn="t"/>
                      <a:r>
                        <a:rPr lang="fr-FR" sz="1100"/>
                        <a:t>Materialized Views</a:t>
                      </a:r>
                    </a:p>
                  </a:txBody>
                  <a:tcPr marL="5582" marR="5582" marT="2791" marB="2791" anchor="ctr"/>
                </a:tc>
                <a:tc>
                  <a:txBody>
                    <a:bodyPr/>
                    <a:lstStyle/>
                    <a:p>
                      <a:pPr algn="l" fontAlgn="t"/>
                      <a:r>
                        <a:rPr lang="en-US" sz="1100"/>
                        <a:t>Yes, it provides the facilities to run materialized views. The functioning though varies depending on where the query is being run. It can be SQL Express, Workgroup, etc.</a:t>
                      </a:r>
                    </a:p>
                  </a:txBody>
                  <a:tcPr marL="5582" marR="5582" marT="2791" marB="2791" anchor="ctr"/>
                </a:tc>
                <a:tc>
                  <a:txBody>
                    <a:bodyPr/>
                    <a:lstStyle/>
                    <a:p>
                      <a:pPr algn="l" fontAlgn="t"/>
                      <a:r>
                        <a:rPr lang="en-US" sz="1100"/>
                        <a:t>Postgres does not provide facility to run materialized views. Instead of this, they have a module called mat views which helps in rebuilding any materialized view.</a:t>
                      </a:r>
                    </a:p>
                  </a:txBody>
                  <a:tcPr marL="5582" marR="5582" marT="2791" marB="2791" anchor="ctr"/>
                </a:tc>
              </a:tr>
              <a:tr h="348551">
                <a:tc>
                  <a:txBody>
                    <a:bodyPr/>
                    <a:lstStyle/>
                    <a:p>
                      <a:pPr algn="l" fontAlgn="t"/>
                      <a:r>
                        <a:rPr lang="fr-FR" sz="1100"/>
                        <a:t>Case sensitivity</a:t>
                      </a:r>
                    </a:p>
                  </a:txBody>
                  <a:tcPr marL="5582" marR="5582" marT="2791" marB="2791" anchor="ctr"/>
                </a:tc>
                <a:tc>
                  <a:txBody>
                    <a:bodyPr/>
                    <a:lstStyle/>
                    <a:p>
                      <a:pPr algn="l" fontAlgn="t"/>
                      <a:r>
                        <a:rPr lang="en-US" sz="1100"/>
                        <a:t>By default SQL server is considered to be case insensitive but if a user wants to change the same they can do it by going down to the column level.</a:t>
                      </a:r>
                    </a:p>
                  </a:txBody>
                  <a:tcPr marL="5582" marR="5582" marT="2791" marB="2791" anchor="ctr"/>
                </a:tc>
                <a:tc>
                  <a:txBody>
                    <a:bodyPr/>
                    <a:lstStyle/>
                    <a:p>
                      <a:pPr algn="l" fontAlgn="t"/>
                      <a:r>
                        <a:rPr lang="en-US" sz="1100" dirty="0"/>
                        <a:t>By default, </a:t>
                      </a:r>
                      <a:r>
                        <a:rPr lang="en-US" sz="1100" dirty="0" err="1"/>
                        <a:t>PostgreSQL</a:t>
                      </a:r>
                      <a:r>
                        <a:rPr lang="en-US" sz="1100" dirty="0"/>
                        <a:t> is case sensitive and it is difficult to make it insensitive. Changes can be made in it but they are not exposed and are not ANSI compliant hence making it a delirious job to use it on MS Access, PHP Gallery, etc. where SQL is regarded to be case insensitive.</a:t>
                      </a:r>
                    </a:p>
                  </a:txBody>
                  <a:tcPr marL="5582" marR="5582" marT="2791" marB="2791" anchor="ctr"/>
                </a:tc>
              </a:tr>
            </a:tbl>
          </a:graphicData>
        </a:graphic>
      </p:graphicFrame>
    </p:spTree>
  </p:cSld>
  <p:clrMapOvr>
    <a:masterClrMapping/>
  </p:clrMapOvr>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3399"/>
      </a:lt2>
      <a:accent1>
        <a:srgbClr val="6699FF"/>
      </a:accent1>
      <a:accent2>
        <a:srgbClr val="9966FF"/>
      </a:accent2>
      <a:accent3>
        <a:srgbClr val="FFFFFF"/>
      </a:accent3>
      <a:accent4>
        <a:srgbClr val="404040"/>
      </a:accent4>
      <a:accent5>
        <a:srgbClr val="B8CAFF"/>
      </a:accent5>
      <a:accent6>
        <a:srgbClr val="8A5CE7"/>
      </a:accent6>
      <a:hlink>
        <a:srgbClr val="0066CC"/>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6699FF"/>
        </a:accent1>
        <a:accent2>
          <a:srgbClr val="CCECFF"/>
        </a:accent2>
        <a:accent3>
          <a:srgbClr val="FFFFFF"/>
        </a:accent3>
        <a:accent4>
          <a:srgbClr val="404040"/>
        </a:accent4>
        <a:accent5>
          <a:srgbClr val="B8CAFF"/>
        </a:accent5>
        <a:accent6>
          <a:srgbClr val="B9D6E7"/>
        </a:accent6>
        <a:hlink>
          <a:srgbClr val="0099FF"/>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99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FFCC66"/>
        </a:accent1>
        <a:accent2>
          <a:srgbClr val="6699FF"/>
        </a:accent2>
        <a:accent3>
          <a:srgbClr val="FFFFFF"/>
        </a:accent3>
        <a:accent4>
          <a:srgbClr val="404040"/>
        </a:accent4>
        <a:accent5>
          <a:srgbClr val="FFE2B8"/>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9966FF"/>
        </a:accent2>
        <a:accent3>
          <a:srgbClr val="FFFFFF"/>
        </a:accent3>
        <a:accent4>
          <a:srgbClr val="404040"/>
        </a:accent4>
        <a:accent5>
          <a:srgbClr val="B8CAFF"/>
        </a:accent5>
        <a:accent6>
          <a:srgbClr val="8A5C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1122</Words>
  <Application>Microsoft Office PowerPoint</Application>
  <PresentationFormat>Affichage à l'écran (4:3)</PresentationFormat>
  <Paragraphs>106</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template</vt:lpstr>
      <vt:lpstr>RDBMS</vt:lpstr>
      <vt:lpstr>RDBMS Definition</vt:lpstr>
      <vt:lpstr>Diapositive 3</vt:lpstr>
      <vt:lpstr>Diapositive 4</vt:lpstr>
      <vt:lpstr>Diapositive 5</vt:lpstr>
      <vt:lpstr>Diapositive 6</vt:lpstr>
      <vt:lpstr>Diapositive 7</vt:lpstr>
      <vt:lpstr>Diapositive 8</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Ghayth</cp:lastModifiedBy>
  <cp:revision>26</cp:revision>
  <dcterms:created xsi:type="dcterms:W3CDTF">2005-10-13T09:19:32Z</dcterms:created>
  <dcterms:modified xsi:type="dcterms:W3CDTF">2022-07-06T12:54:29Z</dcterms:modified>
</cp:coreProperties>
</file>