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5527" r:id="rId3"/>
    <p:sldId id="5528" r:id="rId4"/>
    <p:sldId id="4137" r:id="rId5"/>
    <p:sldId id="4140" r:id="rId6"/>
    <p:sldId id="4141" r:id="rId7"/>
    <p:sldId id="4142" r:id="rId8"/>
    <p:sldId id="4143" r:id="rId9"/>
    <p:sldId id="4144" r:id="rId10"/>
    <p:sldId id="4145" r:id="rId11"/>
    <p:sldId id="4146" r:id="rId12"/>
    <p:sldId id="4147" r:id="rId13"/>
    <p:sldId id="5443" r:id="rId14"/>
    <p:sldId id="4148" r:id="rId15"/>
    <p:sldId id="4149" r:id="rId16"/>
    <p:sldId id="4150" r:id="rId17"/>
    <p:sldId id="4151" r:id="rId18"/>
    <p:sldId id="4229" r:id="rId19"/>
    <p:sldId id="4152" r:id="rId20"/>
    <p:sldId id="4153" r:id="rId21"/>
    <p:sldId id="4154" r:id="rId22"/>
    <p:sldId id="4155" r:id="rId23"/>
    <p:sldId id="4232" r:id="rId24"/>
    <p:sldId id="4156" r:id="rId25"/>
    <p:sldId id="5444" r:id="rId26"/>
    <p:sldId id="4157" r:id="rId27"/>
    <p:sldId id="4233" r:id="rId28"/>
    <p:sldId id="4158" r:id="rId29"/>
    <p:sldId id="4159" r:id="rId30"/>
    <p:sldId id="4230" r:id="rId31"/>
    <p:sldId id="4160" r:id="rId32"/>
    <p:sldId id="4161" r:id="rId33"/>
    <p:sldId id="4162" r:id="rId34"/>
    <p:sldId id="4163" r:id="rId35"/>
    <p:sldId id="4234" r:id="rId36"/>
    <p:sldId id="4164" r:id="rId37"/>
    <p:sldId id="4165" r:id="rId38"/>
    <p:sldId id="5529" r:id="rId39"/>
    <p:sldId id="4166" r:id="rId40"/>
    <p:sldId id="4167" r:id="rId41"/>
    <p:sldId id="4168" r:id="rId42"/>
    <p:sldId id="4169" r:id="rId43"/>
    <p:sldId id="4235" r:id="rId44"/>
    <p:sldId id="4171" r:id="rId45"/>
    <p:sldId id="4172" r:id="rId46"/>
    <p:sldId id="4236" r:id="rId47"/>
    <p:sldId id="4174" r:id="rId48"/>
    <p:sldId id="4175" r:id="rId49"/>
    <p:sldId id="5445" r:id="rId50"/>
    <p:sldId id="4176" r:id="rId51"/>
    <p:sldId id="4238" r:id="rId52"/>
    <p:sldId id="4178" r:id="rId53"/>
    <p:sldId id="4179" r:id="rId54"/>
    <p:sldId id="5446" r:id="rId55"/>
    <p:sldId id="4180" r:id="rId56"/>
    <p:sldId id="4181" r:id="rId57"/>
    <p:sldId id="4182" r:id="rId58"/>
    <p:sldId id="4183" r:id="rId59"/>
    <p:sldId id="4184" r:id="rId60"/>
    <p:sldId id="4186" r:id="rId61"/>
    <p:sldId id="4188" r:id="rId62"/>
    <p:sldId id="4190" r:id="rId63"/>
    <p:sldId id="4239" r:id="rId64"/>
    <p:sldId id="4191" r:id="rId65"/>
    <p:sldId id="5447" r:id="rId66"/>
    <p:sldId id="4193" r:id="rId67"/>
    <p:sldId id="4194" r:id="rId68"/>
    <p:sldId id="4195" r:id="rId69"/>
    <p:sldId id="4196" r:id="rId70"/>
    <p:sldId id="4197" r:id="rId71"/>
    <p:sldId id="4198" r:id="rId72"/>
    <p:sldId id="4199" r:id="rId73"/>
    <p:sldId id="4200" r:id="rId74"/>
    <p:sldId id="4201" r:id="rId75"/>
    <p:sldId id="5448" r:id="rId76"/>
    <p:sldId id="4202" r:id="rId77"/>
    <p:sldId id="4240" r:id="rId78"/>
    <p:sldId id="4203" r:id="rId79"/>
    <p:sldId id="4204" r:id="rId80"/>
    <p:sldId id="4205" r:id="rId81"/>
    <p:sldId id="4241" r:id="rId82"/>
    <p:sldId id="5449" r:id="rId83"/>
    <p:sldId id="5450" r:id="rId84"/>
    <p:sldId id="4242" r:id="rId85"/>
    <p:sldId id="4209" r:id="rId86"/>
    <p:sldId id="4243" r:id="rId87"/>
    <p:sldId id="4210" r:id="rId88"/>
    <p:sldId id="4244" r:id="rId89"/>
    <p:sldId id="4211" r:id="rId90"/>
    <p:sldId id="4212" r:id="rId91"/>
    <p:sldId id="4213" r:id="rId92"/>
    <p:sldId id="5530" r:id="rId93"/>
    <p:sldId id="4214" r:id="rId94"/>
    <p:sldId id="4246" r:id="rId95"/>
    <p:sldId id="4216" r:id="rId96"/>
    <p:sldId id="5452" r:id="rId97"/>
    <p:sldId id="5453" r:id="rId98"/>
    <p:sldId id="4218" r:id="rId99"/>
    <p:sldId id="4219" r:id="rId100"/>
    <p:sldId id="4220" r:id="rId101"/>
    <p:sldId id="4221" r:id="rId102"/>
    <p:sldId id="4222" r:id="rId103"/>
    <p:sldId id="4249" r:id="rId104"/>
    <p:sldId id="4223" r:id="rId105"/>
    <p:sldId id="4250" r:id="rId106"/>
    <p:sldId id="4224" r:id="rId107"/>
    <p:sldId id="4225" r:id="rId108"/>
    <p:sldId id="4226" r:id="rId109"/>
    <p:sldId id="4227" r:id="rId110"/>
    <p:sldId id="4228" r:id="rId111"/>
    <p:sldId id="5531" r:id="rId112"/>
    <p:sldId id="5440" r:id="rId113"/>
  </p:sldIdLst>
  <p:sldSz cx="12192000" cy="6858000"/>
  <p:notesSz cx="6400800" cy="86868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0099"/>
    <a:srgbClr val="000000"/>
    <a:srgbClr val="004821"/>
    <a:srgbClr val="FFFF00"/>
    <a:srgbClr val="8000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autoAdjust="0"/>
    <p:restoredTop sz="94660"/>
  </p:normalViewPr>
  <p:slideViewPr>
    <p:cSldViewPr showGuides="1">
      <p:cViewPr varScale="1">
        <p:scale>
          <a:sx n="85" d="100"/>
          <a:sy n="85" d="100"/>
        </p:scale>
        <p:origin x="485" y="72"/>
      </p:cViewPr>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383870890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194453814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lnSpc>
                <a:spcPct val="130000"/>
              </a:lnSpc>
              <a:defRPr sz="8000">
                <a:latin typeface="Arabic Typesetting" panose="03020402040406030203" pitchFamily="66" charset="-78"/>
                <a:cs typeface="Arabic Typesetting" panose="03020402040406030203" pitchFamily="66" charset="-78"/>
              </a:defRPr>
            </a:lvl1pPr>
          </a:lstStyle>
          <a:p>
            <a:r>
              <a:rPr lang="ar-SA" noProof="0" dirty="0"/>
              <a:t>Click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211258433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EBB38-B933-7DDE-DA09-A62254A84C20}"/>
              </a:ext>
            </a:extLst>
          </p:cNvPr>
          <p:cNvPicPr>
            <a:picLocks noChangeAspect="1"/>
          </p:cNvPicPr>
          <p:nvPr userDrawn="1"/>
        </p:nvPicPr>
        <p:blipFill rotWithShape="1">
          <a:blip r:embed="rId5">
            <a:alphaModFix amt="18000"/>
          </a:blip>
          <a:srcRect b="25000"/>
          <a:stretch/>
        </p:blipFill>
        <p:spPr>
          <a:xfrm>
            <a:off x="0" y="0"/>
            <a:ext cx="12192000" cy="6858000"/>
          </a:xfrm>
          <a:prstGeom prst="rect">
            <a:avLst/>
          </a:prstGeom>
        </p:spPr>
      </p:pic>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2262961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mc:Choice xmlns:p14="http://schemas.microsoft.com/office/powerpoint/2010/main" Requires="p14">
      <p:transition p14:dur="300">
        <p:fade/>
      </p:transition>
    </mc:Choice>
    <mc:Fallback>
      <p:transition>
        <p:fade/>
      </p:transition>
    </mc:Fallback>
  </mc:AlternateContent>
  <p:txStyles>
    <p:titleStyle>
      <a:lvl1pPr algn="ctr" rtl="0" eaLnBrk="1" fontAlgn="base" hangingPunct="1">
        <a:spcBef>
          <a:spcPct val="0"/>
        </a:spcBef>
        <a:spcAft>
          <a:spcPct val="0"/>
        </a:spcAft>
        <a:defRPr sz="66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حديث</a:t>
            </a:r>
            <a:r>
              <a:rPr kumimoji="0" lang="ar-SA"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   </a:t>
            </a: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 الكساء</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347153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C71CACA-0FA9-6695-8F90-BB782D79B330}"/>
              </a:ext>
            </a:extLst>
          </p:cNvPr>
          <p:cNvSpPr>
            <a:spLocks noGrp="1"/>
          </p:cNvSpPr>
          <p:nvPr>
            <p:ph type="title"/>
          </p:nvPr>
        </p:nvSpPr>
        <p:spPr>
          <a:xfrm>
            <a:off x="0" y="1219199"/>
            <a:ext cx="12192000" cy="1143000"/>
          </a:xfrm>
        </p:spPr>
        <p:txBody>
          <a:bodyPr/>
          <a:lstStyle/>
          <a:p>
            <a:r>
              <a:rPr lang="ar-SA" dirty="0"/>
              <a:t>فَقَالَ يَا فَاطِمَةُ </a:t>
            </a:r>
            <a:r>
              <a:rPr lang="ar-SA" dirty="0" err="1"/>
              <a:t>ٱئْتِينِي</a:t>
            </a:r>
            <a:r>
              <a:rPr lang="ar-SA" dirty="0"/>
              <a:t> </a:t>
            </a:r>
            <a:r>
              <a:rPr lang="ar-SA" dirty="0" err="1"/>
              <a:t>بِٱلْكِسَاءِ</a:t>
            </a:r>
            <a:r>
              <a:rPr lang="ar-SA" dirty="0"/>
              <a:t> </a:t>
            </a:r>
            <a:r>
              <a:rPr lang="ar-SA" dirty="0" err="1"/>
              <a:t>ٱلْيَمَانِيِّ</a:t>
            </a:r>
            <a:r>
              <a:rPr lang="ar-SA" dirty="0"/>
              <a:t> </a:t>
            </a:r>
            <a:r>
              <a:rPr lang="ar-SA" dirty="0" err="1"/>
              <a:t>فَغَطِّينِي</a:t>
            </a:r>
            <a:r>
              <a:rPr lang="ar-SA" dirty="0"/>
              <a:t> بِهِ</a:t>
            </a:r>
            <a:endParaRPr lang="en-US" dirty="0"/>
          </a:p>
        </p:txBody>
      </p:sp>
      <p:sp>
        <p:nvSpPr>
          <p:cNvPr id="12" name="Subtitle 4">
            <a:extLst>
              <a:ext uri="{FF2B5EF4-FFF2-40B4-BE49-F238E27FC236}">
                <a16:creationId xmlns:a16="http://schemas.microsoft.com/office/drawing/2014/main" id="{498379B5-2D9B-6AAB-45A7-8810B7A294AA}"/>
              </a:ext>
            </a:extLst>
          </p:cNvPr>
          <p:cNvSpPr>
            <a:spLocks noGrp="1"/>
          </p:cNvSpPr>
          <p:nvPr>
            <p:ph type="body" sz="quarter" idx="10"/>
          </p:nvPr>
        </p:nvSpPr>
        <p:spPr>
          <a:xfrm>
            <a:off x="2171700" y="4495801"/>
            <a:ext cx="7848600" cy="1905000"/>
          </a:xfrm>
        </p:spPr>
        <p:txBody>
          <a:bodyPr/>
          <a:lstStyle/>
          <a:p>
            <a:r>
              <a:rPr lang="en-US" dirty="0"/>
              <a:t>He said, “Fatimah, please bring the Yemeni cloak and cover me with it.”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8729F7D2-2239-1D33-CA56-60F256E14EF8}"/>
              </a:ext>
            </a:extLst>
          </p:cNvPr>
          <p:cNvSpPr>
            <a:spLocks noGrp="1"/>
          </p:cNvSpPr>
          <p:nvPr>
            <p:ph type="title"/>
          </p:nvPr>
        </p:nvSpPr>
        <p:spPr>
          <a:xfrm>
            <a:off x="0" y="1219199"/>
            <a:ext cx="12192000" cy="1143000"/>
          </a:xfrm>
        </p:spPr>
        <p:txBody>
          <a:bodyPr/>
          <a:lstStyle/>
          <a:p>
            <a:r>
              <a:rPr lang="ar-SA" dirty="0"/>
              <a:t>فَقالَ عَلِيٌّ إِذنْ وَاللّهِ فُزْنَا</a:t>
            </a:r>
            <a:br>
              <a:rPr lang="ar-SA" dirty="0"/>
            </a:br>
            <a:r>
              <a:rPr lang="ar-SA" dirty="0"/>
              <a:t>وَفازَ شِيعَتُنا وَرَبِّ الْكَعْبَةِ</a:t>
            </a:r>
            <a:endParaRPr lang="en-US" dirty="0"/>
          </a:p>
        </p:txBody>
      </p:sp>
      <p:sp>
        <p:nvSpPr>
          <p:cNvPr id="12" name="Subtitle 4">
            <a:extLst>
              <a:ext uri="{FF2B5EF4-FFF2-40B4-BE49-F238E27FC236}">
                <a16:creationId xmlns:a16="http://schemas.microsoft.com/office/drawing/2014/main" id="{C6957A3D-8C04-D677-A8DD-01BE52B9D996}"/>
              </a:ext>
            </a:extLst>
          </p:cNvPr>
          <p:cNvSpPr>
            <a:spLocks noGrp="1"/>
          </p:cNvSpPr>
          <p:nvPr>
            <p:ph type="body" sz="quarter" idx="10"/>
          </p:nvPr>
        </p:nvSpPr>
        <p:spPr>
          <a:xfrm>
            <a:off x="2171700" y="4495801"/>
            <a:ext cx="7848600" cy="1905000"/>
          </a:xfrm>
        </p:spPr>
        <p:txBody>
          <a:bodyPr/>
          <a:lstStyle/>
          <a:p>
            <a:r>
              <a:rPr lang="en-US" dirty="0"/>
              <a:t>So Ali said, “Verily, by the Lord of </a:t>
            </a:r>
            <a:r>
              <a:rPr lang="en-US" dirty="0" err="1"/>
              <a:t>Kabaa</a:t>
            </a:r>
            <a:r>
              <a:rPr lang="en-US" dirty="0"/>
              <a:t>! we and our followers are the winners.”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6F7F801-FF94-63AB-3348-8C582367DD49}"/>
              </a:ext>
            </a:extLst>
          </p:cNvPr>
          <p:cNvSpPr>
            <a:spLocks noGrp="1"/>
          </p:cNvSpPr>
          <p:nvPr>
            <p:ph type="title"/>
          </p:nvPr>
        </p:nvSpPr>
        <p:spPr>
          <a:xfrm>
            <a:off x="0" y="1219199"/>
            <a:ext cx="12192000" cy="1143000"/>
          </a:xfrm>
        </p:spPr>
        <p:txBody>
          <a:bodyPr/>
          <a:lstStyle/>
          <a:p>
            <a:r>
              <a:rPr lang="ar-SA" dirty="0"/>
              <a:t>فَقالَ النَّبِيُّ ثانِياً</a:t>
            </a:r>
            <a:endParaRPr lang="en-US" dirty="0"/>
          </a:p>
        </p:txBody>
      </p:sp>
      <p:sp>
        <p:nvSpPr>
          <p:cNvPr id="12" name="Subtitle 4">
            <a:extLst>
              <a:ext uri="{FF2B5EF4-FFF2-40B4-BE49-F238E27FC236}">
                <a16:creationId xmlns:a16="http://schemas.microsoft.com/office/drawing/2014/main" id="{FE4FA00C-FB7A-658E-C178-4F7FCAAA6D98}"/>
              </a:ext>
            </a:extLst>
          </p:cNvPr>
          <p:cNvSpPr>
            <a:spLocks noGrp="1"/>
          </p:cNvSpPr>
          <p:nvPr>
            <p:ph type="body" sz="quarter" idx="10"/>
          </p:nvPr>
        </p:nvSpPr>
        <p:spPr>
          <a:xfrm>
            <a:off x="2171700" y="4495801"/>
            <a:ext cx="7848600" cy="1905000"/>
          </a:xfrm>
        </p:spPr>
        <p:txBody>
          <a:bodyPr/>
          <a:lstStyle/>
          <a:p>
            <a:r>
              <a:rPr lang="it-IT" dirty="0"/>
              <a:t>Then my father</a:t>
            </a:r>
            <a:r>
              <a:rPr lang="ar-SA" dirty="0"/>
              <a:t> </a:t>
            </a:r>
            <a:r>
              <a:rPr lang="en-CA" dirty="0"/>
              <a:t>said again:</a:t>
            </a:r>
            <a:endParaRPr lang="it-IT"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86C00A6F-D179-6EC0-C0EC-7BCEB7A9C3FC}"/>
              </a:ext>
            </a:extLst>
          </p:cNvPr>
          <p:cNvSpPr>
            <a:spLocks noGrp="1"/>
          </p:cNvSpPr>
          <p:nvPr>
            <p:ph type="title"/>
          </p:nvPr>
        </p:nvSpPr>
        <p:spPr>
          <a:xfrm>
            <a:off x="0" y="1219199"/>
            <a:ext cx="12192000" cy="1143000"/>
          </a:xfrm>
        </p:spPr>
        <p:txBody>
          <a:bodyPr/>
          <a:lstStyle/>
          <a:p>
            <a:r>
              <a:rPr lang="ar-SA"/>
              <a:t>يَا عَلِيُّ وَالَّذِي بَعَثَنِي بِالْحَقِّ نَبِيّاً</a:t>
            </a:r>
            <a:endParaRPr lang="en-US" dirty="0"/>
          </a:p>
        </p:txBody>
      </p:sp>
      <p:sp>
        <p:nvSpPr>
          <p:cNvPr id="12" name="Subtitle 4">
            <a:extLst>
              <a:ext uri="{FF2B5EF4-FFF2-40B4-BE49-F238E27FC236}">
                <a16:creationId xmlns:a16="http://schemas.microsoft.com/office/drawing/2014/main" id="{89E1CA91-B110-7B69-ED4C-E580CBEF2DE3}"/>
              </a:ext>
            </a:extLst>
          </p:cNvPr>
          <p:cNvSpPr>
            <a:spLocks noGrp="1"/>
          </p:cNvSpPr>
          <p:nvPr>
            <p:ph type="body" sz="quarter" idx="10"/>
          </p:nvPr>
        </p:nvSpPr>
        <p:spPr>
          <a:xfrm>
            <a:off x="2171700" y="4495801"/>
            <a:ext cx="7848600" cy="1905000"/>
          </a:xfrm>
        </p:spPr>
        <p:txBody>
          <a:bodyPr/>
          <a:lstStyle/>
          <a:p>
            <a:r>
              <a:rPr lang="en-US" dirty="0"/>
              <a:t>“By Him who rightfully appointed me a Prophet,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213928AF-CC58-3EE2-93DA-914CCC34F19D}"/>
              </a:ext>
            </a:extLst>
          </p:cNvPr>
          <p:cNvSpPr>
            <a:spLocks noGrp="1"/>
          </p:cNvSpPr>
          <p:nvPr>
            <p:ph type="title"/>
          </p:nvPr>
        </p:nvSpPr>
        <p:spPr>
          <a:xfrm>
            <a:off x="0" y="1219199"/>
            <a:ext cx="12192000" cy="1143000"/>
          </a:xfrm>
        </p:spPr>
        <p:txBody>
          <a:bodyPr/>
          <a:lstStyle/>
          <a:p>
            <a:r>
              <a:rPr lang="ar-SA"/>
              <a:t>وَاصْطَفَانِي بِالرِّسالَةِ نَجِيّاً </a:t>
            </a:r>
            <a:endParaRPr lang="en-US" dirty="0"/>
          </a:p>
        </p:txBody>
      </p:sp>
      <p:sp>
        <p:nvSpPr>
          <p:cNvPr id="12" name="Subtitle 4">
            <a:extLst>
              <a:ext uri="{FF2B5EF4-FFF2-40B4-BE49-F238E27FC236}">
                <a16:creationId xmlns:a16="http://schemas.microsoft.com/office/drawing/2014/main" id="{7990CADB-7DA7-91C1-DEA4-3E5804F07177}"/>
              </a:ext>
            </a:extLst>
          </p:cNvPr>
          <p:cNvSpPr>
            <a:spLocks noGrp="1"/>
          </p:cNvSpPr>
          <p:nvPr>
            <p:ph type="body" sz="quarter" idx="10"/>
          </p:nvPr>
        </p:nvSpPr>
        <p:spPr>
          <a:xfrm>
            <a:off x="2171700" y="4495801"/>
            <a:ext cx="7848600" cy="1905000"/>
          </a:xfrm>
        </p:spPr>
        <p:txBody>
          <a:bodyPr/>
          <a:lstStyle/>
          <a:p>
            <a:r>
              <a:rPr lang="en-US"/>
              <a:t>and chose me a Messenger for the salvation of the mankind, </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377F11A-B0F6-CD1D-ABFD-D673F23FC9AC}"/>
              </a:ext>
            </a:extLst>
          </p:cNvPr>
          <p:cNvSpPr>
            <a:spLocks noGrp="1"/>
          </p:cNvSpPr>
          <p:nvPr>
            <p:ph type="title"/>
          </p:nvPr>
        </p:nvSpPr>
        <p:spPr>
          <a:xfrm>
            <a:off x="0" y="1219199"/>
            <a:ext cx="12192000" cy="1143000"/>
          </a:xfrm>
        </p:spPr>
        <p:txBody>
          <a:bodyPr/>
          <a:lstStyle/>
          <a:p>
            <a:r>
              <a:rPr lang="ar-SA" dirty="0"/>
              <a:t>مَا ذُكِرَ خَبَرُنا هذَا فِي</a:t>
            </a:r>
            <a:br>
              <a:rPr lang="ar-SA" dirty="0"/>
            </a:br>
            <a:r>
              <a:rPr lang="ar-SA" dirty="0"/>
              <a:t>مَحْفِلٍ مِنْ مَحَافِلِ أَهْلِ الْأَرْضِ</a:t>
            </a:r>
            <a:endParaRPr lang="en-US" dirty="0"/>
          </a:p>
        </p:txBody>
      </p:sp>
      <p:sp>
        <p:nvSpPr>
          <p:cNvPr id="12" name="Subtitle 4">
            <a:extLst>
              <a:ext uri="{FF2B5EF4-FFF2-40B4-BE49-F238E27FC236}">
                <a16:creationId xmlns:a16="http://schemas.microsoft.com/office/drawing/2014/main" id="{B7C75EB0-1637-0DD7-3415-1668ECDFBA07}"/>
              </a:ext>
            </a:extLst>
          </p:cNvPr>
          <p:cNvSpPr>
            <a:spLocks noGrp="1"/>
          </p:cNvSpPr>
          <p:nvPr>
            <p:ph type="body" sz="quarter" idx="10"/>
          </p:nvPr>
        </p:nvSpPr>
        <p:spPr>
          <a:xfrm>
            <a:off x="2171700" y="4495801"/>
            <a:ext cx="7848600" cy="1905000"/>
          </a:xfrm>
        </p:spPr>
        <p:txBody>
          <a:bodyPr/>
          <a:lstStyle/>
          <a:p>
            <a:r>
              <a:rPr lang="en-US"/>
              <a:t>whenever and wherever an assembly</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E009E17B-B754-A255-9368-72F1A469555F}"/>
              </a:ext>
            </a:extLst>
          </p:cNvPr>
          <p:cNvSpPr>
            <a:spLocks noGrp="1"/>
          </p:cNvSpPr>
          <p:nvPr>
            <p:ph type="title"/>
          </p:nvPr>
        </p:nvSpPr>
        <p:spPr>
          <a:xfrm>
            <a:off x="0" y="1219199"/>
            <a:ext cx="12192000" cy="1143000"/>
          </a:xfrm>
        </p:spPr>
        <p:txBody>
          <a:bodyPr/>
          <a:lstStyle/>
          <a:p>
            <a:r>
              <a:rPr lang="ar-SA" dirty="0"/>
              <a:t>وَفِيهِ جَمْعٌ مِنْ شِيعَتِنا وَمُحِبِّينا </a:t>
            </a:r>
            <a:endParaRPr lang="en-US" dirty="0"/>
          </a:p>
        </p:txBody>
      </p:sp>
      <p:sp>
        <p:nvSpPr>
          <p:cNvPr id="12" name="Subtitle 4">
            <a:extLst>
              <a:ext uri="{FF2B5EF4-FFF2-40B4-BE49-F238E27FC236}">
                <a16:creationId xmlns:a16="http://schemas.microsoft.com/office/drawing/2014/main" id="{D82C46BC-F832-EB65-3315-71224F3B8697}"/>
              </a:ext>
            </a:extLst>
          </p:cNvPr>
          <p:cNvSpPr>
            <a:spLocks noGrp="1"/>
          </p:cNvSpPr>
          <p:nvPr>
            <p:ph type="body" sz="quarter" idx="10"/>
          </p:nvPr>
        </p:nvSpPr>
        <p:spPr>
          <a:xfrm>
            <a:off x="2171700" y="4495801"/>
            <a:ext cx="7848600" cy="1905000"/>
          </a:xfrm>
        </p:spPr>
        <p:txBody>
          <a:bodyPr/>
          <a:lstStyle/>
          <a:p>
            <a:r>
              <a:rPr lang="en-US"/>
              <a:t>our followers and friends mentions this event, </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7EF806F-E600-274B-C38E-485F6ED42E12}"/>
              </a:ext>
            </a:extLst>
          </p:cNvPr>
          <p:cNvSpPr>
            <a:spLocks noGrp="1"/>
          </p:cNvSpPr>
          <p:nvPr>
            <p:ph type="title"/>
          </p:nvPr>
        </p:nvSpPr>
        <p:spPr>
          <a:xfrm>
            <a:off x="0" y="1219199"/>
            <a:ext cx="12192000" cy="1143000"/>
          </a:xfrm>
        </p:spPr>
        <p:txBody>
          <a:bodyPr/>
          <a:lstStyle/>
          <a:p>
            <a:r>
              <a:rPr lang="ar-SA" dirty="0"/>
              <a:t>وَفِيهِمْ مَهْمُومٌ إِلَّا وَفَرَّجَ اللّهُ هَمَّهُ </a:t>
            </a:r>
            <a:endParaRPr lang="en-US" dirty="0"/>
          </a:p>
        </p:txBody>
      </p:sp>
      <p:sp>
        <p:nvSpPr>
          <p:cNvPr id="12" name="Subtitle 4">
            <a:extLst>
              <a:ext uri="{FF2B5EF4-FFF2-40B4-BE49-F238E27FC236}">
                <a16:creationId xmlns:a16="http://schemas.microsoft.com/office/drawing/2014/main" id="{7ACCD813-67D1-BFB9-E718-7BFEA1812F0B}"/>
              </a:ext>
            </a:extLst>
          </p:cNvPr>
          <p:cNvSpPr>
            <a:spLocks noGrp="1"/>
          </p:cNvSpPr>
          <p:nvPr>
            <p:ph type="body" sz="quarter" idx="10"/>
          </p:nvPr>
        </p:nvSpPr>
        <p:spPr>
          <a:xfrm>
            <a:off x="2171700" y="4495801"/>
            <a:ext cx="7848600" cy="1905000"/>
          </a:xfrm>
        </p:spPr>
        <p:txBody>
          <a:bodyPr/>
          <a:lstStyle/>
          <a:p>
            <a:r>
              <a:rPr lang="en-US"/>
              <a:t>there shall remain none grieved but Allah will remove his grief, </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556A6F3A-68D6-CE2B-A9F6-852E11C87F1C}"/>
              </a:ext>
            </a:extLst>
          </p:cNvPr>
          <p:cNvSpPr>
            <a:spLocks noGrp="1"/>
          </p:cNvSpPr>
          <p:nvPr>
            <p:ph type="title"/>
          </p:nvPr>
        </p:nvSpPr>
        <p:spPr>
          <a:xfrm>
            <a:off x="0" y="1219199"/>
            <a:ext cx="12192000" cy="1143000"/>
          </a:xfrm>
        </p:spPr>
        <p:txBody>
          <a:bodyPr/>
          <a:lstStyle/>
          <a:p>
            <a:r>
              <a:rPr lang="ar-SA" dirty="0"/>
              <a:t>وَلاَ مَغْمُومٌ إِلَّا وَكَشَفَ اللّهُ غَمَّهُ </a:t>
            </a:r>
            <a:endParaRPr lang="en-US" dirty="0"/>
          </a:p>
        </p:txBody>
      </p:sp>
      <p:sp>
        <p:nvSpPr>
          <p:cNvPr id="12" name="Subtitle 4">
            <a:extLst>
              <a:ext uri="{FF2B5EF4-FFF2-40B4-BE49-F238E27FC236}">
                <a16:creationId xmlns:a16="http://schemas.microsoft.com/office/drawing/2014/main" id="{2908A448-F064-7682-E4E5-A42119867966}"/>
              </a:ext>
            </a:extLst>
          </p:cNvPr>
          <p:cNvSpPr>
            <a:spLocks noGrp="1"/>
          </p:cNvSpPr>
          <p:nvPr>
            <p:ph type="body" sz="quarter" idx="10"/>
          </p:nvPr>
        </p:nvSpPr>
        <p:spPr>
          <a:xfrm>
            <a:off x="2171700" y="4495801"/>
            <a:ext cx="7848600" cy="1905000"/>
          </a:xfrm>
        </p:spPr>
        <p:txBody>
          <a:bodyPr/>
          <a:lstStyle/>
          <a:p>
            <a:r>
              <a:rPr lang="en-US"/>
              <a:t>there shall remain none distressed but Allah will dispel his distress, </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6796682-1591-1981-40E8-6FD5471C2581}"/>
              </a:ext>
            </a:extLst>
          </p:cNvPr>
          <p:cNvSpPr>
            <a:spLocks noGrp="1"/>
          </p:cNvSpPr>
          <p:nvPr>
            <p:ph type="title"/>
          </p:nvPr>
        </p:nvSpPr>
        <p:spPr>
          <a:xfrm>
            <a:off x="0" y="1219199"/>
            <a:ext cx="12192000" cy="1143000"/>
          </a:xfrm>
        </p:spPr>
        <p:txBody>
          <a:bodyPr/>
          <a:lstStyle/>
          <a:p>
            <a:r>
              <a:rPr lang="ar-SA" dirty="0"/>
              <a:t>وَلاَ طالِبُ حاجَةٍ إِلَّا وَقَضَى اللّهُ حاجَتَهُ </a:t>
            </a:r>
            <a:endParaRPr lang="en-US" dirty="0"/>
          </a:p>
        </p:txBody>
      </p:sp>
      <p:sp>
        <p:nvSpPr>
          <p:cNvPr id="12" name="Subtitle 4">
            <a:extLst>
              <a:ext uri="{FF2B5EF4-FFF2-40B4-BE49-F238E27FC236}">
                <a16:creationId xmlns:a16="http://schemas.microsoft.com/office/drawing/2014/main" id="{342AD9E0-A654-73B3-AD9F-AB21A0C17A63}"/>
              </a:ext>
            </a:extLst>
          </p:cNvPr>
          <p:cNvSpPr>
            <a:spLocks noGrp="1"/>
          </p:cNvSpPr>
          <p:nvPr>
            <p:ph type="body" sz="quarter" idx="10"/>
          </p:nvPr>
        </p:nvSpPr>
        <p:spPr>
          <a:xfrm>
            <a:off x="2171700" y="4495801"/>
            <a:ext cx="7848600" cy="1905000"/>
          </a:xfrm>
        </p:spPr>
        <p:txBody>
          <a:bodyPr/>
          <a:lstStyle/>
          <a:p>
            <a:r>
              <a:rPr lang="en-US" dirty="0"/>
              <a:t>there shall remain none wish-seeker but Allah will grant his wish.”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B27DE978-964E-459A-6879-5C6E2F5166EC}"/>
              </a:ext>
            </a:extLst>
          </p:cNvPr>
          <p:cNvSpPr>
            <a:spLocks noGrp="1"/>
          </p:cNvSpPr>
          <p:nvPr>
            <p:ph type="title"/>
          </p:nvPr>
        </p:nvSpPr>
        <p:spPr>
          <a:xfrm>
            <a:off x="0" y="1219199"/>
            <a:ext cx="12192000" cy="1143000"/>
          </a:xfrm>
        </p:spPr>
        <p:txBody>
          <a:bodyPr/>
          <a:lstStyle/>
          <a:p>
            <a:r>
              <a:rPr lang="ar-SA" dirty="0"/>
              <a:t>فَقالَ عَلِيٌّ إِذاً وَللّه فُزْنا وَسُعِدْنا</a:t>
            </a:r>
            <a:endParaRPr lang="en-US" dirty="0"/>
          </a:p>
        </p:txBody>
      </p:sp>
      <p:sp>
        <p:nvSpPr>
          <p:cNvPr id="12" name="Subtitle 4">
            <a:extLst>
              <a:ext uri="{FF2B5EF4-FFF2-40B4-BE49-F238E27FC236}">
                <a16:creationId xmlns:a16="http://schemas.microsoft.com/office/drawing/2014/main" id="{3F0F8C00-3414-8B4E-AF71-7344562E1A1E}"/>
              </a:ext>
            </a:extLst>
          </p:cNvPr>
          <p:cNvSpPr>
            <a:spLocks noGrp="1"/>
          </p:cNvSpPr>
          <p:nvPr>
            <p:ph type="body" sz="quarter" idx="10"/>
          </p:nvPr>
        </p:nvSpPr>
        <p:spPr>
          <a:xfrm>
            <a:off x="2171700" y="4495801"/>
            <a:ext cx="7848600" cy="1905000"/>
          </a:xfrm>
        </p:spPr>
        <p:txBody>
          <a:bodyPr/>
          <a:lstStyle/>
          <a:p>
            <a:r>
              <a:rPr lang="en-US" dirty="0"/>
              <a:t>`Ali, peace be upon him, said, “Then, we have won and attained pleasure. I swear it by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7EF8159-FF97-D2C0-3ADC-2BF3A75BC5F5}"/>
              </a:ext>
            </a:extLst>
          </p:cNvPr>
          <p:cNvSpPr>
            <a:spLocks noGrp="1"/>
          </p:cNvSpPr>
          <p:nvPr>
            <p:ph type="title"/>
          </p:nvPr>
        </p:nvSpPr>
        <p:spPr>
          <a:xfrm>
            <a:off x="0" y="1219199"/>
            <a:ext cx="12192000" cy="1143000"/>
          </a:xfrm>
        </p:spPr>
        <p:txBody>
          <a:bodyPr/>
          <a:lstStyle/>
          <a:p>
            <a:r>
              <a:rPr lang="ar-SA" dirty="0"/>
              <a:t>فَأَتَيْتُهُ بِالْكِساءِ الْيَمانِي </a:t>
            </a:r>
            <a:r>
              <a:rPr lang="ar-SA" dirty="0" err="1"/>
              <a:t>فَغَطَّيْتُهُ</a:t>
            </a:r>
            <a:r>
              <a:rPr lang="ar-SA" dirty="0"/>
              <a:t> بِهِ </a:t>
            </a:r>
            <a:endParaRPr lang="en-US" dirty="0"/>
          </a:p>
        </p:txBody>
      </p:sp>
      <p:sp>
        <p:nvSpPr>
          <p:cNvPr id="12" name="Subtitle 4">
            <a:extLst>
              <a:ext uri="{FF2B5EF4-FFF2-40B4-BE49-F238E27FC236}">
                <a16:creationId xmlns:a16="http://schemas.microsoft.com/office/drawing/2014/main" id="{E0E8A2AF-8C89-20BC-3684-14A24BCA1BB4}"/>
              </a:ext>
            </a:extLst>
          </p:cNvPr>
          <p:cNvSpPr>
            <a:spLocks noGrp="1"/>
          </p:cNvSpPr>
          <p:nvPr>
            <p:ph type="body" sz="quarter" idx="10"/>
          </p:nvPr>
        </p:nvSpPr>
        <p:spPr>
          <a:xfrm>
            <a:off x="2171700" y="4495801"/>
            <a:ext cx="7848600" cy="1905000"/>
          </a:xfrm>
        </p:spPr>
        <p:txBody>
          <a:bodyPr/>
          <a:lstStyle/>
          <a:p>
            <a:r>
              <a:rPr lang="en-US"/>
              <a:t>So, I brought the Yemeni cloak and covered him with it. </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F0F81EA-32CF-BCC3-6802-6CBF61D0F566}"/>
              </a:ext>
            </a:extLst>
          </p:cNvPr>
          <p:cNvSpPr>
            <a:spLocks noGrp="1"/>
          </p:cNvSpPr>
          <p:nvPr>
            <p:ph type="title"/>
          </p:nvPr>
        </p:nvSpPr>
        <p:spPr>
          <a:xfrm>
            <a:off x="0" y="1219199"/>
            <a:ext cx="12192000" cy="1143000"/>
          </a:xfrm>
        </p:spPr>
        <p:txBody>
          <a:bodyPr/>
          <a:lstStyle/>
          <a:p>
            <a:r>
              <a:rPr lang="ar-SA" dirty="0"/>
              <a:t> وَكَذلِكَ شِيعَتُنا فازُوا وَسُعِدُوا</a:t>
            </a:r>
            <a:br>
              <a:rPr lang="ar-SA" dirty="0"/>
            </a:br>
            <a:r>
              <a:rPr lang="ar-SA" dirty="0"/>
              <a:t>فِي الدُّنْيا </a:t>
            </a:r>
            <a:r>
              <a:rPr lang="ar-SA" dirty="0" err="1"/>
              <a:t>وَالاْخِرَةِ</a:t>
            </a:r>
            <a:r>
              <a:rPr lang="ar-SA" dirty="0"/>
              <a:t> وَرَبِّ الْكَعْبَةِ</a:t>
            </a:r>
            <a:endParaRPr lang="en-US" dirty="0"/>
          </a:p>
        </p:txBody>
      </p:sp>
      <p:sp>
        <p:nvSpPr>
          <p:cNvPr id="12" name="Subtitle 4">
            <a:extLst>
              <a:ext uri="{FF2B5EF4-FFF2-40B4-BE49-F238E27FC236}">
                <a16:creationId xmlns:a16="http://schemas.microsoft.com/office/drawing/2014/main" id="{7E836BBE-480A-BD0C-2556-4F9BEF0AE71E}"/>
              </a:ext>
            </a:extLst>
          </p:cNvPr>
          <p:cNvSpPr>
            <a:spLocks noGrp="1"/>
          </p:cNvSpPr>
          <p:nvPr>
            <p:ph type="body" sz="quarter" idx="10"/>
          </p:nvPr>
        </p:nvSpPr>
        <p:spPr>
          <a:xfrm>
            <a:off x="2171700" y="4495801"/>
            <a:ext cx="7848600" cy="1905000"/>
          </a:xfrm>
        </p:spPr>
        <p:txBody>
          <a:bodyPr/>
          <a:lstStyle/>
          <a:p>
            <a:r>
              <a:rPr lang="en-US" dirty="0"/>
              <a:t> So have our adherents they have won and attained pleasure in this world and in the Hereafter. I swear it by the Lord of the </a:t>
            </a:r>
            <a:r>
              <a:rPr lang="en-US" dirty="0" err="1"/>
              <a:t>Ka`bah</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392773764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xfrm>
            <a:off x="551384" y="1536174"/>
            <a:ext cx="11089232" cy="3785652"/>
          </a:xfrm>
          <a:noFill/>
        </p:spPr>
        <p:txBody>
          <a:bodyPr wrap="square">
            <a:spAutoFit/>
          </a:bodyPr>
          <a:lstStyle/>
          <a:p>
            <a:r>
              <a:rPr lang="en-US" altLang="en-US" dirty="0"/>
              <a:t>Please recite a </a:t>
            </a:r>
            <a:br>
              <a:rPr lang="en-US" altLang="en-US" dirty="0"/>
            </a:br>
            <a:r>
              <a:rPr lang="en-US" altLang="en-US" dirty="0"/>
              <a:t>Surah </a:t>
            </a:r>
            <a:r>
              <a:rPr lang="en-CA" altLang="en-US" dirty="0"/>
              <a:t>a</a:t>
            </a:r>
            <a:r>
              <a:rPr lang="en-US" altLang="en-US" dirty="0"/>
              <a:t>l-</a:t>
            </a:r>
            <a:r>
              <a:rPr lang="en-US" altLang="en-US" dirty="0" err="1"/>
              <a:t>Fatiha</a:t>
            </a:r>
            <a:br>
              <a:rPr lang="en-US" altLang="en-US"/>
            </a:br>
            <a:r>
              <a:rPr lang="en-US" altLang="en-US"/>
              <a:t>for all </a:t>
            </a:r>
            <a:r>
              <a:rPr lang="en-US" altLang="en-US" dirty="0" err="1"/>
              <a:t>marhumeen</a:t>
            </a:r>
            <a:endParaRPr lang="en-GB" altLang="en-US" dirty="0"/>
          </a:p>
        </p:txBody>
      </p:sp>
    </p:spTree>
    <p:extLst>
      <p:ext uri="{BB962C8B-B14F-4D97-AF65-F5344CB8AC3E}">
        <p14:creationId xmlns:p14="http://schemas.microsoft.com/office/powerpoint/2010/main" val="328511652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A6F1C71-25F5-5047-C586-525B30B22274}"/>
              </a:ext>
            </a:extLst>
          </p:cNvPr>
          <p:cNvSpPr>
            <a:spLocks noGrp="1"/>
          </p:cNvSpPr>
          <p:nvPr>
            <p:ph type="title"/>
          </p:nvPr>
        </p:nvSpPr>
        <p:spPr>
          <a:xfrm>
            <a:off x="0" y="1219199"/>
            <a:ext cx="12192000" cy="1143000"/>
          </a:xfrm>
        </p:spPr>
        <p:txBody>
          <a:bodyPr/>
          <a:lstStyle/>
          <a:p>
            <a:r>
              <a:rPr lang="ar-SA" dirty="0"/>
              <a:t>وَصِرْتُ أَنْظُرُ إِلَيْهِ وَإِذا وَجْهُهُ </a:t>
            </a:r>
            <a:r>
              <a:rPr lang="ar-SA" dirty="0" err="1"/>
              <a:t>يَتَلَأْلَؤُ</a:t>
            </a:r>
            <a:br>
              <a:rPr lang="ar-SA" dirty="0"/>
            </a:br>
            <a:r>
              <a:rPr lang="ar-SA" dirty="0"/>
              <a:t>كَأَنَّهُ الْبَدْرُ فِي لَيْلَةِ</a:t>
            </a:r>
            <a:r>
              <a:rPr lang="en-US" dirty="0"/>
              <a:t> </a:t>
            </a:r>
            <a:r>
              <a:rPr lang="ar-SA" dirty="0"/>
              <a:t>تَمامِهِ وَكَمالِهِ</a:t>
            </a:r>
            <a:endParaRPr lang="en-US" dirty="0"/>
          </a:p>
        </p:txBody>
      </p:sp>
      <p:sp>
        <p:nvSpPr>
          <p:cNvPr id="12" name="Subtitle 4">
            <a:extLst>
              <a:ext uri="{FF2B5EF4-FFF2-40B4-BE49-F238E27FC236}">
                <a16:creationId xmlns:a16="http://schemas.microsoft.com/office/drawing/2014/main" id="{FC091913-9826-9FB6-8E27-26487D04C87C}"/>
              </a:ext>
            </a:extLst>
          </p:cNvPr>
          <p:cNvSpPr>
            <a:spLocks noGrp="1"/>
          </p:cNvSpPr>
          <p:nvPr>
            <p:ph type="body" sz="quarter" idx="10"/>
          </p:nvPr>
        </p:nvSpPr>
        <p:spPr>
          <a:xfrm>
            <a:off x="2171700" y="4495801"/>
            <a:ext cx="7848600" cy="1905000"/>
          </a:xfrm>
        </p:spPr>
        <p:txBody>
          <a:bodyPr/>
          <a:lstStyle/>
          <a:p>
            <a:r>
              <a:rPr lang="en-US" dirty="0"/>
              <a:t>Then, I looked at him and saw that his face was shining like a full moon with its glory and splendor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242827902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3184D68A-7F72-E9DC-7EB7-2F6F096C4B7F}"/>
              </a:ext>
            </a:extLst>
          </p:cNvPr>
          <p:cNvSpPr>
            <a:spLocks noGrp="1"/>
          </p:cNvSpPr>
          <p:nvPr>
            <p:ph type="title"/>
          </p:nvPr>
        </p:nvSpPr>
        <p:spPr>
          <a:xfrm>
            <a:off x="0" y="1219199"/>
            <a:ext cx="12192000" cy="1143000"/>
          </a:xfrm>
        </p:spPr>
        <p:txBody>
          <a:bodyPr/>
          <a:lstStyle/>
          <a:p>
            <a:r>
              <a:rPr lang="ar-SA" dirty="0"/>
              <a:t>فَمَا كانَتْ إِلَّا ساعَةً وَإِذا</a:t>
            </a:r>
            <a:br>
              <a:rPr lang="ar-SA" dirty="0"/>
            </a:br>
            <a:r>
              <a:rPr lang="ar-SA" dirty="0"/>
              <a:t>بِوَلَدِيَ الْحَسَنِ قَدْ أَقْبَلَ </a:t>
            </a:r>
            <a:endParaRPr lang="en-US" dirty="0"/>
          </a:p>
        </p:txBody>
      </p:sp>
      <p:sp>
        <p:nvSpPr>
          <p:cNvPr id="12" name="Subtitle 4">
            <a:extLst>
              <a:ext uri="{FF2B5EF4-FFF2-40B4-BE49-F238E27FC236}">
                <a16:creationId xmlns:a16="http://schemas.microsoft.com/office/drawing/2014/main" id="{E7CCCA07-497B-7C74-B0DF-10CA4144756F}"/>
              </a:ext>
            </a:extLst>
          </p:cNvPr>
          <p:cNvSpPr>
            <a:spLocks noGrp="1"/>
          </p:cNvSpPr>
          <p:nvPr>
            <p:ph type="body" sz="quarter" idx="10"/>
          </p:nvPr>
        </p:nvSpPr>
        <p:spPr>
          <a:xfrm>
            <a:off x="2171700" y="4495801"/>
            <a:ext cx="7848600" cy="1905000"/>
          </a:xfrm>
        </p:spPr>
        <p:txBody>
          <a:bodyPr/>
          <a:lstStyle/>
          <a:p>
            <a:r>
              <a:rPr lang="en-US"/>
              <a:t>After a while, my son Hasan came in </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EC5998F-2B1E-C3FB-E792-586673DEF441}"/>
              </a:ext>
            </a:extLst>
          </p:cNvPr>
          <p:cNvSpPr>
            <a:spLocks noGrp="1"/>
          </p:cNvSpPr>
          <p:nvPr>
            <p:ph type="title"/>
          </p:nvPr>
        </p:nvSpPr>
        <p:spPr>
          <a:xfrm>
            <a:off x="0" y="1219199"/>
            <a:ext cx="12192000" cy="1143000"/>
          </a:xfrm>
        </p:spPr>
        <p:txBody>
          <a:bodyPr/>
          <a:lstStyle/>
          <a:p>
            <a:r>
              <a:rPr lang="ar-SA" dirty="0"/>
              <a:t>وَقالَ السَّلامُ عَلَيْكِ يَا أُمَّاهُ </a:t>
            </a:r>
            <a:endParaRPr lang="en-US" dirty="0"/>
          </a:p>
        </p:txBody>
      </p:sp>
      <p:sp>
        <p:nvSpPr>
          <p:cNvPr id="12" name="Subtitle 4">
            <a:extLst>
              <a:ext uri="{FF2B5EF4-FFF2-40B4-BE49-F238E27FC236}">
                <a16:creationId xmlns:a16="http://schemas.microsoft.com/office/drawing/2014/main" id="{3FF0B189-89CF-80EA-37DB-DEBF8B5989D0}"/>
              </a:ext>
            </a:extLst>
          </p:cNvPr>
          <p:cNvSpPr>
            <a:spLocks noGrp="1"/>
          </p:cNvSpPr>
          <p:nvPr>
            <p:ph type="body" sz="quarter" idx="10"/>
          </p:nvPr>
        </p:nvSpPr>
        <p:spPr>
          <a:xfrm>
            <a:off x="2171700" y="4495801"/>
            <a:ext cx="7848600" cy="1905000"/>
          </a:xfrm>
        </p:spPr>
        <p:txBody>
          <a:bodyPr/>
          <a:lstStyle/>
          <a:p>
            <a:r>
              <a:rPr lang="en-US" dirty="0"/>
              <a:t>and said, “Peace be on you, mother.”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F02E601-54AB-AA00-A08E-25C19F300B62}"/>
              </a:ext>
            </a:extLst>
          </p:cNvPr>
          <p:cNvSpPr>
            <a:spLocks noGrp="1"/>
          </p:cNvSpPr>
          <p:nvPr>
            <p:ph type="title"/>
          </p:nvPr>
        </p:nvSpPr>
        <p:spPr>
          <a:xfrm>
            <a:off x="0" y="1219199"/>
            <a:ext cx="12192000" cy="1143000"/>
          </a:xfrm>
        </p:spPr>
        <p:txBody>
          <a:bodyPr/>
          <a:lstStyle/>
          <a:p>
            <a:r>
              <a:rPr lang="ar-SA" dirty="0"/>
              <a:t>فَقُلتُ وَعَلَيْكَ السَّلامُ يَا قُرَّةَ عَيْنِي وَثَمَرَةَ فُؤَادِي </a:t>
            </a:r>
            <a:endParaRPr lang="en-US" dirty="0"/>
          </a:p>
        </p:txBody>
      </p:sp>
      <p:sp>
        <p:nvSpPr>
          <p:cNvPr id="12" name="Subtitle 4">
            <a:extLst>
              <a:ext uri="{FF2B5EF4-FFF2-40B4-BE49-F238E27FC236}">
                <a16:creationId xmlns:a16="http://schemas.microsoft.com/office/drawing/2014/main" id="{5BBBC4B6-5537-6860-6FFA-B6CCC5101744}"/>
              </a:ext>
            </a:extLst>
          </p:cNvPr>
          <p:cNvSpPr>
            <a:spLocks noGrp="1"/>
          </p:cNvSpPr>
          <p:nvPr>
            <p:ph type="body" sz="quarter" idx="10"/>
          </p:nvPr>
        </p:nvSpPr>
        <p:spPr>
          <a:xfrm>
            <a:off x="2171700" y="4495801"/>
            <a:ext cx="7848600" cy="1905000"/>
          </a:xfrm>
        </p:spPr>
        <p:txBody>
          <a:bodyPr/>
          <a:lstStyle/>
          <a:p>
            <a:r>
              <a:rPr lang="en-US" dirty="0"/>
              <a:t>I replied, “And upon you be peace, O light of my eyes, and the delight of my heart.”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DE59FC6-EA0D-09A4-877B-75A2111CD43C}"/>
              </a:ext>
            </a:extLst>
          </p:cNvPr>
          <p:cNvSpPr>
            <a:spLocks noGrp="1"/>
          </p:cNvSpPr>
          <p:nvPr>
            <p:ph type="title"/>
          </p:nvPr>
        </p:nvSpPr>
        <p:spPr>
          <a:xfrm>
            <a:off x="0" y="1219199"/>
            <a:ext cx="12192000" cy="1143000"/>
          </a:xfrm>
        </p:spPr>
        <p:txBody>
          <a:bodyPr/>
          <a:lstStyle/>
          <a:p>
            <a:r>
              <a:rPr lang="ar-SA" dirty="0"/>
              <a:t>فَقَالَ يَا أُمَّاهُ إِنِّي أَشَمُّ عِنْدَكِ رائِحَةً طَيِّبَةً</a:t>
            </a:r>
            <a:endParaRPr lang="en-US" dirty="0"/>
          </a:p>
        </p:txBody>
      </p:sp>
      <p:sp>
        <p:nvSpPr>
          <p:cNvPr id="12" name="Subtitle 4">
            <a:extLst>
              <a:ext uri="{FF2B5EF4-FFF2-40B4-BE49-F238E27FC236}">
                <a16:creationId xmlns:a16="http://schemas.microsoft.com/office/drawing/2014/main" id="{6AB409D9-60A0-6951-16B9-F151F86582D2}"/>
              </a:ext>
            </a:extLst>
          </p:cNvPr>
          <p:cNvSpPr>
            <a:spLocks noGrp="1"/>
          </p:cNvSpPr>
          <p:nvPr>
            <p:ph type="body" sz="quarter" idx="10"/>
          </p:nvPr>
        </p:nvSpPr>
        <p:spPr>
          <a:xfrm>
            <a:off x="2171700" y="4495801"/>
            <a:ext cx="7848600" cy="1905000"/>
          </a:xfrm>
        </p:spPr>
        <p:txBody>
          <a:bodyPr/>
          <a:lstStyle/>
          <a:p>
            <a:r>
              <a:rPr lang="en-US" dirty="0"/>
              <a:t>He then said, “O Mother! I smell a fragrance so sweet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18441B8-86F4-BB30-DE8B-71FEA1AC55F5}"/>
              </a:ext>
            </a:extLst>
          </p:cNvPr>
          <p:cNvSpPr>
            <a:spLocks noGrp="1"/>
          </p:cNvSpPr>
          <p:nvPr>
            <p:ph type="title"/>
          </p:nvPr>
        </p:nvSpPr>
        <p:spPr>
          <a:xfrm>
            <a:off x="0" y="1219199"/>
            <a:ext cx="12192000" cy="1143000"/>
          </a:xfrm>
        </p:spPr>
        <p:txBody>
          <a:bodyPr/>
          <a:lstStyle/>
          <a:p>
            <a:r>
              <a:rPr lang="ar-SA" dirty="0"/>
              <a:t>كَأَنَّها رائِحَةُ جَدِّي رَسُولِ اللّه</a:t>
            </a:r>
            <a:endParaRPr lang="en-US" dirty="0"/>
          </a:p>
        </p:txBody>
      </p:sp>
      <p:sp>
        <p:nvSpPr>
          <p:cNvPr id="12" name="Subtitle 4">
            <a:extLst>
              <a:ext uri="{FF2B5EF4-FFF2-40B4-BE49-F238E27FC236}">
                <a16:creationId xmlns:a16="http://schemas.microsoft.com/office/drawing/2014/main" id="{B54B3486-6CAF-322F-B204-3847AF48AEA6}"/>
              </a:ext>
            </a:extLst>
          </p:cNvPr>
          <p:cNvSpPr>
            <a:spLocks noGrp="1"/>
          </p:cNvSpPr>
          <p:nvPr>
            <p:ph type="body" sz="quarter" idx="10"/>
          </p:nvPr>
        </p:nvSpPr>
        <p:spPr>
          <a:xfrm>
            <a:off x="2171700" y="4495801"/>
            <a:ext cx="7848600" cy="1905000"/>
          </a:xfrm>
        </p:spPr>
        <p:txBody>
          <a:bodyPr/>
          <a:lstStyle/>
          <a:p>
            <a:r>
              <a:rPr lang="en-US" dirty="0"/>
              <a:t>and so pure as that of my grandfather, the Prophet of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5F5B7CBE-6179-EAAF-D042-157B5DFEABAD}"/>
              </a:ext>
            </a:extLst>
          </p:cNvPr>
          <p:cNvSpPr>
            <a:spLocks noGrp="1"/>
          </p:cNvSpPr>
          <p:nvPr>
            <p:ph type="title"/>
          </p:nvPr>
        </p:nvSpPr>
        <p:spPr>
          <a:xfrm>
            <a:off x="0" y="1219199"/>
            <a:ext cx="12192000" cy="1143000"/>
          </a:xfrm>
        </p:spPr>
        <p:txBody>
          <a:bodyPr/>
          <a:lstStyle/>
          <a:p>
            <a:r>
              <a:rPr lang="ar-SA" dirty="0"/>
              <a:t>فَقُلْتُ نَعَمْ إِنَّ جَدَّكَ تَحْتَ الْكِساءِ </a:t>
            </a:r>
            <a:endParaRPr lang="en-US" dirty="0"/>
          </a:p>
        </p:txBody>
      </p:sp>
      <p:sp>
        <p:nvSpPr>
          <p:cNvPr id="12" name="Subtitle 4">
            <a:extLst>
              <a:ext uri="{FF2B5EF4-FFF2-40B4-BE49-F238E27FC236}">
                <a16:creationId xmlns:a16="http://schemas.microsoft.com/office/drawing/2014/main" id="{E81E705F-BAB1-775F-3D36-CA95F618A180}"/>
              </a:ext>
            </a:extLst>
          </p:cNvPr>
          <p:cNvSpPr>
            <a:spLocks noGrp="1"/>
          </p:cNvSpPr>
          <p:nvPr>
            <p:ph type="body" sz="quarter" idx="10"/>
          </p:nvPr>
        </p:nvSpPr>
        <p:spPr>
          <a:xfrm>
            <a:off x="2171700" y="4495801"/>
            <a:ext cx="7848600" cy="1905000"/>
          </a:xfrm>
        </p:spPr>
        <p:txBody>
          <a:bodyPr/>
          <a:lstStyle/>
          <a:p>
            <a:r>
              <a:rPr lang="en-US" dirty="0"/>
              <a:t>I replied, “Yes. Your grandfather is underneath the cloak.”</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426112050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9ECA1235-63E1-6337-1CA9-9B1F6C5F7601}"/>
              </a:ext>
            </a:extLst>
          </p:cNvPr>
          <p:cNvSpPr>
            <a:spLocks noGrp="1"/>
          </p:cNvSpPr>
          <p:nvPr>
            <p:ph type="title"/>
          </p:nvPr>
        </p:nvSpPr>
        <p:spPr>
          <a:xfrm>
            <a:off x="0" y="1219199"/>
            <a:ext cx="12192000" cy="1143000"/>
          </a:xfrm>
        </p:spPr>
        <p:txBody>
          <a:bodyPr/>
          <a:lstStyle/>
          <a:p>
            <a:r>
              <a:rPr lang="ar-SA" dirty="0"/>
              <a:t>فَأَقْبَلَ الْحَسَنُ نَحْوَ الْكِساءِ وَقالَ</a:t>
            </a:r>
            <a:br>
              <a:rPr lang="ar-SA" dirty="0"/>
            </a:br>
            <a:r>
              <a:rPr lang="ar-SA" dirty="0"/>
              <a:t>السَّلامُ عَلَيْكَ يَا جَدَّاهُ يَا رَسُولَ اللّهِ</a:t>
            </a:r>
            <a:endParaRPr lang="en-US" dirty="0"/>
          </a:p>
        </p:txBody>
      </p:sp>
      <p:sp>
        <p:nvSpPr>
          <p:cNvPr id="12" name="Subtitle 4">
            <a:extLst>
              <a:ext uri="{FF2B5EF4-FFF2-40B4-BE49-F238E27FC236}">
                <a16:creationId xmlns:a16="http://schemas.microsoft.com/office/drawing/2014/main" id="{F961E82B-1630-FEBE-FC8E-969D5E839423}"/>
              </a:ext>
            </a:extLst>
          </p:cNvPr>
          <p:cNvSpPr>
            <a:spLocks noGrp="1"/>
          </p:cNvSpPr>
          <p:nvPr>
            <p:ph type="body" sz="quarter" idx="10"/>
          </p:nvPr>
        </p:nvSpPr>
        <p:spPr>
          <a:xfrm>
            <a:off x="2171700" y="4495801"/>
            <a:ext cx="7848600" cy="1905000"/>
          </a:xfrm>
        </p:spPr>
        <p:txBody>
          <a:bodyPr/>
          <a:lstStyle/>
          <a:p>
            <a:r>
              <a:rPr lang="en-US" dirty="0"/>
              <a:t>Hasan went near the cloak and said, “Peace be on you, my grandfather, the Prophet of Allah;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E114C1B-6D76-23F3-3E17-5CA378F799FE}"/>
              </a:ext>
            </a:extLst>
          </p:cNvPr>
          <p:cNvSpPr>
            <a:spLocks noGrp="1"/>
          </p:cNvSpPr>
          <p:nvPr>
            <p:ph type="title"/>
          </p:nvPr>
        </p:nvSpPr>
        <p:spPr>
          <a:xfrm>
            <a:off x="0" y="1219199"/>
            <a:ext cx="12192000" cy="1143000"/>
          </a:xfrm>
        </p:spPr>
        <p:txBody>
          <a:bodyPr/>
          <a:lstStyle/>
          <a:p>
            <a:r>
              <a:rPr lang="ar-SA"/>
              <a:t>أَتَأْذَنُ لِي أَنْ أَدْخُلَ مَعَكَ تَحْتَ الْكِساءِ </a:t>
            </a:r>
            <a:endParaRPr lang="en-US" dirty="0"/>
          </a:p>
        </p:txBody>
      </p:sp>
      <p:sp>
        <p:nvSpPr>
          <p:cNvPr id="12" name="Subtitle 4">
            <a:extLst>
              <a:ext uri="{FF2B5EF4-FFF2-40B4-BE49-F238E27FC236}">
                <a16:creationId xmlns:a16="http://schemas.microsoft.com/office/drawing/2014/main" id="{7721CDF4-A669-870E-5291-A53C91EA6D44}"/>
              </a:ext>
            </a:extLst>
          </p:cNvPr>
          <p:cNvSpPr>
            <a:spLocks noGrp="1"/>
          </p:cNvSpPr>
          <p:nvPr>
            <p:ph type="body" sz="quarter" idx="10"/>
          </p:nvPr>
        </p:nvSpPr>
        <p:spPr>
          <a:xfrm>
            <a:off x="2171700" y="4495801"/>
            <a:ext cx="7848600" cy="1905000"/>
          </a:xfrm>
        </p:spPr>
        <p:txBody>
          <a:bodyPr/>
          <a:lstStyle/>
          <a:p>
            <a:r>
              <a:rPr lang="en-US" dirty="0"/>
              <a:t>May I enter the cloak with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028CEFA-0F0D-6CFB-3031-F7D6EE910DF1}"/>
              </a:ext>
            </a:extLst>
          </p:cNvPr>
          <p:cNvSpPr>
            <a:spLocks noGrp="1"/>
          </p:cNvSpPr>
          <p:nvPr>
            <p:ph type="title"/>
          </p:nvPr>
        </p:nvSpPr>
        <p:spPr>
          <a:xfrm>
            <a:off x="0" y="1219199"/>
            <a:ext cx="12192000" cy="1143000"/>
          </a:xfrm>
        </p:spPr>
        <p:txBody>
          <a:bodyPr/>
          <a:lstStyle/>
          <a:p>
            <a:r>
              <a:rPr lang="ar-SA" dirty="0"/>
              <a:t>فَقالَ وَعَلَيْكَ السَّلامُ</a:t>
            </a:r>
            <a:br>
              <a:rPr lang="ar-SA" dirty="0"/>
            </a:br>
            <a:r>
              <a:rPr lang="ar-SA" dirty="0"/>
              <a:t>يَا وَلَدِي وَيَا صاحِبَ حَوْضِي</a:t>
            </a:r>
            <a:endParaRPr lang="en-US" dirty="0"/>
          </a:p>
        </p:txBody>
      </p:sp>
      <p:sp>
        <p:nvSpPr>
          <p:cNvPr id="12" name="Subtitle 4">
            <a:extLst>
              <a:ext uri="{FF2B5EF4-FFF2-40B4-BE49-F238E27FC236}">
                <a16:creationId xmlns:a16="http://schemas.microsoft.com/office/drawing/2014/main" id="{E14AD203-C9A5-0A40-5DFD-C3804D175FAD}"/>
              </a:ext>
            </a:extLst>
          </p:cNvPr>
          <p:cNvSpPr>
            <a:spLocks noGrp="1"/>
          </p:cNvSpPr>
          <p:nvPr>
            <p:ph type="body" sz="quarter" idx="10"/>
          </p:nvPr>
        </p:nvSpPr>
        <p:spPr>
          <a:xfrm>
            <a:off x="2171700" y="4495801"/>
            <a:ext cx="7848600" cy="1905000"/>
          </a:xfrm>
        </p:spPr>
        <p:txBody>
          <a:bodyPr/>
          <a:lstStyle/>
          <a:p>
            <a:r>
              <a:rPr lang="en-US" dirty="0"/>
              <a:t>He replied, “And upon you be peace, my son and the master of my fountain (</a:t>
            </a:r>
            <a:r>
              <a:rPr lang="en-US" dirty="0" err="1"/>
              <a:t>Kauthar</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285F14A9-02E3-E4E0-6FE4-3DCFD41536FF}"/>
              </a:ext>
            </a:extLst>
          </p:cNvPr>
          <p:cNvSpPr>
            <a:spLocks noGrp="1"/>
          </p:cNvSpPr>
          <p:nvPr>
            <p:ph type="title"/>
          </p:nvPr>
        </p:nvSpPr>
        <p:spPr>
          <a:xfrm>
            <a:off x="0" y="1219199"/>
            <a:ext cx="12192000" cy="1143000"/>
          </a:xfrm>
        </p:spPr>
        <p:txBody>
          <a:bodyPr/>
          <a:lstStyle/>
          <a:p>
            <a:r>
              <a:rPr lang="ar-SA" dirty="0"/>
              <a:t>قَدْ أَذِنْتُ لَكَ</a:t>
            </a:r>
            <a:endParaRPr lang="en-US" dirty="0"/>
          </a:p>
        </p:txBody>
      </p:sp>
      <p:sp>
        <p:nvSpPr>
          <p:cNvPr id="12" name="Subtitle 4">
            <a:extLst>
              <a:ext uri="{FF2B5EF4-FFF2-40B4-BE49-F238E27FC236}">
                <a16:creationId xmlns:a16="http://schemas.microsoft.com/office/drawing/2014/main" id="{A64635EB-179D-BD53-A784-015D99771FBA}"/>
              </a:ext>
            </a:extLst>
          </p:cNvPr>
          <p:cNvSpPr>
            <a:spLocks noGrp="1"/>
          </p:cNvSpPr>
          <p:nvPr>
            <p:ph type="body" sz="quarter" idx="10"/>
          </p:nvPr>
        </p:nvSpPr>
        <p:spPr>
          <a:xfrm>
            <a:off x="2171700" y="4495801"/>
            <a:ext cx="7848600" cy="1905000"/>
          </a:xfrm>
        </p:spPr>
        <p:txBody>
          <a:bodyPr/>
          <a:lstStyle/>
          <a:p>
            <a:r>
              <a:rPr lang="en-US" dirty="0"/>
              <a:t>you are given the permission to enter.”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98D9076-6E79-AD2B-1A38-0D4D0E0AD411}"/>
              </a:ext>
            </a:extLst>
          </p:cNvPr>
          <p:cNvSpPr>
            <a:spLocks noGrp="1"/>
          </p:cNvSpPr>
          <p:nvPr>
            <p:ph type="title"/>
          </p:nvPr>
        </p:nvSpPr>
        <p:spPr>
          <a:xfrm>
            <a:off x="0" y="1219199"/>
            <a:ext cx="12192000" cy="1143000"/>
          </a:xfrm>
        </p:spPr>
        <p:txBody>
          <a:bodyPr/>
          <a:lstStyle/>
          <a:p>
            <a:r>
              <a:rPr lang="ar-SA"/>
              <a:t>فَدَخَلَ مَعَهُ تَحْتَ الْكِساء </a:t>
            </a:r>
            <a:endParaRPr lang="en-US" dirty="0"/>
          </a:p>
        </p:txBody>
      </p:sp>
      <p:sp>
        <p:nvSpPr>
          <p:cNvPr id="12" name="Subtitle 4">
            <a:extLst>
              <a:ext uri="{FF2B5EF4-FFF2-40B4-BE49-F238E27FC236}">
                <a16:creationId xmlns:a16="http://schemas.microsoft.com/office/drawing/2014/main" id="{78654D99-A1B3-FAA8-FB96-8557B23D2D67}"/>
              </a:ext>
            </a:extLst>
          </p:cNvPr>
          <p:cNvSpPr>
            <a:spLocks noGrp="1"/>
          </p:cNvSpPr>
          <p:nvPr>
            <p:ph type="body" sz="quarter" idx="10"/>
          </p:nvPr>
        </p:nvSpPr>
        <p:spPr>
          <a:xfrm>
            <a:off x="2171700" y="4495801"/>
            <a:ext cx="7848600" cy="1905000"/>
          </a:xfrm>
        </p:spPr>
        <p:txBody>
          <a:bodyPr/>
          <a:lstStyle/>
          <a:p>
            <a:r>
              <a:rPr lang="en-US" dirty="0"/>
              <a:t>So, Hasan entered the cloak with him.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214485954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DC48AEA-6236-B658-EDAA-B204AF0D9976}"/>
              </a:ext>
            </a:extLst>
          </p:cNvPr>
          <p:cNvSpPr>
            <a:spLocks noGrp="1"/>
          </p:cNvSpPr>
          <p:nvPr>
            <p:ph type="title"/>
          </p:nvPr>
        </p:nvSpPr>
        <p:spPr>
          <a:xfrm>
            <a:off x="0" y="1219199"/>
            <a:ext cx="12192000" cy="1143000"/>
          </a:xfrm>
        </p:spPr>
        <p:txBody>
          <a:bodyPr/>
          <a:lstStyle/>
          <a:p>
            <a:r>
              <a:rPr lang="ar-SA" dirty="0"/>
              <a:t>فَمَا كانَتْ إِلَّا ساعَةً وَإِذا بِوَلَدِيَ</a:t>
            </a:r>
            <a:br>
              <a:rPr lang="ar-SA" dirty="0"/>
            </a:br>
            <a:r>
              <a:rPr lang="ar-SA" dirty="0"/>
              <a:t>الْحُسَيْنِ قَدْ أَقْبَلَ وَقالَ</a:t>
            </a:r>
            <a:endParaRPr lang="en-US" dirty="0"/>
          </a:p>
        </p:txBody>
      </p:sp>
      <p:sp>
        <p:nvSpPr>
          <p:cNvPr id="12" name="Subtitle 4">
            <a:extLst>
              <a:ext uri="{FF2B5EF4-FFF2-40B4-BE49-F238E27FC236}">
                <a16:creationId xmlns:a16="http://schemas.microsoft.com/office/drawing/2014/main" id="{86120F16-5E79-0335-8D55-427723F62761}"/>
              </a:ext>
            </a:extLst>
          </p:cNvPr>
          <p:cNvSpPr>
            <a:spLocks noGrp="1"/>
          </p:cNvSpPr>
          <p:nvPr>
            <p:ph type="body" sz="quarter" idx="10"/>
          </p:nvPr>
        </p:nvSpPr>
        <p:spPr>
          <a:xfrm>
            <a:off x="2171700" y="4495801"/>
            <a:ext cx="7848600" cy="1905000"/>
          </a:xfrm>
        </p:spPr>
        <p:txBody>
          <a:bodyPr/>
          <a:lstStyle/>
          <a:p>
            <a:r>
              <a:rPr lang="en-US" dirty="0"/>
              <a:t>After a while, my Husain came in and said: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C9B969E-6C77-F83E-8125-1C33564B8BDA}"/>
              </a:ext>
            </a:extLst>
          </p:cNvPr>
          <p:cNvSpPr>
            <a:spLocks noGrp="1"/>
          </p:cNvSpPr>
          <p:nvPr>
            <p:ph type="title"/>
          </p:nvPr>
        </p:nvSpPr>
        <p:spPr>
          <a:xfrm>
            <a:off x="0" y="1219199"/>
            <a:ext cx="12192000" cy="1143000"/>
          </a:xfrm>
        </p:spPr>
        <p:txBody>
          <a:bodyPr/>
          <a:lstStyle/>
          <a:p>
            <a:r>
              <a:rPr lang="ar-SA" dirty="0"/>
              <a:t>السَّلامُ عَلَيْكِ يَا أُمَّاهُ</a:t>
            </a:r>
            <a:endParaRPr lang="en-US" dirty="0"/>
          </a:p>
        </p:txBody>
      </p:sp>
      <p:sp>
        <p:nvSpPr>
          <p:cNvPr id="12" name="Subtitle 4">
            <a:extLst>
              <a:ext uri="{FF2B5EF4-FFF2-40B4-BE49-F238E27FC236}">
                <a16:creationId xmlns:a16="http://schemas.microsoft.com/office/drawing/2014/main" id="{D4DC4310-D30E-5684-4888-D106EA2CC664}"/>
              </a:ext>
            </a:extLst>
          </p:cNvPr>
          <p:cNvSpPr>
            <a:spLocks noGrp="1"/>
          </p:cNvSpPr>
          <p:nvPr>
            <p:ph type="body" sz="quarter" idx="10"/>
          </p:nvPr>
        </p:nvSpPr>
        <p:spPr>
          <a:xfrm>
            <a:off x="2171700" y="4495801"/>
            <a:ext cx="7848600" cy="1905000"/>
          </a:xfrm>
        </p:spPr>
        <p:txBody>
          <a:bodyPr/>
          <a:lstStyle/>
          <a:p>
            <a:r>
              <a:rPr lang="en-US" dirty="0"/>
              <a:t>“Peace be on you, mother.”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D8F0793-4814-8EA1-3C90-BA405BA418AB}"/>
              </a:ext>
            </a:extLst>
          </p:cNvPr>
          <p:cNvSpPr>
            <a:spLocks noGrp="1"/>
          </p:cNvSpPr>
          <p:nvPr>
            <p:ph type="title"/>
          </p:nvPr>
        </p:nvSpPr>
        <p:spPr>
          <a:xfrm>
            <a:off x="0" y="1219199"/>
            <a:ext cx="12192000" cy="1143000"/>
          </a:xfrm>
        </p:spPr>
        <p:txBody>
          <a:bodyPr/>
          <a:lstStyle/>
          <a:p>
            <a:r>
              <a:rPr lang="ar-SA" dirty="0"/>
              <a:t>فَقُلْتُ وَعَلَيْكَ السَّلامُ يَا وَلَدِي</a:t>
            </a:r>
            <a:br>
              <a:rPr lang="ar-SA" dirty="0"/>
            </a:br>
            <a:r>
              <a:rPr lang="ar-SA" dirty="0"/>
              <a:t>وَيَا قُرَّةَ عَيْنِي وَثَمَرَةَ فُؤَادِي</a:t>
            </a:r>
            <a:endParaRPr lang="en-US" dirty="0"/>
          </a:p>
        </p:txBody>
      </p:sp>
      <p:sp>
        <p:nvSpPr>
          <p:cNvPr id="12" name="Subtitle 4">
            <a:extLst>
              <a:ext uri="{FF2B5EF4-FFF2-40B4-BE49-F238E27FC236}">
                <a16:creationId xmlns:a16="http://schemas.microsoft.com/office/drawing/2014/main" id="{2DB3087E-42D8-EFF7-3420-3F54292FF7EA}"/>
              </a:ext>
            </a:extLst>
          </p:cNvPr>
          <p:cNvSpPr>
            <a:spLocks noGrp="1"/>
          </p:cNvSpPr>
          <p:nvPr>
            <p:ph type="body" sz="quarter" idx="10"/>
          </p:nvPr>
        </p:nvSpPr>
        <p:spPr>
          <a:xfrm>
            <a:off x="2171700" y="4495801"/>
            <a:ext cx="7848600" cy="1905000"/>
          </a:xfrm>
        </p:spPr>
        <p:txBody>
          <a:bodyPr/>
          <a:lstStyle/>
          <a:p>
            <a:r>
              <a:rPr lang="en-US" dirty="0"/>
              <a:t>I replied, “And upon you be peace, O light of my eyes, and the delight of my heart.”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4F8F6D0-3492-0702-D4A1-FD062F1167B7}"/>
              </a:ext>
            </a:extLst>
          </p:cNvPr>
          <p:cNvSpPr>
            <a:spLocks noGrp="1"/>
          </p:cNvSpPr>
          <p:nvPr>
            <p:ph type="title"/>
          </p:nvPr>
        </p:nvSpPr>
        <p:spPr>
          <a:xfrm>
            <a:off x="0" y="1219199"/>
            <a:ext cx="12192000" cy="1143000"/>
          </a:xfrm>
        </p:spPr>
        <p:txBody>
          <a:bodyPr/>
          <a:lstStyle/>
          <a:p>
            <a:r>
              <a:rPr lang="ar-SA" dirty="0"/>
              <a:t>فَقَالَ لِي يَا أُمَّاهُ إِنِّي أَشَمُّ عِنْدَكِ رائِحَةً طَيِّبَةً</a:t>
            </a:r>
            <a:endParaRPr lang="en-US" dirty="0"/>
          </a:p>
        </p:txBody>
      </p:sp>
      <p:sp>
        <p:nvSpPr>
          <p:cNvPr id="12" name="Subtitle 4">
            <a:extLst>
              <a:ext uri="{FF2B5EF4-FFF2-40B4-BE49-F238E27FC236}">
                <a16:creationId xmlns:a16="http://schemas.microsoft.com/office/drawing/2014/main" id="{658BD923-DF48-14C8-D45E-2DBAC2041F07}"/>
              </a:ext>
            </a:extLst>
          </p:cNvPr>
          <p:cNvSpPr>
            <a:spLocks noGrp="1"/>
          </p:cNvSpPr>
          <p:nvPr>
            <p:ph type="body" sz="quarter" idx="10"/>
          </p:nvPr>
        </p:nvSpPr>
        <p:spPr>
          <a:xfrm>
            <a:off x="2171700" y="4495801"/>
            <a:ext cx="7848600" cy="1905000"/>
          </a:xfrm>
        </p:spPr>
        <p:txBody>
          <a:bodyPr/>
          <a:lstStyle/>
          <a:p>
            <a:r>
              <a:rPr lang="en-US" dirty="0"/>
              <a:t>He then said, “O Mother! I smell a fragrance so sweet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Allah, </a:t>
            </a:r>
          </a:p>
          <a:p>
            <a:r>
              <a:rPr lang="en-US" dirty="0"/>
              <a:t>the All-beneficent, the All-merciful. </a:t>
            </a:r>
          </a:p>
        </p:txBody>
      </p:sp>
    </p:spTree>
    <p:extLst>
      <p:ext uri="{BB962C8B-B14F-4D97-AF65-F5344CB8AC3E}">
        <p14:creationId xmlns:p14="http://schemas.microsoft.com/office/powerpoint/2010/main" val="334171217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E72441D7-ED97-E711-273C-2AD73C7634B8}"/>
              </a:ext>
            </a:extLst>
          </p:cNvPr>
          <p:cNvSpPr>
            <a:spLocks noGrp="1"/>
          </p:cNvSpPr>
          <p:nvPr>
            <p:ph type="title"/>
          </p:nvPr>
        </p:nvSpPr>
        <p:spPr>
          <a:xfrm>
            <a:off x="0" y="1219199"/>
            <a:ext cx="12192000" cy="1143000"/>
          </a:xfrm>
        </p:spPr>
        <p:txBody>
          <a:bodyPr/>
          <a:lstStyle/>
          <a:p>
            <a:r>
              <a:rPr lang="ar-SA" dirty="0"/>
              <a:t>كَأَنَّها رائِحَةُ جَدِّي رَسُولِ اللّهُ صَلَّى اللهُ عَلَيْهِ </a:t>
            </a:r>
            <a:r>
              <a:rPr lang="ar-SA" dirty="0" err="1"/>
              <a:t>وَآلِهِ</a:t>
            </a:r>
            <a:endParaRPr lang="en-US" dirty="0"/>
          </a:p>
        </p:txBody>
      </p:sp>
      <p:sp>
        <p:nvSpPr>
          <p:cNvPr id="12" name="Subtitle 4">
            <a:extLst>
              <a:ext uri="{FF2B5EF4-FFF2-40B4-BE49-F238E27FC236}">
                <a16:creationId xmlns:a16="http://schemas.microsoft.com/office/drawing/2014/main" id="{B5F20E8B-7658-FE74-0C26-FAFA9B0F997B}"/>
              </a:ext>
            </a:extLst>
          </p:cNvPr>
          <p:cNvSpPr>
            <a:spLocks noGrp="1"/>
          </p:cNvSpPr>
          <p:nvPr>
            <p:ph type="body" sz="quarter" idx="10"/>
          </p:nvPr>
        </p:nvSpPr>
        <p:spPr>
          <a:xfrm>
            <a:off x="2171700" y="4495801"/>
            <a:ext cx="7848600" cy="1905000"/>
          </a:xfrm>
        </p:spPr>
        <p:txBody>
          <a:bodyPr/>
          <a:lstStyle/>
          <a:p>
            <a:r>
              <a:rPr lang="en-US" dirty="0"/>
              <a:t>and so pure as that of my grandfather, the Prophet of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B2505B2-89A2-232A-CE25-2AD1F01E1991}"/>
              </a:ext>
            </a:extLst>
          </p:cNvPr>
          <p:cNvSpPr>
            <a:spLocks noGrp="1"/>
          </p:cNvSpPr>
          <p:nvPr>
            <p:ph type="title"/>
          </p:nvPr>
        </p:nvSpPr>
        <p:spPr>
          <a:xfrm>
            <a:off x="0" y="1219199"/>
            <a:ext cx="12192000" cy="1143000"/>
          </a:xfrm>
        </p:spPr>
        <p:txBody>
          <a:bodyPr/>
          <a:lstStyle/>
          <a:p>
            <a:r>
              <a:rPr lang="ar-SA" dirty="0"/>
              <a:t>فَقُلْتُ نَعَمْ إِنَّ جَدَّكَ وَأَخاكَ تَحْتَ الْكِساءِ </a:t>
            </a:r>
            <a:endParaRPr lang="en-US" dirty="0"/>
          </a:p>
        </p:txBody>
      </p:sp>
      <p:sp>
        <p:nvSpPr>
          <p:cNvPr id="12" name="Subtitle 4">
            <a:extLst>
              <a:ext uri="{FF2B5EF4-FFF2-40B4-BE49-F238E27FC236}">
                <a16:creationId xmlns:a16="http://schemas.microsoft.com/office/drawing/2014/main" id="{D7357C24-7107-E717-86D4-7113BAB3B201}"/>
              </a:ext>
            </a:extLst>
          </p:cNvPr>
          <p:cNvSpPr>
            <a:spLocks noGrp="1"/>
          </p:cNvSpPr>
          <p:nvPr>
            <p:ph type="body" sz="quarter" idx="10"/>
          </p:nvPr>
        </p:nvSpPr>
        <p:spPr>
          <a:xfrm>
            <a:off x="2171700" y="4495801"/>
            <a:ext cx="7848600" cy="1905000"/>
          </a:xfrm>
        </p:spPr>
        <p:txBody>
          <a:bodyPr/>
          <a:lstStyle/>
          <a:p>
            <a:r>
              <a:rPr lang="en-US" dirty="0"/>
              <a:t>I replied, “Yes. Your grandfather and your brother are underneath the cloak.”</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1EFA70A-4A1D-CCB7-1CD2-F9900C86E5DF}"/>
              </a:ext>
            </a:extLst>
          </p:cNvPr>
          <p:cNvSpPr>
            <a:spLocks noGrp="1"/>
          </p:cNvSpPr>
          <p:nvPr>
            <p:ph type="title"/>
          </p:nvPr>
        </p:nvSpPr>
        <p:spPr>
          <a:xfrm>
            <a:off x="0" y="1219199"/>
            <a:ext cx="12192000" cy="1143000"/>
          </a:xfrm>
        </p:spPr>
        <p:txBody>
          <a:bodyPr/>
          <a:lstStyle/>
          <a:p>
            <a:r>
              <a:rPr lang="ar-SA" dirty="0"/>
              <a:t>فَدَنَي الْحُسَيْنُ نَحْوَ الْكِساءِ </a:t>
            </a:r>
            <a:endParaRPr lang="en-US" dirty="0"/>
          </a:p>
        </p:txBody>
      </p:sp>
      <p:sp>
        <p:nvSpPr>
          <p:cNvPr id="12" name="Subtitle 4">
            <a:extLst>
              <a:ext uri="{FF2B5EF4-FFF2-40B4-BE49-F238E27FC236}">
                <a16:creationId xmlns:a16="http://schemas.microsoft.com/office/drawing/2014/main" id="{B3B0A3B8-C43A-C412-6BDD-5020E2A5BA1A}"/>
              </a:ext>
            </a:extLst>
          </p:cNvPr>
          <p:cNvSpPr>
            <a:spLocks noGrp="1"/>
          </p:cNvSpPr>
          <p:nvPr>
            <p:ph type="body" sz="quarter" idx="10"/>
          </p:nvPr>
        </p:nvSpPr>
        <p:spPr>
          <a:xfrm>
            <a:off x="2171700" y="4495801"/>
            <a:ext cx="7848600" cy="1905000"/>
          </a:xfrm>
        </p:spPr>
        <p:txBody>
          <a:bodyPr/>
          <a:lstStyle/>
          <a:p>
            <a:r>
              <a:rPr lang="en-US"/>
              <a:t>Husain stepped towards the cloak </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CF9D527-E978-5741-122E-1402E04AA9DF}"/>
              </a:ext>
            </a:extLst>
          </p:cNvPr>
          <p:cNvSpPr>
            <a:spLocks noGrp="1"/>
          </p:cNvSpPr>
          <p:nvPr>
            <p:ph type="title"/>
          </p:nvPr>
        </p:nvSpPr>
        <p:spPr>
          <a:xfrm>
            <a:off x="0" y="1219199"/>
            <a:ext cx="12192000" cy="1143000"/>
          </a:xfrm>
        </p:spPr>
        <p:txBody>
          <a:bodyPr/>
          <a:lstStyle/>
          <a:p>
            <a:r>
              <a:rPr lang="ar-SA" dirty="0"/>
              <a:t>وَقالَ السَّلامُ عَلَيْكَ يَا جَدَّاهُ</a:t>
            </a:r>
            <a:br>
              <a:rPr lang="ar-SA" dirty="0"/>
            </a:br>
            <a:r>
              <a:rPr lang="ar-SA" dirty="0"/>
              <a:t>السَّلامُ عَلَيْكَ يَا مَنِ اخْتارَهُ اللّهُ</a:t>
            </a:r>
            <a:endParaRPr lang="en-US" dirty="0"/>
          </a:p>
        </p:txBody>
      </p:sp>
      <p:sp>
        <p:nvSpPr>
          <p:cNvPr id="12" name="Subtitle 4">
            <a:extLst>
              <a:ext uri="{FF2B5EF4-FFF2-40B4-BE49-F238E27FC236}">
                <a16:creationId xmlns:a16="http://schemas.microsoft.com/office/drawing/2014/main" id="{8EB25C05-682D-0A65-294C-36AE179FF1BF}"/>
              </a:ext>
            </a:extLst>
          </p:cNvPr>
          <p:cNvSpPr>
            <a:spLocks noGrp="1"/>
          </p:cNvSpPr>
          <p:nvPr>
            <p:ph type="body" sz="quarter" idx="10"/>
          </p:nvPr>
        </p:nvSpPr>
        <p:spPr>
          <a:xfrm>
            <a:off x="2171700" y="4495801"/>
            <a:ext cx="7848600" cy="1905000"/>
          </a:xfrm>
        </p:spPr>
        <p:txBody>
          <a:bodyPr/>
          <a:lstStyle/>
          <a:p>
            <a:r>
              <a:rPr lang="en-US" dirty="0"/>
              <a:t>and said, “Peace be on you, my grandfather, the Chosen of Allah;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7D1E3CA-DFB9-478B-9AEB-E974F158A33C}"/>
              </a:ext>
            </a:extLst>
          </p:cNvPr>
          <p:cNvSpPr>
            <a:spLocks noGrp="1"/>
          </p:cNvSpPr>
          <p:nvPr>
            <p:ph type="title"/>
          </p:nvPr>
        </p:nvSpPr>
        <p:spPr>
          <a:xfrm>
            <a:off x="0" y="1219199"/>
            <a:ext cx="12192000" cy="1143000"/>
          </a:xfrm>
        </p:spPr>
        <p:txBody>
          <a:bodyPr/>
          <a:lstStyle/>
          <a:p>
            <a:r>
              <a:rPr lang="ar-SA"/>
              <a:t>أَتَأْذَنُ لِي أَنْ أَكُونَ مَعَكُما تَحْتَ الْكِساءِ</a:t>
            </a:r>
            <a:endParaRPr lang="en-US" dirty="0"/>
          </a:p>
        </p:txBody>
      </p:sp>
      <p:sp>
        <p:nvSpPr>
          <p:cNvPr id="12" name="Subtitle 4">
            <a:extLst>
              <a:ext uri="{FF2B5EF4-FFF2-40B4-BE49-F238E27FC236}">
                <a16:creationId xmlns:a16="http://schemas.microsoft.com/office/drawing/2014/main" id="{9FD58110-59DA-FEBF-074B-989F24F35B52}"/>
              </a:ext>
            </a:extLst>
          </p:cNvPr>
          <p:cNvSpPr>
            <a:spLocks noGrp="1"/>
          </p:cNvSpPr>
          <p:nvPr>
            <p:ph type="body" sz="quarter" idx="10"/>
          </p:nvPr>
        </p:nvSpPr>
        <p:spPr>
          <a:xfrm>
            <a:off x="2171700" y="4495801"/>
            <a:ext cx="7848600" cy="1905000"/>
          </a:xfrm>
        </p:spPr>
        <p:txBody>
          <a:bodyPr/>
          <a:lstStyle/>
          <a:p>
            <a:r>
              <a:rPr lang="en-US" dirty="0"/>
              <a:t>May I enter the cloak with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2588DF3-ACAE-1F3F-7B1A-24F8906C19F6}"/>
              </a:ext>
            </a:extLst>
          </p:cNvPr>
          <p:cNvSpPr>
            <a:spLocks noGrp="1"/>
          </p:cNvSpPr>
          <p:nvPr>
            <p:ph type="title"/>
          </p:nvPr>
        </p:nvSpPr>
        <p:spPr>
          <a:xfrm>
            <a:off x="0" y="1219199"/>
            <a:ext cx="12192000" cy="1143000"/>
          </a:xfrm>
        </p:spPr>
        <p:txBody>
          <a:bodyPr/>
          <a:lstStyle/>
          <a:p>
            <a:r>
              <a:rPr lang="ar-SA" dirty="0"/>
              <a:t>فَقالَ وَعَلَيْكَ السَّلامُ يَا وَلَدِي</a:t>
            </a:r>
            <a:endParaRPr lang="en-US" dirty="0"/>
          </a:p>
        </p:txBody>
      </p:sp>
      <p:sp>
        <p:nvSpPr>
          <p:cNvPr id="12" name="Subtitle 4">
            <a:extLst>
              <a:ext uri="{FF2B5EF4-FFF2-40B4-BE49-F238E27FC236}">
                <a16:creationId xmlns:a16="http://schemas.microsoft.com/office/drawing/2014/main" id="{A2C4C8FC-DE0E-E478-2599-B9B99F169097}"/>
              </a:ext>
            </a:extLst>
          </p:cNvPr>
          <p:cNvSpPr>
            <a:spLocks noGrp="1"/>
          </p:cNvSpPr>
          <p:nvPr>
            <p:ph type="body" sz="quarter" idx="10"/>
          </p:nvPr>
        </p:nvSpPr>
        <p:spPr>
          <a:xfrm>
            <a:off x="2171700" y="4495801"/>
            <a:ext cx="7848600" cy="1905000"/>
          </a:xfrm>
        </p:spPr>
        <p:txBody>
          <a:bodyPr/>
          <a:lstStyle/>
          <a:p>
            <a:r>
              <a:rPr lang="en-US" dirty="0"/>
              <a:t>He replied, “And upon you be  peace, my son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9639C8-ACA4-EF3E-98EE-6B7AA6F19063}"/>
              </a:ext>
            </a:extLst>
          </p:cNvPr>
          <p:cNvSpPr>
            <a:spLocks noGrp="1"/>
          </p:cNvSpPr>
          <p:nvPr>
            <p:ph type="title"/>
          </p:nvPr>
        </p:nvSpPr>
        <p:spPr>
          <a:xfrm>
            <a:off x="0" y="1219199"/>
            <a:ext cx="12192000" cy="1143000"/>
          </a:xfrm>
        </p:spPr>
        <p:txBody>
          <a:bodyPr/>
          <a:lstStyle/>
          <a:p>
            <a:r>
              <a:rPr lang="ar-SA" dirty="0"/>
              <a:t>وَيَا شافِعَ أُمَّتِي قَدْ أَذِنْتُ لَكَ </a:t>
            </a:r>
            <a:endParaRPr lang="en-US" dirty="0"/>
          </a:p>
        </p:txBody>
      </p:sp>
      <p:sp>
        <p:nvSpPr>
          <p:cNvPr id="12" name="Subtitle 4">
            <a:extLst>
              <a:ext uri="{FF2B5EF4-FFF2-40B4-BE49-F238E27FC236}">
                <a16:creationId xmlns:a16="http://schemas.microsoft.com/office/drawing/2014/main" id="{1E2A696D-1ACA-23FB-F04F-AFC04E2B3C0B}"/>
              </a:ext>
            </a:extLst>
          </p:cNvPr>
          <p:cNvSpPr>
            <a:spLocks noGrp="1"/>
          </p:cNvSpPr>
          <p:nvPr>
            <p:ph type="body" sz="quarter" idx="10"/>
          </p:nvPr>
        </p:nvSpPr>
        <p:spPr>
          <a:xfrm>
            <a:off x="2171700" y="4495801"/>
            <a:ext cx="7848600" cy="1905000"/>
          </a:xfrm>
        </p:spPr>
        <p:txBody>
          <a:bodyPr/>
          <a:lstStyle/>
          <a:p>
            <a:r>
              <a:rPr lang="en-US" dirty="0"/>
              <a:t>and interceder of my followers, you are given the permission to enter.”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B4C891D-6198-89FC-DCE2-4A4915660044}"/>
              </a:ext>
            </a:extLst>
          </p:cNvPr>
          <p:cNvSpPr>
            <a:spLocks noGrp="1"/>
          </p:cNvSpPr>
          <p:nvPr>
            <p:ph type="title"/>
          </p:nvPr>
        </p:nvSpPr>
        <p:spPr>
          <a:xfrm>
            <a:off x="0" y="1219199"/>
            <a:ext cx="12192000" cy="1143000"/>
          </a:xfrm>
        </p:spPr>
        <p:txBody>
          <a:bodyPr/>
          <a:lstStyle/>
          <a:p>
            <a:r>
              <a:rPr lang="ar-SA"/>
              <a:t>فَدَخَلَ مَعَهُما تَحْتَ الْكِساء </a:t>
            </a:r>
            <a:endParaRPr lang="en-US" dirty="0"/>
          </a:p>
        </p:txBody>
      </p:sp>
      <p:sp>
        <p:nvSpPr>
          <p:cNvPr id="12" name="Subtitle 4">
            <a:extLst>
              <a:ext uri="{FF2B5EF4-FFF2-40B4-BE49-F238E27FC236}">
                <a16:creationId xmlns:a16="http://schemas.microsoft.com/office/drawing/2014/main" id="{D0740A10-14F6-5746-86D5-E08DE0B96880}"/>
              </a:ext>
            </a:extLst>
          </p:cNvPr>
          <p:cNvSpPr>
            <a:spLocks noGrp="1"/>
          </p:cNvSpPr>
          <p:nvPr>
            <p:ph type="body" sz="quarter" idx="10"/>
          </p:nvPr>
        </p:nvSpPr>
        <p:spPr>
          <a:xfrm>
            <a:off x="2171700" y="4495801"/>
            <a:ext cx="7848600" cy="1905000"/>
          </a:xfrm>
        </p:spPr>
        <p:txBody>
          <a:bodyPr/>
          <a:lstStyle/>
          <a:p>
            <a:r>
              <a:rPr lang="en-US"/>
              <a:t>So, Husain entered the cloak with them. </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220457220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59808D9-2DF3-8D61-2B82-76C783142E62}"/>
              </a:ext>
            </a:extLst>
          </p:cNvPr>
          <p:cNvSpPr>
            <a:spLocks noGrp="1"/>
          </p:cNvSpPr>
          <p:nvPr>
            <p:ph type="title"/>
          </p:nvPr>
        </p:nvSpPr>
        <p:spPr>
          <a:xfrm>
            <a:off x="0" y="1219199"/>
            <a:ext cx="12192000" cy="1143000"/>
          </a:xfrm>
        </p:spPr>
        <p:txBody>
          <a:bodyPr/>
          <a:lstStyle/>
          <a:p>
            <a:r>
              <a:rPr lang="ar-SA" dirty="0"/>
              <a:t>فَأَقْبَلَ عِنْدَ ذلِكَ</a:t>
            </a:r>
            <a:br>
              <a:rPr lang="ar-SA" dirty="0"/>
            </a:br>
            <a:r>
              <a:rPr lang="ar-SA" dirty="0" err="1"/>
              <a:t>أَبُوالْحَسَنِ</a:t>
            </a:r>
            <a:r>
              <a:rPr lang="ar-SA" dirty="0"/>
              <a:t> عَلِيُّ بْنُ أَبِي طالِبٍ </a:t>
            </a:r>
            <a:endParaRPr lang="en-US" dirty="0"/>
          </a:p>
        </p:txBody>
      </p:sp>
      <p:sp>
        <p:nvSpPr>
          <p:cNvPr id="12" name="Subtitle 4">
            <a:extLst>
              <a:ext uri="{FF2B5EF4-FFF2-40B4-BE49-F238E27FC236}">
                <a16:creationId xmlns:a16="http://schemas.microsoft.com/office/drawing/2014/main" id="{33D76A6C-8BB9-EE25-42BA-D97EBA28C983}"/>
              </a:ext>
            </a:extLst>
          </p:cNvPr>
          <p:cNvSpPr>
            <a:spLocks noGrp="1"/>
          </p:cNvSpPr>
          <p:nvPr>
            <p:ph type="body" sz="quarter" idx="10"/>
          </p:nvPr>
        </p:nvSpPr>
        <p:spPr>
          <a:xfrm>
            <a:off x="2171700" y="4495801"/>
            <a:ext cx="7848600" cy="1905000"/>
          </a:xfrm>
        </p:spPr>
        <p:txBody>
          <a:bodyPr/>
          <a:lstStyle/>
          <a:p>
            <a:r>
              <a:rPr lang="en-US"/>
              <a:t>After a while, Abul Hasan, Ali bin Abi Talib came in </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3C48B335-BDB9-9223-281F-4248DAAAA44A}"/>
              </a:ext>
            </a:extLst>
          </p:cNvPr>
          <p:cNvSpPr>
            <a:spLocks noGrp="1"/>
          </p:cNvSpPr>
          <p:nvPr>
            <p:ph type="title"/>
          </p:nvPr>
        </p:nvSpPr>
        <p:spPr>
          <a:xfrm>
            <a:off x="0" y="1219199"/>
            <a:ext cx="12192000" cy="1143000"/>
          </a:xfrm>
        </p:spPr>
        <p:txBody>
          <a:bodyPr/>
          <a:lstStyle/>
          <a:p>
            <a:r>
              <a:rPr lang="ar-SA" dirty="0"/>
              <a:t>عَنْ فاطِمَةَ الزَّهْراءِ عَلَيْهَا اَلسلام</a:t>
            </a:r>
            <a:br>
              <a:rPr lang="ar-SA" dirty="0"/>
            </a:br>
            <a:r>
              <a:rPr lang="ar-SA" dirty="0"/>
              <a:t>بِنْتِ رَسُول ِاللّه صَلَّى اللهُ عَلَيْهِ </a:t>
            </a:r>
            <a:r>
              <a:rPr lang="ar-SA" dirty="0" err="1"/>
              <a:t>وَآلِهِ</a:t>
            </a:r>
            <a:r>
              <a:rPr lang="ar-SA" dirty="0"/>
              <a:t> أَنَّها قالَتْ</a:t>
            </a:r>
            <a:endParaRPr lang="en-US" dirty="0"/>
          </a:p>
        </p:txBody>
      </p:sp>
      <p:sp>
        <p:nvSpPr>
          <p:cNvPr id="12" name="Subtitle 4">
            <a:extLst>
              <a:ext uri="{FF2B5EF4-FFF2-40B4-BE49-F238E27FC236}">
                <a16:creationId xmlns:a16="http://schemas.microsoft.com/office/drawing/2014/main" id="{DA40F696-A53C-958F-8149-0080E110B5BB}"/>
              </a:ext>
            </a:extLst>
          </p:cNvPr>
          <p:cNvSpPr>
            <a:spLocks noGrp="1"/>
          </p:cNvSpPr>
          <p:nvPr>
            <p:ph type="body" sz="quarter" idx="10"/>
          </p:nvPr>
        </p:nvSpPr>
        <p:spPr>
          <a:xfrm>
            <a:off x="2171700" y="4495801"/>
            <a:ext cx="7848600" cy="1905000"/>
          </a:xfrm>
        </p:spPr>
        <p:txBody>
          <a:bodyPr/>
          <a:lstStyle/>
          <a:p>
            <a:r>
              <a:rPr lang="en-US" dirty="0"/>
              <a:t>Fatima al-Zahra, the daughter of the Prophet (s), peace be on them, is to have thus related (an event):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162C30E-2F88-7795-FBD5-AA9F06E592BA}"/>
              </a:ext>
            </a:extLst>
          </p:cNvPr>
          <p:cNvSpPr>
            <a:spLocks noGrp="1"/>
          </p:cNvSpPr>
          <p:nvPr>
            <p:ph type="title"/>
          </p:nvPr>
        </p:nvSpPr>
        <p:spPr>
          <a:xfrm>
            <a:off x="0" y="1219199"/>
            <a:ext cx="12192000" cy="1143000"/>
          </a:xfrm>
        </p:spPr>
        <p:txBody>
          <a:bodyPr/>
          <a:lstStyle/>
          <a:p>
            <a:r>
              <a:rPr lang="ar-SA" dirty="0"/>
              <a:t>وَقالَ السَّلامُ عَلَيْكِ يَا بِنْتَ رَسُولِ اللّهِ </a:t>
            </a:r>
            <a:endParaRPr lang="en-US" dirty="0"/>
          </a:p>
        </p:txBody>
      </p:sp>
      <p:sp>
        <p:nvSpPr>
          <p:cNvPr id="12" name="Subtitle 4">
            <a:extLst>
              <a:ext uri="{FF2B5EF4-FFF2-40B4-BE49-F238E27FC236}">
                <a16:creationId xmlns:a16="http://schemas.microsoft.com/office/drawing/2014/main" id="{5733E5E3-92AC-5BDC-057A-2F34DB40CBDB}"/>
              </a:ext>
            </a:extLst>
          </p:cNvPr>
          <p:cNvSpPr>
            <a:spLocks noGrp="1"/>
          </p:cNvSpPr>
          <p:nvPr>
            <p:ph type="body" sz="quarter" idx="10"/>
          </p:nvPr>
        </p:nvSpPr>
        <p:spPr>
          <a:xfrm>
            <a:off x="2171700" y="4495801"/>
            <a:ext cx="7848600" cy="1905000"/>
          </a:xfrm>
        </p:spPr>
        <p:txBody>
          <a:bodyPr/>
          <a:lstStyle/>
          <a:p>
            <a:r>
              <a:rPr lang="en-US" dirty="0"/>
              <a:t>and said, “Peace be on you, O daughter of the Prophet of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2E109CF5-30D5-E954-45E3-B9A2FA27A778}"/>
              </a:ext>
            </a:extLst>
          </p:cNvPr>
          <p:cNvSpPr>
            <a:spLocks noGrp="1"/>
          </p:cNvSpPr>
          <p:nvPr>
            <p:ph type="title"/>
          </p:nvPr>
        </p:nvSpPr>
        <p:spPr>
          <a:xfrm>
            <a:off x="0" y="1219199"/>
            <a:ext cx="12192000" cy="1143000"/>
          </a:xfrm>
        </p:spPr>
        <p:txBody>
          <a:bodyPr/>
          <a:lstStyle/>
          <a:p>
            <a:r>
              <a:rPr lang="ar-SA" dirty="0"/>
              <a:t>فَقُلْتُ وَعَلَيْكَ السَّلامُ</a:t>
            </a:r>
            <a:br>
              <a:rPr lang="ar-SA" dirty="0"/>
            </a:br>
            <a:r>
              <a:rPr lang="ar-SA" dirty="0"/>
              <a:t>يَا أَبَا الْحَسَنِ وَيَا أَمِيرَ الْمُؤْمِنِينَ </a:t>
            </a:r>
            <a:endParaRPr lang="en-US" dirty="0"/>
          </a:p>
        </p:txBody>
      </p:sp>
      <p:sp>
        <p:nvSpPr>
          <p:cNvPr id="12" name="Subtitle 4">
            <a:extLst>
              <a:ext uri="{FF2B5EF4-FFF2-40B4-BE49-F238E27FC236}">
                <a16:creationId xmlns:a16="http://schemas.microsoft.com/office/drawing/2014/main" id="{D6F3AB54-384C-E95E-639E-984036A5C064}"/>
              </a:ext>
            </a:extLst>
          </p:cNvPr>
          <p:cNvSpPr>
            <a:spLocks noGrp="1"/>
          </p:cNvSpPr>
          <p:nvPr>
            <p:ph type="body" sz="quarter" idx="10"/>
          </p:nvPr>
        </p:nvSpPr>
        <p:spPr>
          <a:xfrm>
            <a:off x="2171700" y="4495801"/>
            <a:ext cx="7848600" cy="1905000"/>
          </a:xfrm>
        </p:spPr>
        <p:txBody>
          <a:bodyPr/>
          <a:lstStyle/>
          <a:p>
            <a:r>
              <a:rPr lang="en-US" dirty="0"/>
              <a:t>I replied, “And upon you be peace, O father of Hasan, and the Commander of the faithful.”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B9F69BE8-2295-8614-77F4-84EFE4BD3ADF}"/>
              </a:ext>
            </a:extLst>
          </p:cNvPr>
          <p:cNvSpPr>
            <a:spLocks noGrp="1"/>
          </p:cNvSpPr>
          <p:nvPr>
            <p:ph type="title"/>
          </p:nvPr>
        </p:nvSpPr>
        <p:spPr>
          <a:xfrm>
            <a:off x="0" y="1219199"/>
            <a:ext cx="12192000" cy="1143000"/>
          </a:xfrm>
        </p:spPr>
        <p:txBody>
          <a:bodyPr/>
          <a:lstStyle/>
          <a:p>
            <a:r>
              <a:rPr lang="ar-SA" dirty="0"/>
              <a:t>فَقالَ يَا فاطِمَةُ إِنِّي أَشَمُّ عِنْدَكِ رائِحَةً طَيِّبَةً</a:t>
            </a:r>
            <a:endParaRPr lang="en-US" dirty="0"/>
          </a:p>
        </p:txBody>
      </p:sp>
      <p:sp>
        <p:nvSpPr>
          <p:cNvPr id="12" name="Subtitle 4">
            <a:extLst>
              <a:ext uri="{FF2B5EF4-FFF2-40B4-BE49-F238E27FC236}">
                <a16:creationId xmlns:a16="http://schemas.microsoft.com/office/drawing/2014/main" id="{B6E88048-A1DA-AE82-7959-48B2A7A1AE08}"/>
              </a:ext>
            </a:extLst>
          </p:cNvPr>
          <p:cNvSpPr>
            <a:spLocks noGrp="1"/>
          </p:cNvSpPr>
          <p:nvPr>
            <p:ph type="body" sz="quarter" idx="10"/>
          </p:nvPr>
        </p:nvSpPr>
        <p:spPr>
          <a:xfrm>
            <a:off x="2171700" y="4495801"/>
            <a:ext cx="7848600" cy="1905000"/>
          </a:xfrm>
        </p:spPr>
        <p:txBody>
          <a:bodyPr/>
          <a:lstStyle/>
          <a:p>
            <a:r>
              <a:rPr lang="en-US" dirty="0"/>
              <a:t>He then said, “O Fatima! I smell a fragrance so sweet and so pure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15FFACF-50FE-6EEE-11AF-E2DB0E41C887}"/>
              </a:ext>
            </a:extLst>
          </p:cNvPr>
          <p:cNvSpPr>
            <a:spLocks noGrp="1"/>
          </p:cNvSpPr>
          <p:nvPr>
            <p:ph type="title"/>
          </p:nvPr>
        </p:nvSpPr>
        <p:spPr>
          <a:xfrm>
            <a:off x="0" y="1219199"/>
            <a:ext cx="12192000" cy="1143000"/>
          </a:xfrm>
        </p:spPr>
        <p:txBody>
          <a:bodyPr/>
          <a:lstStyle/>
          <a:p>
            <a:r>
              <a:rPr lang="ar-SA" dirty="0"/>
              <a:t>كَأَنَّهَا رائِحَةُ أَخِي وَابْنِ عَمِّي رَسُولِ اللّه</a:t>
            </a:r>
            <a:endParaRPr lang="en-US" dirty="0"/>
          </a:p>
        </p:txBody>
      </p:sp>
      <p:sp>
        <p:nvSpPr>
          <p:cNvPr id="12" name="Subtitle 4">
            <a:extLst>
              <a:ext uri="{FF2B5EF4-FFF2-40B4-BE49-F238E27FC236}">
                <a16:creationId xmlns:a16="http://schemas.microsoft.com/office/drawing/2014/main" id="{28B8DEE0-2A62-A557-E366-96EAD26D0BE9}"/>
              </a:ext>
            </a:extLst>
          </p:cNvPr>
          <p:cNvSpPr>
            <a:spLocks noGrp="1"/>
          </p:cNvSpPr>
          <p:nvPr>
            <p:ph type="body" sz="quarter" idx="10"/>
          </p:nvPr>
        </p:nvSpPr>
        <p:spPr>
          <a:xfrm>
            <a:off x="2171700" y="4495801"/>
            <a:ext cx="7848600" cy="1905000"/>
          </a:xfrm>
        </p:spPr>
        <p:txBody>
          <a:bodyPr/>
          <a:lstStyle/>
          <a:p>
            <a:r>
              <a:rPr lang="en-US" dirty="0"/>
              <a:t>as that of my brother and my cousin, the Prophet (s) of Allah.”</a:t>
            </a:r>
          </a:p>
          <a:p>
            <a:r>
              <a:rPr lang="en-US" dirty="0"/>
              <a:t>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08CAC0E-633C-DAFD-9162-10565EE38D37}"/>
              </a:ext>
            </a:extLst>
          </p:cNvPr>
          <p:cNvSpPr>
            <a:spLocks noGrp="1"/>
          </p:cNvSpPr>
          <p:nvPr>
            <p:ph type="title"/>
          </p:nvPr>
        </p:nvSpPr>
        <p:spPr>
          <a:xfrm>
            <a:off x="0" y="1219199"/>
            <a:ext cx="12192000" cy="1143000"/>
          </a:xfrm>
        </p:spPr>
        <p:txBody>
          <a:bodyPr/>
          <a:lstStyle/>
          <a:p>
            <a:r>
              <a:rPr lang="ar-SA" dirty="0"/>
              <a:t>فَقُلْتُ نَعَمْ هَا هُوَ مَعَ وَلَدَيْكَ تَحْتَ الْكِساءِ </a:t>
            </a:r>
            <a:endParaRPr lang="en-US" dirty="0"/>
          </a:p>
        </p:txBody>
      </p:sp>
      <p:sp>
        <p:nvSpPr>
          <p:cNvPr id="12" name="Subtitle 4">
            <a:extLst>
              <a:ext uri="{FF2B5EF4-FFF2-40B4-BE49-F238E27FC236}">
                <a16:creationId xmlns:a16="http://schemas.microsoft.com/office/drawing/2014/main" id="{5CF87E60-4761-304F-F8A5-160588C2A5B0}"/>
              </a:ext>
            </a:extLst>
          </p:cNvPr>
          <p:cNvSpPr>
            <a:spLocks noGrp="1"/>
          </p:cNvSpPr>
          <p:nvPr>
            <p:ph type="body" sz="quarter" idx="10"/>
          </p:nvPr>
        </p:nvSpPr>
        <p:spPr>
          <a:xfrm>
            <a:off x="2171700" y="4495801"/>
            <a:ext cx="7848600" cy="1905000"/>
          </a:xfrm>
        </p:spPr>
        <p:txBody>
          <a:bodyPr/>
          <a:lstStyle/>
          <a:p>
            <a:r>
              <a:rPr lang="en-US" dirty="0"/>
              <a:t>I replied, “Yes. He is underneath the cloak with your two sons.”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82E443FB-EC12-DCB0-1957-875ED73BEE45}"/>
              </a:ext>
            </a:extLst>
          </p:cNvPr>
          <p:cNvSpPr>
            <a:spLocks noGrp="1"/>
          </p:cNvSpPr>
          <p:nvPr>
            <p:ph type="title"/>
          </p:nvPr>
        </p:nvSpPr>
        <p:spPr>
          <a:xfrm>
            <a:off x="0" y="1219199"/>
            <a:ext cx="12192000" cy="1143000"/>
          </a:xfrm>
        </p:spPr>
        <p:txBody>
          <a:bodyPr/>
          <a:lstStyle/>
          <a:p>
            <a:r>
              <a:rPr lang="ar-SA" dirty="0"/>
              <a:t>فَأَقْبَلَ عَلِيٌّ نَحْوَ الْكِساءِ</a:t>
            </a:r>
            <a:br>
              <a:rPr lang="ar-SA" dirty="0"/>
            </a:br>
            <a:r>
              <a:rPr lang="ar-SA" dirty="0"/>
              <a:t>وَقالَ السَّلامُ عَلَيْكَ يَا رَسُولَ اللّهِ</a:t>
            </a:r>
            <a:endParaRPr lang="en-US" dirty="0"/>
          </a:p>
        </p:txBody>
      </p:sp>
      <p:sp>
        <p:nvSpPr>
          <p:cNvPr id="12" name="Subtitle 4">
            <a:extLst>
              <a:ext uri="{FF2B5EF4-FFF2-40B4-BE49-F238E27FC236}">
                <a16:creationId xmlns:a16="http://schemas.microsoft.com/office/drawing/2014/main" id="{DC30A7D6-58FF-5A4A-1006-A4D93E32AB87}"/>
              </a:ext>
            </a:extLst>
          </p:cNvPr>
          <p:cNvSpPr>
            <a:spLocks noGrp="1"/>
          </p:cNvSpPr>
          <p:nvPr>
            <p:ph type="body" sz="quarter" idx="10"/>
          </p:nvPr>
        </p:nvSpPr>
        <p:spPr>
          <a:xfrm>
            <a:off x="2171700" y="4495801"/>
            <a:ext cx="7848600" cy="1905000"/>
          </a:xfrm>
        </p:spPr>
        <p:txBody>
          <a:bodyPr/>
          <a:lstStyle/>
          <a:p>
            <a:r>
              <a:rPr lang="en-US" dirty="0"/>
              <a:t>So, Ali went near the cloak and said, “Peace be on you, Prophet of Allah;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CD1D248-5612-CCDD-E138-1C8D383E6483}"/>
              </a:ext>
            </a:extLst>
          </p:cNvPr>
          <p:cNvSpPr>
            <a:spLocks noGrp="1"/>
          </p:cNvSpPr>
          <p:nvPr>
            <p:ph type="title"/>
          </p:nvPr>
        </p:nvSpPr>
        <p:spPr>
          <a:xfrm>
            <a:off x="0" y="1219199"/>
            <a:ext cx="12192000" cy="1143000"/>
          </a:xfrm>
        </p:spPr>
        <p:txBody>
          <a:bodyPr/>
          <a:lstStyle/>
          <a:p>
            <a:r>
              <a:rPr lang="ar-SA" dirty="0"/>
              <a:t>أَتَأْذَنُ لِي أَنْ أَكُونَ مَعَكُمْ تَحْتَ الْكِساءِ </a:t>
            </a:r>
            <a:endParaRPr lang="en-US" dirty="0"/>
          </a:p>
        </p:txBody>
      </p:sp>
      <p:sp>
        <p:nvSpPr>
          <p:cNvPr id="12" name="Subtitle 4">
            <a:extLst>
              <a:ext uri="{FF2B5EF4-FFF2-40B4-BE49-F238E27FC236}">
                <a16:creationId xmlns:a16="http://schemas.microsoft.com/office/drawing/2014/main" id="{943FD4DD-0687-C67E-4219-D192D18D33DC}"/>
              </a:ext>
            </a:extLst>
          </p:cNvPr>
          <p:cNvSpPr>
            <a:spLocks noGrp="1"/>
          </p:cNvSpPr>
          <p:nvPr>
            <p:ph type="body" sz="quarter" idx="10"/>
          </p:nvPr>
        </p:nvSpPr>
        <p:spPr>
          <a:xfrm>
            <a:off x="2171700" y="4495801"/>
            <a:ext cx="7848600" cy="1905000"/>
          </a:xfrm>
        </p:spPr>
        <p:txBody>
          <a:bodyPr/>
          <a:lstStyle/>
          <a:p>
            <a:r>
              <a:rPr lang="en-US" dirty="0"/>
              <a:t>May I enter the cloak with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75B2641-D4CC-3D04-B6BB-629614D816F9}"/>
              </a:ext>
            </a:extLst>
          </p:cNvPr>
          <p:cNvSpPr>
            <a:spLocks noGrp="1"/>
          </p:cNvSpPr>
          <p:nvPr>
            <p:ph type="title"/>
          </p:nvPr>
        </p:nvSpPr>
        <p:spPr>
          <a:xfrm>
            <a:off x="0" y="1219199"/>
            <a:ext cx="12192000" cy="1143000"/>
          </a:xfrm>
        </p:spPr>
        <p:txBody>
          <a:bodyPr/>
          <a:lstStyle/>
          <a:p>
            <a:r>
              <a:rPr lang="ar-SA" dirty="0"/>
              <a:t>قالَ لَهُ وَعَلَيْكَ السَّلامُ يَا أَخِي ويَا وَصِيِّي</a:t>
            </a:r>
            <a:br>
              <a:rPr lang="ar-SA" dirty="0"/>
            </a:br>
            <a:r>
              <a:rPr lang="ar-SA" dirty="0"/>
              <a:t>وَخَلِيفَتِي وَصاحِبَ لِوَائِي قَدْ أَذِنْتُ لَكَ</a:t>
            </a:r>
            <a:endParaRPr lang="en-US" dirty="0"/>
          </a:p>
        </p:txBody>
      </p:sp>
      <p:sp>
        <p:nvSpPr>
          <p:cNvPr id="12" name="Subtitle 4">
            <a:extLst>
              <a:ext uri="{FF2B5EF4-FFF2-40B4-BE49-F238E27FC236}">
                <a16:creationId xmlns:a16="http://schemas.microsoft.com/office/drawing/2014/main" id="{478E764F-B502-9CFA-3942-612D109CD27A}"/>
              </a:ext>
            </a:extLst>
          </p:cNvPr>
          <p:cNvSpPr>
            <a:spLocks noGrp="1"/>
          </p:cNvSpPr>
          <p:nvPr>
            <p:ph type="body" sz="quarter" idx="10"/>
          </p:nvPr>
        </p:nvSpPr>
        <p:spPr>
          <a:xfrm>
            <a:off x="2171700" y="4495801"/>
            <a:ext cx="7848600" cy="1905000"/>
          </a:xfrm>
        </p:spPr>
        <p:txBody>
          <a:bodyPr/>
          <a:lstStyle/>
          <a:p>
            <a:r>
              <a:rPr lang="en-US" dirty="0"/>
              <a:t>He replied, “And upon you be peace, my brother, my successor, my successor, and my standard bearer, you are given the permission to enter.”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C3AC438-7769-76C9-7D36-AA05FBADF311}"/>
              </a:ext>
            </a:extLst>
          </p:cNvPr>
          <p:cNvSpPr>
            <a:spLocks noGrp="1"/>
          </p:cNvSpPr>
          <p:nvPr>
            <p:ph type="title"/>
          </p:nvPr>
        </p:nvSpPr>
        <p:spPr>
          <a:xfrm>
            <a:off x="0" y="1219199"/>
            <a:ext cx="12192000" cy="1143000"/>
          </a:xfrm>
        </p:spPr>
        <p:txBody>
          <a:bodyPr/>
          <a:lstStyle/>
          <a:p>
            <a:r>
              <a:rPr lang="ar-SA"/>
              <a:t>فَدَخَلَ عَلِيٌّ تَحْتَ الْكِساءِ </a:t>
            </a:r>
            <a:endParaRPr lang="en-US" dirty="0"/>
          </a:p>
        </p:txBody>
      </p:sp>
      <p:sp>
        <p:nvSpPr>
          <p:cNvPr id="12" name="Subtitle 4">
            <a:extLst>
              <a:ext uri="{FF2B5EF4-FFF2-40B4-BE49-F238E27FC236}">
                <a16:creationId xmlns:a16="http://schemas.microsoft.com/office/drawing/2014/main" id="{F10A81EB-268B-EA97-628D-31810F096D76}"/>
              </a:ext>
            </a:extLst>
          </p:cNvPr>
          <p:cNvSpPr>
            <a:spLocks noGrp="1"/>
          </p:cNvSpPr>
          <p:nvPr>
            <p:ph type="body" sz="quarter" idx="10"/>
          </p:nvPr>
        </p:nvSpPr>
        <p:spPr>
          <a:xfrm>
            <a:off x="2171700" y="4495801"/>
            <a:ext cx="7848600" cy="1905000"/>
          </a:xfrm>
        </p:spPr>
        <p:txBody>
          <a:bodyPr/>
          <a:lstStyle/>
          <a:p>
            <a:r>
              <a:rPr lang="en-US"/>
              <a:t>So, Ali entered the cloak with them. </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407908080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2A89A641-9662-B58C-34CF-F71B0F3991A7}"/>
              </a:ext>
            </a:extLst>
          </p:cNvPr>
          <p:cNvSpPr>
            <a:spLocks noGrp="1"/>
          </p:cNvSpPr>
          <p:nvPr>
            <p:ph type="title"/>
          </p:nvPr>
        </p:nvSpPr>
        <p:spPr>
          <a:xfrm>
            <a:off x="0" y="1219199"/>
            <a:ext cx="12192000" cy="1143000"/>
          </a:xfrm>
        </p:spPr>
        <p:txBody>
          <a:bodyPr/>
          <a:lstStyle/>
          <a:p>
            <a:r>
              <a:rPr lang="ar-SA" dirty="0"/>
              <a:t>دَخَلَ عَلَيَّ أَبِي رَسُولُ اللّهِ صَلَّى اللهُ عَلَيْهِ </a:t>
            </a:r>
            <a:r>
              <a:rPr lang="ar-SA" dirty="0" err="1"/>
              <a:t>وَآلِهِ</a:t>
            </a:r>
            <a:br>
              <a:rPr lang="ar-SA" dirty="0"/>
            </a:br>
            <a:r>
              <a:rPr lang="ar-SA" dirty="0"/>
              <a:t>فِي بَعْضِ الْأَيَّامِ فَقالَ</a:t>
            </a:r>
            <a:endParaRPr lang="en-US" dirty="0"/>
          </a:p>
        </p:txBody>
      </p:sp>
      <p:sp>
        <p:nvSpPr>
          <p:cNvPr id="12" name="Subtitle 4">
            <a:extLst>
              <a:ext uri="{FF2B5EF4-FFF2-40B4-BE49-F238E27FC236}">
                <a16:creationId xmlns:a16="http://schemas.microsoft.com/office/drawing/2014/main" id="{883667E5-837F-4247-603B-C1C298F5E84C}"/>
              </a:ext>
            </a:extLst>
          </p:cNvPr>
          <p:cNvSpPr>
            <a:spLocks noGrp="1"/>
          </p:cNvSpPr>
          <p:nvPr>
            <p:ph type="body" sz="quarter" idx="10"/>
          </p:nvPr>
        </p:nvSpPr>
        <p:spPr>
          <a:xfrm>
            <a:off x="2171700" y="4495801"/>
            <a:ext cx="7848600" cy="1905000"/>
          </a:xfrm>
        </p:spPr>
        <p:txBody>
          <a:bodyPr/>
          <a:lstStyle/>
          <a:p>
            <a:r>
              <a:rPr lang="en-US" dirty="0"/>
              <a:t>My father, the Prophet (s) of Allah, came to my house one day and said to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28D45EA-FA36-8FBA-C460-7C22F1F665BB}"/>
              </a:ext>
            </a:extLst>
          </p:cNvPr>
          <p:cNvSpPr>
            <a:spLocks noGrp="1"/>
          </p:cNvSpPr>
          <p:nvPr>
            <p:ph type="title"/>
          </p:nvPr>
        </p:nvSpPr>
        <p:spPr>
          <a:xfrm>
            <a:off x="0" y="1219199"/>
            <a:ext cx="12192000" cy="1143000"/>
          </a:xfrm>
        </p:spPr>
        <p:txBody>
          <a:bodyPr/>
          <a:lstStyle/>
          <a:p>
            <a:r>
              <a:rPr lang="ar-SA" dirty="0"/>
              <a:t>ثُمَّ أَتَيْتُ نَحْوَ الْكِساءِ وَقُلْتُ</a:t>
            </a:r>
            <a:br>
              <a:rPr lang="ar-SA" dirty="0"/>
            </a:br>
            <a:r>
              <a:rPr lang="ar-SA" dirty="0"/>
              <a:t>السَّلامُ عَلَيْكَ يَا أَبَتاهُ يَا رَسُولَ اللّهِ </a:t>
            </a:r>
            <a:endParaRPr lang="en-US" dirty="0"/>
          </a:p>
        </p:txBody>
      </p:sp>
      <p:sp>
        <p:nvSpPr>
          <p:cNvPr id="12" name="Subtitle 4">
            <a:extLst>
              <a:ext uri="{FF2B5EF4-FFF2-40B4-BE49-F238E27FC236}">
                <a16:creationId xmlns:a16="http://schemas.microsoft.com/office/drawing/2014/main" id="{46DDCFF9-FE1C-1A4D-41BB-219A41D61401}"/>
              </a:ext>
            </a:extLst>
          </p:cNvPr>
          <p:cNvSpPr>
            <a:spLocks noGrp="1"/>
          </p:cNvSpPr>
          <p:nvPr>
            <p:ph type="body" sz="quarter" idx="10"/>
          </p:nvPr>
        </p:nvSpPr>
        <p:spPr>
          <a:xfrm>
            <a:off x="2171700" y="4495801"/>
            <a:ext cx="7848600" cy="1905000"/>
          </a:xfrm>
        </p:spPr>
        <p:txBody>
          <a:bodyPr/>
          <a:lstStyle/>
          <a:p>
            <a:r>
              <a:rPr lang="it-IT" dirty="0"/>
              <a:t>Then I stepped forward </a:t>
            </a:r>
            <a:r>
              <a:rPr lang="en-US" dirty="0"/>
              <a:t>and said, “Peace be on you, my father, O Prophet (s) of Allah; </a:t>
            </a:r>
            <a:r>
              <a:rPr lang="it-IT" dirty="0"/>
              <a:t>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677148C-6D1A-ABCA-C1C9-2A4D2C179AD5}"/>
              </a:ext>
            </a:extLst>
          </p:cNvPr>
          <p:cNvSpPr>
            <a:spLocks noGrp="1"/>
          </p:cNvSpPr>
          <p:nvPr>
            <p:ph type="title"/>
          </p:nvPr>
        </p:nvSpPr>
        <p:spPr>
          <a:xfrm>
            <a:off x="0" y="1219199"/>
            <a:ext cx="12192000" cy="1143000"/>
          </a:xfrm>
        </p:spPr>
        <p:txBody>
          <a:bodyPr/>
          <a:lstStyle/>
          <a:p>
            <a:r>
              <a:rPr lang="ar-SA"/>
              <a:t>أَتَأْذَنُ لِي أَنْ أَكُونَ مَعَكُمْ تَحْتَ الْكِساءِ </a:t>
            </a:r>
            <a:endParaRPr lang="en-US" dirty="0"/>
          </a:p>
        </p:txBody>
      </p:sp>
      <p:sp>
        <p:nvSpPr>
          <p:cNvPr id="12" name="Subtitle 4">
            <a:extLst>
              <a:ext uri="{FF2B5EF4-FFF2-40B4-BE49-F238E27FC236}">
                <a16:creationId xmlns:a16="http://schemas.microsoft.com/office/drawing/2014/main" id="{F1F6E122-8DDF-AB7D-6080-5A2080346169}"/>
              </a:ext>
            </a:extLst>
          </p:cNvPr>
          <p:cNvSpPr>
            <a:spLocks noGrp="1"/>
          </p:cNvSpPr>
          <p:nvPr>
            <p:ph type="body" sz="quarter" idx="10"/>
          </p:nvPr>
        </p:nvSpPr>
        <p:spPr>
          <a:xfrm>
            <a:off x="2171700" y="4495801"/>
            <a:ext cx="7848600" cy="1905000"/>
          </a:xfrm>
        </p:spPr>
        <p:txBody>
          <a:bodyPr/>
          <a:lstStyle/>
          <a:p>
            <a:r>
              <a:rPr lang="en-US" dirty="0"/>
              <a:t>May I enter the cloak with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D6DE773-EA3E-51D5-9EEC-883D8E9FD4A6}"/>
              </a:ext>
            </a:extLst>
          </p:cNvPr>
          <p:cNvSpPr>
            <a:spLocks noGrp="1"/>
          </p:cNvSpPr>
          <p:nvPr>
            <p:ph type="title"/>
          </p:nvPr>
        </p:nvSpPr>
        <p:spPr>
          <a:xfrm>
            <a:off x="0" y="1219199"/>
            <a:ext cx="12192000" cy="1143000"/>
          </a:xfrm>
        </p:spPr>
        <p:txBody>
          <a:bodyPr/>
          <a:lstStyle/>
          <a:p>
            <a:r>
              <a:rPr lang="ar-SA" dirty="0"/>
              <a:t>قالَ وَعَلَيْكِ السَّلامُ</a:t>
            </a:r>
            <a:br>
              <a:rPr lang="ar-SA" dirty="0"/>
            </a:br>
            <a:r>
              <a:rPr lang="ar-SA" dirty="0"/>
              <a:t>يَا بِنْتِي وَيَا بَضْعَتِي</a:t>
            </a:r>
            <a:endParaRPr lang="en-US" dirty="0"/>
          </a:p>
        </p:txBody>
      </p:sp>
      <p:sp>
        <p:nvSpPr>
          <p:cNvPr id="12" name="Subtitle 4">
            <a:extLst>
              <a:ext uri="{FF2B5EF4-FFF2-40B4-BE49-F238E27FC236}">
                <a16:creationId xmlns:a16="http://schemas.microsoft.com/office/drawing/2014/main" id="{CF03980D-F348-C22F-11C1-81BB0D352CC2}"/>
              </a:ext>
            </a:extLst>
          </p:cNvPr>
          <p:cNvSpPr>
            <a:spLocks noGrp="1"/>
          </p:cNvSpPr>
          <p:nvPr>
            <p:ph type="body" sz="quarter" idx="10"/>
          </p:nvPr>
        </p:nvSpPr>
        <p:spPr>
          <a:xfrm>
            <a:off x="2171700" y="4495801"/>
            <a:ext cx="7848600" cy="1905000"/>
          </a:xfrm>
        </p:spPr>
        <p:txBody>
          <a:bodyPr/>
          <a:lstStyle/>
          <a:p>
            <a:r>
              <a:rPr lang="en-US" dirty="0"/>
              <a:t>He replied, “And upon you be peace, my daughter, O part of myself;</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BB783179-9BCC-4697-B46C-5AB310D09149}"/>
              </a:ext>
            </a:extLst>
          </p:cNvPr>
          <p:cNvSpPr>
            <a:spLocks noGrp="1"/>
          </p:cNvSpPr>
          <p:nvPr>
            <p:ph type="title"/>
          </p:nvPr>
        </p:nvSpPr>
        <p:spPr>
          <a:xfrm>
            <a:off x="0" y="1219199"/>
            <a:ext cx="12192000" cy="1143000"/>
          </a:xfrm>
        </p:spPr>
        <p:txBody>
          <a:bodyPr/>
          <a:lstStyle/>
          <a:p>
            <a:r>
              <a:rPr lang="ar-SA" dirty="0"/>
              <a:t>قَدْ أَذِنْتُ لَكِ</a:t>
            </a:r>
            <a:br>
              <a:rPr lang="ar-SA" dirty="0"/>
            </a:br>
            <a:r>
              <a:rPr lang="ar-SA" dirty="0"/>
              <a:t>فَدَخَلْتُ تَحْتَ الْكِساءِ </a:t>
            </a:r>
            <a:endParaRPr lang="en-US" dirty="0"/>
          </a:p>
        </p:txBody>
      </p:sp>
      <p:sp>
        <p:nvSpPr>
          <p:cNvPr id="12" name="Subtitle 4">
            <a:extLst>
              <a:ext uri="{FF2B5EF4-FFF2-40B4-BE49-F238E27FC236}">
                <a16:creationId xmlns:a16="http://schemas.microsoft.com/office/drawing/2014/main" id="{D184E3DE-D2E2-00B5-36D9-8BB936476074}"/>
              </a:ext>
            </a:extLst>
          </p:cNvPr>
          <p:cNvSpPr>
            <a:spLocks noGrp="1"/>
          </p:cNvSpPr>
          <p:nvPr>
            <p:ph type="body" sz="quarter" idx="10"/>
          </p:nvPr>
        </p:nvSpPr>
        <p:spPr>
          <a:xfrm>
            <a:off x="2171700" y="4495801"/>
            <a:ext cx="7848600" cy="1905000"/>
          </a:xfrm>
        </p:spPr>
        <p:txBody>
          <a:bodyPr/>
          <a:lstStyle/>
          <a:p>
            <a:r>
              <a:rPr lang="en-US" dirty="0"/>
              <a:t>you are given the permission to enter.”</a:t>
            </a:r>
          </a:p>
          <a:p>
            <a:r>
              <a:rPr lang="en-US" dirty="0"/>
              <a:t>So, I entered the cloak with them.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312334277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3993A996-7F7B-350B-C17C-2D61DD0B573B}"/>
              </a:ext>
            </a:extLst>
          </p:cNvPr>
          <p:cNvSpPr>
            <a:spLocks noGrp="1"/>
          </p:cNvSpPr>
          <p:nvPr>
            <p:ph type="title"/>
          </p:nvPr>
        </p:nvSpPr>
        <p:spPr>
          <a:xfrm>
            <a:off x="0" y="1219199"/>
            <a:ext cx="12192000" cy="1143000"/>
          </a:xfrm>
        </p:spPr>
        <p:txBody>
          <a:bodyPr/>
          <a:lstStyle/>
          <a:p>
            <a:r>
              <a:rPr lang="ar-SA" dirty="0"/>
              <a:t>فَلَمَّا اكْتَمَلْنا جَمِيعاً تَحْتَ الْكِساءِ</a:t>
            </a:r>
            <a:br>
              <a:rPr lang="ar-SA" dirty="0"/>
            </a:br>
            <a:r>
              <a:rPr lang="ar-SA" dirty="0"/>
              <a:t>أَخَذَ أَبِي رَسُولُ اللّهِ بِطَرَفَيِ الْكِساءِ</a:t>
            </a:r>
            <a:endParaRPr lang="en-US" dirty="0"/>
          </a:p>
        </p:txBody>
      </p:sp>
      <p:sp>
        <p:nvSpPr>
          <p:cNvPr id="12" name="Subtitle 4">
            <a:extLst>
              <a:ext uri="{FF2B5EF4-FFF2-40B4-BE49-F238E27FC236}">
                <a16:creationId xmlns:a16="http://schemas.microsoft.com/office/drawing/2014/main" id="{E0977B89-4081-C0D0-58C2-D2D8E76F7FD4}"/>
              </a:ext>
            </a:extLst>
          </p:cNvPr>
          <p:cNvSpPr>
            <a:spLocks noGrp="1"/>
          </p:cNvSpPr>
          <p:nvPr>
            <p:ph type="body" sz="quarter" idx="10"/>
          </p:nvPr>
        </p:nvSpPr>
        <p:spPr>
          <a:xfrm>
            <a:off x="2171700" y="4495801"/>
            <a:ext cx="7848600" cy="1905000"/>
          </a:xfrm>
        </p:spPr>
        <p:txBody>
          <a:bodyPr/>
          <a:lstStyle/>
          <a:p>
            <a:r>
              <a:rPr lang="en-US"/>
              <a:t>Getting together underneath the cloak, my father, the Prophet (s) of Allah, held the two ends of the cloak </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E392068-6D71-D2E4-9198-3C3AB2547324}"/>
              </a:ext>
            </a:extLst>
          </p:cNvPr>
          <p:cNvSpPr>
            <a:spLocks noGrp="1"/>
          </p:cNvSpPr>
          <p:nvPr>
            <p:ph type="title"/>
          </p:nvPr>
        </p:nvSpPr>
        <p:spPr>
          <a:xfrm>
            <a:off x="0" y="1219199"/>
            <a:ext cx="12192000" cy="1143000"/>
          </a:xfrm>
        </p:spPr>
        <p:txBody>
          <a:bodyPr/>
          <a:lstStyle/>
          <a:p>
            <a:r>
              <a:rPr lang="ar-SA" dirty="0" err="1"/>
              <a:t>وَاَوْمَئَ</a:t>
            </a:r>
            <a:r>
              <a:rPr lang="ar-SA" dirty="0"/>
              <a:t> بِيَدِهِ </a:t>
            </a:r>
            <a:r>
              <a:rPr lang="ar-SA" dirty="0" err="1"/>
              <a:t>ٱلْيُمْنٰى</a:t>
            </a:r>
            <a:r>
              <a:rPr lang="ar-SA" dirty="0"/>
              <a:t> إِلَى السَّماءِ وَقالَ</a:t>
            </a:r>
            <a:endParaRPr lang="en-US" dirty="0"/>
          </a:p>
        </p:txBody>
      </p:sp>
      <p:sp>
        <p:nvSpPr>
          <p:cNvPr id="12" name="Subtitle 4">
            <a:extLst>
              <a:ext uri="{FF2B5EF4-FFF2-40B4-BE49-F238E27FC236}">
                <a16:creationId xmlns:a16="http://schemas.microsoft.com/office/drawing/2014/main" id="{121F3C74-0A04-9ACC-17FD-F8A3206E1680}"/>
              </a:ext>
            </a:extLst>
          </p:cNvPr>
          <p:cNvSpPr>
            <a:spLocks noGrp="1"/>
          </p:cNvSpPr>
          <p:nvPr>
            <p:ph type="body" sz="quarter" idx="10"/>
          </p:nvPr>
        </p:nvSpPr>
        <p:spPr>
          <a:xfrm>
            <a:off x="2171700" y="4495801"/>
            <a:ext cx="7848600" cy="1905000"/>
          </a:xfrm>
        </p:spPr>
        <p:txBody>
          <a:bodyPr/>
          <a:lstStyle/>
          <a:p>
            <a:r>
              <a:rPr lang="en-US" dirty="0"/>
              <a:t>and raised his right hand towards the heavens and prayed: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13F2895-1E01-5D48-0E88-B2BDD866DE51}"/>
              </a:ext>
            </a:extLst>
          </p:cNvPr>
          <p:cNvSpPr>
            <a:spLocks noGrp="1"/>
          </p:cNvSpPr>
          <p:nvPr>
            <p:ph type="title"/>
          </p:nvPr>
        </p:nvSpPr>
        <p:spPr>
          <a:xfrm>
            <a:off x="0" y="1219199"/>
            <a:ext cx="12192000" cy="1143000"/>
          </a:xfrm>
        </p:spPr>
        <p:txBody>
          <a:bodyPr/>
          <a:lstStyle/>
          <a:p>
            <a:r>
              <a:rPr lang="ar-SA" dirty="0"/>
              <a:t>أَللّٰهُمَّ إِنَّ هٰؤُلاءِ أَهْلُ بَيْتِي</a:t>
            </a:r>
            <a:br>
              <a:rPr lang="ar-SA" dirty="0"/>
            </a:br>
            <a:r>
              <a:rPr lang="ar-SA" dirty="0"/>
              <a:t>وَخاصَّتِي وَحامَّتِي </a:t>
            </a:r>
            <a:endParaRPr lang="en-US" dirty="0"/>
          </a:p>
        </p:txBody>
      </p:sp>
      <p:sp>
        <p:nvSpPr>
          <p:cNvPr id="12" name="Subtitle 4">
            <a:extLst>
              <a:ext uri="{FF2B5EF4-FFF2-40B4-BE49-F238E27FC236}">
                <a16:creationId xmlns:a16="http://schemas.microsoft.com/office/drawing/2014/main" id="{02804C9B-00E7-83C7-C178-1AF922CD38DE}"/>
              </a:ext>
            </a:extLst>
          </p:cNvPr>
          <p:cNvSpPr>
            <a:spLocks noGrp="1"/>
          </p:cNvSpPr>
          <p:nvPr>
            <p:ph type="body" sz="quarter" idx="10"/>
          </p:nvPr>
        </p:nvSpPr>
        <p:spPr>
          <a:xfrm>
            <a:off x="2171700" y="4495801"/>
            <a:ext cx="7848600" cy="1905000"/>
          </a:xfrm>
        </p:spPr>
        <p:txBody>
          <a:bodyPr/>
          <a:lstStyle/>
          <a:p>
            <a:r>
              <a:rPr lang="en-US" dirty="0"/>
              <a:t>“O Allah, these are the people of my Household (</a:t>
            </a:r>
            <a:r>
              <a:rPr lang="en-US" dirty="0" err="1"/>
              <a:t>Ahlul</a:t>
            </a:r>
            <a:r>
              <a:rPr lang="en-US" dirty="0"/>
              <a:t>-Bayt). They are my confidants and my supporters.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813A177-E991-04EA-A39D-039D968A228C}"/>
              </a:ext>
            </a:extLst>
          </p:cNvPr>
          <p:cNvSpPr>
            <a:spLocks noGrp="1"/>
          </p:cNvSpPr>
          <p:nvPr>
            <p:ph type="title"/>
          </p:nvPr>
        </p:nvSpPr>
        <p:spPr>
          <a:xfrm>
            <a:off x="0" y="1219199"/>
            <a:ext cx="12192000" cy="1143000"/>
          </a:xfrm>
        </p:spPr>
        <p:txBody>
          <a:bodyPr/>
          <a:lstStyle/>
          <a:p>
            <a:r>
              <a:rPr lang="ar-SA" dirty="0"/>
              <a:t>لَحْمُهُمْ لَحْمِي</a:t>
            </a:r>
            <a:br>
              <a:rPr lang="ar-SA" dirty="0"/>
            </a:br>
            <a:r>
              <a:rPr lang="ar-SA" dirty="0"/>
              <a:t>وَدَمُهُمْ دَمِي </a:t>
            </a:r>
            <a:endParaRPr lang="en-US" dirty="0"/>
          </a:p>
        </p:txBody>
      </p:sp>
      <p:sp>
        <p:nvSpPr>
          <p:cNvPr id="12" name="Subtitle 4">
            <a:extLst>
              <a:ext uri="{FF2B5EF4-FFF2-40B4-BE49-F238E27FC236}">
                <a16:creationId xmlns:a16="http://schemas.microsoft.com/office/drawing/2014/main" id="{A6BE3745-2AAA-EBAE-3711-68D8AA654655}"/>
              </a:ext>
            </a:extLst>
          </p:cNvPr>
          <p:cNvSpPr>
            <a:spLocks noGrp="1"/>
          </p:cNvSpPr>
          <p:nvPr>
            <p:ph type="body" sz="quarter" idx="10"/>
          </p:nvPr>
        </p:nvSpPr>
        <p:spPr>
          <a:xfrm>
            <a:off x="2171700" y="4495801"/>
            <a:ext cx="7848600" cy="1905000"/>
          </a:xfrm>
        </p:spPr>
        <p:txBody>
          <a:bodyPr/>
          <a:lstStyle/>
          <a:p>
            <a:r>
              <a:rPr lang="en-US" dirty="0"/>
              <a:t>Their flesh is my flesh, and their blood is my blood.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D44E2F3-4D7C-9E87-7B6A-A322479AC99D}"/>
              </a:ext>
            </a:extLst>
          </p:cNvPr>
          <p:cNvSpPr>
            <a:spLocks noGrp="1"/>
          </p:cNvSpPr>
          <p:nvPr>
            <p:ph type="title"/>
          </p:nvPr>
        </p:nvSpPr>
        <p:spPr>
          <a:xfrm>
            <a:off x="0" y="1219199"/>
            <a:ext cx="12192000" cy="1143000"/>
          </a:xfrm>
        </p:spPr>
        <p:txBody>
          <a:bodyPr/>
          <a:lstStyle/>
          <a:p>
            <a:r>
              <a:rPr lang="ar-SA" dirty="0"/>
              <a:t>يُؤْلِمُنِي مَا يُؤْلِمُهُمْ</a:t>
            </a:r>
            <a:br>
              <a:rPr lang="ar-SA" dirty="0"/>
            </a:br>
            <a:r>
              <a:rPr lang="ar-SA" dirty="0"/>
              <a:t>وَيَحْزُنُنِي مَا يَحْزُنُهُمْ </a:t>
            </a:r>
            <a:endParaRPr lang="en-US" dirty="0"/>
          </a:p>
        </p:txBody>
      </p:sp>
      <p:sp>
        <p:nvSpPr>
          <p:cNvPr id="12" name="Subtitle 4">
            <a:extLst>
              <a:ext uri="{FF2B5EF4-FFF2-40B4-BE49-F238E27FC236}">
                <a16:creationId xmlns:a16="http://schemas.microsoft.com/office/drawing/2014/main" id="{0690D1EF-DB95-2815-2515-D728EA90C316}"/>
              </a:ext>
            </a:extLst>
          </p:cNvPr>
          <p:cNvSpPr>
            <a:spLocks noGrp="1"/>
          </p:cNvSpPr>
          <p:nvPr>
            <p:ph type="body" sz="quarter" idx="10"/>
          </p:nvPr>
        </p:nvSpPr>
        <p:spPr>
          <a:xfrm>
            <a:off x="2171700" y="4495801"/>
            <a:ext cx="7848600" cy="1905000"/>
          </a:xfrm>
        </p:spPr>
        <p:txBody>
          <a:bodyPr/>
          <a:lstStyle/>
          <a:p>
            <a:r>
              <a:rPr lang="en-US" dirty="0"/>
              <a:t>Whoever hurts them, hurts me too.</a:t>
            </a:r>
          </a:p>
          <a:p>
            <a:r>
              <a:rPr lang="en-US" dirty="0"/>
              <a:t>Whoever displeases them, displeases me too.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EC7418C-47A7-AC96-8402-39825D56B011}"/>
              </a:ext>
            </a:extLst>
          </p:cNvPr>
          <p:cNvSpPr>
            <a:spLocks noGrp="1"/>
          </p:cNvSpPr>
          <p:nvPr>
            <p:ph type="title"/>
          </p:nvPr>
        </p:nvSpPr>
        <p:spPr>
          <a:xfrm>
            <a:off x="0" y="1219199"/>
            <a:ext cx="12192000" cy="1143000"/>
          </a:xfrm>
        </p:spPr>
        <p:txBody>
          <a:bodyPr/>
          <a:lstStyle/>
          <a:p>
            <a:r>
              <a:rPr lang="ar-SA"/>
              <a:t>السَّلامُ عَلَيْكِ يَا فاطِمَةُ </a:t>
            </a:r>
            <a:endParaRPr lang="en-US" dirty="0"/>
          </a:p>
        </p:txBody>
      </p:sp>
      <p:sp>
        <p:nvSpPr>
          <p:cNvPr id="12" name="Subtitle 4">
            <a:extLst>
              <a:ext uri="{FF2B5EF4-FFF2-40B4-BE49-F238E27FC236}">
                <a16:creationId xmlns:a16="http://schemas.microsoft.com/office/drawing/2014/main" id="{C95158B8-FB1F-0B95-2984-2F0156629788}"/>
              </a:ext>
            </a:extLst>
          </p:cNvPr>
          <p:cNvSpPr>
            <a:spLocks noGrp="1"/>
          </p:cNvSpPr>
          <p:nvPr>
            <p:ph type="body" sz="quarter" idx="10"/>
          </p:nvPr>
        </p:nvSpPr>
        <p:spPr>
          <a:xfrm>
            <a:off x="2171700" y="4495801"/>
            <a:ext cx="7848600" cy="1905000"/>
          </a:xfrm>
        </p:spPr>
        <p:txBody>
          <a:bodyPr/>
          <a:lstStyle/>
          <a:p>
            <a:r>
              <a:rPr lang="en-US" dirty="0"/>
              <a:t>“Peace be on you, Fatimah.”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456DDB6-F121-04F0-06CD-DFE8AA28B261}"/>
              </a:ext>
            </a:extLst>
          </p:cNvPr>
          <p:cNvSpPr>
            <a:spLocks noGrp="1"/>
          </p:cNvSpPr>
          <p:nvPr>
            <p:ph type="title"/>
          </p:nvPr>
        </p:nvSpPr>
        <p:spPr>
          <a:xfrm>
            <a:off x="0" y="1219199"/>
            <a:ext cx="12192000" cy="1143000"/>
          </a:xfrm>
        </p:spPr>
        <p:txBody>
          <a:bodyPr/>
          <a:lstStyle/>
          <a:p>
            <a:r>
              <a:rPr lang="ar-SA" dirty="0"/>
              <a:t>أَنَا حَرْبٌ لِمَنْ حارَبَهُمْ</a:t>
            </a:r>
            <a:br>
              <a:rPr lang="ar-SA" dirty="0"/>
            </a:br>
            <a:r>
              <a:rPr lang="ar-SA" dirty="0"/>
              <a:t>وَسِلْمٌ لِمَنْ سالَمَهُمْ </a:t>
            </a:r>
            <a:endParaRPr lang="en-US" dirty="0"/>
          </a:p>
        </p:txBody>
      </p:sp>
      <p:sp>
        <p:nvSpPr>
          <p:cNvPr id="12" name="Subtitle 4">
            <a:extLst>
              <a:ext uri="{FF2B5EF4-FFF2-40B4-BE49-F238E27FC236}">
                <a16:creationId xmlns:a16="http://schemas.microsoft.com/office/drawing/2014/main" id="{13CD90AD-1024-91BD-89FC-D52C58D9CE46}"/>
              </a:ext>
            </a:extLst>
          </p:cNvPr>
          <p:cNvSpPr>
            <a:spLocks noGrp="1"/>
          </p:cNvSpPr>
          <p:nvPr>
            <p:ph type="body" sz="quarter" idx="10"/>
          </p:nvPr>
        </p:nvSpPr>
        <p:spPr>
          <a:xfrm>
            <a:off x="2171700" y="4495801"/>
            <a:ext cx="7848600" cy="1905000"/>
          </a:xfrm>
        </p:spPr>
        <p:txBody>
          <a:bodyPr/>
          <a:lstStyle/>
          <a:p>
            <a:r>
              <a:rPr lang="en-US" dirty="0"/>
              <a:t>I am at war with those who are at war with them. I am at peace with those who are at peace with them.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2F6548A-AFE0-E30D-33A1-F4DF1B239A6C}"/>
              </a:ext>
            </a:extLst>
          </p:cNvPr>
          <p:cNvSpPr>
            <a:spLocks noGrp="1"/>
          </p:cNvSpPr>
          <p:nvPr>
            <p:ph type="title"/>
          </p:nvPr>
        </p:nvSpPr>
        <p:spPr>
          <a:xfrm>
            <a:off x="0" y="1219199"/>
            <a:ext cx="12192000" cy="1143000"/>
          </a:xfrm>
        </p:spPr>
        <p:txBody>
          <a:bodyPr/>
          <a:lstStyle/>
          <a:p>
            <a:r>
              <a:rPr lang="ar-SA" dirty="0"/>
              <a:t>وَعَدُوٌّ لِمَنْ عَاداهُمْ</a:t>
            </a:r>
            <a:br>
              <a:rPr lang="ar-SA" dirty="0"/>
            </a:br>
            <a:r>
              <a:rPr lang="ar-SA" dirty="0"/>
              <a:t>وَمُحِبٌّ لِمَنْ أَحَبَّهُمْ</a:t>
            </a:r>
            <a:endParaRPr lang="en-US" dirty="0"/>
          </a:p>
        </p:txBody>
      </p:sp>
      <p:sp>
        <p:nvSpPr>
          <p:cNvPr id="12" name="Subtitle 4">
            <a:extLst>
              <a:ext uri="{FF2B5EF4-FFF2-40B4-BE49-F238E27FC236}">
                <a16:creationId xmlns:a16="http://schemas.microsoft.com/office/drawing/2014/main" id="{DC65B5AF-7AAC-6A51-ABC9-EF29C429E4CE}"/>
              </a:ext>
            </a:extLst>
          </p:cNvPr>
          <p:cNvSpPr>
            <a:spLocks noGrp="1"/>
          </p:cNvSpPr>
          <p:nvPr>
            <p:ph type="body" sz="quarter" idx="10"/>
          </p:nvPr>
        </p:nvSpPr>
        <p:spPr>
          <a:xfrm>
            <a:off x="2171700" y="4495801"/>
            <a:ext cx="7848600" cy="1905000"/>
          </a:xfrm>
        </p:spPr>
        <p:txBody>
          <a:bodyPr/>
          <a:lstStyle/>
          <a:p>
            <a:r>
              <a:rPr lang="en-US" dirty="0"/>
              <a:t>I am the enemy of their enemies, and I am the friend of their friends.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CC87804-209E-DBE2-62A3-44C45B4FCF61}"/>
              </a:ext>
            </a:extLst>
          </p:cNvPr>
          <p:cNvSpPr>
            <a:spLocks noGrp="1"/>
          </p:cNvSpPr>
          <p:nvPr>
            <p:ph type="title"/>
          </p:nvPr>
        </p:nvSpPr>
        <p:spPr>
          <a:xfrm>
            <a:off x="0" y="1219199"/>
            <a:ext cx="12192000" cy="1143000"/>
          </a:xfrm>
        </p:spPr>
        <p:txBody>
          <a:bodyPr/>
          <a:lstStyle/>
          <a:p>
            <a:r>
              <a:rPr lang="ar-SA"/>
              <a:t>إِنَّهُمْ مِنِّي وَأَنَا مِنْهُمْ </a:t>
            </a:r>
            <a:endParaRPr lang="en-US" dirty="0"/>
          </a:p>
        </p:txBody>
      </p:sp>
      <p:sp>
        <p:nvSpPr>
          <p:cNvPr id="12" name="Subtitle 4">
            <a:extLst>
              <a:ext uri="{FF2B5EF4-FFF2-40B4-BE49-F238E27FC236}">
                <a16:creationId xmlns:a16="http://schemas.microsoft.com/office/drawing/2014/main" id="{22CEFCCE-BEA6-613B-714C-0D48936465F8}"/>
              </a:ext>
            </a:extLst>
          </p:cNvPr>
          <p:cNvSpPr>
            <a:spLocks noGrp="1"/>
          </p:cNvSpPr>
          <p:nvPr>
            <p:ph type="body" sz="quarter" idx="10"/>
          </p:nvPr>
        </p:nvSpPr>
        <p:spPr>
          <a:xfrm>
            <a:off x="2171700" y="4495801"/>
            <a:ext cx="7848600" cy="1905000"/>
          </a:xfrm>
        </p:spPr>
        <p:txBody>
          <a:bodyPr/>
          <a:lstStyle/>
          <a:p>
            <a:r>
              <a:rPr lang="en-US" dirty="0"/>
              <a:t>They are from me, and I am from them.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AD248FD-3177-57CB-E76C-21E10C4C63DC}"/>
              </a:ext>
            </a:extLst>
          </p:cNvPr>
          <p:cNvSpPr>
            <a:spLocks noGrp="1"/>
          </p:cNvSpPr>
          <p:nvPr>
            <p:ph type="title"/>
          </p:nvPr>
        </p:nvSpPr>
        <p:spPr>
          <a:xfrm>
            <a:off x="0" y="1219199"/>
            <a:ext cx="12192000" cy="1143000"/>
          </a:xfrm>
        </p:spPr>
        <p:txBody>
          <a:bodyPr/>
          <a:lstStyle/>
          <a:p>
            <a:r>
              <a:rPr lang="ar-SA"/>
              <a:t>فَاجْعَلْ صَلَواتِكَ وَبَرَكاتِكَ وَرَحْمَتَكَ</a:t>
            </a:r>
            <a:endParaRPr lang="en-US" dirty="0"/>
          </a:p>
        </p:txBody>
      </p:sp>
      <p:sp>
        <p:nvSpPr>
          <p:cNvPr id="12" name="Subtitle 4">
            <a:extLst>
              <a:ext uri="{FF2B5EF4-FFF2-40B4-BE49-F238E27FC236}">
                <a16:creationId xmlns:a16="http://schemas.microsoft.com/office/drawing/2014/main" id="{58749145-1EB9-01DA-FF96-BD6E6A2B4C65}"/>
              </a:ext>
            </a:extLst>
          </p:cNvPr>
          <p:cNvSpPr>
            <a:spLocks noGrp="1"/>
          </p:cNvSpPr>
          <p:nvPr>
            <p:ph type="body" sz="quarter" idx="10"/>
          </p:nvPr>
        </p:nvSpPr>
        <p:spPr>
          <a:xfrm>
            <a:off x="2171700" y="4495801"/>
            <a:ext cx="7848600" cy="1905000"/>
          </a:xfrm>
        </p:spPr>
        <p:txBody>
          <a:bodyPr/>
          <a:lstStyle/>
          <a:p>
            <a:r>
              <a:rPr lang="en-US"/>
              <a:t>O Allah! Bestow Your Blessings, Benevolence, </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D69D865-12F2-E860-BC31-48512C9324E2}"/>
              </a:ext>
            </a:extLst>
          </p:cNvPr>
          <p:cNvSpPr>
            <a:spLocks noGrp="1"/>
          </p:cNvSpPr>
          <p:nvPr>
            <p:ph type="title"/>
          </p:nvPr>
        </p:nvSpPr>
        <p:spPr>
          <a:xfrm>
            <a:off x="0" y="1219199"/>
            <a:ext cx="12192000" cy="1143000"/>
          </a:xfrm>
        </p:spPr>
        <p:txBody>
          <a:bodyPr/>
          <a:lstStyle/>
          <a:p>
            <a:r>
              <a:rPr lang="ar-SA" dirty="0"/>
              <a:t>وَغُفْرانَكَ </a:t>
            </a:r>
            <a:r>
              <a:rPr lang="ar-SA" dirty="0" err="1"/>
              <a:t>وَرِضْوانَكَ</a:t>
            </a:r>
            <a:r>
              <a:rPr lang="ar-SA" dirty="0"/>
              <a:t> عَلَيَّ وَعَلَيْهِمْ</a:t>
            </a:r>
            <a:br>
              <a:rPr lang="ar-SA" dirty="0"/>
            </a:br>
            <a:r>
              <a:rPr lang="ar-SA" dirty="0"/>
              <a:t>وَأَذْهِبْ عَنْهُمُ الرِّجْسَ وَطَهِّرْهُمْ تَطْهِيراً</a:t>
            </a:r>
            <a:endParaRPr lang="en-US" dirty="0"/>
          </a:p>
        </p:txBody>
      </p:sp>
      <p:sp>
        <p:nvSpPr>
          <p:cNvPr id="12" name="Subtitle 4">
            <a:extLst>
              <a:ext uri="{FF2B5EF4-FFF2-40B4-BE49-F238E27FC236}">
                <a16:creationId xmlns:a16="http://schemas.microsoft.com/office/drawing/2014/main" id="{E3AAC1FA-54B9-DAE7-B963-AD318E7A1ADB}"/>
              </a:ext>
            </a:extLst>
          </p:cNvPr>
          <p:cNvSpPr>
            <a:spLocks noGrp="1"/>
          </p:cNvSpPr>
          <p:nvPr>
            <p:ph type="body" sz="quarter" idx="10"/>
          </p:nvPr>
        </p:nvSpPr>
        <p:spPr>
          <a:xfrm>
            <a:off x="2171700" y="4495801"/>
            <a:ext cx="7848600" cy="1905000"/>
          </a:xfrm>
        </p:spPr>
        <p:txBody>
          <a:bodyPr/>
          <a:lstStyle/>
          <a:p>
            <a:r>
              <a:rPr lang="en-US" dirty="0"/>
              <a:t>Forgiveness, and pleasure upon me and upon them. And keep them away from impurity (and flaws) and keep them thoroughly purified.”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73633453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E464C848-BC6F-266D-CE9E-A702230BFFF7}"/>
              </a:ext>
            </a:extLst>
          </p:cNvPr>
          <p:cNvSpPr>
            <a:spLocks noGrp="1"/>
          </p:cNvSpPr>
          <p:nvPr>
            <p:ph type="title"/>
          </p:nvPr>
        </p:nvSpPr>
        <p:spPr>
          <a:xfrm>
            <a:off x="0" y="1219199"/>
            <a:ext cx="12192000" cy="1143000"/>
          </a:xfrm>
        </p:spPr>
        <p:txBody>
          <a:bodyPr/>
          <a:lstStyle/>
          <a:p>
            <a:r>
              <a:rPr lang="ar-SA" dirty="0"/>
              <a:t>فَقالَ اللّهُ عَزَّوَجَلَّ</a:t>
            </a:r>
            <a:endParaRPr lang="en-US" dirty="0"/>
          </a:p>
        </p:txBody>
      </p:sp>
      <p:sp>
        <p:nvSpPr>
          <p:cNvPr id="12" name="Subtitle 4">
            <a:extLst>
              <a:ext uri="{FF2B5EF4-FFF2-40B4-BE49-F238E27FC236}">
                <a16:creationId xmlns:a16="http://schemas.microsoft.com/office/drawing/2014/main" id="{EBBA0FFE-A104-2A41-31E5-54C7A1EE2F67}"/>
              </a:ext>
            </a:extLst>
          </p:cNvPr>
          <p:cNvSpPr>
            <a:spLocks noGrp="1"/>
          </p:cNvSpPr>
          <p:nvPr>
            <p:ph type="body" sz="quarter" idx="10"/>
          </p:nvPr>
        </p:nvSpPr>
        <p:spPr>
          <a:xfrm>
            <a:off x="2171700" y="4495801"/>
            <a:ext cx="7848600" cy="1905000"/>
          </a:xfrm>
        </p:spPr>
        <p:txBody>
          <a:bodyPr/>
          <a:lstStyle/>
          <a:p>
            <a:r>
              <a:rPr lang="en-US" dirty="0"/>
              <a:t>Then the Lord, Almighty Allah said: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D394E9D-5565-D9C0-AEAD-D1E466D1B3C9}"/>
              </a:ext>
            </a:extLst>
          </p:cNvPr>
          <p:cNvSpPr>
            <a:spLocks noGrp="1"/>
          </p:cNvSpPr>
          <p:nvPr>
            <p:ph type="title"/>
          </p:nvPr>
        </p:nvSpPr>
        <p:spPr>
          <a:xfrm>
            <a:off x="0" y="1219199"/>
            <a:ext cx="12192000" cy="1143000"/>
          </a:xfrm>
        </p:spPr>
        <p:txBody>
          <a:bodyPr/>
          <a:lstStyle/>
          <a:p>
            <a:r>
              <a:rPr lang="ar-SA" dirty="0"/>
              <a:t>يَا مَلائِكَتِي وَيَا سُكَّانَ </a:t>
            </a:r>
            <a:r>
              <a:rPr lang="ar-SA" dirty="0" err="1"/>
              <a:t>سَمٰواتِي</a:t>
            </a:r>
            <a:r>
              <a:rPr lang="ar-SA" dirty="0"/>
              <a:t> </a:t>
            </a:r>
            <a:endParaRPr lang="en-US" dirty="0"/>
          </a:p>
        </p:txBody>
      </p:sp>
      <p:sp>
        <p:nvSpPr>
          <p:cNvPr id="12" name="Subtitle 4">
            <a:extLst>
              <a:ext uri="{FF2B5EF4-FFF2-40B4-BE49-F238E27FC236}">
                <a16:creationId xmlns:a16="http://schemas.microsoft.com/office/drawing/2014/main" id="{8FF51482-22E3-754D-8E3C-190F244BAFD4}"/>
              </a:ext>
            </a:extLst>
          </p:cNvPr>
          <p:cNvSpPr>
            <a:spLocks noGrp="1"/>
          </p:cNvSpPr>
          <p:nvPr>
            <p:ph type="body" sz="quarter" idx="10"/>
          </p:nvPr>
        </p:nvSpPr>
        <p:spPr>
          <a:xfrm>
            <a:off x="2171700" y="4495801"/>
            <a:ext cx="7848600" cy="1905000"/>
          </a:xfrm>
        </p:spPr>
        <p:txBody>
          <a:bodyPr/>
          <a:lstStyle/>
          <a:p>
            <a:r>
              <a:rPr lang="en-US" dirty="0"/>
              <a:t>“O My angels! O Residents of My Heavens,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AB9374B-F6D5-DB5D-E059-8DB46492315E}"/>
              </a:ext>
            </a:extLst>
          </p:cNvPr>
          <p:cNvSpPr>
            <a:spLocks noGrp="1"/>
          </p:cNvSpPr>
          <p:nvPr>
            <p:ph type="title"/>
          </p:nvPr>
        </p:nvSpPr>
        <p:spPr>
          <a:xfrm>
            <a:off x="0" y="1219199"/>
            <a:ext cx="12192000" cy="1143000"/>
          </a:xfrm>
        </p:spPr>
        <p:txBody>
          <a:bodyPr/>
          <a:lstStyle/>
          <a:p>
            <a:r>
              <a:rPr lang="ar-SA" dirty="0"/>
              <a:t>إِنِّي مَا خَلَقْتُ سَماءً مَبْنِيَّةً</a:t>
            </a:r>
            <a:br>
              <a:rPr lang="ar-SA" dirty="0"/>
            </a:br>
            <a:r>
              <a:rPr lang="ar-SA" dirty="0"/>
              <a:t>وَلاَ أَرْضاً مَدْحِيَّةً</a:t>
            </a:r>
            <a:endParaRPr lang="en-US" dirty="0"/>
          </a:p>
        </p:txBody>
      </p:sp>
      <p:sp>
        <p:nvSpPr>
          <p:cNvPr id="12" name="Subtitle 4">
            <a:extLst>
              <a:ext uri="{FF2B5EF4-FFF2-40B4-BE49-F238E27FC236}">
                <a16:creationId xmlns:a16="http://schemas.microsoft.com/office/drawing/2014/main" id="{6BE732D2-5A76-5362-6156-41185E3B9A7D}"/>
              </a:ext>
            </a:extLst>
          </p:cNvPr>
          <p:cNvSpPr>
            <a:spLocks noGrp="1"/>
          </p:cNvSpPr>
          <p:nvPr>
            <p:ph type="body" sz="quarter" idx="10"/>
          </p:nvPr>
        </p:nvSpPr>
        <p:spPr>
          <a:xfrm>
            <a:off x="2171700" y="4495801"/>
            <a:ext cx="7848600" cy="1905000"/>
          </a:xfrm>
        </p:spPr>
        <p:txBody>
          <a:bodyPr/>
          <a:lstStyle/>
          <a:p>
            <a:r>
              <a:rPr lang="en-US" dirty="0"/>
              <a:t>verily, I have not created the erected sky, the stretched earth,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FBE7197-C5EF-B470-BB15-D61036004341}"/>
              </a:ext>
            </a:extLst>
          </p:cNvPr>
          <p:cNvSpPr>
            <a:spLocks noGrp="1"/>
          </p:cNvSpPr>
          <p:nvPr>
            <p:ph type="title"/>
          </p:nvPr>
        </p:nvSpPr>
        <p:spPr>
          <a:xfrm>
            <a:off x="0" y="1219199"/>
            <a:ext cx="12192000" cy="1143000"/>
          </a:xfrm>
        </p:spPr>
        <p:txBody>
          <a:bodyPr/>
          <a:lstStyle/>
          <a:p>
            <a:r>
              <a:rPr lang="ar-SA" dirty="0"/>
              <a:t>وَلاَ قَمَراً مُنِيراً وَلاَ شَمْساً مُضِيئَةً</a:t>
            </a:r>
            <a:br>
              <a:rPr lang="ar-SA" dirty="0"/>
            </a:br>
            <a:r>
              <a:rPr lang="ar-SA" dirty="0"/>
              <a:t>وَلاَ فَلَكاً يَدُورُ وَلاَ بَحْراً يَجْرِي وَلاَ فُلْكاً يَسْرِي </a:t>
            </a:r>
            <a:endParaRPr lang="en-US" dirty="0"/>
          </a:p>
        </p:txBody>
      </p:sp>
      <p:sp>
        <p:nvSpPr>
          <p:cNvPr id="12" name="Subtitle 4">
            <a:extLst>
              <a:ext uri="{FF2B5EF4-FFF2-40B4-BE49-F238E27FC236}">
                <a16:creationId xmlns:a16="http://schemas.microsoft.com/office/drawing/2014/main" id="{35E0BCDA-6DA6-C3CD-C8D5-8903509586C0}"/>
              </a:ext>
            </a:extLst>
          </p:cNvPr>
          <p:cNvSpPr>
            <a:spLocks noGrp="1"/>
          </p:cNvSpPr>
          <p:nvPr>
            <p:ph type="body" sz="quarter" idx="10"/>
          </p:nvPr>
        </p:nvSpPr>
        <p:spPr>
          <a:xfrm>
            <a:off x="2171700" y="4495801"/>
            <a:ext cx="7848600" cy="1905000"/>
          </a:xfrm>
        </p:spPr>
        <p:txBody>
          <a:bodyPr/>
          <a:lstStyle/>
          <a:p>
            <a:r>
              <a:rPr lang="en-US" dirty="0"/>
              <a:t>the illuminated moon, the bright sun, the rotating planets, the flowing seas and the sailing ships,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661E08F-8196-3294-12A2-D66158669D52}"/>
              </a:ext>
            </a:extLst>
          </p:cNvPr>
          <p:cNvSpPr>
            <a:spLocks noGrp="1"/>
          </p:cNvSpPr>
          <p:nvPr>
            <p:ph type="title"/>
          </p:nvPr>
        </p:nvSpPr>
        <p:spPr>
          <a:xfrm>
            <a:off x="0" y="1219199"/>
            <a:ext cx="12192000" cy="1143000"/>
          </a:xfrm>
        </p:spPr>
        <p:txBody>
          <a:bodyPr/>
          <a:lstStyle/>
          <a:p>
            <a:r>
              <a:rPr lang="ar-SA" dirty="0"/>
              <a:t>فَقُلْتُ عَلَيْكَ السَّلامُ </a:t>
            </a:r>
            <a:endParaRPr lang="en-US" dirty="0"/>
          </a:p>
        </p:txBody>
      </p:sp>
      <p:sp>
        <p:nvSpPr>
          <p:cNvPr id="12" name="Subtitle 4">
            <a:extLst>
              <a:ext uri="{FF2B5EF4-FFF2-40B4-BE49-F238E27FC236}">
                <a16:creationId xmlns:a16="http://schemas.microsoft.com/office/drawing/2014/main" id="{B11435BE-C344-4142-9149-37A313E71073}"/>
              </a:ext>
            </a:extLst>
          </p:cNvPr>
          <p:cNvSpPr>
            <a:spLocks noGrp="1"/>
          </p:cNvSpPr>
          <p:nvPr>
            <p:ph type="body" sz="quarter" idx="10"/>
          </p:nvPr>
        </p:nvSpPr>
        <p:spPr>
          <a:xfrm>
            <a:off x="2171700" y="4495801"/>
            <a:ext cx="7848600" cy="1905000"/>
          </a:xfrm>
        </p:spPr>
        <p:txBody>
          <a:bodyPr/>
          <a:lstStyle/>
          <a:p>
            <a:r>
              <a:rPr lang="en-US" dirty="0"/>
              <a:t>I replied, “And upon you be peace.”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CDC1903-7CB7-3E47-B87D-EAF40862415C}"/>
              </a:ext>
            </a:extLst>
          </p:cNvPr>
          <p:cNvSpPr>
            <a:spLocks noGrp="1"/>
          </p:cNvSpPr>
          <p:nvPr>
            <p:ph type="title"/>
          </p:nvPr>
        </p:nvSpPr>
        <p:spPr>
          <a:xfrm>
            <a:off x="0" y="1219199"/>
            <a:ext cx="12192000" cy="1143000"/>
          </a:xfrm>
        </p:spPr>
        <p:txBody>
          <a:bodyPr/>
          <a:lstStyle/>
          <a:p>
            <a:r>
              <a:rPr lang="ar-SA" dirty="0"/>
              <a:t>إِلَّا فِي مَحَبَّةِ هَؤلاءِ الْخَمْسَةِ</a:t>
            </a:r>
            <a:br>
              <a:rPr lang="ar-SA" dirty="0"/>
            </a:br>
            <a:r>
              <a:rPr lang="ar-SA" dirty="0"/>
              <a:t>الَّذِينَ هُمْ تَحْتَ الْكِساءِ</a:t>
            </a:r>
            <a:endParaRPr lang="en-US" dirty="0"/>
          </a:p>
        </p:txBody>
      </p:sp>
      <p:sp>
        <p:nvSpPr>
          <p:cNvPr id="12" name="Subtitle 4">
            <a:extLst>
              <a:ext uri="{FF2B5EF4-FFF2-40B4-BE49-F238E27FC236}">
                <a16:creationId xmlns:a16="http://schemas.microsoft.com/office/drawing/2014/main" id="{8F0678FB-8543-2722-C27A-E111892BCE6B}"/>
              </a:ext>
            </a:extLst>
          </p:cNvPr>
          <p:cNvSpPr>
            <a:spLocks noGrp="1"/>
          </p:cNvSpPr>
          <p:nvPr>
            <p:ph type="body" sz="quarter" idx="10"/>
          </p:nvPr>
        </p:nvSpPr>
        <p:spPr>
          <a:xfrm>
            <a:off x="2171700" y="4495801"/>
            <a:ext cx="7848600" cy="1905000"/>
          </a:xfrm>
        </p:spPr>
        <p:txBody>
          <a:bodyPr/>
          <a:lstStyle/>
          <a:p>
            <a:r>
              <a:rPr lang="en-US" dirty="0"/>
              <a:t>but for the love of these Five underneath the cloak.”</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848C1EE1-D952-239D-66CD-B2272BB59793}"/>
              </a:ext>
            </a:extLst>
          </p:cNvPr>
          <p:cNvSpPr>
            <a:spLocks noGrp="1"/>
          </p:cNvSpPr>
          <p:nvPr>
            <p:ph type="title"/>
          </p:nvPr>
        </p:nvSpPr>
        <p:spPr>
          <a:xfrm>
            <a:off x="0" y="1219199"/>
            <a:ext cx="12192000" cy="1143000"/>
          </a:xfrm>
        </p:spPr>
        <p:txBody>
          <a:bodyPr/>
          <a:lstStyle/>
          <a:p>
            <a:r>
              <a:rPr lang="ar-SA" dirty="0"/>
              <a:t>فَقالَ الْأَمِينُ جِبْرَائِيلُ</a:t>
            </a:r>
            <a:br>
              <a:rPr lang="ar-SA" dirty="0"/>
            </a:br>
            <a:r>
              <a:rPr lang="ar-SA" dirty="0"/>
              <a:t>يَا رَبِّ وَمَنْ تَحْتَ الْكِساءِ </a:t>
            </a:r>
            <a:endParaRPr lang="en-US" dirty="0"/>
          </a:p>
        </p:txBody>
      </p:sp>
      <p:sp>
        <p:nvSpPr>
          <p:cNvPr id="12" name="Subtitle 4">
            <a:extLst>
              <a:ext uri="{FF2B5EF4-FFF2-40B4-BE49-F238E27FC236}">
                <a16:creationId xmlns:a16="http://schemas.microsoft.com/office/drawing/2014/main" id="{88AF8D68-82E3-B64F-1E4C-8E9BC787DAFC}"/>
              </a:ext>
            </a:extLst>
          </p:cNvPr>
          <p:cNvSpPr>
            <a:spLocks noGrp="1"/>
          </p:cNvSpPr>
          <p:nvPr>
            <p:ph type="body" sz="quarter" idx="10"/>
          </p:nvPr>
        </p:nvSpPr>
        <p:spPr>
          <a:xfrm>
            <a:off x="2171700" y="4495801"/>
            <a:ext cx="7848600" cy="1905000"/>
          </a:xfrm>
        </p:spPr>
        <p:txBody>
          <a:bodyPr/>
          <a:lstStyle/>
          <a:p>
            <a:r>
              <a:rPr lang="en-US" dirty="0"/>
              <a:t>Gabriel, the trusted angel, asked: </a:t>
            </a:r>
          </a:p>
          <a:p>
            <a:r>
              <a:rPr lang="en-US" dirty="0"/>
              <a:t>“Who are under the cloak?”</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6CEEC98-5E2E-1664-DEC4-FEF658880557}"/>
              </a:ext>
            </a:extLst>
          </p:cNvPr>
          <p:cNvSpPr>
            <a:spLocks noGrp="1"/>
          </p:cNvSpPr>
          <p:nvPr>
            <p:ph type="title"/>
          </p:nvPr>
        </p:nvSpPr>
        <p:spPr>
          <a:xfrm>
            <a:off x="0" y="1219199"/>
            <a:ext cx="12192000" cy="1143000"/>
          </a:xfrm>
        </p:spPr>
        <p:txBody>
          <a:bodyPr/>
          <a:lstStyle/>
          <a:p>
            <a:r>
              <a:rPr lang="ar-SA" dirty="0"/>
              <a:t>فَقالَ عَزَّوَجَلَّ</a:t>
            </a:r>
            <a:endParaRPr lang="en-US" dirty="0"/>
          </a:p>
        </p:txBody>
      </p:sp>
      <p:sp>
        <p:nvSpPr>
          <p:cNvPr id="12" name="Subtitle 4">
            <a:extLst>
              <a:ext uri="{FF2B5EF4-FFF2-40B4-BE49-F238E27FC236}">
                <a16:creationId xmlns:a16="http://schemas.microsoft.com/office/drawing/2014/main" id="{A9E3235D-A013-8156-07EE-04BC59C098D5}"/>
              </a:ext>
            </a:extLst>
          </p:cNvPr>
          <p:cNvSpPr>
            <a:spLocks noGrp="1"/>
          </p:cNvSpPr>
          <p:nvPr>
            <p:ph type="body" sz="quarter" idx="10"/>
          </p:nvPr>
        </p:nvSpPr>
        <p:spPr>
          <a:xfrm>
            <a:off x="2171700" y="4495801"/>
            <a:ext cx="7848600" cy="1905000"/>
          </a:xfrm>
        </p:spPr>
        <p:txBody>
          <a:bodyPr/>
          <a:lstStyle/>
          <a:p>
            <a:r>
              <a:rPr lang="it-IT" dirty="0"/>
              <a:t>The Almighty answered: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BB77F5E-AD45-4BCC-F505-E9A6F1FAE86D}"/>
              </a:ext>
            </a:extLst>
          </p:cNvPr>
          <p:cNvSpPr>
            <a:spLocks noGrp="1"/>
          </p:cNvSpPr>
          <p:nvPr>
            <p:ph type="title"/>
          </p:nvPr>
        </p:nvSpPr>
        <p:spPr>
          <a:xfrm>
            <a:off x="0" y="1219199"/>
            <a:ext cx="12192000" cy="1143000"/>
          </a:xfrm>
        </p:spPr>
        <p:txBody>
          <a:bodyPr/>
          <a:lstStyle/>
          <a:p>
            <a:r>
              <a:rPr lang="ar-SA"/>
              <a:t>هُمْ أَهْلُ بَيْتِ النُّبُوَّةِ وَمَعْدِنُ الرِّسالَةِ </a:t>
            </a:r>
            <a:endParaRPr lang="en-US" dirty="0"/>
          </a:p>
        </p:txBody>
      </p:sp>
      <p:sp>
        <p:nvSpPr>
          <p:cNvPr id="12" name="Subtitle 4">
            <a:extLst>
              <a:ext uri="{FF2B5EF4-FFF2-40B4-BE49-F238E27FC236}">
                <a16:creationId xmlns:a16="http://schemas.microsoft.com/office/drawing/2014/main" id="{78D95460-2B55-7E97-79B1-5AB6630E2761}"/>
              </a:ext>
            </a:extLst>
          </p:cNvPr>
          <p:cNvSpPr>
            <a:spLocks noGrp="1"/>
          </p:cNvSpPr>
          <p:nvPr>
            <p:ph type="body" sz="quarter" idx="10"/>
          </p:nvPr>
        </p:nvSpPr>
        <p:spPr>
          <a:xfrm>
            <a:off x="2171700" y="4495801"/>
            <a:ext cx="7848600" cy="1905000"/>
          </a:xfrm>
        </p:spPr>
        <p:txBody>
          <a:bodyPr/>
          <a:lstStyle/>
          <a:p>
            <a:r>
              <a:rPr lang="en-US" dirty="0"/>
              <a:t>“They are the Household of the Prophet (s) and the assets of Prophethood.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9D5B4D1-0B8F-B131-F19F-83534FAE0966}"/>
              </a:ext>
            </a:extLst>
          </p:cNvPr>
          <p:cNvSpPr>
            <a:spLocks noGrp="1"/>
          </p:cNvSpPr>
          <p:nvPr>
            <p:ph type="title"/>
          </p:nvPr>
        </p:nvSpPr>
        <p:spPr>
          <a:xfrm>
            <a:off x="0" y="1219199"/>
            <a:ext cx="12192000" cy="1143000"/>
          </a:xfrm>
        </p:spPr>
        <p:txBody>
          <a:bodyPr/>
          <a:lstStyle/>
          <a:p>
            <a:r>
              <a:rPr lang="ar-SA" dirty="0"/>
              <a:t>هُمْ فاطِمَةُ وَأَبُوها وَبَعْلُها وَبَنُوها</a:t>
            </a:r>
            <a:endParaRPr lang="en-US" dirty="0"/>
          </a:p>
        </p:txBody>
      </p:sp>
      <p:sp>
        <p:nvSpPr>
          <p:cNvPr id="12" name="Subtitle 4">
            <a:extLst>
              <a:ext uri="{FF2B5EF4-FFF2-40B4-BE49-F238E27FC236}">
                <a16:creationId xmlns:a16="http://schemas.microsoft.com/office/drawing/2014/main" id="{757FDD3E-7456-E429-617F-0FAEACC33B7F}"/>
              </a:ext>
            </a:extLst>
          </p:cNvPr>
          <p:cNvSpPr>
            <a:spLocks noGrp="1"/>
          </p:cNvSpPr>
          <p:nvPr>
            <p:ph type="body" sz="quarter" idx="10"/>
          </p:nvPr>
        </p:nvSpPr>
        <p:spPr>
          <a:xfrm>
            <a:off x="2171700" y="4495801"/>
            <a:ext cx="7848600" cy="1905000"/>
          </a:xfrm>
        </p:spPr>
        <p:txBody>
          <a:bodyPr/>
          <a:lstStyle/>
          <a:p>
            <a:r>
              <a:rPr lang="en-US" dirty="0"/>
              <a:t>They are Fatimah, her father, her husband and her two sons.”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166040170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BB0FAECA-5D27-4045-5D7A-32D154C2F5FD}"/>
              </a:ext>
            </a:extLst>
          </p:cNvPr>
          <p:cNvSpPr>
            <a:spLocks noGrp="1"/>
          </p:cNvSpPr>
          <p:nvPr>
            <p:ph type="title"/>
          </p:nvPr>
        </p:nvSpPr>
        <p:spPr>
          <a:xfrm>
            <a:off x="0" y="1219199"/>
            <a:ext cx="12192000" cy="1143000"/>
          </a:xfrm>
        </p:spPr>
        <p:txBody>
          <a:bodyPr/>
          <a:lstStyle/>
          <a:p>
            <a:r>
              <a:rPr lang="ar-SA" dirty="0"/>
              <a:t>فَقالَ جِبْرَائِيلُ يَا رَبِّ</a:t>
            </a:r>
            <a:br>
              <a:rPr lang="ar-SA" dirty="0"/>
            </a:br>
            <a:r>
              <a:rPr lang="ar-SA" dirty="0"/>
              <a:t>أَتَأْذَنُ لِي أَنْ أَهْبِطَ إِلَى الْأَرْضِ</a:t>
            </a:r>
            <a:endParaRPr lang="en-US" dirty="0"/>
          </a:p>
        </p:txBody>
      </p:sp>
      <p:sp>
        <p:nvSpPr>
          <p:cNvPr id="12" name="Subtitle 4">
            <a:extLst>
              <a:ext uri="{FF2B5EF4-FFF2-40B4-BE49-F238E27FC236}">
                <a16:creationId xmlns:a16="http://schemas.microsoft.com/office/drawing/2014/main" id="{B2CB6407-9005-A1BF-9CED-8F718D5EBE92}"/>
              </a:ext>
            </a:extLst>
          </p:cNvPr>
          <p:cNvSpPr>
            <a:spLocks noGrp="1"/>
          </p:cNvSpPr>
          <p:nvPr>
            <p:ph type="body" sz="quarter" idx="10"/>
          </p:nvPr>
        </p:nvSpPr>
        <p:spPr>
          <a:xfrm>
            <a:off x="2171700" y="4495801"/>
            <a:ext cx="7848600" cy="1905000"/>
          </a:xfrm>
        </p:spPr>
        <p:txBody>
          <a:bodyPr/>
          <a:lstStyle/>
          <a:p>
            <a:r>
              <a:rPr lang="en-US" dirty="0"/>
              <a:t>Gabriel said: “O Lord, May I fly to earth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538557B-AB1B-1964-BC5A-DC32BAF50617}"/>
              </a:ext>
            </a:extLst>
          </p:cNvPr>
          <p:cNvSpPr>
            <a:spLocks noGrp="1"/>
          </p:cNvSpPr>
          <p:nvPr>
            <p:ph type="title"/>
          </p:nvPr>
        </p:nvSpPr>
        <p:spPr>
          <a:xfrm>
            <a:off x="0" y="1219199"/>
            <a:ext cx="12192000" cy="1143000"/>
          </a:xfrm>
        </p:spPr>
        <p:txBody>
          <a:bodyPr/>
          <a:lstStyle/>
          <a:p>
            <a:r>
              <a:rPr lang="ar-SA" dirty="0"/>
              <a:t>لِأَكُونَ مَعَهُمْ سادِساً </a:t>
            </a:r>
            <a:endParaRPr lang="en-US" dirty="0"/>
          </a:p>
        </p:txBody>
      </p:sp>
      <p:sp>
        <p:nvSpPr>
          <p:cNvPr id="12" name="Subtitle 4">
            <a:extLst>
              <a:ext uri="{FF2B5EF4-FFF2-40B4-BE49-F238E27FC236}">
                <a16:creationId xmlns:a16="http://schemas.microsoft.com/office/drawing/2014/main" id="{2B88273D-2650-8710-A004-BFC722664966}"/>
              </a:ext>
            </a:extLst>
          </p:cNvPr>
          <p:cNvSpPr>
            <a:spLocks noGrp="1"/>
          </p:cNvSpPr>
          <p:nvPr>
            <p:ph type="body" sz="quarter" idx="10"/>
          </p:nvPr>
        </p:nvSpPr>
        <p:spPr>
          <a:xfrm>
            <a:off x="2171700" y="4495801"/>
            <a:ext cx="7848600" cy="1905000"/>
          </a:xfrm>
        </p:spPr>
        <p:txBody>
          <a:bodyPr/>
          <a:lstStyle/>
          <a:p>
            <a:r>
              <a:rPr lang="en-US" dirty="0"/>
              <a:t>to be the sixth of them?”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4CB862D-67AB-6AEF-C34E-3A9FCDEEAAED}"/>
              </a:ext>
            </a:extLst>
          </p:cNvPr>
          <p:cNvSpPr>
            <a:spLocks noGrp="1"/>
          </p:cNvSpPr>
          <p:nvPr>
            <p:ph type="title"/>
          </p:nvPr>
        </p:nvSpPr>
        <p:spPr>
          <a:xfrm>
            <a:off x="0" y="1219199"/>
            <a:ext cx="12192000" cy="1143000"/>
          </a:xfrm>
        </p:spPr>
        <p:txBody>
          <a:bodyPr/>
          <a:lstStyle/>
          <a:p>
            <a:r>
              <a:rPr lang="ar-SA" dirty="0"/>
              <a:t>فَقالَ اللّهُ نَعَمْ قَدْ أَذِنْتُ لَكَ</a:t>
            </a:r>
            <a:endParaRPr lang="en-US" dirty="0"/>
          </a:p>
        </p:txBody>
      </p:sp>
      <p:sp>
        <p:nvSpPr>
          <p:cNvPr id="12" name="Subtitle 4">
            <a:extLst>
              <a:ext uri="{FF2B5EF4-FFF2-40B4-BE49-F238E27FC236}">
                <a16:creationId xmlns:a16="http://schemas.microsoft.com/office/drawing/2014/main" id="{71AA4103-4266-88C5-5D00-D9334380896F}"/>
              </a:ext>
            </a:extLst>
          </p:cNvPr>
          <p:cNvSpPr>
            <a:spLocks noGrp="1"/>
          </p:cNvSpPr>
          <p:nvPr>
            <p:ph type="body" sz="quarter" idx="10"/>
          </p:nvPr>
        </p:nvSpPr>
        <p:spPr>
          <a:xfrm>
            <a:off x="2171700" y="4495801"/>
            <a:ext cx="7848600" cy="1905000"/>
          </a:xfrm>
        </p:spPr>
        <p:txBody>
          <a:bodyPr/>
          <a:lstStyle/>
          <a:p>
            <a:r>
              <a:rPr lang="en-US" dirty="0"/>
              <a:t>Allah replied: “Yes. You are given the permission.”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2B2492C-BC19-2B7B-7F4E-DADC8363FC68}"/>
              </a:ext>
            </a:extLst>
          </p:cNvPr>
          <p:cNvSpPr>
            <a:spLocks noGrp="1"/>
          </p:cNvSpPr>
          <p:nvPr>
            <p:ph type="title"/>
          </p:nvPr>
        </p:nvSpPr>
        <p:spPr>
          <a:xfrm>
            <a:off x="0" y="1219199"/>
            <a:ext cx="12192000" cy="1143000"/>
          </a:xfrm>
        </p:spPr>
        <p:txBody>
          <a:bodyPr/>
          <a:lstStyle/>
          <a:p>
            <a:r>
              <a:rPr lang="ar-SA" dirty="0"/>
              <a:t>فَهَبَطَ الْأَمِينُ جِبْرَائِيلُ</a:t>
            </a:r>
            <a:r>
              <a:rPr lang="en-US" dirty="0"/>
              <a:t> </a:t>
            </a:r>
            <a:r>
              <a:rPr lang="ar-SA" dirty="0"/>
              <a:t>وَقالَ</a:t>
            </a:r>
            <a:br>
              <a:rPr lang="ar-SA" dirty="0"/>
            </a:br>
            <a:r>
              <a:rPr lang="ar-SA" dirty="0"/>
              <a:t>السَّلامُ عَلَيْكَ يَا رَسُولَ اللّهِ  </a:t>
            </a:r>
            <a:endParaRPr lang="en-US" dirty="0"/>
          </a:p>
        </p:txBody>
      </p:sp>
      <p:sp>
        <p:nvSpPr>
          <p:cNvPr id="12" name="Subtitle 4">
            <a:extLst>
              <a:ext uri="{FF2B5EF4-FFF2-40B4-BE49-F238E27FC236}">
                <a16:creationId xmlns:a16="http://schemas.microsoft.com/office/drawing/2014/main" id="{17EB231E-6948-8789-1B2E-5AA5E6EED7A1}"/>
              </a:ext>
            </a:extLst>
          </p:cNvPr>
          <p:cNvSpPr>
            <a:spLocks noGrp="1"/>
          </p:cNvSpPr>
          <p:nvPr>
            <p:ph type="body" sz="quarter" idx="10"/>
          </p:nvPr>
        </p:nvSpPr>
        <p:spPr>
          <a:xfrm>
            <a:off x="2171700" y="4495801"/>
            <a:ext cx="7848600" cy="1905000"/>
          </a:xfrm>
        </p:spPr>
        <p:txBody>
          <a:bodyPr/>
          <a:lstStyle/>
          <a:p>
            <a:r>
              <a:rPr lang="en-US" dirty="0"/>
              <a:t>Gabriel, the trusted, landed near them and said, “Peace be on you, O Prophet (s) of Allah.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E2FDE6E-43A5-7DAD-1372-1DCD51F7192F}"/>
              </a:ext>
            </a:extLst>
          </p:cNvPr>
          <p:cNvSpPr>
            <a:spLocks noGrp="1"/>
          </p:cNvSpPr>
          <p:nvPr>
            <p:ph type="title"/>
          </p:nvPr>
        </p:nvSpPr>
        <p:spPr>
          <a:xfrm>
            <a:off x="0" y="1219199"/>
            <a:ext cx="12192000" cy="1143000"/>
          </a:xfrm>
        </p:spPr>
        <p:txBody>
          <a:bodyPr/>
          <a:lstStyle/>
          <a:p>
            <a:r>
              <a:rPr lang="ar-SA" dirty="0"/>
              <a:t>قالَ إِنِّي أَجِدُ فِي بَدَنِي ضُعْفا</a:t>
            </a:r>
            <a:endParaRPr lang="en-US" dirty="0"/>
          </a:p>
        </p:txBody>
      </p:sp>
      <p:sp>
        <p:nvSpPr>
          <p:cNvPr id="12" name="Subtitle 4">
            <a:extLst>
              <a:ext uri="{FF2B5EF4-FFF2-40B4-BE49-F238E27FC236}">
                <a16:creationId xmlns:a16="http://schemas.microsoft.com/office/drawing/2014/main" id="{C17A58CC-B120-AD1C-7D21-213A82FFA2B7}"/>
              </a:ext>
            </a:extLst>
          </p:cNvPr>
          <p:cNvSpPr>
            <a:spLocks noGrp="1"/>
          </p:cNvSpPr>
          <p:nvPr>
            <p:ph type="body" sz="quarter" idx="10"/>
          </p:nvPr>
        </p:nvSpPr>
        <p:spPr>
          <a:xfrm>
            <a:off x="2171700" y="4495801"/>
            <a:ext cx="7848600" cy="1905000"/>
          </a:xfrm>
        </p:spPr>
        <p:txBody>
          <a:bodyPr/>
          <a:lstStyle/>
          <a:p>
            <a:r>
              <a:rPr lang="en-US" dirty="0"/>
              <a:t>Then he said, “I feel weakness in my body.”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2B0CA313-4A28-9C55-1331-B1142ED3817A}"/>
              </a:ext>
            </a:extLst>
          </p:cNvPr>
          <p:cNvSpPr>
            <a:spLocks noGrp="1"/>
          </p:cNvSpPr>
          <p:nvPr>
            <p:ph type="title"/>
          </p:nvPr>
        </p:nvSpPr>
        <p:spPr>
          <a:xfrm>
            <a:off x="0" y="1219199"/>
            <a:ext cx="12192000" cy="1143000"/>
          </a:xfrm>
        </p:spPr>
        <p:txBody>
          <a:bodyPr/>
          <a:lstStyle/>
          <a:p>
            <a:r>
              <a:rPr lang="ar-SA" dirty="0"/>
              <a:t>الْعَلِيُّ الْأَعْلى يُقْرِئُكَ السَّلامَ</a:t>
            </a:r>
            <a:br>
              <a:rPr lang="ar-SA" dirty="0"/>
            </a:br>
            <a:r>
              <a:rPr lang="ar-SA" dirty="0"/>
              <a:t>وَيَخُصُّكَ بِالتَّحِيَّةِ وَالْإِكْرامِ </a:t>
            </a:r>
            <a:endParaRPr lang="en-US" dirty="0"/>
          </a:p>
        </p:txBody>
      </p:sp>
      <p:sp>
        <p:nvSpPr>
          <p:cNvPr id="12" name="Subtitle 4">
            <a:extLst>
              <a:ext uri="{FF2B5EF4-FFF2-40B4-BE49-F238E27FC236}">
                <a16:creationId xmlns:a16="http://schemas.microsoft.com/office/drawing/2014/main" id="{878A83E7-0F08-C9A0-C7FE-7DBAE4B6ACBA}"/>
              </a:ext>
            </a:extLst>
          </p:cNvPr>
          <p:cNvSpPr>
            <a:spLocks noGrp="1"/>
          </p:cNvSpPr>
          <p:nvPr>
            <p:ph type="body" sz="quarter" idx="10"/>
          </p:nvPr>
        </p:nvSpPr>
        <p:spPr>
          <a:xfrm>
            <a:off x="2171700" y="4495801"/>
            <a:ext cx="7848600" cy="1905000"/>
          </a:xfrm>
        </p:spPr>
        <p:txBody>
          <a:bodyPr/>
          <a:lstStyle/>
          <a:p>
            <a:r>
              <a:rPr lang="en-US"/>
              <a:t>The All-Highest conveys His peace on you and His greetings </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E0673AE7-C5AC-3AD8-020D-A4E91CEE9CA1}"/>
              </a:ext>
            </a:extLst>
          </p:cNvPr>
          <p:cNvSpPr>
            <a:spLocks noGrp="1"/>
          </p:cNvSpPr>
          <p:nvPr>
            <p:ph type="title"/>
          </p:nvPr>
        </p:nvSpPr>
        <p:spPr>
          <a:xfrm>
            <a:off x="0" y="1219199"/>
            <a:ext cx="12192000" cy="1143000"/>
          </a:xfrm>
        </p:spPr>
        <p:txBody>
          <a:bodyPr/>
          <a:lstStyle/>
          <a:p>
            <a:r>
              <a:rPr lang="ar-SA" dirty="0"/>
              <a:t>وَيَقُوْلُ لَكَ وَعِزَّتِي وَجَلالِي</a:t>
            </a:r>
            <a:endParaRPr lang="en-US" dirty="0"/>
          </a:p>
        </p:txBody>
      </p:sp>
      <p:sp>
        <p:nvSpPr>
          <p:cNvPr id="12" name="Subtitle 4">
            <a:extLst>
              <a:ext uri="{FF2B5EF4-FFF2-40B4-BE49-F238E27FC236}">
                <a16:creationId xmlns:a16="http://schemas.microsoft.com/office/drawing/2014/main" id="{61A8246E-D494-F531-0EBE-945F6983B5BA}"/>
              </a:ext>
            </a:extLst>
          </p:cNvPr>
          <p:cNvSpPr>
            <a:spLocks noGrp="1"/>
          </p:cNvSpPr>
          <p:nvPr>
            <p:ph type="body" sz="quarter" idx="10"/>
          </p:nvPr>
        </p:nvSpPr>
        <p:spPr>
          <a:xfrm>
            <a:off x="2171700" y="4495801"/>
            <a:ext cx="7848600" cy="1905000"/>
          </a:xfrm>
        </p:spPr>
        <p:txBody>
          <a:bodyPr/>
          <a:lstStyle/>
          <a:p>
            <a:r>
              <a:rPr lang="en-US" dirty="0"/>
              <a:t>and says, “By My Honor and Glory,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AB9374B-F6D5-DB5D-E059-8DB46492315E}"/>
              </a:ext>
            </a:extLst>
          </p:cNvPr>
          <p:cNvSpPr>
            <a:spLocks noGrp="1"/>
          </p:cNvSpPr>
          <p:nvPr>
            <p:ph type="title"/>
          </p:nvPr>
        </p:nvSpPr>
        <p:spPr>
          <a:xfrm>
            <a:off x="0" y="1219199"/>
            <a:ext cx="12192000" cy="1143000"/>
          </a:xfrm>
        </p:spPr>
        <p:txBody>
          <a:bodyPr/>
          <a:lstStyle/>
          <a:p>
            <a:r>
              <a:rPr lang="ar-SA" dirty="0"/>
              <a:t>إِنِّي مَا خَلَقْتُ سَماءً مَبْنِيَّةً</a:t>
            </a:r>
            <a:br>
              <a:rPr lang="ar-SA" dirty="0"/>
            </a:br>
            <a:r>
              <a:rPr lang="ar-SA" dirty="0"/>
              <a:t>وَلاَ أَرْضاً مَدْحِيَّةً</a:t>
            </a:r>
            <a:endParaRPr lang="en-US" dirty="0"/>
          </a:p>
        </p:txBody>
      </p:sp>
      <p:sp>
        <p:nvSpPr>
          <p:cNvPr id="12" name="Subtitle 4">
            <a:extLst>
              <a:ext uri="{FF2B5EF4-FFF2-40B4-BE49-F238E27FC236}">
                <a16:creationId xmlns:a16="http://schemas.microsoft.com/office/drawing/2014/main" id="{6BE732D2-5A76-5362-6156-41185E3B9A7D}"/>
              </a:ext>
            </a:extLst>
          </p:cNvPr>
          <p:cNvSpPr>
            <a:spLocks noGrp="1"/>
          </p:cNvSpPr>
          <p:nvPr>
            <p:ph type="body" sz="quarter" idx="10"/>
          </p:nvPr>
        </p:nvSpPr>
        <p:spPr>
          <a:xfrm>
            <a:off x="2171700" y="4495801"/>
            <a:ext cx="7848600" cy="1905000"/>
          </a:xfrm>
        </p:spPr>
        <p:txBody>
          <a:bodyPr/>
          <a:lstStyle/>
          <a:p>
            <a:r>
              <a:rPr lang="en-US" dirty="0"/>
              <a:t>verily, I have not created the erected sky, the stretched earth,</a:t>
            </a:r>
          </a:p>
        </p:txBody>
      </p:sp>
    </p:spTree>
    <p:extLst>
      <p:ext uri="{BB962C8B-B14F-4D97-AF65-F5344CB8AC3E}">
        <p14:creationId xmlns:p14="http://schemas.microsoft.com/office/powerpoint/2010/main" val="105583732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FBE7197-C5EF-B470-BB15-D61036004341}"/>
              </a:ext>
            </a:extLst>
          </p:cNvPr>
          <p:cNvSpPr>
            <a:spLocks noGrp="1"/>
          </p:cNvSpPr>
          <p:nvPr>
            <p:ph type="title"/>
          </p:nvPr>
        </p:nvSpPr>
        <p:spPr>
          <a:xfrm>
            <a:off x="0" y="1219199"/>
            <a:ext cx="12192000" cy="1143000"/>
          </a:xfrm>
        </p:spPr>
        <p:txBody>
          <a:bodyPr/>
          <a:lstStyle/>
          <a:p>
            <a:r>
              <a:rPr lang="ar-SA" dirty="0"/>
              <a:t>وَلاَ قَمَراً مُنِيراً وَلاَ شَمْساً مُضِيئَةً</a:t>
            </a:r>
            <a:br>
              <a:rPr lang="ar-SA" dirty="0"/>
            </a:br>
            <a:r>
              <a:rPr lang="ar-SA" dirty="0"/>
              <a:t>وَلاَ فَلَكاً يَدُورُ وَلاَ بَحْراً يَجْرِي وَلاَ فُلْكاً يَسْرِي </a:t>
            </a:r>
            <a:endParaRPr lang="en-US" dirty="0"/>
          </a:p>
        </p:txBody>
      </p:sp>
      <p:sp>
        <p:nvSpPr>
          <p:cNvPr id="12" name="Subtitle 4">
            <a:extLst>
              <a:ext uri="{FF2B5EF4-FFF2-40B4-BE49-F238E27FC236}">
                <a16:creationId xmlns:a16="http://schemas.microsoft.com/office/drawing/2014/main" id="{35E0BCDA-6DA6-C3CD-C8D5-8903509586C0}"/>
              </a:ext>
            </a:extLst>
          </p:cNvPr>
          <p:cNvSpPr>
            <a:spLocks noGrp="1"/>
          </p:cNvSpPr>
          <p:nvPr>
            <p:ph type="body" sz="quarter" idx="10"/>
          </p:nvPr>
        </p:nvSpPr>
        <p:spPr>
          <a:xfrm>
            <a:off x="2171700" y="4495801"/>
            <a:ext cx="7848600" cy="1905000"/>
          </a:xfrm>
        </p:spPr>
        <p:txBody>
          <a:bodyPr/>
          <a:lstStyle/>
          <a:p>
            <a:r>
              <a:rPr lang="en-US" dirty="0"/>
              <a:t>the illuminated moon, the bright sun, the rotating planets, the flowing seas and the sailing ships,</a:t>
            </a:r>
          </a:p>
        </p:txBody>
      </p:sp>
    </p:spTree>
    <p:extLst>
      <p:ext uri="{BB962C8B-B14F-4D97-AF65-F5344CB8AC3E}">
        <p14:creationId xmlns:p14="http://schemas.microsoft.com/office/powerpoint/2010/main" val="175130318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7CBC799-9561-E406-FE57-D1F5E72D5C3B}"/>
              </a:ext>
            </a:extLst>
          </p:cNvPr>
          <p:cNvSpPr>
            <a:spLocks noGrp="1"/>
          </p:cNvSpPr>
          <p:nvPr>
            <p:ph type="title"/>
          </p:nvPr>
        </p:nvSpPr>
        <p:spPr>
          <a:xfrm>
            <a:off x="0" y="1219199"/>
            <a:ext cx="12192000" cy="1143000"/>
          </a:xfrm>
        </p:spPr>
        <p:txBody>
          <a:bodyPr/>
          <a:lstStyle/>
          <a:p>
            <a:r>
              <a:rPr lang="ar-SA" dirty="0"/>
              <a:t>إِلَّا لِأَجْلِكُمْ وَمَحَبَّتِكُمْ</a:t>
            </a:r>
            <a:endParaRPr lang="en-US" dirty="0"/>
          </a:p>
        </p:txBody>
      </p:sp>
      <p:sp>
        <p:nvSpPr>
          <p:cNvPr id="12" name="Subtitle 4">
            <a:extLst>
              <a:ext uri="{FF2B5EF4-FFF2-40B4-BE49-F238E27FC236}">
                <a16:creationId xmlns:a16="http://schemas.microsoft.com/office/drawing/2014/main" id="{FE6A0AB2-0B17-63F5-0139-BAE90DDEEC78}"/>
              </a:ext>
            </a:extLst>
          </p:cNvPr>
          <p:cNvSpPr>
            <a:spLocks noGrp="1"/>
          </p:cNvSpPr>
          <p:nvPr>
            <p:ph type="body" sz="quarter" idx="10"/>
          </p:nvPr>
        </p:nvSpPr>
        <p:spPr>
          <a:xfrm>
            <a:off x="2171700" y="4495801"/>
            <a:ext cx="7848600" cy="1905000"/>
          </a:xfrm>
        </p:spPr>
        <p:txBody>
          <a:bodyPr/>
          <a:lstStyle/>
          <a:p>
            <a:r>
              <a:rPr lang="en-US" dirty="0"/>
              <a:t>but for your sake and love.”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9B2E6F6B-D6DD-957C-5921-F1257D14EE0F}"/>
              </a:ext>
            </a:extLst>
          </p:cNvPr>
          <p:cNvSpPr>
            <a:spLocks noGrp="1"/>
          </p:cNvSpPr>
          <p:nvPr>
            <p:ph type="title"/>
          </p:nvPr>
        </p:nvSpPr>
        <p:spPr>
          <a:xfrm>
            <a:off x="0" y="1219199"/>
            <a:ext cx="12192000" cy="1143000"/>
          </a:xfrm>
        </p:spPr>
        <p:txBody>
          <a:bodyPr/>
          <a:lstStyle/>
          <a:p>
            <a:r>
              <a:rPr lang="ar-SA"/>
              <a:t>وَقَدْ أَذِنَ لِي أَنْ أَدْخُلَ مَعَكُمْ</a:t>
            </a:r>
            <a:endParaRPr lang="en-US" dirty="0"/>
          </a:p>
        </p:txBody>
      </p:sp>
      <p:sp>
        <p:nvSpPr>
          <p:cNvPr id="12" name="Subtitle 4">
            <a:extLst>
              <a:ext uri="{FF2B5EF4-FFF2-40B4-BE49-F238E27FC236}">
                <a16:creationId xmlns:a16="http://schemas.microsoft.com/office/drawing/2014/main" id="{A4C336AC-587F-B1B4-E5B8-ACBE362831F7}"/>
              </a:ext>
            </a:extLst>
          </p:cNvPr>
          <p:cNvSpPr>
            <a:spLocks noGrp="1"/>
          </p:cNvSpPr>
          <p:nvPr>
            <p:ph type="body" sz="quarter" idx="10"/>
          </p:nvPr>
        </p:nvSpPr>
        <p:spPr>
          <a:xfrm>
            <a:off x="2171700" y="4495801"/>
            <a:ext cx="7848600" cy="1905000"/>
          </a:xfrm>
        </p:spPr>
        <p:txBody>
          <a:bodyPr/>
          <a:lstStyle/>
          <a:p>
            <a:r>
              <a:rPr lang="en-US"/>
              <a:t>and Allah has given me permission to enter the cloak with you. </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2EC17273-8495-E79A-F8C6-5E3E1648DEDF}"/>
              </a:ext>
            </a:extLst>
          </p:cNvPr>
          <p:cNvSpPr>
            <a:spLocks noGrp="1"/>
          </p:cNvSpPr>
          <p:nvPr>
            <p:ph type="title"/>
          </p:nvPr>
        </p:nvSpPr>
        <p:spPr>
          <a:xfrm>
            <a:off x="0" y="1219199"/>
            <a:ext cx="12192000" cy="1143000"/>
          </a:xfrm>
        </p:spPr>
        <p:txBody>
          <a:bodyPr/>
          <a:lstStyle/>
          <a:p>
            <a:r>
              <a:rPr lang="ar-SA"/>
              <a:t>فَهَلْ تَأْذَنُ لِي يَا رَسُولَ اللّه </a:t>
            </a:r>
            <a:endParaRPr lang="en-US" dirty="0"/>
          </a:p>
        </p:txBody>
      </p:sp>
      <p:sp>
        <p:nvSpPr>
          <p:cNvPr id="12" name="Subtitle 4">
            <a:extLst>
              <a:ext uri="{FF2B5EF4-FFF2-40B4-BE49-F238E27FC236}">
                <a16:creationId xmlns:a16="http://schemas.microsoft.com/office/drawing/2014/main" id="{C047A902-738C-3D54-61D5-1244A01499AD}"/>
              </a:ext>
            </a:extLst>
          </p:cNvPr>
          <p:cNvSpPr>
            <a:spLocks noGrp="1"/>
          </p:cNvSpPr>
          <p:nvPr>
            <p:ph type="body" sz="quarter" idx="10"/>
          </p:nvPr>
        </p:nvSpPr>
        <p:spPr>
          <a:xfrm>
            <a:off x="2171700" y="4495801"/>
            <a:ext cx="7848600" cy="1905000"/>
          </a:xfrm>
        </p:spPr>
        <p:txBody>
          <a:bodyPr/>
          <a:lstStyle/>
          <a:p>
            <a:r>
              <a:rPr lang="en-US" dirty="0"/>
              <a:t>May I join you, O Prophet (s) of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328234FD-93B4-2DF6-7E4C-C2C4D3CA612F}"/>
              </a:ext>
            </a:extLst>
          </p:cNvPr>
          <p:cNvSpPr>
            <a:spLocks noGrp="1"/>
          </p:cNvSpPr>
          <p:nvPr>
            <p:ph type="title"/>
          </p:nvPr>
        </p:nvSpPr>
        <p:spPr>
          <a:xfrm>
            <a:off x="0" y="1219199"/>
            <a:ext cx="12192000" cy="1143000"/>
          </a:xfrm>
        </p:spPr>
        <p:txBody>
          <a:bodyPr/>
          <a:lstStyle/>
          <a:p>
            <a:r>
              <a:rPr lang="ar-SA" dirty="0"/>
              <a:t>فَقالَ رَسُولُ اللّه وَعَلَيْكَ السَّلامُ يَا أَمِينَ وَحْيِ اللّهِ</a:t>
            </a:r>
            <a:endParaRPr lang="en-US" dirty="0"/>
          </a:p>
        </p:txBody>
      </p:sp>
      <p:sp>
        <p:nvSpPr>
          <p:cNvPr id="12" name="Subtitle 4">
            <a:extLst>
              <a:ext uri="{FF2B5EF4-FFF2-40B4-BE49-F238E27FC236}">
                <a16:creationId xmlns:a16="http://schemas.microsoft.com/office/drawing/2014/main" id="{7C61EAD7-B022-218F-4AEA-06177197EF29}"/>
              </a:ext>
            </a:extLst>
          </p:cNvPr>
          <p:cNvSpPr>
            <a:spLocks noGrp="1"/>
          </p:cNvSpPr>
          <p:nvPr>
            <p:ph type="body" sz="quarter" idx="10"/>
          </p:nvPr>
        </p:nvSpPr>
        <p:spPr>
          <a:xfrm>
            <a:off x="2171700" y="4495801"/>
            <a:ext cx="7848600" cy="1905000"/>
          </a:xfrm>
        </p:spPr>
        <p:txBody>
          <a:bodyPr/>
          <a:lstStyle/>
          <a:p>
            <a:r>
              <a:rPr lang="en-US" dirty="0"/>
              <a:t>The Prophet (s) replied, “And peace be on you, O trusted bearer of Allah's Revelations!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5DE25C06-7A62-DE09-CE04-C734655ECC6E}"/>
              </a:ext>
            </a:extLst>
          </p:cNvPr>
          <p:cNvSpPr>
            <a:spLocks noGrp="1"/>
          </p:cNvSpPr>
          <p:nvPr>
            <p:ph type="title"/>
          </p:nvPr>
        </p:nvSpPr>
        <p:spPr>
          <a:xfrm>
            <a:off x="0" y="1219199"/>
            <a:ext cx="12192000" cy="1143000"/>
          </a:xfrm>
        </p:spPr>
        <p:txBody>
          <a:bodyPr/>
          <a:lstStyle/>
          <a:p>
            <a:r>
              <a:rPr lang="ar-SA" dirty="0"/>
              <a:t>إِنَّهُ نَعَمْ قَدْ أَذِنْتُ لَكَ</a:t>
            </a:r>
            <a:endParaRPr lang="en-US" dirty="0"/>
          </a:p>
        </p:txBody>
      </p:sp>
      <p:sp>
        <p:nvSpPr>
          <p:cNvPr id="12" name="Subtitle 4">
            <a:extLst>
              <a:ext uri="{FF2B5EF4-FFF2-40B4-BE49-F238E27FC236}">
                <a16:creationId xmlns:a16="http://schemas.microsoft.com/office/drawing/2014/main" id="{8B983EF5-938B-9A45-CD55-20FE99378DDD}"/>
              </a:ext>
            </a:extLst>
          </p:cNvPr>
          <p:cNvSpPr>
            <a:spLocks noGrp="1"/>
          </p:cNvSpPr>
          <p:nvPr>
            <p:ph type="body" sz="quarter" idx="10"/>
          </p:nvPr>
        </p:nvSpPr>
        <p:spPr>
          <a:xfrm>
            <a:off x="2171700" y="4495801"/>
            <a:ext cx="7848600" cy="1905000"/>
          </a:xfrm>
        </p:spPr>
        <p:txBody>
          <a:bodyPr/>
          <a:lstStyle/>
          <a:p>
            <a:r>
              <a:rPr lang="en-US" dirty="0"/>
              <a:t>you are granted the permission.”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DC3D3AE-BE5C-237B-DFDE-0E30958FE3F5}"/>
              </a:ext>
            </a:extLst>
          </p:cNvPr>
          <p:cNvSpPr>
            <a:spLocks noGrp="1"/>
          </p:cNvSpPr>
          <p:nvPr>
            <p:ph type="title"/>
          </p:nvPr>
        </p:nvSpPr>
        <p:spPr>
          <a:xfrm>
            <a:off x="0" y="1219199"/>
            <a:ext cx="12192000" cy="1143000"/>
          </a:xfrm>
        </p:spPr>
        <p:txBody>
          <a:bodyPr/>
          <a:lstStyle/>
          <a:p>
            <a:r>
              <a:rPr lang="ar-SA" dirty="0"/>
              <a:t>فَدَخَلَ جِبْرَائِيلُ مَعَنا تَحْتَ الْكِساءِ </a:t>
            </a:r>
            <a:endParaRPr lang="en-US" dirty="0"/>
          </a:p>
        </p:txBody>
      </p:sp>
      <p:sp>
        <p:nvSpPr>
          <p:cNvPr id="12" name="Subtitle 4">
            <a:extLst>
              <a:ext uri="{FF2B5EF4-FFF2-40B4-BE49-F238E27FC236}">
                <a16:creationId xmlns:a16="http://schemas.microsoft.com/office/drawing/2014/main" id="{598F6C00-6DCE-C588-99D2-0811375982EB}"/>
              </a:ext>
            </a:extLst>
          </p:cNvPr>
          <p:cNvSpPr>
            <a:spLocks noGrp="1"/>
          </p:cNvSpPr>
          <p:nvPr>
            <p:ph type="body" sz="quarter" idx="10"/>
          </p:nvPr>
        </p:nvSpPr>
        <p:spPr>
          <a:xfrm>
            <a:off x="2171700" y="4495801"/>
            <a:ext cx="7848600" cy="1905000"/>
          </a:xfrm>
        </p:spPr>
        <p:txBody>
          <a:bodyPr/>
          <a:lstStyle/>
          <a:p>
            <a:r>
              <a:rPr lang="en-US"/>
              <a:t>So, Gabriel entered the cloak with us </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3CA54CCC-4D0D-9346-3CBA-5F5BB81AEDA4}"/>
              </a:ext>
            </a:extLst>
          </p:cNvPr>
          <p:cNvSpPr>
            <a:spLocks noGrp="1"/>
          </p:cNvSpPr>
          <p:nvPr>
            <p:ph type="title"/>
          </p:nvPr>
        </p:nvSpPr>
        <p:spPr>
          <a:xfrm>
            <a:off x="0" y="1219199"/>
            <a:ext cx="12192000" cy="1143000"/>
          </a:xfrm>
        </p:spPr>
        <p:txBody>
          <a:bodyPr/>
          <a:lstStyle/>
          <a:p>
            <a:r>
              <a:rPr lang="ar-SA" dirty="0"/>
              <a:t>فَقُلْتُ لَهُ أُعِيذُكَ بِاللّهِ يَا أَبَتاهُ مِنَ الضُّعْفِ </a:t>
            </a:r>
            <a:endParaRPr lang="en-US" dirty="0"/>
          </a:p>
        </p:txBody>
      </p:sp>
      <p:sp>
        <p:nvSpPr>
          <p:cNvPr id="12" name="Subtitle 4">
            <a:extLst>
              <a:ext uri="{FF2B5EF4-FFF2-40B4-BE49-F238E27FC236}">
                <a16:creationId xmlns:a16="http://schemas.microsoft.com/office/drawing/2014/main" id="{3C5F0C61-C43B-43E0-DBB3-3C347934C4E7}"/>
              </a:ext>
            </a:extLst>
          </p:cNvPr>
          <p:cNvSpPr>
            <a:spLocks noGrp="1"/>
          </p:cNvSpPr>
          <p:nvPr>
            <p:ph type="body" sz="quarter" idx="10"/>
          </p:nvPr>
        </p:nvSpPr>
        <p:spPr>
          <a:xfrm>
            <a:off x="2171700" y="4495801"/>
            <a:ext cx="7848600" cy="1905000"/>
          </a:xfrm>
        </p:spPr>
        <p:txBody>
          <a:bodyPr/>
          <a:lstStyle/>
          <a:p>
            <a:r>
              <a:rPr lang="en-US" dirty="0"/>
              <a:t>I said, “May Allah protect you from weakness, father.”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8DF30403-15C1-4BB7-B0BB-B20BC6C581C6}"/>
              </a:ext>
            </a:extLst>
          </p:cNvPr>
          <p:cNvSpPr>
            <a:spLocks noGrp="1"/>
          </p:cNvSpPr>
          <p:nvPr>
            <p:ph type="title"/>
          </p:nvPr>
        </p:nvSpPr>
        <p:spPr>
          <a:xfrm>
            <a:off x="0" y="1219199"/>
            <a:ext cx="12192000" cy="1143000"/>
          </a:xfrm>
        </p:spPr>
        <p:txBody>
          <a:bodyPr/>
          <a:lstStyle/>
          <a:p>
            <a:r>
              <a:rPr lang="ar-SA" dirty="0"/>
              <a:t>فَقالَ لِأَبِي إِنَّ اللّهَ قَدْ أَوْحٰي إِلَيْكُمْ يَقُولُ</a:t>
            </a:r>
            <a:endParaRPr lang="en-US" dirty="0"/>
          </a:p>
        </p:txBody>
      </p:sp>
      <p:sp>
        <p:nvSpPr>
          <p:cNvPr id="12" name="Subtitle 4">
            <a:extLst>
              <a:ext uri="{FF2B5EF4-FFF2-40B4-BE49-F238E27FC236}">
                <a16:creationId xmlns:a16="http://schemas.microsoft.com/office/drawing/2014/main" id="{E453DF71-050D-81A6-7361-0ACCC36EFFB3}"/>
              </a:ext>
            </a:extLst>
          </p:cNvPr>
          <p:cNvSpPr>
            <a:spLocks noGrp="1"/>
          </p:cNvSpPr>
          <p:nvPr>
            <p:ph type="body" sz="quarter" idx="10"/>
          </p:nvPr>
        </p:nvSpPr>
        <p:spPr>
          <a:xfrm>
            <a:off x="2171700" y="4495801"/>
            <a:ext cx="7848600" cy="1905000"/>
          </a:xfrm>
        </p:spPr>
        <p:txBody>
          <a:bodyPr/>
          <a:lstStyle/>
          <a:p>
            <a:r>
              <a:rPr lang="en-US" dirty="0"/>
              <a:t>and said to my father, “Allah sends His Revelations to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35EEA951-F2F8-8DFD-8569-E0E4C11315B2}"/>
              </a:ext>
            </a:extLst>
          </p:cNvPr>
          <p:cNvSpPr>
            <a:spLocks noGrp="1"/>
          </p:cNvSpPr>
          <p:nvPr>
            <p:ph type="title"/>
          </p:nvPr>
        </p:nvSpPr>
        <p:spPr>
          <a:xfrm>
            <a:off x="0" y="1219199"/>
            <a:ext cx="12192000" cy="1143000"/>
          </a:xfrm>
        </p:spPr>
        <p:txBody>
          <a:bodyPr/>
          <a:lstStyle/>
          <a:p>
            <a:r>
              <a:rPr lang="ar-SA" dirty="0"/>
              <a:t>إِنَّمَا يُرِيدُ اللَّهُ لِيُذْهِبَ عَنكُمُ الرِّجْسَ</a:t>
            </a:r>
            <a:br>
              <a:rPr lang="ar-SA" dirty="0"/>
            </a:br>
            <a:r>
              <a:rPr lang="ar-SA" dirty="0"/>
              <a:t>أَهْلَ الْبَيْتِ </a:t>
            </a:r>
            <a:r>
              <a:rPr lang="ar-SA"/>
              <a:t>وَيُطَهِّرَكُمْ تَطْهِيرًا</a:t>
            </a:r>
            <a:endParaRPr lang="en-US" dirty="0"/>
          </a:p>
        </p:txBody>
      </p:sp>
      <p:sp>
        <p:nvSpPr>
          <p:cNvPr id="12" name="Subtitle 4">
            <a:extLst>
              <a:ext uri="{FF2B5EF4-FFF2-40B4-BE49-F238E27FC236}">
                <a16:creationId xmlns:a16="http://schemas.microsoft.com/office/drawing/2014/main" id="{D715516A-A2C7-3AA8-8EF3-DE2CE2B32F83}"/>
              </a:ext>
            </a:extLst>
          </p:cNvPr>
          <p:cNvSpPr>
            <a:spLocks noGrp="1"/>
          </p:cNvSpPr>
          <p:nvPr>
            <p:ph type="body" sz="quarter" idx="10"/>
          </p:nvPr>
        </p:nvSpPr>
        <p:spPr>
          <a:xfrm>
            <a:off x="2171700" y="4495801"/>
            <a:ext cx="7848600" cy="1905000"/>
          </a:xfrm>
        </p:spPr>
        <p:txBody>
          <a:bodyPr/>
          <a:lstStyle/>
          <a:p>
            <a:r>
              <a:rPr lang="en-US" dirty="0"/>
              <a:t>“Indeed, Allah desires to repel all impurity from you, O People of the Household, and purify you with a thorough purification.”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197714043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54E301FD-3D36-E31C-92B0-8335BD8308D1}"/>
              </a:ext>
            </a:extLst>
          </p:cNvPr>
          <p:cNvSpPr>
            <a:spLocks noGrp="1"/>
          </p:cNvSpPr>
          <p:nvPr>
            <p:ph type="title"/>
          </p:nvPr>
        </p:nvSpPr>
        <p:spPr>
          <a:xfrm>
            <a:off x="0" y="1219199"/>
            <a:ext cx="12192000" cy="1143000"/>
          </a:xfrm>
        </p:spPr>
        <p:txBody>
          <a:bodyPr/>
          <a:lstStyle/>
          <a:p>
            <a:r>
              <a:rPr lang="ar-SA" dirty="0"/>
              <a:t>فَقالَ عَلِيٌّ لِأَبِي يَا رَسُولَ اللّهِ أَخْبِرْنِي مَا لِجُلُوسِنا</a:t>
            </a:r>
            <a:br>
              <a:rPr lang="ar-SA" dirty="0"/>
            </a:br>
            <a:r>
              <a:rPr lang="en-US" dirty="0"/>
              <a:t> </a:t>
            </a:r>
            <a:r>
              <a:rPr lang="ar-SA" dirty="0"/>
              <a:t>هذَا تَحْتَ الْكِساءِ مِنَ الْفَضْلِ عِنْدَ اللّهُ</a:t>
            </a:r>
            <a:endParaRPr lang="en-US" dirty="0"/>
          </a:p>
        </p:txBody>
      </p:sp>
      <p:sp>
        <p:nvSpPr>
          <p:cNvPr id="12" name="Subtitle 4">
            <a:extLst>
              <a:ext uri="{FF2B5EF4-FFF2-40B4-BE49-F238E27FC236}">
                <a16:creationId xmlns:a16="http://schemas.microsoft.com/office/drawing/2014/main" id="{B24507EC-523E-BA31-04B0-287B7C3A9D28}"/>
              </a:ext>
            </a:extLst>
          </p:cNvPr>
          <p:cNvSpPr>
            <a:spLocks noGrp="1"/>
          </p:cNvSpPr>
          <p:nvPr>
            <p:ph type="body" sz="quarter" idx="10"/>
          </p:nvPr>
        </p:nvSpPr>
        <p:spPr>
          <a:xfrm>
            <a:off x="2171700" y="4495801"/>
            <a:ext cx="7848600" cy="1905000"/>
          </a:xfrm>
        </p:spPr>
        <p:txBody>
          <a:bodyPr/>
          <a:lstStyle/>
          <a:p>
            <a:r>
              <a:rPr lang="en-US" dirty="0"/>
              <a:t>Then Ali said to my father, “O Prophet (s) of Allah, tell me what significance has Allah given for getting together underneath this cloak?”</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65BF036-B5C1-C7F1-94BB-B8DF4CA6E23C}"/>
              </a:ext>
            </a:extLst>
          </p:cNvPr>
          <p:cNvSpPr>
            <a:spLocks noGrp="1"/>
          </p:cNvSpPr>
          <p:nvPr>
            <p:ph type="title"/>
          </p:nvPr>
        </p:nvSpPr>
        <p:spPr>
          <a:xfrm>
            <a:off x="0" y="1219199"/>
            <a:ext cx="12192000" cy="1143000"/>
          </a:xfrm>
        </p:spPr>
        <p:txBody>
          <a:bodyPr/>
          <a:lstStyle/>
          <a:p>
            <a:r>
              <a:rPr lang="ar-SA" dirty="0"/>
              <a:t>فَقالَ النَّبِيُّ وَالَّذِي بَعَثَنِي بِالْحَقِّ نَبِيَّاً</a:t>
            </a:r>
            <a:endParaRPr lang="en-US" dirty="0"/>
          </a:p>
        </p:txBody>
      </p:sp>
      <p:sp>
        <p:nvSpPr>
          <p:cNvPr id="12" name="Subtitle 4">
            <a:extLst>
              <a:ext uri="{FF2B5EF4-FFF2-40B4-BE49-F238E27FC236}">
                <a16:creationId xmlns:a16="http://schemas.microsoft.com/office/drawing/2014/main" id="{64BB00AC-FC77-1563-81A4-CC1920F26099}"/>
              </a:ext>
            </a:extLst>
          </p:cNvPr>
          <p:cNvSpPr>
            <a:spLocks noGrp="1"/>
          </p:cNvSpPr>
          <p:nvPr>
            <p:ph type="body" sz="quarter" idx="10"/>
          </p:nvPr>
        </p:nvSpPr>
        <p:spPr>
          <a:xfrm>
            <a:off x="2171700" y="4495801"/>
            <a:ext cx="7848600" cy="1905000"/>
          </a:xfrm>
        </p:spPr>
        <p:txBody>
          <a:bodyPr/>
          <a:lstStyle/>
          <a:p>
            <a:r>
              <a:rPr lang="it-IT" dirty="0"/>
              <a:t>The Prophet (s) replied</a:t>
            </a:r>
            <a:r>
              <a:rPr lang="en-US" dirty="0"/>
              <a:t>, “By Him who rightfully appointed me a Prophet,</a:t>
            </a:r>
            <a:endParaRPr lang="it-IT"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5C9AE1A-7B65-1134-BE3A-32F915F1589B}"/>
              </a:ext>
            </a:extLst>
          </p:cNvPr>
          <p:cNvSpPr>
            <a:spLocks noGrp="1"/>
          </p:cNvSpPr>
          <p:nvPr>
            <p:ph type="title"/>
          </p:nvPr>
        </p:nvSpPr>
        <p:spPr>
          <a:xfrm>
            <a:off x="0" y="1219199"/>
            <a:ext cx="12192000" cy="1143000"/>
          </a:xfrm>
        </p:spPr>
        <p:txBody>
          <a:bodyPr/>
          <a:lstStyle/>
          <a:p>
            <a:r>
              <a:rPr lang="ar-SA" dirty="0"/>
              <a:t>وَاصْطَفانِي بِالرِّسالَةِ نَجِيّاً</a:t>
            </a:r>
            <a:endParaRPr lang="en-US" dirty="0"/>
          </a:p>
        </p:txBody>
      </p:sp>
      <p:sp>
        <p:nvSpPr>
          <p:cNvPr id="12" name="Subtitle 4">
            <a:extLst>
              <a:ext uri="{FF2B5EF4-FFF2-40B4-BE49-F238E27FC236}">
                <a16:creationId xmlns:a16="http://schemas.microsoft.com/office/drawing/2014/main" id="{C8719FFC-2182-1D35-427C-9AFFA2E9BE91}"/>
              </a:ext>
            </a:extLst>
          </p:cNvPr>
          <p:cNvSpPr>
            <a:spLocks noGrp="1"/>
          </p:cNvSpPr>
          <p:nvPr>
            <p:ph type="body" sz="quarter" idx="10"/>
          </p:nvPr>
        </p:nvSpPr>
        <p:spPr>
          <a:xfrm>
            <a:off x="2171700" y="4495801"/>
            <a:ext cx="7848600" cy="1905000"/>
          </a:xfrm>
        </p:spPr>
        <p:txBody>
          <a:bodyPr/>
          <a:lstStyle/>
          <a:p>
            <a:r>
              <a:rPr lang="en-US" dirty="0"/>
              <a:t>and chose me a Messenger for the salvation of the mankind,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377F11A-B0F6-CD1D-ABFD-D673F23FC9AC}"/>
              </a:ext>
            </a:extLst>
          </p:cNvPr>
          <p:cNvSpPr>
            <a:spLocks noGrp="1"/>
          </p:cNvSpPr>
          <p:nvPr>
            <p:ph type="title"/>
          </p:nvPr>
        </p:nvSpPr>
        <p:spPr>
          <a:xfrm>
            <a:off x="0" y="1219199"/>
            <a:ext cx="12192000" cy="1143000"/>
          </a:xfrm>
        </p:spPr>
        <p:txBody>
          <a:bodyPr/>
          <a:lstStyle/>
          <a:p>
            <a:r>
              <a:rPr lang="ar-SA" dirty="0"/>
              <a:t>مَا ذُكِرَ خَبَرُنا هذَا فِي</a:t>
            </a:r>
            <a:br>
              <a:rPr lang="ar-SA" dirty="0"/>
            </a:br>
            <a:r>
              <a:rPr lang="ar-SA" dirty="0"/>
              <a:t>مَحْفِلٍ مِنْ مَحَافِلِ أَهْلِ الْأَرْضِ</a:t>
            </a:r>
            <a:endParaRPr lang="en-US" dirty="0"/>
          </a:p>
        </p:txBody>
      </p:sp>
      <p:sp>
        <p:nvSpPr>
          <p:cNvPr id="12" name="Subtitle 4">
            <a:extLst>
              <a:ext uri="{FF2B5EF4-FFF2-40B4-BE49-F238E27FC236}">
                <a16:creationId xmlns:a16="http://schemas.microsoft.com/office/drawing/2014/main" id="{B7C75EB0-1637-0DD7-3415-1668ECDFBA07}"/>
              </a:ext>
            </a:extLst>
          </p:cNvPr>
          <p:cNvSpPr>
            <a:spLocks noGrp="1"/>
          </p:cNvSpPr>
          <p:nvPr>
            <p:ph type="body" sz="quarter" idx="10"/>
          </p:nvPr>
        </p:nvSpPr>
        <p:spPr>
          <a:xfrm>
            <a:off x="2171700" y="4495801"/>
            <a:ext cx="7848600" cy="1905000"/>
          </a:xfrm>
        </p:spPr>
        <p:txBody>
          <a:bodyPr/>
          <a:lstStyle/>
          <a:p>
            <a:r>
              <a:rPr lang="en-US"/>
              <a:t>whenever and wherever an assembly</a:t>
            </a:r>
            <a:endParaRPr lang="en-US" dirty="0"/>
          </a:p>
        </p:txBody>
      </p:sp>
    </p:spTree>
    <p:extLst>
      <p:ext uri="{BB962C8B-B14F-4D97-AF65-F5344CB8AC3E}">
        <p14:creationId xmlns:p14="http://schemas.microsoft.com/office/powerpoint/2010/main" val="56510992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E009E17B-B754-A255-9368-72F1A469555F}"/>
              </a:ext>
            </a:extLst>
          </p:cNvPr>
          <p:cNvSpPr>
            <a:spLocks noGrp="1"/>
          </p:cNvSpPr>
          <p:nvPr>
            <p:ph type="title"/>
          </p:nvPr>
        </p:nvSpPr>
        <p:spPr>
          <a:xfrm>
            <a:off x="0" y="1219199"/>
            <a:ext cx="12192000" cy="1143000"/>
          </a:xfrm>
        </p:spPr>
        <p:txBody>
          <a:bodyPr/>
          <a:lstStyle/>
          <a:p>
            <a:r>
              <a:rPr lang="ar-SA"/>
              <a:t>وَفِيهِ جَمْعٌ مِنْ شِيعَتِنا وَمُحِبِّينا </a:t>
            </a:r>
            <a:endParaRPr lang="en-US" dirty="0"/>
          </a:p>
        </p:txBody>
      </p:sp>
      <p:sp>
        <p:nvSpPr>
          <p:cNvPr id="12" name="Subtitle 4">
            <a:extLst>
              <a:ext uri="{FF2B5EF4-FFF2-40B4-BE49-F238E27FC236}">
                <a16:creationId xmlns:a16="http://schemas.microsoft.com/office/drawing/2014/main" id="{D82C46BC-F832-EB65-3315-71224F3B8697}"/>
              </a:ext>
            </a:extLst>
          </p:cNvPr>
          <p:cNvSpPr>
            <a:spLocks noGrp="1"/>
          </p:cNvSpPr>
          <p:nvPr>
            <p:ph type="body" sz="quarter" idx="10"/>
          </p:nvPr>
        </p:nvSpPr>
        <p:spPr>
          <a:xfrm>
            <a:off x="2171700" y="4495801"/>
            <a:ext cx="7848600" cy="1905000"/>
          </a:xfrm>
        </p:spPr>
        <p:txBody>
          <a:bodyPr/>
          <a:lstStyle/>
          <a:p>
            <a:r>
              <a:rPr lang="en-US"/>
              <a:t>our followers and friends mentions this event, </a:t>
            </a:r>
            <a:endParaRPr lang="en-US" dirty="0"/>
          </a:p>
        </p:txBody>
      </p:sp>
    </p:spTree>
    <p:extLst>
      <p:ext uri="{BB962C8B-B14F-4D97-AF65-F5344CB8AC3E}">
        <p14:creationId xmlns:p14="http://schemas.microsoft.com/office/powerpoint/2010/main" val="336753367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8CC7661-012F-661B-8997-C9A15B777F3C}"/>
              </a:ext>
            </a:extLst>
          </p:cNvPr>
          <p:cNvSpPr>
            <a:spLocks noGrp="1"/>
          </p:cNvSpPr>
          <p:nvPr>
            <p:ph type="title"/>
          </p:nvPr>
        </p:nvSpPr>
        <p:spPr>
          <a:xfrm>
            <a:off x="0" y="1219199"/>
            <a:ext cx="12192000" cy="1143000"/>
          </a:xfrm>
        </p:spPr>
        <p:txBody>
          <a:bodyPr/>
          <a:lstStyle/>
          <a:p>
            <a:r>
              <a:rPr lang="ar-SA" dirty="0"/>
              <a:t>إِلَّا وَنَزَلَتْ عَلَيْهِمُ الرَّحْمَةُ </a:t>
            </a:r>
            <a:endParaRPr lang="en-US" dirty="0"/>
          </a:p>
        </p:txBody>
      </p:sp>
      <p:sp>
        <p:nvSpPr>
          <p:cNvPr id="12" name="Subtitle 4">
            <a:extLst>
              <a:ext uri="{FF2B5EF4-FFF2-40B4-BE49-F238E27FC236}">
                <a16:creationId xmlns:a16="http://schemas.microsoft.com/office/drawing/2014/main" id="{0ECCA0B4-1424-E4BB-9669-F1C6057FBBE8}"/>
              </a:ext>
            </a:extLst>
          </p:cNvPr>
          <p:cNvSpPr>
            <a:spLocks noGrp="1"/>
          </p:cNvSpPr>
          <p:nvPr>
            <p:ph type="body" sz="quarter" idx="10"/>
          </p:nvPr>
        </p:nvSpPr>
        <p:spPr>
          <a:xfrm>
            <a:off x="2171700" y="4495801"/>
            <a:ext cx="7848600" cy="1905000"/>
          </a:xfrm>
        </p:spPr>
        <p:txBody>
          <a:bodyPr/>
          <a:lstStyle/>
          <a:p>
            <a:r>
              <a:rPr lang="en-US"/>
              <a:t>Allah will bestow on them His Blessings and Mercy; </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FBF3AA1-B1A8-3D96-3094-05EF5B570AA7}"/>
              </a:ext>
            </a:extLst>
          </p:cNvPr>
          <p:cNvSpPr>
            <a:spLocks noGrp="1"/>
          </p:cNvSpPr>
          <p:nvPr>
            <p:ph type="title"/>
          </p:nvPr>
        </p:nvSpPr>
        <p:spPr>
          <a:xfrm>
            <a:off x="0" y="1219199"/>
            <a:ext cx="12192000" cy="1143000"/>
          </a:xfrm>
        </p:spPr>
        <p:txBody>
          <a:bodyPr/>
          <a:lstStyle/>
          <a:p>
            <a:r>
              <a:rPr lang="ar-SA" dirty="0"/>
              <a:t>وَحَفَّتْ بِهِمُ الْمَلائِكَةُ وَاسْتَغْفَرَتْ لَهُمْ إِلى أَنْ يَتَفَرَّقُوا</a:t>
            </a:r>
            <a:endParaRPr lang="en-US" dirty="0"/>
          </a:p>
        </p:txBody>
      </p:sp>
      <p:sp>
        <p:nvSpPr>
          <p:cNvPr id="12" name="Subtitle 4">
            <a:extLst>
              <a:ext uri="{FF2B5EF4-FFF2-40B4-BE49-F238E27FC236}">
                <a16:creationId xmlns:a16="http://schemas.microsoft.com/office/drawing/2014/main" id="{F0CA3E84-FFB3-BA23-574D-4326054E0E45}"/>
              </a:ext>
            </a:extLst>
          </p:cNvPr>
          <p:cNvSpPr>
            <a:spLocks noGrp="1"/>
          </p:cNvSpPr>
          <p:nvPr>
            <p:ph type="body" sz="quarter" idx="10"/>
          </p:nvPr>
        </p:nvSpPr>
        <p:spPr>
          <a:xfrm>
            <a:off x="2171700" y="4495801"/>
            <a:ext cx="7848600" cy="1905000"/>
          </a:xfrm>
        </p:spPr>
        <p:txBody>
          <a:bodyPr/>
          <a:lstStyle/>
          <a:p>
            <a:r>
              <a:rPr lang="en-US"/>
              <a:t>angels will encircle them asking Allah the remission of their sins until the assembly disperses</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theme/theme1.xml><?xml version="1.0" encoding="utf-8"?>
<a:theme xmlns:a="http://schemas.openxmlformats.org/drawingml/2006/main" name="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docProps/app.xml><?xml version="1.0" encoding="utf-8"?>
<Properties xmlns="http://schemas.openxmlformats.org/officeDocument/2006/extended-properties" xmlns:vt="http://schemas.openxmlformats.org/officeDocument/2006/docPropsVTypes">
  <Template/>
  <TotalTime>24921</TotalTime>
  <Words>2542</Words>
  <Application>Microsoft Office PowerPoint</Application>
  <PresentationFormat>Widescreen</PresentationFormat>
  <Paragraphs>242</Paragraphs>
  <Slides>112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112</vt:i4>
      </vt:variant>
    </vt:vector>
  </HeadingPairs>
  <TitlesOfParts>
    <vt:vector size="118" baseType="lpstr">
      <vt:lpstr>Abbas</vt:lpstr>
      <vt:lpstr>Arabic Typesetting</vt:lpstr>
      <vt:lpstr>Arial</vt:lpstr>
      <vt:lpstr>Calibri</vt:lpstr>
      <vt:lpstr>Calibri Light</vt:lpstr>
      <vt:lpstr>AZ Duas</vt:lpstr>
      <vt:lpstr>PowerPoint Presentation</vt:lpstr>
      <vt:lpstr>أَللّٰهُمَّ صَلِّ عَلٰى مُحَمَّدٍ وَآلِ مُحَمَّدٍ</vt:lpstr>
      <vt:lpstr>بِسْمِ اللّٰهِ الرَّحْمٰنِ الرَّحِيمِ</vt:lpstr>
      <vt:lpstr>عَنْ فاطِمَةَ الزَّهْراءِ عَلَيْهَا اَلسلام بِنْتِ رَسُول ِاللّه صَلَّى اللهُ عَلَيْهِ وَآلِهِ أَنَّها قالَتْ</vt:lpstr>
      <vt:lpstr>دَخَلَ عَلَيَّ أَبِي رَسُولُ اللّهِ صَلَّى اللهُ عَلَيْهِ وَآلِهِ فِي بَعْضِ الْأَيَّامِ فَقالَ</vt:lpstr>
      <vt:lpstr>السَّلامُ عَلَيْكِ يَا فاطِمَةُ </vt:lpstr>
      <vt:lpstr>فَقُلْتُ عَلَيْكَ السَّلامُ </vt:lpstr>
      <vt:lpstr>قالَ إِنِّي أَجِدُ فِي بَدَنِي ضُعْفا</vt:lpstr>
      <vt:lpstr>فَقُلْتُ لَهُ أُعِيذُكَ بِاللّهِ يَا أَبَتاهُ مِنَ الضُّعْفِ </vt:lpstr>
      <vt:lpstr>فَقَالَ يَا فَاطِمَةُ ٱئْتِينِي بِٱلْكِسَاءِ ٱلْيَمَانِيِّ فَغَطِّينِي بِهِ</vt:lpstr>
      <vt:lpstr>فَأَتَيْتُهُ بِالْكِساءِ الْيَمانِي فَغَطَّيْتُهُ بِهِ </vt:lpstr>
      <vt:lpstr>وَصِرْتُ أَنْظُرُ إِلَيْهِ وَإِذا وَجْهُهُ يَتَلَأْلَؤُ كَأَنَّهُ الْبَدْرُ فِي لَيْلَةِ تَمامِهِ وَكَمالِهِ</vt:lpstr>
      <vt:lpstr>أَللّٰهُمَّ صَلِّ عَلٰى مُحَمَّدٍ وَآلِ مُحَمَّدٍ</vt:lpstr>
      <vt:lpstr>فَمَا كانَتْ إِلَّا ساعَةً وَإِذا بِوَلَدِيَ الْحَسَنِ قَدْ أَقْبَلَ </vt:lpstr>
      <vt:lpstr>وَقالَ السَّلامُ عَلَيْكِ يَا أُمَّاهُ </vt:lpstr>
      <vt:lpstr>فَقُلتُ وَعَلَيْكَ السَّلامُ يَا قُرَّةَ عَيْنِي وَثَمَرَةَ فُؤَادِي </vt:lpstr>
      <vt:lpstr>فَقَالَ يَا أُمَّاهُ إِنِّي أَشَمُّ عِنْدَكِ رائِحَةً طَيِّبَةً</vt:lpstr>
      <vt:lpstr>كَأَنَّها رائِحَةُ جَدِّي رَسُولِ اللّه</vt:lpstr>
      <vt:lpstr>فَقُلْتُ نَعَمْ إِنَّ جَدَّكَ تَحْتَ الْكِساءِ </vt:lpstr>
      <vt:lpstr>فَأَقْبَلَ الْحَسَنُ نَحْوَ الْكِساءِ وَقالَ السَّلامُ عَلَيْكَ يَا جَدَّاهُ يَا رَسُولَ اللّهِ</vt:lpstr>
      <vt:lpstr>أَتَأْذَنُ لِي أَنْ أَدْخُلَ مَعَكَ تَحْتَ الْكِساءِ </vt:lpstr>
      <vt:lpstr>فَقالَ وَعَلَيْكَ السَّلامُ يَا وَلَدِي وَيَا صاحِبَ حَوْضِي</vt:lpstr>
      <vt:lpstr>قَدْ أَذِنْتُ لَكَ</vt:lpstr>
      <vt:lpstr>فَدَخَلَ مَعَهُ تَحْتَ الْكِساء </vt:lpstr>
      <vt:lpstr>أَللّٰهُمَّ صَلِّ عَلٰى مُحَمَّدٍ وَآلِ مُحَمَّدٍ</vt:lpstr>
      <vt:lpstr>فَمَا كانَتْ إِلَّا ساعَةً وَإِذا بِوَلَدِيَ الْحُسَيْنِ قَدْ أَقْبَلَ وَقالَ</vt:lpstr>
      <vt:lpstr>السَّلامُ عَلَيْكِ يَا أُمَّاهُ</vt:lpstr>
      <vt:lpstr>فَقُلْتُ وَعَلَيْكَ السَّلامُ يَا وَلَدِي وَيَا قُرَّةَ عَيْنِي وَثَمَرَةَ فُؤَادِي</vt:lpstr>
      <vt:lpstr>فَقَالَ لِي يَا أُمَّاهُ إِنِّي أَشَمُّ عِنْدَكِ رائِحَةً طَيِّبَةً</vt:lpstr>
      <vt:lpstr>كَأَنَّها رائِحَةُ جَدِّي رَسُولِ اللّهُ صَلَّى اللهُ عَلَيْهِ وَآلِهِ</vt:lpstr>
      <vt:lpstr>فَقُلْتُ نَعَمْ إِنَّ جَدَّكَ وَأَخاكَ تَحْتَ الْكِساءِ </vt:lpstr>
      <vt:lpstr>فَدَنَي الْحُسَيْنُ نَحْوَ الْكِساءِ </vt:lpstr>
      <vt:lpstr>وَقالَ السَّلامُ عَلَيْكَ يَا جَدَّاهُ السَّلامُ عَلَيْكَ يَا مَنِ اخْتارَهُ اللّهُ</vt:lpstr>
      <vt:lpstr>أَتَأْذَنُ لِي أَنْ أَكُونَ مَعَكُما تَحْتَ الْكِساءِ</vt:lpstr>
      <vt:lpstr>فَقالَ وَعَلَيْكَ السَّلامُ يَا وَلَدِي</vt:lpstr>
      <vt:lpstr>وَيَا شافِعَ أُمَّتِي قَدْ أَذِنْتُ لَكَ </vt:lpstr>
      <vt:lpstr>فَدَخَلَ مَعَهُما تَحْتَ الْكِساء </vt:lpstr>
      <vt:lpstr>أَللّٰهُمَّ صَلِّ عَلٰى مُحَمَّدٍ وَآلِ مُحَمَّدٍ</vt:lpstr>
      <vt:lpstr>فَأَقْبَلَ عِنْدَ ذلِكَ أَبُوالْحَسَنِ عَلِيُّ بْنُ أَبِي طالِبٍ </vt:lpstr>
      <vt:lpstr>وَقالَ السَّلامُ عَلَيْكِ يَا بِنْتَ رَسُولِ اللّهِ </vt:lpstr>
      <vt:lpstr>فَقُلْتُ وَعَلَيْكَ السَّلامُ يَا أَبَا الْحَسَنِ وَيَا أَمِيرَ الْمُؤْمِنِينَ </vt:lpstr>
      <vt:lpstr>فَقالَ يَا فاطِمَةُ إِنِّي أَشَمُّ عِنْدَكِ رائِحَةً طَيِّبَةً</vt:lpstr>
      <vt:lpstr>كَأَنَّهَا رائِحَةُ أَخِي وَابْنِ عَمِّي رَسُولِ اللّه</vt:lpstr>
      <vt:lpstr>فَقُلْتُ نَعَمْ هَا هُوَ مَعَ وَلَدَيْكَ تَحْتَ الْكِساءِ </vt:lpstr>
      <vt:lpstr>فَأَقْبَلَ عَلِيٌّ نَحْوَ الْكِساءِ وَقالَ السَّلامُ عَلَيْكَ يَا رَسُولَ اللّهِ</vt:lpstr>
      <vt:lpstr>أَتَأْذَنُ لِي أَنْ أَكُونَ مَعَكُمْ تَحْتَ الْكِساءِ </vt:lpstr>
      <vt:lpstr>قالَ لَهُ وَعَلَيْكَ السَّلامُ يَا أَخِي ويَا وَصِيِّي وَخَلِيفَتِي وَصاحِبَ لِوَائِي قَدْ أَذِنْتُ لَكَ</vt:lpstr>
      <vt:lpstr>فَدَخَلَ عَلِيٌّ تَحْتَ الْكِساءِ </vt:lpstr>
      <vt:lpstr>أَللّٰهُمَّ صَلِّ عَلٰى مُحَمَّدٍ وَآلِ مُحَمَّدٍ</vt:lpstr>
      <vt:lpstr>ثُمَّ أَتَيْتُ نَحْوَ الْكِساءِ وَقُلْتُ السَّلامُ عَلَيْكَ يَا أَبَتاهُ يَا رَسُولَ اللّهِ </vt:lpstr>
      <vt:lpstr>أَتَأْذَنُ لِي أَنْ أَكُونَ مَعَكُمْ تَحْتَ الْكِساءِ </vt:lpstr>
      <vt:lpstr>قالَ وَعَلَيْكِ السَّلامُ يَا بِنْتِي وَيَا بَضْعَتِي</vt:lpstr>
      <vt:lpstr>قَدْ أَذِنْتُ لَكِ فَدَخَلْتُ تَحْتَ الْكِساءِ </vt:lpstr>
      <vt:lpstr>أَللّٰهُمَّ صَلِّ عَلٰى مُحَمَّدٍ وَآلِ مُحَمَّدٍ</vt:lpstr>
      <vt:lpstr>فَلَمَّا اكْتَمَلْنا جَمِيعاً تَحْتَ الْكِساءِ أَخَذَ أَبِي رَسُولُ اللّهِ بِطَرَفَيِ الْكِساءِ</vt:lpstr>
      <vt:lpstr>وَاَوْمَئَ بِيَدِهِ ٱلْيُمْنٰى إِلَى السَّماءِ وَقالَ</vt:lpstr>
      <vt:lpstr>أَللّٰهُمَّ إِنَّ هٰؤُلاءِ أَهْلُ بَيْتِي وَخاصَّتِي وَحامَّتِي </vt:lpstr>
      <vt:lpstr>لَحْمُهُمْ لَحْمِي وَدَمُهُمْ دَمِي </vt:lpstr>
      <vt:lpstr>يُؤْلِمُنِي مَا يُؤْلِمُهُمْ وَيَحْزُنُنِي مَا يَحْزُنُهُمْ </vt:lpstr>
      <vt:lpstr>أَنَا حَرْبٌ لِمَنْ حارَبَهُمْ وَسِلْمٌ لِمَنْ سالَمَهُمْ </vt:lpstr>
      <vt:lpstr>وَعَدُوٌّ لِمَنْ عَاداهُمْ وَمُحِبٌّ لِمَنْ أَحَبَّهُمْ</vt:lpstr>
      <vt:lpstr>إِنَّهُمْ مِنِّي وَأَنَا مِنْهُمْ </vt:lpstr>
      <vt:lpstr>فَاجْعَلْ صَلَواتِكَ وَبَرَكاتِكَ وَرَحْمَتَكَ</vt:lpstr>
      <vt:lpstr>وَغُفْرانَكَ وَرِضْوانَكَ عَلَيَّ وَعَلَيْهِمْ وَأَذْهِبْ عَنْهُمُ الرِّجْسَ وَطَهِّرْهُمْ تَطْهِيراً</vt:lpstr>
      <vt:lpstr>أَللّٰهُمَّ صَلِّ عَلٰى مُحَمَّدٍ وَآلِ مُحَمَّدٍ</vt:lpstr>
      <vt:lpstr>فَقالَ اللّهُ عَزَّوَجَلَّ</vt:lpstr>
      <vt:lpstr>يَا مَلائِكَتِي وَيَا سُكَّانَ سَمٰواتِي </vt:lpstr>
      <vt:lpstr>إِنِّي مَا خَلَقْتُ سَماءً مَبْنِيَّةً وَلاَ أَرْضاً مَدْحِيَّةً</vt:lpstr>
      <vt:lpstr>وَلاَ قَمَراً مُنِيراً وَلاَ شَمْساً مُضِيئَةً وَلاَ فَلَكاً يَدُورُ وَلاَ بَحْراً يَجْرِي وَلاَ فُلْكاً يَسْرِي </vt:lpstr>
      <vt:lpstr>إِلَّا فِي مَحَبَّةِ هَؤلاءِ الْخَمْسَةِ الَّذِينَ هُمْ تَحْتَ الْكِساءِ</vt:lpstr>
      <vt:lpstr>فَقالَ الْأَمِينُ جِبْرَائِيلُ يَا رَبِّ وَمَنْ تَحْتَ الْكِساءِ </vt:lpstr>
      <vt:lpstr>فَقالَ عَزَّوَجَلَّ</vt:lpstr>
      <vt:lpstr>هُمْ أَهْلُ بَيْتِ النُّبُوَّةِ وَمَعْدِنُ الرِّسالَةِ </vt:lpstr>
      <vt:lpstr>هُمْ فاطِمَةُ وَأَبُوها وَبَعْلُها وَبَنُوها</vt:lpstr>
      <vt:lpstr>أَللّٰهُمَّ صَلِّ عَلٰى مُحَمَّدٍ وَآلِ مُحَمَّدٍ</vt:lpstr>
      <vt:lpstr>فَقالَ جِبْرَائِيلُ يَا رَبِّ أَتَأْذَنُ لِي أَنْ أَهْبِطَ إِلَى الْأَرْضِ</vt:lpstr>
      <vt:lpstr>لِأَكُونَ مَعَهُمْ سادِساً </vt:lpstr>
      <vt:lpstr>فَقالَ اللّهُ نَعَمْ قَدْ أَذِنْتُ لَكَ</vt:lpstr>
      <vt:lpstr>فَهَبَطَ الْأَمِينُ جِبْرَائِيلُ وَقالَ السَّلامُ عَلَيْكَ يَا رَسُولَ اللّهِ  </vt:lpstr>
      <vt:lpstr>الْعَلِيُّ الْأَعْلى يُقْرِئُكَ السَّلامَ وَيَخُصُّكَ بِالتَّحِيَّةِ وَالْإِكْرامِ </vt:lpstr>
      <vt:lpstr>وَيَقُوْلُ لَكَ وَعِزَّتِي وَجَلالِي</vt:lpstr>
      <vt:lpstr>إِنِّي مَا خَلَقْتُ سَماءً مَبْنِيَّةً وَلاَ أَرْضاً مَدْحِيَّةً</vt:lpstr>
      <vt:lpstr>وَلاَ قَمَراً مُنِيراً وَلاَ شَمْساً مُضِيئَةً وَلاَ فَلَكاً يَدُورُ وَلاَ بَحْراً يَجْرِي وَلاَ فُلْكاً يَسْرِي </vt:lpstr>
      <vt:lpstr>إِلَّا لِأَجْلِكُمْ وَمَحَبَّتِكُمْ</vt:lpstr>
      <vt:lpstr>وَقَدْ أَذِنَ لِي أَنْ أَدْخُلَ مَعَكُمْ</vt:lpstr>
      <vt:lpstr>فَهَلْ تَأْذَنُ لِي يَا رَسُولَ اللّه </vt:lpstr>
      <vt:lpstr>فَقالَ رَسُولُ اللّه وَعَلَيْكَ السَّلامُ يَا أَمِينَ وَحْيِ اللّهِ</vt:lpstr>
      <vt:lpstr>إِنَّهُ نَعَمْ قَدْ أَذِنْتُ لَكَ</vt:lpstr>
      <vt:lpstr>فَدَخَلَ جِبْرَائِيلُ مَعَنا تَحْتَ الْكِساءِ </vt:lpstr>
      <vt:lpstr>فَقالَ لِأَبِي إِنَّ اللّهَ قَدْ أَوْحٰي إِلَيْكُمْ يَقُولُ</vt:lpstr>
      <vt:lpstr>إِنَّمَا يُرِيدُ اللَّهُ لِيُذْهِبَ عَنكُمُ الرِّجْسَ أَهْلَ الْبَيْتِ وَيُطَهِّرَكُمْ تَطْهِيرًا</vt:lpstr>
      <vt:lpstr>أَللّٰهُمَّ صَلِّ عَلٰى مُحَمَّدٍ وَآلِ مُحَمَّدٍ</vt:lpstr>
      <vt:lpstr>فَقالَ عَلِيٌّ لِأَبِي يَا رَسُولَ اللّهِ أَخْبِرْنِي مَا لِجُلُوسِنا  هذَا تَحْتَ الْكِساءِ مِنَ الْفَضْلِ عِنْدَ اللّهُ</vt:lpstr>
      <vt:lpstr>فَقالَ النَّبِيُّ وَالَّذِي بَعَثَنِي بِالْحَقِّ نَبِيَّاً</vt:lpstr>
      <vt:lpstr>وَاصْطَفانِي بِالرِّسالَةِ نَجِيّاً</vt:lpstr>
      <vt:lpstr>مَا ذُكِرَ خَبَرُنا هذَا فِي مَحْفِلٍ مِنْ مَحَافِلِ أَهْلِ الْأَرْضِ</vt:lpstr>
      <vt:lpstr>وَفِيهِ جَمْعٌ مِنْ شِيعَتِنا وَمُحِبِّينا </vt:lpstr>
      <vt:lpstr>إِلَّا وَنَزَلَتْ عَلَيْهِمُ الرَّحْمَةُ </vt:lpstr>
      <vt:lpstr>وَحَفَّتْ بِهِمُ الْمَلائِكَةُ وَاسْتَغْفَرَتْ لَهُمْ إِلى أَنْ يَتَفَرَّقُوا</vt:lpstr>
      <vt:lpstr>فَقالَ عَلِيٌّ إِذنْ وَاللّهِ فُزْنَا وَفازَ شِيعَتُنا وَرَبِّ الْكَعْبَةِ</vt:lpstr>
      <vt:lpstr>فَقالَ النَّبِيُّ ثانِياً</vt:lpstr>
      <vt:lpstr>يَا عَلِيُّ وَالَّذِي بَعَثَنِي بِالْحَقِّ نَبِيّاً</vt:lpstr>
      <vt:lpstr>وَاصْطَفَانِي بِالرِّسالَةِ نَجِيّاً </vt:lpstr>
      <vt:lpstr>مَا ذُكِرَ خَبَرُنا هذَا فِي مَحْفِلٍ مِنْ مَحَافِلِ أَهْلِ الْأَرْضِ</vt:lpstr>
      <vt:lpstr>وَفِيهِ جَمْعٌ مِنْ شِيعَتِنا وَمُحِبِّينا </vt:lpstr>
      <vt:lpstr>وَفِيهِمْ مَهْمُومٌ إِلَّا وَفَرَّجَ اللّهُ هَمَّهُ </vt:lpstr>
      <vt:lpstr>وَلاَ مَغْمُومٌ إِلَّا وَكَشَفَ اللّهُ غَمَّهُ </vt:lpstr>
      <vt:lpstr>وَلاَ طالِبُ حاجَةٍ إِلَّا وَقَضَى اللّهُ حاجَتَهُ </vt:lpstr>
      <vt:lpstr>فَقالَ عَلِيٌّ إِذاً وَللّه فُزْنا وَسُعِدْنا</vt:lpstr>
      <vt:lpstr> وَكَذلِكَ شِيعَتُنا فازُوا وَسُعِدُوا فِي الدُّنْيا وَالاْخِرَةِ وَرَبِّ الْكَعْبَةِ</vt:lpstr>
      <vt:lpstr>أَللّٰهُمَّ صَلِّ عَلٰى مُحَمَّدٍ وَآلِ مُحَمَّدٍ</vt:lpstr>
      <vt:lpstr>Please recite a  Surah al-Fatiha for all marhumeen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Ghayur Haider</cp:lastModifiedBy>
  <cp:revision>1</cp:revision>
  <cp:lastPrinted>1601-01-01T00:00:00Z</cp:lastPrinted>
  <dcterms:created xsi:type="dcterms:W3CDTF">1601-01-01T00:00:00Z</dcterms:created>
  <dcterms:modified xsi:type="dcterms:W3CDTF">2024-07-04T07:41:47Z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