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2" r:id="rId3"/>
    <p:sldId id="5595" r:id="rId4"/>
    <p:sldId id="1090" r:id="rId5"/>
    <p:sldId id="3394" r:id="rId6"/>
    <p:sldId id="3395" r:id="rId7"/>
    <p:sldId id="3396" r:id="rId8"/>
    <p:sldId id="3397" r:id="rId9"/>
    <p:sldId id="3398" r:id="rId10"/>
    <p:sldId id="3399" r:id="rId11"/>
    <p:sldId id="3400" r:id="rId12"/>
    <p:sldId id="3401" r:id="rId13"/>
    <p:sldId id="3402" r:id="rId14"/>
    <p:sldId id="3403" r:id="rId15"/>
    <p:sldId id="3404" r:id="rId16"/>
    <p:sldId id="5579" r:id="rId17"/>
    <p:sldId id="3405" r:id="rId18"/>
    <p:sldId id="3494" r:id="rId19"/>
    <p:sldId id="3495" r:id="rId20"/>
    <p:sldId id="3496" r:id="rId21"/>
    <p:sldId id="5593" r:id="rId22"/>
    <p:sldId id="3408" r:id="rId23"/>
    <p:sldId id="3409" r:id="rId24"/>
    <p:sldId id="5581" r:id="rId25"/>
    <p:sldId id="3410" r:id="rId26"/>
    <p:sldId id="3411" r:id="rId27"/>
    <p:sldId id="3412" r:id="rId28"/>
    <p:sldId id="3413" r:id="rId29"/>
    <p:sldId id="3414" r:id="rId30"/>
    <p:sldId id="3415" r:id="rId31"/>
    <p:sldId id="5514" r:id="rId32"/>
    <p:sldId id="5515" r:id="rId33"/>
    <p:sldId id="5516" r:id="rId34"/>
    <p:sldId id="5517" r:id="rId35"/>
    <p:sldId id="5594" r:id="rId36"/>
    <p:sldId id="3419" r:id="rId37"/>
    <p:sldId id="3420" r:id="rId38"/>
    <p:sldId id="5519" r:id="rId39"/>
    <p:sldId id="5520" r:id="rId40"/>
    <p:sldId id="5521" r:id="rId41"/>
    <p:sldId id="5522" r:id="rId42"/>
    <p:sldId id="5523" r:id="rId43"/>
    <p:sldId id="5583" r:id="rId44"/>
    <p:sldId id="3425" r:id="rId45"/>
    <p:sldId id="3426" r:id="rId46"/>
    <p:sldId id="5525" r:id="rId47"/>
    <p:sldId id="5526" r:id="rId48"/>
    <p:sldId id="5527" r:id="rId49"/>
    <p:sldId id="5528" r:id="rId50"/>
    <p:sldId id="5529" r:id="rId51"/>
    <p:sldId id="5584" r:id="rId52"/>
    <p:sldId id="3431" r:id="rId53"/>
    <p:sldId id="3432" r:id="rId54"/>
    <p:sldId id="5531" r:id="rId55"/>
    <p:sldId id="5532" r:id="rId56"/>
    <p:sldId id="5533" r:id="rId57"/>
    <p:sldId id="5534" r:id="rId58"/>
    <p:sldId id="5535" r:id="rId59"/>
    <p:sldId id="5585" r:id="rId60"/>
    <p:sldId id="3437" r:id="rId61"/>
    <p:sldId id="3438" r:id="rId62"/>
    <p:sldId id="5537" r:id="rId63"/>
    <p:sldId id="5538" r:id="rId64"/>
    <p:sldId id="5539" r:id="rId65"/>
    <p:sldId id="5540" r:id="rId66"/>
    <p:sldId id="5541" r:id="rId67"/>
    <p:sldId id="5586" r:id="rId68"/>
    <p:sldId id="3443" r:id="rId69"/>
    <p:sldId id="3444" r:id="rId70"/>
    <p:sldId id="5543" r:id="rId71"/>
    <p:sldId id="5544" r:id="rId72"/>
    <p:sldId id="5545" r:id="rId73"/>
    <p:sldId id="5546" r:id="rId74"/>
    <p:sldId id="5547" r:id="rId75"/>
    <p:sldId id="5587" r:id="rId76"/>
    <p:sldId id="3449" r:id="rId77"/>
    <p:sldId id="3450" r:id="rId78"/>
    <p:sldId id="5549" r:id="rId79"/>
    <p:sldId id="5550" r:id="rId80"/>
    <p:sldId id="5551" r:id="rId81"/>
    <p:sldId id="5552" r:id="rId82"/>
    <p:sldId id="5553" r:id="rId83"/>
    <p:sldId id="5588" r:id="rId84"/>
    <p:sldId id="3455" r:id="rId85"/>
    <p:sldId id="3456" r:id="rId86"/>
    <p:sldId id="5555" r:id="rId87"/>
    <p:sldId id="5556" r:id="rId88"/>
    <p:sldId id="5557" r:id="rId89"/>
    <p:sldId id="5558" r:id="rId90"/>
    <p:sldId id="5559" r:id="rId91"/>
    <p:sldId id="5589" r:id="rId92"/>
    <p:sldId id="3461" r:id="rId93"/>
    <p:sldId id="3462" r:id="rId94"/>
    <p:sldId id="5561" r:id="rId95"/>
    <p:sldId id="5562" r:id="rId96"/>
    <p:sldId id="5563" r:id="rId97"/>
    <p:sldId id="5564" r:id="rId98"/>
    <p:sldId id="5565" r:id="rId99"/>
    <p:sldId id="5590" r:id="rId100"/>
    <p:sldId id="3467" r:id="rId101"/>
    <p:sldId id="3468" r:id="rId102"/>
    <p:sldId id="5567" r:id="rId103"/>
    <p:sldId id="5568" r:id="rId104"/>
    <p:sldId id="5569" r:id="rId105"/>
    <p:sldId id="5570" r:id="rId106"/>
    <p:sldId id="5571" r:id="rId107"/>
    <p:sldId id="5591" r:id="rId108"/>
    <p:sldId id="3473" r:id="rId109"/>
    <p:sldId id="3474" r:id="rId110"/>
    <p:sldId id="5573" r:id="rId111"/>
    <p:sldId id="5574" r:id="rId112"/>
    <p:sldId id="5575" r:id="rId113"/>
    <p:sldId id="5576" r:id="rId114"/>
    <p:sldId id="5577" r:id="rId115"/>
    <p:sldId id="5592" r:id="rId116"/>
    <p:sldId id="5513" r:id="rId117"/>
    <p:sldId id="3479" r:id="rId118"/>
    <p:sldId id="3481" r:id="rId119"/>
    <p:sldId id="3482" r:id="rId120"/>
    <p:sldId id="3483" r:id="rId121"/>
    <p:sldId id="3484" r:id="rId122"/>
    <p:sldId id="3485" r:id="rId123"/>
    <p:sldId id="3486" r:id="rId124"/>
    <p:sldId id="3487" r:id="rId125"/>
    <p:sldId id="3488" r:id="rId126"/>
    <p:sldId id="5596" r:id="rId127"/>
    <p:sldId id="5440" r:id="rId128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800000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6247" autoAdjust="0"/>
  </p:normalViewPr>
  <p:slideViewPr>
    <p:cSldViewPr showGuides="1">
      <p:cViewPr varScale="1">
        <p:scale>
          <a:sx n="85" d="100"/>
          <a:sy n="85" d="100"/>
        </p:scale>
        <p:origin x="40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A777-1277-475D-ABB2-4D3A40EE934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5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6BC9A-A28C-4827-8732-CADE08AF7936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34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55D89-043A-4ECD-BB83-CD66BC91AB02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27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09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08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237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09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25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5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4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90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1885-6D41-4CA3-A273-CBFB4D2105A8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6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08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05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883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746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39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3DEF-9099-4B42-80F3-3A58CDE30B5D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5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ED7B9-C491-418D-85F5-33B9FCAE1585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01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36A1A-059A-402A-948C-E1C4E07F294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0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E093F-7AB3-41C8-A78C-CCF82D7604CC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8E544-2CBF-4E9E-A8BF-4A0DC2767EEE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5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3C853-26EC-4D3E-B295-ACE45E1CEDE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5BB97-49DD-4F21-BF8F-E9594CF7BB00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9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DEBEF89-A5B8-4E70-9BC6-7AD701F87209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9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0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05946" y="2492896"/>
            <a:ext cx="2643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التوسل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 favor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16993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ٱلْعَسْكَرِيُّ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Wise one and warrior!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41034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54471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58498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0746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9816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65172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31299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وَصِيَّ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 err="1"/>
              <a:t>وَٱلْخَلَفَ</a:t>
            </a:r>
            <a:r>
              <a:rPr lang="ar-SA" altLang="en-US" dirty="0"/>
              <a:t> </a:t>
            </a:r>
            <a:r>
              <a:rPr lang="ar-SA" altLang="en-US" dirty="0" err="1"/>
              <a:t>ٱلْحُجَّةَ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successor of al-Hasan!</a:t>
            </a:r>
          </a:p>
          <a:p>
            <a:pPr marL="342900" indent="-342900"/>
            <a:r>
              <a:rPr lang="en-US" altLang="en-US" dirty="0"/>
              <a:t>O descendant of the [</a:t>
            </a:r>
            <a:r>
              <a:rPr lang="en-US" altLang="en-US" dirty="0" err="1"/>
              <a:t>Infallibles</a:t>
            </a:r>
            <a:r>
              <a:rPr lang="en-US" altLang="en-US" dirty="0"/>
              <a:t> and] Argument [of Allah]!</a:t>
            </a:r>
          </a:p>
        </p:txBody>
      </p:sp>
    </p:spTree>
    <p:extLst>
      <p:ext uri="{BB962C8B-B14F-4D97-AF65-F5344CB8AC3E}">
        <p14:creationId xmlns:p14="http://schemas.microsoft.com/office/powerpoint/2010/main" val="58772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ٱلْقَائِمُ </a:t>
            </a:r>
            <a:r>
              <a:rPr lang="ar-SA" altLang="en-US" dirty="0" err="1"/>
              <a:t>ٱلْمُنْتَظَرُ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Riser, Awaited, and Well-guided!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46597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47251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1430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7492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80761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10541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09344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5126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B25A-BDD8-029A-0656-D97510E6F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1905000"/>
            <a:ext cx="7848600" cy="1905000"/>
          </a:xfrm>
        </p:spPr>
        <p:txBody>
          <a:bodyPr/>
          <a:lstStyle/>
          <a:p>
            <a:r>
              <a:rPr lang="en-US" dirty="0"/>
              <a:t>You may now beseech Almighty Allah to grant your needs, and they will be settled, if Allah permits.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99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سَادَتِي وَمَوَالِيَّ</a:t>
            </a:r>
            <a:r>
              <a:rPr lang="en-US" altLang="en-US" dirty="0"/>
              <a:t> </a:t>
            </a:r>
            <a:r>
              <a:rPr lang="ar-SA" altLang="en-US" dirty="0"/>
              <a:t>إِنِّي تَوَجَّهْتُ بِكُمْ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my chiefs and masters!</a:t>
            </a:r>
          </a:p>
          <a:p>
            <a:pPr marL="342900" indent="-342900"/>
            <a:r>
              <a:rPr lang="en-US" altLang="en-US" dirty="0"/>
              <a:t>I am turning my face toward Allah in the names of you [all],</a:t>
            </a:r>
          </a:p>
        </p:txBody>
      </p:sp>
    </p:spTree>
    <p:extLst>
      <p:ext uri="{BB962C8B-B14F-4D97-AF65-F5344CB8AC3E}">
        <p14:creationId xmlns:p14="http://schemas.microsoft.com/office/powerpoint/2010/main" val="49502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أَئِمَّتِي وَعُدَّتِي</a:t>
            </a:r>
            <a:r>
              <a:rPr lang="en-US" altLang="en-US" dirty="0"/>
              <a:t> </a:t>
            </a:r>
            <a:r>
              <a:rPr lang="ar-SA" altLang="en-US" dirty="0"/>
              <a:t>لِيَوْمِ فَقْرِي وَحَاجَتِي</a:t>
            </a:r>
            <a:r>
              <a:rPr lang="en-US" altLang="en-US" dirty="0"/>
              <a:t> </a:t>
            </a:r>
            <a:r>
              <a:rPr lang="ar-SA" altLang="en-US" dirty="0"/>
              <a:t>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leaders and my supporters</a:t>
            </a:r>
          </a:p>
          <a:p>
            <a:pPr marL="342900" indent="-342900"/>
            <a:r>
              <a:rPr lang="en-US" altLang="en-US" dirty="0"/>
              <a:t>on the day of my destitution and neediness</a:t>
            </a:r>
          </a:p>
          <a:p>
            <a:pPr marL="342900" indent="-342900"/>
            <a:r>
              <a:rPr lang="en-US" altLang="en-US" dirty="0"/>
              <a:t>before Allah.</a:t>
            </a:r>
          </a:p>
        </p:txBody>
      </p:sp>
    </p:spTree>
    <p:extLst>
      <p:ext uri="{BB962C8B-B14F-4D97-AF65-F5344CB8AC3E}">
        <p14:creationId xmlns:p14="http://schemas.microsoft.com/office/powerpoint/2010/main" val="376302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وَتَوَسَّلْتُ بِكُمْ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وَٱسْتَشْفَعْتُ</a:t>
            </a:r>
            <a:r>
              <a:rPr lang="ar-SA" altLang="en-US" dirty="0"/>
              <a:t> بِكُمْ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pPr marL="342900" indent="-342900"/>
            <a:r>
              <a:rPr lang="en-US" altLang="en-US" dirty="0"/>
              <a:t>I am seeking your advocacy for me before Allah</a:t>
            </a:r>
          </a:p>
          <a:p>
            <a:pPr marL="342900" indent="-342900"/>
            <a:r>
              <a:rPr lang="en-US" altLang="en-US" dirty="0"/>
              <a:t>and seeking your intercession for me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81195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فَٱشْفَعُوا لِي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وَٱسْتَنْقِذُونِي</a:t>
            </a:r>
            <a:r>
              <a:rPr lang="ar-SA" altLang="en-US" dirty="0"/>
              <a:t> مِنْ ذُنُوبِي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(please) intercede for me before Allah</a:t>
            </a:r>
          </a:p>
          <a:p>
            <a:pPr marL="342900" indent="-342900"/>
            <a:r>
              <a:rPr lang="en-US" altLang="en-US" dirty="0"/>
              <a:t>and save me from my sins before Allah,</a:t>
            </a:r>
          </a:p>
        </p:txBody>
      </p:sp>
    </p:spTree>
    <p:extLst>
      <p:ext uri="{BB962C8B-B14F-4D97-AF65-F5344CB8AC3E}">
        <p14:creationId xmlns:p14="http://schemas.microsoft.com/office/powerpoint/2010/main" val="388900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9127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فَإِنَّكُمْ وَسِيلَتِي إِلَى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وَبِحُبِّكُمْ وَبِقُرْبِكُمْ أَرْجُو نَجَاةً مِنَ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for you are my means to Allah and through my love for you and my seeking nearness to you do I hope for salvation from Allah.</a:t>
            </a:r>
          </a:p>
        </p:txBody>
      </p:sp>
    </p:spTree>
    <p:extLst>
      <p:ext uri="{BB962C8B-B14F-4D97-AF65-F5344CB8AC3E}">
        <p14:creationId xmlns:p14="http://schemas.microsoft.com/office/powerpoint/2010/main" val="294847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فَكُونُوا عِنْدَ </a:t>
            </a:r>
            <a:r>
              <a:rPr lang="ar-SA" altLang="en-US" dirty="0" err="1"/>
              <a:t>ٱللَّهِ</a:t>
            </a:r>
            <a:r>
              <a:rPr lang="ar-SA" altLang="en-US" dirty="0"/>
              <a:t> رَجَائِي</a:t>
            </a:r>
            <a:br>
              <a:rPr lang="en-US" altLang="en-US" dirty="0"/>
            </a:br>
            <a:r>
              <a:rPr lang="ar-SA" altLang="en-US" dirty="0"/>
              <a:t>يَا سَادَتِي يَا أَوْلِيَاءَ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So, be my hope before Allah.</a:t>
            </a:r>
          </a:p>
          <a:p>
            <a:pPr marL="342900" indent="-342900"/>
            <a:r>
              <a:rPr lang="en-US" altLang="en-US" dirty="0"/>
              <a:t>O my masters! O Allah’s intimate servants!</a:t>
            </a:r>
          </a:p>
        </p:txBody>
      </p:sp>
    </p:spTree>
    <p:extLst>
      <p:ext uri="{BB962C8B-B14F-4D97-AF65-F5344CB8AC3E}">
        <p14:creationId xmlns:p14="http://schemas.microsoft.com/office/powerpoint/2010/main" val="289930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صَلَّى ٱللَّهُ عَلَيْهِمْ أَجْمَعينَ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May Allah bless you all</a:t>
            </a:r>
          </a:p>
        </p:txBody>
      </p:sp>
    </p:spTree>
    <p:extLst>
      <p:ext uri="{BB962C8B-B14F-4D97-AF65-F5344CB8AC3E}">
        <p14:creationId xmlns:p14="http://schemas.microsoft.com/office/powerpoint/2010/main" val="206325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أَعْدَاءَ ٱللَّهِ ظَالِمِيهِمْ</a:t>
            </a:r>
            <a:r>
              <a:rPr lang="en-US" altLang="en-US" dirty="0"/>
              <a:t> </a:t>
            </a:r>
            <a:r>
              <a:rPr lang="ar-SA" altLang="en-US" dirty="0"/>
              <a:t>مِنَ </a:t>
            </a:r>
            <a:r>
              <a:rPr lang="ar-SA" altLang="en-US" dirty="0" err="1"/>
              <a:t>ٱلأَوَّلِينَ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may Allah remove the blessings from the enemies of Allah; those who wronged you,</a:t>
            </a:r>
          </a:p>
          <a:p>
            <a:pPr marL="342900" indent="-342900"/>
            <a:r>
              <a:rPr lang="en-US" altLang="en-US" dirty="0"/>
              <a:t>from the past and the last generations.</a:t>
            </a:r>
          </a:p>
        </p:txBody>
      </p:sp>
    </p:spTree>
    <p:extLst>
      <p:ext uri="{BB962C8B-B14F-4D97-AF65-F5344CB8AC3E}">
        <p14:creationId xmlns:p14="http://schemas.microsoft.com/office/powerpoint/2010/main" val="135962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آمِينَ رَبَّ ٱلْعَالَمينَ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Respond to us, O Lord of the Worlds!</a:t>
            </a:r>
          </a:p>
        </p:txBody>
      </p:sp>
    </p:spTree>
    <p:extLst>
      <p:ext uri="{BB962C8B-B14F-4D97-AF65-F5344CB8AC3E}">
        <p14:creationId xmlns:p14="http://schemas.microsoft.com/office/powerpoint/2010/main" val="207871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00447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</a:t>
            </a:r>
            <a:r>
              <a:rPr lang="ar-SA" altLang="en-US" dirty="0" err="1"/>
              <a:t>ابَا</a:t>
            </a:r>
            <a:r>
              <a:rPr lang="ar-SA" altLang="en-US" dirty="0"/>
              <a:t>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أَمِيرَ ٱلْمُؤْمِنِينَ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commander of the Believers!</a:t>
            </a:r>
          </a:p>
        </p:txBody>
      </p:sp>
    </p:spTree>
    <p:extLst>
      <p:ext uri="{BB962C8B-B14F-4D97-AF65-F5344CB8AC3E}">
        <p14:creationId xmlns:p14="http://schemas.microsoft.com/office/powerpoint/2010/main" val="276477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عَلِىَّ بْنَ أَبِي طَالِبٍ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, son of </a:t>
            </a:r>
            <a:r>
              <a:rPr lang="en-US" altLang="en-US" dirty="0" err="1"/>
              <a:t>Abū-Tālib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269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39430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03052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31827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28895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43244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00102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فاطِمَةَ </a:t>
            </a:r>
            <a:r>
              <a:rPr lang="ar-SA" altLang="en-US" dirty="0" err="1"/>
              <a:t>ٱلزَّهْرَاءُ</a:t>
            </a:r>
            <a:br>
              <a:rPr lang="en-US" altLang="en-US" dirty="0"/>
            </a:br>
            <a:r>
              <a:rPr lang="ar-SA" altLang="en-US" dirty="0"/>
              <a:t>يَا بِنْتَ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Fāṭimah</a:t>
            </a:r>
            <a:r>
              <a:rPr lang="en-US" altLang="en-US" dirty="0"/>
              <a:t>, the Luminous Lady!</a:t>
            </a:r>
          </a:p>
          <a:p>
            <a:pPr marL="342900" indent="-342900"/>
            <a:r>
              <a:rPr lang="en-US" altLang="en-US" dirty="0"/>
              <a:t>O daughter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209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قُرَّةَ عَيْنِ </a:t>
            </a:r>
            <a:r>
              <a:rPr lang="ar-SA" altLang="en-US" dirty="0" err="1"/>
              <a:t>ٱلرَّسُولِ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delight of the Messenger’s eyes!</a:t>
            </a:r>
          </a:p>
        </p:txBody>
      </p:sp>
    </p:spTree>
    <p:extLst>
      <p:ext uri="{BB962C8B-B14F-4D97-AF65-F5344CB8AC3E}">
        <p14:creationId xmlns:p14="http://schemas.microsoft.com/office/powerpoint/2010/main" val="181813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سَيِّدَتَنَا وَمَوْلاَتَنَا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mistress and </a:t>
            </a:r>
            <a:r>
              <a:rPr lang="en-US" altLang="en-US" dirty="0" err="1"/>
              <a:t>chieftess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079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إِنَّا تَوَجَّهْنَا </a:t>
            </a:r>
            <a:r>
              <a:rPr lang="ar-SA" altLang="en-US" dirty="0" err="1"/>
              <a:t>وَٱسْتَشْفَعْنَا</a:t>
            </a:r>
            <a:br>
              <a:rPr lang="en-US" altLang="en-US" dirty="0"/>
            </a:br>
            <a:r>
              <a:rPr lang="ar-SA" altLang="en-US" dirty="0"/>
              <a:t>وَتَوَسَّلْنَا بِكِ إِلَى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29162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وَقَدَّمْنَاكِ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88938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وَجِيهَةً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إِشْفَعِي</a:t>
            </a:r>
            <a:r>
              <a:rPr lang="ar-SA" altLang="en-US" dirty="0"/>
              <a:t> لَنَا عِنْدَ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56032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2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ٱلْمجْتَبىٰ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well-Chosen one!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934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  <a:r>
              <a:rPr lang="en-US" altLang="en-US" dirty="0"/>
              <a:t> </a:t>
            </a:r>
            <a:endParaRPr lang="ar-SA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35816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بِسْمِ اللَّهِ الرَّحْمٰنِ الرَّحِيمِ</a:t>
            </a:r>
            <a:endParaRPr lang="en-US" altLang="en-US" dirty="0"/>
          </a:p>
        </p:txBody>
      </p:sp>
      <p:sp>
        <p:nvSpPr>
          <p:cNvPr id="5123" name="Rectangle 70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Allah, </a:t>
            </a:r>
          </a:p>
          <a:p>
            <a:pPr marL="342900" indent="-342900"/>
            <a:r>
              <a:rPr lang="en-US" alt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22587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41380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39907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22540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57940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/>
              <a:t>يَا حُسَيْنَ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Husayn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03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ٱلشَّهِيدُ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Martyr!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29623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9605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5976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4573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اَللَّهُمَّ إِنِّي أَسْالُكَ وَأَتَوَجَّهُ إِلَيْكَ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Allah, I beseech You and turn my face toward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247059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795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0339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عَلِىَّ بْنَ ٱلْحُسَيْنِ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al-</a:t>
            </a:r>
            <a:r>
              <a:rPr lang="en-US" altLang="en-US" dirty="0" err="1"/>
              <a:t>Husayn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403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زَيْنَ </a:t>
            </a:r>
            <a:r>
              <a:rPr lang="ar-SA" altLang="en-US" dirty="0" err="1"/>
              <a:t>ٱلْعَابِدينَ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Ornament of the Worshippers!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67788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4237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140514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76844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53636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22870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بِنَبِيِّكَ نَبِيِّ ٱلرَّحْمَةِ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in the name of Your Prophet; the Prophet of Mercy,</a:t>
            </a:r>
          </a:p>
        </p:txBody>
      </p:sp>
    </p:spTree>
    <p:extLst>
      <p:ext uri="{BB962C8B-B14F-4D97-AF65-F5344CB8AC3E}">
        <p14:creationId xmlns:p14="http://schemas.microsoft.com/office/powerpoint/2010/main" val="16944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92014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400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ٱلْبَاقِرُ</a:t>
            </a:r>
            <a:br>
              <a:rPr lang="ar-SA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Cleaver [of knowledge]!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25152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41808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242797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820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73269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7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4392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عَبْدِ </a:t>
            </a:r>
            <a:r>
              <a:rPr lang="ar-SA" altLang="en-US" dirty="0" err="1"/>
              <a:t>ٱللَّهِ</a:t>
            </a:r>
            <a:br>
              <a:rPr lang="ar-SA" altLang="en-US" dirty="0"/>
            </a:br>
            <a:r>
              <a:rPr lang="ar-SA" altLang="en-US" dirty="0"/>
              <a:t>يَا جَعْفَرَ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</a:t>
            </a:r>
            <a:r>
              <a:rPr lang="en-US" altLang="en-US" dirty="0"/>
              <a:t>-`</a:t>
            </a:r>
            <a:r>
              <a:rPr lang="en-US" altLang="en-US" dirty="0" err="1"/>
              <a:t>Abdullāh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Ja`far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12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مُحَمَّدٍ صَلَّى ٱللَّهُ عَلَيْهِ وَآلِهِ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 err="1"/>
              <a:t>Muḥammad</a:t>
            </a:r>
            <a:r>
              <a:rPr lang="en-US" altLang="en-US" dirty="0"/>
              <a:t>—may Allah send blessings to him and his Household.</a:t>
            </a:r>
          </a:p>
        </p:txBody>
      </p:sp>
    </p:spTree>
    <p:extLst>
      <p:ext uri="{BB962C8B-B14F-4D97-AF65-F5344CB8AC3E}">
        <p14:creationId xmlns:p14="http://schemas.microsoft.com/office/powerpoint/2010/main" val="2598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ٱلصَّادِقُ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Veracious!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367743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98988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28920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41107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60933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422520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81614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مُوسَى بْنَ جَعْفَرٍ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Mūsā</a:t>
            </a:r>
            <a:r>
              <a:rPr lang="en-US" altLang="en-US" dirty="0"/>
              <a:t> the son of </a:t>
            </a:r>
            <a:r>
              <a:rPr lang="en-US" altLang="en-US" dirty="0" err="1"/>
              <a:t>Ja`far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761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ٱلْكَاظِمُ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Suppressor [of rage]!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2862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222972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ٱلْقَاسِمِ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ar-SA" altLang="en-US" dirty="0"/>
              <a:t>يَا رَسُولَ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Abū’l-Qāsim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06707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70447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3434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00552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336676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309967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مُوسىٰ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Mūsā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693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ٱلرِّضَا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Amicable!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854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08187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0379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288577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إِمَامَ </a:t>
            </a:r>
            <a:r>
              <a:rPr lang="ar-SA" altLang="en-US" dirty="0" err="1"/>
              <a:t>ٱلرَّحْمَةِ</a:t>
            </a:r>
            <a:br>
              <a:rPr lang="ar-SA" altLang="en-US" dirty="0"/>
            </a:br>
            <a:r>
              <a:rPr lang="ar-SA" altLang="en-US" dirty="0"/>
              <a:t>يَا سَيِّدَنَا وَمَوْلاَنَا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Chief of Mercy!</a:t>
            </a:r>
          </a:p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93276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10111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50760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86832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جَعْفَرٍ</a:t>
            </a:r>
            <a:br>
              <a:rPr lang="en-US" altLang="en-US" dirty="0"/>
            </a:br>
            <a:r>
              <a:rPr lang="ar-SA" altLang="en-US" dirty="0"/>
              <a:t>يَا مُحَمَّدَ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Abū-Ja`far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Muḥammad</a:t>
            </a:r>
            <a:r>
              <a:rPr lang="en-US" altLang="en-US" dirty="0"/>
              <a:t>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373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ٱلتَّقِيُّ</a:t>
            </a:r>
            <a:r>
              <a:rPr lang="ar-SA" altLang="en-US" dirty="0"/>
              <a:t> </a:t>
            </a:r>
            <a:r>
              <a:rPr lang="ar-SA" altLang="en-US" dirty="0" err="1"/>
              <a:t>ٱلْجَوَادُ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pious and magnanimous!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71048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362125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338186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13731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49594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21601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14463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113021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</a:t>
            </a:r>
            <a:r>
              <a:rPr lang="ar-SA" altLang="en-US" dirty="0" err="1"/>
              <a:t>ٱلْحَسَنِ</a:t>
            </a:r>
            <a:br>
              <a:rPr lang="en-US" altLang="en-US" dirty="0"/>
            </a:br>
            <a:r>
              <a:rPr lang="ar-SA" altLang="en-US" dirty="0"/>
              <a:t>يَا عَلِيَّ بْنَ مُحَمَّدٍ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Abū’l</a:t>
            </a:r>
            <a:r>
              <a:rPr lang="en-US" altLang="en-US" dirty="0"/>
              <a:t>-Hasan!</a:t>
            </a:r>
          </a:p>
          <a:p>
            <a:pPr marL="342900" indent="-342900"/>
            <a:r>
              <a:rPr lang="en-US" altLang="en-US" dirty="0"/>
              <a:t>O `</a:t>
            </a:r>
            <a:r>
              <a:rPr lang="en-US" altLang="en-US" dirty="0" err="1"/>
              <a:t>Alī</a:t>
            </a:r>
            <a:r>
              <a:rPr lang="en-US" altLang="en-US" dirty="0"/>
              <a:t> the son of </a:t>
            </a:r>
            <a:r>
              <a:rPr lang="en-US" altLang="en-US" dirty="0" err="1"/>
              <a:t>Muḥammad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303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أَيُّهَا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ٱلنَّقِيُّ</a:t>
            </a:r>
            <a:br>
              <a:rPr lang="en-US" altLang="en-US" dirty="0"/>
            </a:br>
            <a:r>
              <a:rPr lang="ar-SA" altLang="en-US" dirty="0"/>
              <a:t>يَا بْنَ رَسُولِ ٱللَّهِ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guide and pure!</a:t>
            </a:r>
          </a:p>
          <a:p>
            <a:pPr marL="342900" indent="-342900"/>
            <a:r>
              <a:rPr lang="en-US" altLang="en-US" dirty="0"/>
              <a:t>O son of Allah’s Messenger!</a:t>
            </a:r>
          </a:p>
        </p:txBody>
      </p:sp>
    </p:spTree>
    <p:extLst>
      <p:ext uri="{BB962C8B-B14F-4D97-AF65-F5344CB8AC3E}">
        <p14:creationId xmlns:p14="http://schemas.microsoft.com/office/powerpoint/2010/main" val="19633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حُجَّةَ </a:t>
            </a:r>
            <a:r>
              <a:rPr lang="ar-SA" altLang="en-US" dirty="0" err="1"/>
              <a:t>ٱللَّهِ</a:t>
            </a:r>
            <a:r>
              <a:rPr lang="ar-SA" altLang="en-US" dirty="0"/>
              <a:t> عَلٰى خَلْقِهِ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Allah’s Argument against His creatures!</a:t>
            </a:r>
          </a:p>
        </p:txBody>
      </p:sp>
    </p:spTree>
    <p:extLst>
      <p:ext uri="{BB962C8B-B14F-4D97-AF65-F5344CB8AC3E}">
        <p14:creationId xmlns:p14="http://schemas.microsoft.com/office/powerpoint/2010/main" val="138797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يَا سَيِّدَنَا وَمَوْلاَنَا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our master and chief!</a:t>
            </a:r>
          </a:p>
        </p:txBody>
      </p:sp>
    </p:spTree>
    <p:extLst>
      <p:ext uri="{BB962C8B-B14F-4D97-AF65-F5344CB8AC3E}">
        <p14:creationId xmlns:p14="http://schemas.microsoft.com/office/powerpoint/2010/main" val="40892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إِنَّا تَوَجَّهْنَا وَٱسْتَشْفَعْنَا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We are turning our faces toward you, seeking your intercession</a:t>
            </a:r>
          </a:p>
        </p:txBody>
      </p:sp>
    </p:spTree>
    <p:extLst>
      <p:ext uri="{BB962C8B-B14F-4D97-AF65-F5344CB8AC3E}">
        <p14:creationId xmlns:p14="http://schemas.microsoft.com/office/powerpoint/2010/main" val="331037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وَتَوَسَّلْنَا بِكَ إِلَى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your advocacy for us before Allah;</a:t>
            </a:r>
          </a:p>
        </p:txBody>
      </p:sp>
    </p:spTree>
    <p:extLst>
      <p:ext uri="{BB962C8B-B14F-4D97-AF65-F5344CB8AC3E}">
        <p14:creationId xmlns:p14="http://schemas.microsoft.com/office/powerpoint/2010/main" val="398224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>
              <a:lnSpc>
                <a:spcPts val="6500"/>
              </a:lnSpc>
            </a:pPr>
            <a:r>
              <a:rPr lang="ar-SA" altLang="en-US" dirty="0"/>
              <a:t>وَقَدَّمْنَاكَ بَيْنَ يَدَيْ حَاجَاتِنَا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and we are presenting you [as our intermediary] for the settlement of our needs.</a:t>
            </a:r>
          </a:p>
        </p:txBody>
      </p:sp>
    </p:spTree>
    <p:extLst>
      <p:ext uri="{BB962C8B-B14F-4D97-AF65-F5344CB8AC3E}">
        <p14:creationId xmlns:p14="http://schemas.microsoft.com/office/powerpoint/2010/main" val="163137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وَجِيهاً عِنْدَ </a:t>
            </a:r>
            <a:r>
              <a:rPr lang="ar-SA" altLang="en-US" dirty="0" err="1"/>
              <a:t>ٱللَّهِ</a:t>
            </a:r>
            <a:br>
              <a:rPr lang="en-US" altLang="en-US" dirty="0"/>
            </a:br>
            <a:r>
              <a:rPr lang="ar-SA" altLang="en-US" dirty="0" err="1"/>
              <a:t>إِشْفَعْ</a:t>
            </a:r>
            <a:r>
              <a:rPr lang="ar-SA" altLang="en-US" dirty="0"/>
              <a:t> لَنَا عِنْدَ ٱللَّهِ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well-esteemed with Allah,</a:t>
            </a:r>
          </a:p>
          <a:p>
            <a:pPr marL="342900" indent="-342900"/>
            <a:r>
              <a:rPr lang="en-US" altLang="en-US" dirty="0"/>
              <a:t>please intercede for us before Allah.</a:t>
            </a:r>
          </a:p>
        </p:txBody>
      </p:sp>
    </p:spTree>
    <p:extLst>
      <p:ext uri="{BB962C8B-B14F-4D97-AF65-F5344CB8AC3E}">
        <p14:creationId xmlns:p14="http://schemas.microsoft.com/office/powerpoint/2010/main" val="263150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/>
            <a:r>
              <a:rPr lang="ar-SA" altLang="en-US" dirty="0"/>
              <a:t>يَا أَبَا مُحَمَّدٍ</a:t>
            </a:r>
            <a:br>
              <a:rPr lang="en-US" altLang="en-US" dirty="0"/>
            </a:br>
            <a:r>
              <a:rPr lang="ar-SA" altLang="en-US" dirty="0"/>
              <a:t>يَا حَسَنَ بْنَ عَلِيٍّ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O </a:t>
            </a:r>
            <a:r>
              <a:rPr lang="en-US" altLang="en-US" dirty="0" err="1"/>
              <a:t>Abū-Muḥammad</a:t>
            </a:r>
            <a:r>
              <a:rPr lang="en-US" altLang="en-US" dirty="0"/>
              <a:t>!</a:t>
            </a:r>
          </a:p>
          <a:p>
            <a:pPr marL="342900" indent="-342900"/>
            <a:r>
              <a:rPr lang="en-US" altLang="en-US" dirty="0"/>
              <a:t>O Hasan the son of `</a:t>
            </a:r>
            <a:r>
              <a:rPr lang="en-US" altLang="en-US" dirty="0" err="1"/>
              <a:t>Alī</a:t>
            </a:r>
            <a:r>
              <a:rPr lang="en-US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102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13088</TotalTime>
  <Words>2206</Words>
  <Application>Microsoft Office PowerPoint</Application>
  <PresentationFormat>Widescreen</PresentationFormat>
  <Paragraphs>310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3" baseType="lpstr">
      <vt:lpstr>Abbas</vt:lpstr>
      <vt:lpstr>Arabic Typesetting</vt:lpstr>
      <vt:lpstr>Arial</vt:lpstr>
      <vt:lpstr>Calibri Light</vt:lpstr>
      <vt:lpstr>Trebuchet MS</vt:lpstr>
      <vt:lpstr>AZ Duas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اَللَّهُمَّ إِنِّي أَسْالُكَ وَأَتَوَجَّهُ إِلَيْكَ</vt:lpstr>
      <vt:lpstr>بِنَبِيِّكَ نَبِيِّ ٱلرَّحْمَةِ</vt:lpstr>
      <vt:lpstr>مُحَمَّدٍ صَلَّى ٱللَّهُ عَلَيْهِ وَآلِهِ</vt:lpstr>
      <vt:lpstr>يَا أَبَا ٱلْقَاسِمِ  يَا رَسُولَ ٱللَّهِ</vt:lpstr>
      <vt:lpstr>يَا إِمَامَ ٱلرَّحْمَةِ 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ابَا ٱلْحَسَنِ يَا أَمِيرَ ٱلْمُؤْمِنِينَ</vt:lpstr>
      <vt:lpstr>يَا عَلِىَّ بْنَ أَبِي طَالِبٍ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فاطِمَةَ ٱلزَّهْرَاءُ يَا بِنْتَ مُحَمَّدٍ</vt:lpstr>
      <vt:lpstr>يَا قُرَّةَ عَيْنِ ٱلرَّسُولِ</vt:lpstr>
      <vt:lpstr>يَا سَيِّدَتَنَا وَمَوْلاَتَنَا</vt:lpstr>
      <vt:lpstr>إِنَّا تَوَجَّهْنَا وَٱسْتَشْفَعْنَا وَتَوَسَّلْنَا بِكِ إِلَى ٱللَّهِ</vt:lpstr>
      <vt:lpstr>وَقَدَّمْنَاكِ بَيْنَ يَدَيْ حَاجَاتِنَا</vt:lpstr>
      <vt:lpstr>يَا وَجِيهَةً عِنْدَ ٱللَّهِ إِشْفَعِي لَنَا عِنْدَ ٱللَّهِ</vt:lpstr>
      <vt:lpstr>يَا أَبَا مُحَمَّدٍ يَا حَسَنَ بْنَ عَلِيٍّ</vt:lpstr>
      <vt:lpstr>أَيُّهَا ٱلْمجْتَبىٰ يَا بْنَ رَسُولِ ٱللَّهِ</vt:lpstr>
      <vt:lpstr>يَا حُجَّةَ ٱللَّهِ عَلٰى خَلْقِهِ 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حُسَيْنَ بْنَ عَلِيٍّ</vt:lpstr>
      <vt:lpstr>أَيُّهَا ٱلشَّهِيدُ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عَلِىَّ بْنَ ٱلْحُسَيْنِ</vt:lpstr>
      <vt:lpstr>يَا زَيْنَ ٱلْعَابِدينَ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ٱلْبَاقِرُ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عَبْدِ ٱللَّهِ يَا جَعْفَرَ بْنَ مُحَمَّدٍ</vt:lpstr>
      <vt:lpstr>أَيُّهَا ٱلصَّادِقُ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مُوسَى بْنَ جَعْفَرٍ</vt:lpstr>
      <vt:lpstr>أَيُّهَا ٱلْكَاظِمُ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مُوسىٰ</vt:lpstr>
      <vt:lpstr>أَيُّهَا ٱلرِّضَا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جَعْفَرٍ يَا مُحَمَّدَ بْنَ عَلِيٍّ</vt:lpstr>
      <vt:lpstr>أَيُّهَا ٱلتَّقِيُّ ٱلْجَوَادُ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ٱلْحَسَنِ يَا عَلِيَّ بْنَ مُحَمَّدٍ</vt:lpstr>
      <vt:lpstr>أَيُّهَا ٱلْهَادِي ٱلنَّقِيُّ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أَبَا مُحَمَّدٍ يَا حَسَنَ بْنَ عَلِيٍّ</vt:lpstr>
      <vt:lpstr>أَيُّهَا ٱلزَّكِيُّ ٱلْعَسْكَرِيُّ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يَا وَصِيَّ ٱلْحَسَنِ وَٱلْخَلَفَ ٱلْحُجَّةَ</vt:lpstr>
      <vt:lpstr>أَيُّهَا ٱلْقَائِمُ ٱلْمُنْتَظَرُ ٱلْمَهْدِيُّ يَا بْنَ رَسُولِ ٱللَّهِ</vt:lpstr>
      <vt:lpstr>يَا حُجَّةَ ٱللَّهِ عَلٰى خَلْقِهِ</vt:lpstr>
      <vt:lpstr>يَا سَيِّدَنَا وَمَوْلاَنَا</vt:lpstr>
      <vt:lpstr>إِنَّا تَوَجَّهْنَا وَٱسْتَشْفَعْنَا</vt:lpstr>
      <vt:lpstr>وَتَوَسَّلْنَا بِكَ إِلَى ٱللَّهِ</vt:lpstr>
      <vt:lpstr>وَقَدَّمْنَاكَ بَيْنَ يَدَيْ حَاجَاتِنَا</vt:lpstr>
      <vt:lpstr>يَا وَجِيهاً عِنْدَ ٱللَّهِ إِشْفَعْ لَنَا عِنْدَ ٱللَّهِ</vt:lpstr>
      <vt:lpstr>PowerPoint Presentation</vt:lpstr>
      <vt:lpstr>يَا سَادَتِي وَمَوَالِيَّ إِنِّي تَوَجَّهْتُ بِكُمْ</vt:lpstr>
      <vt:lpstr>أَئِمَّتِي وَعُدَّتِي لِيَوْمِ فَقْرِي وَحَاجَتِي إِلَى ٱللَّهِ</vt:lpstr>
      <vt:lpstr>وَتَوَسَّلْتُ بِكُمْ إِلَى ٱللَّهِ وَٱسْتَشْفَعْتُ بِكُمْ إِلَى ٱللَّهِ</vt:lpstr>
      <vt:lpstr>فَٱشْفَعُوا لِي عِنْدَ ٱللَّهِ وَٱسْتَنْقِذُونِي مِنْ ذُنُوبِي عِنْدَ ٱللَّهِ</vt:lpstr>
      <vt:lpstr>فَإِنَّكُمْ وَسِيلَتِي إِلَى ٱللَّهِ وَبِحُبِّكُمْ وَبِقُرْبِكُمْ أَرْجُو نَجَاةً مِنَ ٱللَّهِ</vt:lpstr>
      <vt:lpstr>فَكُونُوا عِنْدَ ٱللَّهِ رَجَائِي يَا سَادَتِي يَا أَوْلِيَاءَ ٱللَّهِ</vt:lpstr>
      <vt:lpstr>صَلَّى ٱللَّهُ عَلَيْهِمْ أَجْمَعينَ</vt:lpstr>
      <vt:lpstr>وَلَعَنَ ٱللَّهُ أَعْدَاءَ ٱللَّهِ ظَالِمِيهِمْ مِنَ ٱلأَوَّلِينَ وَٱلآخِرِينَ</vt:lpstr>
      <vt:lpstr>آمِينَ رَبَّ ٱلْعَالَمينَ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2</cp:revision>
  <cp:lastPrinted>1601-01-01T00:00:00Z</cp:lastPrinted>
  <dcterms:created xsi:type="dcterms:W3CDTF">1601-01-01T00:00:00Z</dcterms:created>
  <dcterms:modified xsi:type="dcterms:W3CDTF">2024-07-04T07:43:24Z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