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62" r:id="rId2"/>
    <p:sldId id="5597" r:id="rId3"/>
    <p:sldId id="1090" r:id="rId4"/>
    <p:sldId id="3394" r:id="rId5"/>
    <p:sldId id="3395" r:id="rId6"/>
    <p:sldId id="3396" r:id="rId7"/>
    <p:sldId id="3397" r:id="rId8"/>
    <p:sldId id="3398" r:id="rId9"/>
    <p:sldId id="3399" r:id="rId10"/>
    <p:sldId id="3400" r:id="rId11"/>
    <p:sldId id="3401" r:id="rId12"/>
    <p:sldId id="3402" r:id="rId13"/>
    <p:sldId id="3403" r:id="rId14"/>
    <p:sldId id="3404" r:id="rId15"/>
    <p:sldId id="5579" r:id="rId16"/>
    <p:sldId id="3405" r:id="rId17"/>
    <p:sldId id="3494" r:id="rId18"/>
    <p:sldId id="3495" r:id="rId19"/>
    <p:sldId id="3496" r:id="rId20"/>
    <p:sldId id="5593" r:id="rId21"/>
    <p:sldId id="3408" r:id="rId22"/>
    <p:sldId id="3409" r:id="rId23"/>
    <p:sldId id="5581" r:id="rId24"/>
    <p:sldId id="3410" r:id="rId25"/>
    <p:sldId id="3411" r:id="rId26"/>
    <p:sldId id="3412" r:id="rId27"/>
    <p:sldId id="3413" r:id="rId28"/>
    <p:sldId id="3414" r:id="rId29"/>
    <p:sldId id="3415" r:id="rId30"/>
    <p:sldId id="5514" r:id="rId31"/>
    <p:sldId id="5515" r:id="rId32"/>
    <p:sldId id="5516" r:id="rId33"/>
    <p:sldId id="5517" r:id="rId34"/>
    <p:sldId id="5594" r:id="rId35"/>
    <p:sldId id="3419" r:id="rId36"/>
    <p:sldId id="3420" r:id="rId37"/>
    <p:sldId id="5519" r:id="rId38"/>
    <p:sldId id="5520" r:id="rId39"/>
    <p:sldId id="5521" r:id="rId40"/>
    <p:sldId id="5522" r:id="rId41"/>
    <p:sldId id="5523" r:id="rId42"/>
    <p:sldId id="5583" r:id="rId43"/>
    <p:sldId id="3425" r:id="rId44"/>
    <p:sldId id="3426" r:id="rId45"/>
    <p:sldId id="5525" r:id="rId46"/>
    <p:sldId id="5526" r:id="rId47"/>
    <p:sldId id="5527" r:id="rId48"/>
    <p:sldId id="5528" r:id="rId49"/>
    <p:sldId id="5529" r:id="rId50"/>
    <p:sldId id="5584" r:id="rId51"/>
    <p:sldId id="3431" r:id="rId52"/>
    <p:sldId id="3432" r:id="rId53"/>
    <p:sldId id="5531" r:id="rId54"/>
    <p:sldId id="5532" r:id="rId55"/>
    <p:sldId id="5533" r:id="rId56"/>
    <p:sldId id="5534" r:id="rId57"/>
    <p:sldId id="5535" r:id="rId58"/>
    <p:sldId id="5585" r:id="rId59"/>
    <p:sldId id="3437" r:id="rId60"/>
    <p:sldId id="3438" r:id="rId61"/>
    <p:sldId id="5537" r:id="rId62"/>
    <p:sldId id="5538" r:id="rId63"/>
    <p:sldId id="5539" r:id="rId64"/>
    <p:sldId id="5540" r:id="rId65"/>
    <p:sldId id="5541" r:id="rId66"/>
    <p:sldId id="5586" r:id="rId67"/>
    <p:sldId id="3443" r:id="rId68"/>
    <p:sldId id="3444" r:id="rId69"/>
    <p:sldId id="5543" r:id="rId70"/>
    <p:sldId id="5544" r:id="rId71"/>
    <p:sldId id="5545" r:id="rId72"/>
    <p:sldId id="5546" r:id="rId73"/>
    <p:sldId id="5547" r:id="rId74"/>
    <p:sldId id="5587" r:id="rId75"/>
    <p:sldId id="3449" r:id="rId76"/>
    <p:sldId id="3450" r:id="rId77"/>
    <p:sldId id="5549" r:id="rId78"/>
    <p:sldId id="5550" r:id="rId79"/>
    <p:sldId id="5551" r:id="rId80"/>
    <p:sldId id="5552" r:id="rId81"/>
    <p:sldId id="5553" r:id="rId82"/>
    <p:sldId id="5588" r:id="rId83"/>
    <p:sldId id="3455" r:id="rId84"/>
    <p:sldId id="3456" r:id="rId85"/>
    <p:sldId id="5555" r:id="rId86"/>
    <p:sldId id="5556" r:id="rId87"/>
    <p:sldId id="5557" r:id="rId88"/>
    <p:sldId id="5558" r:id="rId89"/>
    <p:sldId id="5559" r:id="rId90"/>
    <p:sldId id="5589" r:id="rId91"/>
    <p:sldId id="3461" r:id="rId92"/>
    <p:sldId id="3462" r:id="rId93"/>
    <p:sldId id="5561" r:id="rId94"/>
    <p:sldId id="5562" r:id="rId95"/>
    <p:sldId id="5563" r:id="rId96"/>
    <p:sldId id="5564" r:id="rId97"/>
    <p:sldId id="5565" r:id="rId98"/>
    <p:sldId id="5590" r:id="rId99"/>
    <p:sldId id="3467" r:id="rId100"/>
    <p:sldId id="3468" r:id="rId101"/>
    <p:sldId id="5567" r:id="rId102"/>
    <p:sldId id="5568" r:id="rId103"/>
    <p:sldId id="5569" r:id="rId104"/>
    <p:sldId id="5570" r:id="rId105"/>
    <p:sldId id="5571" r:id="rId106"/>
    <p:sldId id="5591" r:id="rId107"/>
    <p:sldId id="3473" r:id="rId108"/>
    <p:sldId id="3474" r:id="rId109"/>
    <p:sldId id="5573" r:id="rId110"/>
    <p:sldId id="5574" r:id="rId111"/>
    <p:sldId id="5575" r:id="rId112"/>
    <p:sldId id="5576" r:id="rId113"/>
    <p:sldId id="5577" r:id="rId114"/>
    <p:sldId id="5592" r:id="rId115"/>
    <p:sldId id="5513" r:id="rId116"/>
    <p:sldId id="3479" r:id="rId117"/>
    <p:sldId id="3481" r:id="rId118"/>
    <p:sldId id="3482" r:id="rId119"/>
    <p:sldId id="3483" r:id="rId120"/>
    <p:sldId id="3484" r:id="rId121"/>
    <p:sldId id="3485" r:id="rId122"/>
    <p:sldId id="3486" r:id="rId123"/>
    <p:sldId id="3487" r:id="rId124"/>
    <p:sldId id="3488" r:id="rId125"/>
    <p:sldId id="5598" r:id="rId126"/>
    <p:sldId id="5440" r:id="rId127"/>
  </p:sldIdLst>
  <p:sldSz cx="12192000" cy="6858000"/>
  <p:notesSz cx="6400800" cy="86868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800000"/>
    <a:srgbClr val="000099"/>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35" autoAdjust="0"/>
    <p:restoredTop sz="94660"/>
  </p:normalViewPr>
  <p:slideViewPr>
    <p:cSldViewPr showGuides="1">
      <p:cViewPr varScale="1">
        <p:scale>
          <a:sx n="105" d="100"/>
          <a:sy n="105" d="100"/>
        </p:scale>
        <p:origin x="444" y="96"/>
      </p:cViewPr>
      <p:guideLst/>
    </p:cSldViewPr>
  </p:slideViewPr>
  <p:notesTextViewPr>
    <p:cViewPr>
      <p:scale>
        <a:sx n="100" d="100"/>
        <a:sy n="100" d="100"/>
      </p:scale>
      <p:origin x="0" y="0"/>
    </p:cViewPr>
  </p:notesTextViewPr>
  <p:sorterViewPr>
    <p:cViewPr>
      <p:scale>
        <a:sx n="66" d="100"/>
        <a:sy n="66" d="100"/>
      </p:scale>
      <p:origin x="0" y="-1319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7065950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Custom Layout">
    <p:bg>
      <p:bgPr>
        <a:solidFill>
          <a:srgbClr val="00000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551384" y="538943"/>
            <a:ext cx="11089232" cy="5780114"/>
          </a:xfrm>
        </p:spPr>
        <p:txBody>
          <a:bodyPr/>
          <a:lstStyle>
            <a:lvl1pPr>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Tree>
    <p:extLst>
      <p:ext uri="{BB962C8B-B14F-4D97-AF65-F5344CB8AC3E}">
        <p14:creationId xmlns:p14="http://schemas.microsoft.com/office/powerpoint/2010/main" val="28555951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lnSpc>
                <a:spcPct val="130000"/>
              </a:lnSpc>
              <a:defRPr sz="8000">
                <a:latin typeface="Arabic Typesetting" panose="03020402040406030203" pitchFamily="66" charset="-78"/>
                <a:cs typeface="Arabic Typesetting" panose="03020402040406030203" pitchFamily="66" charset="-78"/>
              </a:defRPr>
            </a:lvl1pPr>
          </a:lstStyle>
          <a:p>
            <a:r>
              <a:rPr lang="ar-SA" noProof="0" dirty="0"/>
              <a:t>Click </a:t>
            </a:r>
            <a:r>
              <a:rPr lang="ar-SA" noProof="0" dirty="0" err="1"/>
              <a:t>to</a:t>
            </a:r>
            <a:r>
              <a:rPr lang="ar-SA" noProof="0" dirty="0"/>
              <a:t> </a:t>
            </a:r>
            <a:r>
              <a:rPr lang="ar-SA" noProof="0" dirty="0" err="1"/>
              <a:t>edit</a:t>
            </a:r>
            <a:r>
              <a:rPr lang="ar-SA" noProof="0" dirty="0"/>
              <a:t> </a:t>
            </a:r>
            <a:r>
              <a:rPr lang="ar-SA" noProof="0" dirty="0" err="1"/>
              <a:t>Master</a:t>
            </a:r>
            <a:r>
              <a:rPr lang="ar-SA" noProof="0" dirty="0"/>
              <a:t> </a:t>
            </a:r>
            <a:r>
              <a:rPr lang="ar-SA" noProof="0" dirty="0" err="1"/>
              <a:t>title</a:t>
            </a:r>
            <a:r>
              <a:rPr lang="ar-SA" noProof="0" dirty="0"/>
              <a:t> </a:t>
            </a:r>
            <a:r>
              <a:rPr lang="ar-SA" noProof="0" dirty="0" err="1"/>
              <a:t>style</a:t>
            </a:r>
            <a:endParaRPr lang="ar-SA" noProof="0"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atin typeface="Calibri Light" panose="020F0302020204030204" pitchFamily="34" charset="0"/>
                <a:ea typeface="Calibri Light" panose="020F0302020204030204" pitchFamily="34" charset="0"/>
                <a:cs typeface="Calibri Light" panose="020F0302020204030204" pitchFamily="34" charset="0"/>
              </a:defRPr>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16753197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92EBB38-B933-7DDE-DA09-A62254A84C20}"/>
              </a:ext>
            </a:extLst>
          </p:cNvPr>
          <p:cNvPicPr>
            <a:picLocks noChangeAspect="1"/>
          </p:cNvPicPr>
          <p:nvPr userDrawn="1"/>
        </p:nvPicPr>
        <p:blipFill rotWithShape="1">
          <a:blip r:embed="rId5">
            <a:alphaModFix amt="18000"/>
          </a:blip>
          <a:srcRect b="25000"/>
          <a:stretch/>
        </p:blipFill>
        <p:spPr>
          <a:xfrm>
            <a:off x="0" y="0"/>
            <a:ext cx="12192000" cy="6858000"/>
          </a:xfrm>
          <a:prstGeom prst="rect">
            <a:avLst/>
          </a:prstGeom>
        </p:spPr>
      </p:pic>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Tree>
    <p:extLst>
      <p:ext uri="{BB962C8B-B14F-4D97-AF65-F5344CB8AC3E}">
        <p14:creationId xmlns:p14="http://schemas.microsoft.com/office/powerpoint/2010/main" val="35160487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6600">
          <a:solidFill>
            <a:schemeClr val="tx1">
              <a:lumMod val="85000"/>
            </a:schemeClr>
          </a:solidFill>
          <a:latin typeface="Arabic Typesetting" panose="03020402040406030203" pitchFamily="66" charset="-78"/>
          <a:ea typeface="+mj-ea"/>
          <a:cs typeface="Arabic Typesetting" panose="03020402040406030203" pitchFamily="66" charset="-78"/>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4800">
          <a:solidFill>
            <a:schemeClr val="tx1">
              <a:lumMod val="85000"/>
            </a:schemeClr>
          </a:solidFill>
          <a:latin typeface="Arabic Typesetting" panose="03020402040406030203" pitchFamily="66" charset="-78"/>
          <a:ea typeface="+mn-ea"/>
          <a:cs typeface="Arabic Typesetting" panose="03020402040406030203" pitchFamily="66" charset="-78"/>
        </a:defRPr>
      </a:lvl1pPr>
      <a:lvl2pPr marL="742950" indent="-285750" algn="l" rtl="0" eaLnBrk="1" fontAlgn="base" hangingPunct="1">
        <a:spcBef>
          <a:spcPct val="20000"/>
        </a:spcBef>
        <a:spcAft>
          <a:spcPct val="0"/>
        </a:spcAft>
        <a:buChar char="–"/>
        <a:defRPr sz="4400">
          <a:solidFill>
            <a:schemeClr val="tx1">
              <a:lumMod val="85000"/>
            </a:schemeClr>
          </a:solidFill>
          <a:latin typeface="Arabic Typesetting" panose="03020402040406030203" pitchFamily="66" charset="-78"/>
          <a:cs typeface="Arabic Typesetting" panose="03020402040406030203" pitchFamily="66" charset="-78"/>
        </a:defRPr>
      </a:lvl2pPr>
      <a:lvl3pPr marL="1143000" indent="-228600" algn="l" rtl="0" eaLnBrk="1" fontAlgn="base" hangingPunct="1">
        <a:spcBef>
          <a:spcPct val="20000"/>
        </a:spcBef>
        <a:spcAft>
          <a:spcPct val="0"/>
        </a:spcAft>
        <a:buChar char="•"/>
        <a:defRPr sz="4000">
          <a:solidFill>
            <a:schemeClr val="tx1">
              <a:lumMod val="85000"/>
            </a:schemeClr>
          </a:solidFill>
          <a:latin typeface="Arabic Typesetting" panose="03020402040406030203" pitchFamily="66" charset="-78"/>
          <a:cs typeface="Arabic Typesetting" panose="03020402040406030203" pitchFamily="66" charset="-78"/>
        </a:defRPr>
      </a:lvl3pPr>
      <a:lvl4pPr marL="16002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4pPr>
      <a:lvl5pPr marL="2057400" indent="-228600" algn="l" rtl="0" eaLnBrk="1" fontAlgn="base" hangingPunct="1">
        <a:spcBef>
          <a:spcPct val="20000"/>
        </a:spcBef>
        <a:spcAft>
          <a:spcPct val="0"/>
        </a:spcAft>
        <a:buChar char="»"/>
        <a:defRPr sz="3600">
          <a:solidFill>
            <a:schemeClr val="tx1">
              <a:lumMod val="85000"/>
            </a:schemeClr>
          </a:solidFill>
          <a:latin typeface="Arabic Typesetting" panose="03020402040406030203" pitchFamily="66" charset="-78"/>
          <a:cs typeface="Arabic Typesetting" panose="03020402040406030203" pitchFamily="66" charset="-78"/>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C4B2C2D-4E55-2147-8B88-60CCD5C48563}"/>
              </a:ext>
            </a:extLst>
          </p:cNvPr>
          <p:cNvPicPr>
            <a:picLocks noChangeAspect="1"/>
          </p:cNvPicPr>
          <p:nvPr/>
        </p:nvPicPr>
        <p:blipFill rotWithShape="1">
          <a:blip r:embed="rId2"/>
          <a:srcRect l="10784" t="12799" r="27248" b="11727"/>
          <a:stretch/>
        </p:blipFill>
        <p:spPr>
          <a:xfrm>
            <a:off x="5162550" y="0"/>
            <a:ext cx="7029450" cy="6849289"/>
          </a:xfrm>
          <a:prstGeom prst="rect">
            <a:avLst/>
          </a:prstGeom>
        </p:spPr>
      </p:pic>
      <p:sp>
        <p:nvSpPr>
          <p:cNvPr id="4" name="TextBox 3">
            <a:extLst>
              <a:ext uri="{FF2B5EF4-FFF2-40B4-BE49-F238E27FC236}">
                <a16:creationId xmlns:a16="http://schemas.microsoft.com/office/drawing/2014/main" id="{AAC058F4-8092-7F8E-980E-595091FCF798}"/>
              </a:ext>
            </a:extLst>
          </p:cNvPr>
          <p:cNvSpPr txBox="1"/>
          <p:nvPr/>
        </p:nvSpPr>
        <p:spPr>
          <a:xfrm>
            <a:off x="2464211"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p:txBody>
      </p:sp>
      <p:sp>
        <p:nvSpPr>
          <p:cNvPr id="9" name="TextBox 8">
            <a:extLst>
              <a:ext uri="{FF2B5EF4-FFF2-40B4-BE49-F238E27FC236}">
                <a16:creationId xmlns:a16="http://schemas.microsoft.com/office/drawing/2014/main" id="{E92170D6-7FFF-3281-75E9-55571870E894}"/>
              </a:ext>
            </a:extLst>
          </p:cNvPr>
          <p:cNvSpPr txBox="1"/>
          <p:nvPr/>
        </p:nvSpPr>
        <p:spPr>
          <a:xfrm>
            <a:off x="873797" y="1838434"/>
            <a:ext cx="6374332" cy="1446550"/>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8800" b="0" i="0" u="none" strike="noStrike" kern="1200" cap="none" spc="0" normalizeH="0" baseline="0" noProof="0" dirty="0">
                <a:ln>
                  <a:noFill/>
                </a:ln>
                <a:solidFill>
                  <a:srgbClr val="E6B976"/>
                </a:solidFill>
                <a:effectLst/>
                <a:uLnTx/>
                <a:uFillTx/>
                <a:latin typeface="Abbas" panose="02000000000000000000" pitchFamily="2" charset="-78"/>
                <a:ea typeface="+mn-ea"/>
                <a:cs typeface="Abbas" panose="02000000000000000000" pitchFamily="2" charset="-78"/>
              </a:rPr>
              <a:t>دعاء التوسل</a:t>
            </a:r>
          </a:p>
        </p:txBody>
      </p:sp>
      <p:sp>
        <p:nvSpPr>
          <p:cNvPr id="12" name="TextBox 11">
            <a:extLst>
              <a:ext uri="{FF2B5EF4-FFF2-40B4-BE49-F238E27FC236}">
                <a16:creationId xmlns:a16="http://schemas.microsoft.com/office/drawing/2014/main" id="{1BE29220-8368-0C85-B81C-FFC0AC094D33}"/>
              </a:ext>
            </a:extLst>
          </p:cNvPr>
          <p:cNvSpPr txBox="1"/>
          <p:nvPr/>
        </p:nvSpPr>
        <p:spPr>
          <a:xfrm>
            <a:off x="657772" y="4346268"/>
            <a:ext cx="6806380" cy="232255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اللهُمَّ وَلا تَسْلُبْنَا اليَقِينَ لِطُولِ الأمَدِ فِي غَيْبَتِهِ وَانْقِطاعِ خَبَرِهِ عَنّا وَلا تُنْسِنا ذِكْرَهُ وَانْتِظارَهُ وَالإيمانَ بِهِ وَقُوَّةَ اليَقِينَ فِي ظُهُورِهِ وَالدُّعاءَ لَهُ وَالصَّلاةَ عَلَيْهِ </a:t>
            </a:r>
            <a:endParaRPr kumimoji="0" lang="en-CA" sz="24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“O Allah, do not deprive us of certainty due to the prolongation of his occultation and cessation of news of him from us, and do not let us forget his remembrance and his awaiting, and with it increase our belief in him, the strength of certainty in his reappearance, praying for him and invoking blessings on him”</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a:spLocks/>
          </p:cNvSpPr>
          <p:nvPr/>
        </p:nvSpPr>
        <p:spPr>
          <a:xfrm>
            <a:off x="8116059" y="5507547"/>
            <a:ext cx="3328784" cy="781689"/>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إِنَّهُمْ</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يَرَوْنَهُ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بَعِيداً</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وَنَرَاهُ</a:t>
            </a:r>
            <a:r>
              <a:rPr kumimoji="0" lang="ur-PK"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rPr>
              <a:t> </a:t>
            </a:r>
            <a:r>
              <a:rPr kumimoji="0" lang="ur-PK" sz="2000" b="0" i="0" u="none" strike="noStrike" kern="1200" cap="none" spc="0" normalizeH="0" baseline="0" noProof="0" dirty="0" err="1">
                <a:ln>
                  <a:noFill/>
                </a:ln>
                <a:solidFill>
                  <a:srgbClr val="F4E1C4"/>
                </a:solidFill>
                <a:effectLst/>
                <a:uLnTx/>
                <a:uFillTx/>
                <a:latin typeface="Abbas" panose="02000000000000000000" pitchFamily="2" charset="-78"/>
                <a:ea typeface="+mn-ea"/>
                <a:cs typeface="Abbas" panose="02000000000000000000" pitchFamily="2" charset="-78"/>
              </a:rPr>
              <a:t>قَرِيباً</a:t>
            </a:r>
            <a:endParaRPr kumimoji="0" lang="en-CA" sz="2000" b="0" i="0" u="none" strike="noStrike" kern="1200" cap="none" spc="0" normalizeH="0" baseline="0" noProof="0" dirty="0">
              <a:ln>
                <a:noFill/>
              </a:ln>
              <a:solidFill>
                <a:srgbClr val="F4E1C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CA"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a:t>
            </a:r>
            <a:r>
              <a:rPr kumimoji="0" lang="en-US" sz="11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rPr>
              <a:t>Surely, they see it to be far off, and We see it near”</a:t>
            </a:r>
            <a:endParaRPr kumimoji="0" lang="en-CA" sz="1200" b="0" i="1" u="none" strike="noStrike" kern="1200" cap="none" spc="0" normalizeH="0" baseline="0" noProof="0" dirty="0">
              <a:ln>
                <a:noFill/>
              </a:ln>
              <a:solidFill>
                <a:srgbClr val="F4E1C4"/>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58866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21699344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ٱلزَّكِيُّ</a:t>
            </a:r>
            <a:r>
              <a:rPr lang="ar-SA" altLang="en-US" dirty="0"/>
              <a:t> </a:t>
            </a:r>
            <a:r>
              <a:rPr lang="ar-SA" altLang="en-US" dirty="0" err="1"/>
              <a:t>ٱلْعَسْكَرِيُّ</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Wise one and warrior!</a:t>
            </a:r>
          </a:p>
          <a:p>
            <a:r>
              <a:rPr lang="en-US" altLang="en-US" dirty="0"/>
              <a:t>O son of Allah’s Messenger!</a:t>
            </a:r>
          </a:p>
        </p:txBody>
      </p:sp>
    </p:spTree>
    <p:extLst>
      <p:ext uri="{BB962C8B-B14F-4D97-AF65-F5344CB8AC3E}">
        <p14:creationId xmlns:p14="http://schemas.microsoft.com/office/powerpoint/2010/main" val="41034700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5447155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35849871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7074656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17981639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2651726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3129941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وَصِيَّ </a:t>
            </a:r>
            <a:r>
              <a:rPr lang="ar-SA" altLang="en-US" dirty="0" err="1"/>
              <a:t>ٱلْحَسَنِ</a:t>
            </a:r>
            <a:br>
              <a:rPr lang="en-US" altLang="en-US" dirty="0"/>
            </a:br>
            <a:r>
              <a:rPr lang="ar-SA" altLang="en-US" dirty="0" err="1"/>
              <a:t>وَٱلْخَلَفَ</a:t>
            </a:r>
            <a:r>
              <a:rPr lang="ar-SA" altLang="en-US" dirty="0"/>
              <a:t> </a:t>
            </a:r>
            <a:r>
              <a:rPr lang="ar-SA" altLang="en-US" dirty="0" err="1"/>
              <a:t>ٱلْحُجَّةَ</a:t>
            </a:r>
            <a:endParaRPr lang="ar-SA"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successor of al-Hasan!</a:t>
            </a:r>
          </a:p>
          <a:p>
            <a:r>
              <a:rPr lang="en-US" altLang="en-US" dirty="0"/>
              <a:t>O descendant of the [</a:t>
            </a:r>
            <a:r>
              <a:rPr lang="en-US" altLang="en-US" dirty="0" err="1"/>
              <a:t>Infallibles</a:t>
            </a:r>
            <a:r>
              <a:rPr lang="en-US" altLang="en-US" dirty="0"/>
              <a:t> and] Argument [of Allah]!</a:t>
            </a:r>
          </a:p>
        </p:txBody>
      </p:sp>
    </p:spTree>
    <p:extLst>
      <p:ext uri="{BB962C8B-B14F-4D97-AF65-F5344CB8AC3E}">
        <p14:creationId xmlns:p14="http://schemas.microsoft.com/office/powerpoint/2010/main" val="5877273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ٱلْقَائِمُ </a:t>
            </a:r>
            <a:r>
              <a:rPr lang="ar-SA" altLang="en-US" dirty="0" err="1"/>
              <a:t>ٱلْمُنْتَظَرُ</a:t>
            </a:r>
            <a:r>
              <a:rPr lang="ar-SA" altLang="en-US" dirty="0"/>
              <a:t> </a:t>
            </a:r>
            <a:r>
              <a:rPr lang="ar-SA" altLang="en-US" dirty="0" err="1"/>
              <a:t>ٱلْمَهْدِيُّ</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Riser, Awaited, and Well-guided!</a:t>
            </a:r>
          </a:p>
          <a:p>
            <a:r>
              <a:rPr lang="en-US" altLang="en-US" dirty="0"/>
              <a:t>O son of Allah’s Messenger!</a:t>
            </a:r>
          </a:p>
        </p:txBody>
      </p:sp>
    </p:spTree>
    <p:extLst>
      <p:ext uri="{BB962C8B-B14F-4D97-AF65-F5344CB8AC3E}">
        <p14:creationId xmlns:p14="http://schemas.microsoft.com/office/powerpoint/2010/main" val="24659783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4725161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21143049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17492505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18076192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41054137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0934406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5126070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AE3F82-7D8B-3B6C-A4A9-B97D96522A9B}"/>
              </a:ext>
            </a:extLst>
          </p:cNvPr>
          <p:cNvSpPr>
            <a:spLocks noGrp="1"/>
          </p:cNvSpPr>
          <p:nvPr>
            <p:ph type="title"/>
          </p:nvPr>
        </p:nvSpPr>
        <p:spPr/>
        <p:txBody>
          <a:bodyPr/>
          <a:lstStyle/>
          <a:p>
            <a:endParaRPr lang="en-CA"/>
          </a:p>
        </p:txBody>
      </p:sp>
      <p:sp>
        <p:nvSpPr>
          <p:cNvPr id="3" name="Text Placeholder 2">
            <a:extLst>
              <a:ext uri="{FF2B5EF4-FFF2-40B4-BE49-F238E27FC236}">
                <a16:creationId xmlns:a16="http://schemas.microsoft.com/office/drawing/2014/main" id="{0956B25A-BDD8-029A-0656-D97510E6F0C1}"/>
              </a:ext>
            </a:extLst>
          </p:cNvPr>
          <p:cNvSpPr>
            <a:spLocks noGrp="1"/>
          </p:cNvSpPr>
          <p:nvPr>
            <p:ph type="body" sz="quarter" idx="10"/>
          </p:nvPr>
        </p:nvSpPr>
        <p:spPr>
          <a:xfrm>
            <a:off x="2171700" y="4495801"/>
            <a:ext cx="7848600" cy="1905000"/>
          </a:xfrm>
        </p:spPr>
        <p:txBody>
          <a:bodyPr/>
          <a:lstStyle/>
          <a:p>
            <a:r>
              <a:rPr lang="en-US" dirty="0"/>
              <a:t>You may now beseech Almighty Allah to grant your needs, and they will be settled, if Allah permits.</a:t>
            </a:r>
            <a:endParaRPr lang="en-CA" dirty="0"/>
          </a:p>
        </p:txBody>
      </p:sp>
    </p:spTree>
    <p:extLst>
      <p:ext uri="{BB962C8B-B14F-4D97-AF65-F5344CB8AC3E}">
        <p14:creationId xmlns:p14="http://schemas.microsoft.com/office/powerpoint/2010/main" val="42609989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سَادَتِي وَمَوَالِيَّ</a:t>
            </a:r>
            <a:r>
              <a:rPr lang="en-US" altLang="en-US" dirty="0"/>
              <a:t> </a:t>
            </a:r>
            <a:r>
              <a:rPr lang="ar-SA" altLang="en-US" dirty="0"/>
              <a:t>إِنِّي تَوَجَّهْتُ بِكُمْ</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my chiefs and masters!</a:t>
            </a:r>
          </a:p>
          <a:p>
            <a:r>
              <a:rPr lang="en-US" altLang="en-US" dirty="0"/>
              <a:t>I am turning my face toward Allah in the names of you [all],</a:t>
            </a:r>
          </a:p>
        </p:txBody>
      </p:sp>
    </p:spTree>
    <p:extLst>
      <p:ext uri="{BB962C8B-B14F-4D97-AF65-F5344CB8AC3E}">
        <p14:creationId xmlns:p14="http://schemas.microsoft.com/office/powerpoint/2010/main" val="4950201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أَئِمَّتِي وَعُدَّتِي</a:t>
            </a:r>
            <a:r>
              <a:rPr lang="en-US" altLang="en-US" dirty="0"/>
              <a:t> </a:t>
            </a:r>
            <a:r>
              <a:rPr lang="ar-SA" altLang="en-US" dirty="0"/>
              <a:t>لِيَوْمِ فَقْرِي وَحَاجَتِي</a:t>
            </a:r>
            <a:r>
              <a:rPr lang="en-US" altLang="en-US" dirty="0"/>
              <a:t> </a:t>
            </a:r>
            <a:r>
              <a:rPr lang="ar-SA" altLang="en-US" dirty="0"/>
              <a:t>إِلَى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for you are my leaders and my supporters</a:t>
            </a:r>
          </a:p>
          <a:p>
            <a:r>
              <a:rPr lang="en-US" altLang="en-US" dirty="0"/>
              <a:t>on the day of my destitution and neediness</a:t>
            </a:r>
          </a:p>
          <a:p>
            <a:r>
              <a:rPr lang="en-US" altLang="en-US" dirty="0"/>
              <a:t>before Allah.</a:t>
            </a:r>
          </a:p>
        </p:txBody>
      </p:sp>
    </p:spTree>
    <p:extLst>
      <p:ext uri="{BB962C8B-B14F-4D97-AF65-F5344CB8AC3E}">
        <p14:creationId xmlns:p14="http://schemas.microsoft.com/office/powerpoint/2010/main" val="37630256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وَتَوَسَّلْتُ بِكُمْ إِلَى </a:t>
            </a:r>
            <a:r>
              <a:rPr lang="ar-SA" altLang="en-US" dirty="0" err="1"/>
              <a:t>ٱللَّهِ</a:t>
            </a:r>
            <a:br>
              <a:rPr lang="en-US" altLang="en-US" dirty="0"/>
            </a:br>
            <a:r>
              <a:rPr lang="ar-SA" altLang="en-US" dirty="0" err="1"/>
              <a:t>وَٱسْتَشْفَعْتُ</a:t>
            </a:r>
            <a:r>
              <a:rPr lang="ar-SA" altLang="en-US" dirty="0"/>
              <a:t> بِكُمْ إِلَى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I am seeking your advocacy for me before Allah</a:t>
            </a:r>
          </a:p>
          <a:p>
            <a:r>
              <a:rPr lang="en-US" altLang="en-US" dirty="0"/>
              <a:t>and seeking your intercession for me before Allah;</a:t>
            </a:r>
          </a:p>
        </p:txBody>
      </p:sp>
    </p:spTree>
    <p:extLst>
      <p:ext uri="{BB962C8B-B14F-4D97-AF65-F5344CB8AC3E}">
        <p14:creationId xmlns:p14="http://schemas.microsoft.com/office/powerpoint/2010/main" val="28119551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فَٱشْفَعُوا لِي عِنْدَ </a:t>
            </a:r>
            <a:r>
              <a:rPr lang="ar-SA" altLang="en-US" dirty="0" err="1"/>
              <a:t>ٱللَّهِ</a:t>
            </a:r>
            <a:br>
              <a:rPr lang="en-US" altLang="en-US" dirty="0"/>
            </a:br>
            <a:r>
              <a:rPr lang="ar-SA" altLang="en-US" dirty="0" err="1"/>
              <a:t>وَٱسْتَنْقِذُونِي</a:t>
            </a:r>
            <a:r>
              <a:rPr lang="ar-SA" altLang="en-US" dirty="0"/>
              <a:t> مِنْ ذُنُوبِي عِنْدَ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so, (please) intercede for me before Allah</a:t>
            </a:r>
          </a:p>
          <a:p>
            <a:r>
              <a:rPr lang="en-US" altLang="en-US" dirty="0"/>
              <a:t>and save me from my sins before Allah,</a:t>
            </a:r>
          </a:p>
        </p:txBody>
      </p:sp>
    </p:spTree>
    <p:extLst>
      <p:ext uri="{BB962C8B-B14F-4D97-AF65-F5344CB8AC3E}">
        <p14:creationId xmlns:p14="http://schemas.microsoft.com/office/powerpoint/2010/main" val="38890080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6912784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فَإِنَّكُمْ وَسِيلَتِي إِلَى </a:t>
            </a:r>
            <a:r>
              <a:rPr lang="ar-SA" altLang="en-US" dirty="0" err="1"/>
              <a:t>ٱللَّهِ</a:t>
            </a:r>
            <a:br>
              <a:rPr lang="en-US" altLang="en-US" dirty="0"/>
            </a:br>
            <a:r>
              <a:rPr lang="ar-SA" altLang="en-US" dirty="0"/>
              <a:t>وَبِحُبِّكُمْ وَبِقُرْبِكُمْ أَرْجُو نَجَاةً مِنَ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for you are my means to Allah and through my love for you and my seeking nearness to you do I hope for salvation from Allah.</a:t>
            </a:r>
          </a:p>
        </p:txBody>
      </p:sp>
    </p:spTree>
    <p:extLst>
      <p:ext uri="{BB962C8B-B14F-4D97-AF65-F5344CB8AC3E}">
        <p14:creationId xmlns:p14="http://schemas.microsoft.com/office/powerpoint/2010/main" val="29484705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فَكُونُوا عِنْدَ </a:t>
            </a:r>
            <a:r>
              <a:rPr lang="ar-SA" altLang="en-US" dirty="0" err="1"/>
              <a:t>ٱللَّهِ</a:t>
            </a:r>
            <a:r>
              <a:rPr lang="ar-SA" altLang="en-US" dirty="0"/>
              <a:t> رَجَائِي</a:t>
            </a:r>
            <a:br>
              <a:rPr lang="en-US" altLang="en-US" dirty="0"/>
            </a:br>
            <a:r>
              <a:rPr lang="ar-SA" altLang="en-US" dirty="0"/>
              <a:t>يَا سَادَتِي يَا أَوْلِيَاءَ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So, be my hope before Allah.</a:t>
            </a:r>
          </a:p>
          <a:p>
            <a:r>
              <a:rPr lang="en-US" altLang="en-US" dirty="0"/>
              <a:t>O my masters! O Allah’s intimate servants!</a:t>
            </a:r>
          </a:p>
        </p:txBody>
      </p:sp>
    </p:spTree>
    <p:extLst>
      <p:ext uri="{BB962C8B-B14F-4D97-AF65-F5344CB8AC3E}">
        <p14:creationId xmlns:p14="http://schemas.microsoft.com/office/powerpoint/2010/main" val="28993049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صَلَّى ٱللَّهُ عَلَيْهِمْ أَجْمَعينَ</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May Allah bless you all</a:t>
            </a:r>
          </a:p>
        </p:txBody>
      </p:sp>
    </p:spTree>
    <p:extLst>
      <p:ext uri="{BB962C8B-B14F-4D97-AF65-F5344CB8AC3E}">
        <p14:creationId xmlns:p14="http://schemas.microsoft.com/office/powerpoint/2010/main" val="20632516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وَلَعَنَ </a:t>
            </a:r>
            <a:r>
              <a:rPr lang="ar-SA" altLang="en-US" dirty="0" err="1"/>
              <a:t>ٱللَّهُ</a:t>
            </a:r>
            <a:r>
              <a:rPr lang="ar-SA" altLang="en-US" dirty="0"/>
              <a:t> أَعْدَاءَ ٱللَّهِ ظَالِمِيهِمْ</a:t>
            </a:r>
            <a:r>
              <a:rPr lang="en-US" altLang="en-US" dirty="0"/>
              <a:t> </a:t>
            </a:r>
            <a:r>
              <a:rPr lang="ar-SA" altLang="en-US" dirty="0"/>
              <a:t>مِنَ </a:t>
            </a:r>
            <a:r>
              <a:rPr lang="ar-SA" altLang="en-US" dirty="0" err="1"/>
              <a:t>ٱلأَوَّلِينَ</a:t>
            </a:r>
            <a:r>
              <a:rPr lang="ar-SA" altLang="en-US" dirty="0"/>
              <a:t> </a:t>
            </a:r>
            <a:r>
              <a:rPr lang="ar-SA" altLang="en-US" dirty="0" err="1"/>
              <a:t>وَٱلآخِرِينَ</a:t>
            </a:r>
            <a:endParaRPr lang="ar-SA"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may Allah remove the blessings from the enemies of Allah; those who wronged you,</a:t>
            </a:r>
          </a:p>
          <a:p>
            <a:r>
              <a:rPr lang="en-US" altLang="en-US" dirty="0"/>
              <a:t>from the past and the last generations.</a:t>
            </a:r>
          </a:p>
        </p:txBody>
      </p:sp>
    </p:spTree>
    <p:extLst>
      <p:ext uri="{BB962C8B-B14F-4D97-AF65-F5344CB8AC3E}">
        <p14:creationId xmlns:p14="http://schemas.microsoft.com/office/powerpoint/2010/main" val="13596253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آمِينَ رَبَّ ٱلْعَالَمينَ</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Respond to us, O Lord of the Worlds!</a:t>
            </a:r>
          </a:p>
        </p:txBody>
      </p:sp>
    </p:spTree>
    <p:extLst>
      <p:ext uri="{BB962C8B-B14F-4D97-AF65-F5344CB8AC3E}">
        <p14:creationId xmlns:p14="http://schemas.microsoft.com/office/powerpoint/2010/main" val="20787143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200447978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xfrm>
            <a:off x="550863" y="920621"/>
            <a:ext cx="11090275" cy="5016758"/>
          </a:xfrm>
          <a:noFill/>
        </p:spPr>
        <p:txBody>
          <a:bodyPr wrap="square">
            <a:spAutoFit/>
          </a:bodyPr>
          <a:lstStyle/>
          <a:p>
            <a:r>
              <a:rPr lang="en-US" altLang="en-US" dirty="0"/>
              <a:t>Please recite a </a:t>
            </a:r>
            <a:br>
              <a:rPr lang="en-US" altLang="en-US" dirty="0"/>
            </a:br>
            <a:r>
              <a:rPr lang="en-US" altLang="en-US" dirty="0"/>
              <a:t>Surah </a:t>
            </a:r>
            <a:r>
              <a:rPr lang="en-CA" altLang="en-US" dirty="0"/>
              <a:t>a</a:t>
            </a:r>
            <a:r>
              <a:rPr lang="en-US" altLang="en-US" dirty="0"/>
              <a:t>l-</a:t>
            </a:r>
            <a:r>
              <a:rPr lang="en-US" altLang="en-US" dirty="0" err="1"/>
              <a:t>Fatiha</a:t>
            </a:r>
            <a:br>
              <a:rPr lang="en-US" altLang="en-US" dirty="0"/>
            </a:br>
            <a:r>
              <a:rPr lang="en-US" altLang="en-US" dirty="0"/>
              <a:t>for</a:t>
            </a:r>
            <a:br>
              <a:rPr lang="en-US" altLang="en-US" dirty="0"/>
            </a:br>
            <a:r>
              <a:rPr lang="en-US" altLang="en-US" dirty="0"/>
              <a:t>all </a:t>
            </a:r>
            <a:r>
              <a:rPr lang="en-US" altLang="en-US" dirty="0" err="1"/>
              <a:t>marhumeen</a:t>
            </a:r>
            <a:endParaRPr lang="en-GB" alt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a:t>
            </a:r>
            <a:r>
              <a:rPr lang="ar-SA" altLang="en-US" dirty="0" err="1"/>
              <a:t>ابَا</a:t>
            </a:r>
            <a:r>
              <a:rPr lang="ar-SA" altLang="en-US" dirty="0"/>
              <a:t> </a:t>
            </a:r>
            <a:r>
              <a:rPr lang="ar-SA" altLang="en-US" dirty="0" err="1"/>
              <a:t>ٱلْحَسَنِ</a:t>
            </a:r>
            <a:br>
              <a:rPr lang="en-US" altLang="en-US" dirty="0"/>
            </a:br>
            <a:r>
              <a:rPr lang="ar-SA" altLang="en-US" dirty="0"/>
              <a:t>يَا أَمِيرَ ٱلْمُؤْمِنِينَ</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a:t>
            </a:r>
            <a:r>
              <a:rPr lang="en-US" altLang="en-US" dirty="0"/>
              <a:t>-Hasan!</a:t>
            </a:r>
          </a:p>
          <a:p>
            <a:r>
              <a:rPr lang="en-US" altLang="en-US" dirty="0"/>
              <a:t>O commander of the Believers!</a:t>
            </a:r>
          </a:p>
        </p:txBody>
      </p:sp>
    </p:spTree>
    <p:extLst>
      <p:ext uri="{BB962C8B-B14F-4D97-AF65-F5344CB8AC3E}">
        <p14:creationId xmlns:p14="http://schemas.microsoft.com/office/powerpoint/2010/main" val="27647769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عَلِىَّ بْنَ أَبِي طَالِبٍ</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Alī</a:t>
            </a:r>
            <a:r>
              <a:rPr lang="en-US" altLang="en-US" dirty="0"/>
              <a:t>, son of </a:t>
            </a:r>
            <a:r>
              <a:rPr lang="en-US" altLang="en-US" dirty="0" err="1"/>
              <a:t>Abū-Tālib</a:t>
            </a:r>
            <a:r>
              <a:rPr lang="en-US" altLang="en-US" dirty="0"/>
              <a:t>!</a:t>
            </a:r>
          </a:p>
        </p:txBody>
      </p:sp>
    </p:spTree>
    <p:extLst>
      <p:ext uri="{BB962C8B-B14F-4D97-AF65-F5344CB8AC3E}">
        <p14:creationId xmlns:p14="http://schemas.microsoft.com/office/powerpoint/2010/main" val="32426919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2394309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10305205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3182738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32889567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24324422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4261120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0010225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فاطِمَةَ </a:t>
            </a:r>
            <a:r>
              <a:rPr lang="ar-SA" altLang="en-US" dirty="0" err="1"/>
              <a:t>ٱلزَّهْرَاءُ</a:t>
            </a:r>
            <a:br>
              <a:rPr lang="en-US" altLang="en-US" dirty="0"/>
            </a:br>
            <a:r>
              <a:rPr lang="ar-SA" altLang="en-US" dirty="0"/>
              <a:t>يَا بِنْتَ مُحَمَّدٍ</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Fāṭimah</a:t>
            </a:r>
            <a:r>
              <a:rPr lang="en-US" altLang="en-US" dirty="0"/>
              <a:t>, the Luminous Lady!</a:t>
            </a:r>
          </a:p>
          <a:p>
            <a:r>
              <a:rPr lang="en-US" altLang="en-US" dirty="0"/>
              <a:t>O daughter of </a:t>
            </a:r>
            <a:r>
              <a:rPr lang="en-US" altLang="en-US" dirty="0" err="1"/>
              <a:t>Muḥammad</a:t>
            </a:r>
            <a:r>
              <a:rPr lang="en-US" altLang="en-US" dirty="0"/>
              <a:t>!</a:t>
            </a:r>
          </a:p>
        </p:txBody>
      </p:sp>
    </p:spTree>
    <p:extLst>
      <p:ext uri="{BB962C8B-B14F-4D97-AF65-F5344CB8AC3E}">
        <p14:creationId xmlns:p14="http://schemas.microsoft.com/office/powerpoint/2010/main" val="3492095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قُرَّةَ عَيْنِ </a:t>
            </a:r>
            <a:r>
              <a:rPr lang="ar-SA" altLang="en-US" dirty="0" err="1"/>
              <a:t>ٱلرَّسُولِ</a:t>
            </a:r>
            <a:endParaRPr lang="ar-SA"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delight of the Messenger’s eyes!</a:t>
            </a:r>
          </a:p>
        </p:txBody>
      </p:sp>
    </p:spTree>
    <p:extLst>
      <p:ext uri="{BB962C8B-B14F-4D97-AF65-F5344CB8AC3E}">
        <p14:creationId xmlns:p14="http://schemas.microsoft.com/office/powerpoint/2010/main" val="18181330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سَيِّدَتَنَا وَمَوْلاَتَنَا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mistress and </a:t>
            </a:r>
            <a:r>
              <a:rPr lang="en-US" altLang="en-US" dirty="0" err="1"/>
              <a:t>chieftess</a:t>
            </a:r>
            <a:r>
              <a:rPr lang="en-US" altLang="en-US" dirty="0"/>
              <a:t>!</a:t>
            </a:r>
          </a:p>
        </p:txBody>
      </p:sp>
    </p:spTree>
    <p:extLst>
      <p:ext uri="{BB962C8B-B14F-4D97-AF65-F5344CB8AC3E}">
        <p14:creationId xmlns:p14="http://schemas.microsoft.com/office/powerpoint/2010/main" val="6607959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a:t>
            </a:r>
            <a:r>
              <a:rPr lang="ar-SA" altLang="en-US" dirty="0" err="1"/>
              <a:t>وَٱسْتَشْفَعْنَا</a:t>
            </a:r>
            <a:br>
              <a:rPr lang="en-US" altLang="en-US" dirty="0"/>
            </a:br>
            <a:r>
              <a:rPr lang="ar-SA" altLang="en-US" dirty="0"/>
              <a:t>وَتَوَسَّلْنَا بِكِ إِلَى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a:p>
            <a:r>
              <a:rPr lang="en-US" altLang="en-US" dirty="0"/>
              <a:t>and your advocacy for us before Allah;</a:t>
            </a:r>
          </a:p>
        </p:txBody>
      </p:sp>
    </p:spTree>
    <p:extLst>
      <p:ext uri="{BB962C8B-B14F-4D97-AF65-F5344CB8AC3E}">
        <p14:creationId xmlns:p14="http://schemas.microsoft.com/office/powerpoint/2010/main" val="12916290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8893831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وَجِيهَةً عِنْدَ </a:t>
            </a:r>
            <a:r>
              <a:rPr lang="ar-SA" altLang="en-US" dirty="0" err="1"/>
              <a:t>ٱللَّهِ</a:t>
            </a:r>
            <a:br>
              <a:rPr lang="en-US" altLang="en-US" dirty="0"/>
            </a:br>
            <a:r>
              <a:rPr lang="ar-SA" altLang="en-US" dirty="0" err="1"/>
              <a:t>إِشْفَعِي</a:t>
            </a:r>
            <a:r>
              <a:rPr lang="ar-SA" altLang="en-US" dirty="0"/>
              <a:t> لَنَا عِنْدَ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35603231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مُحَمَّدٍ</a:t>
            </a:r>
            <a:br>
              <a:rPr lang="en-US" altLang="en-US" dirty="0"/>
            </a:br>
            <a:r>
              <a:rPr lang="ar-SA" altLang="en-US" dirty="0"/>
              <a:t>يَا حَسَنَ بْنَ عَلِيٍّ</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Abū-Muḥammad</a:t>
            </a:r>
            <a:r>
              <a:rPr lang="en-US" altLang="en-US" dirty="0"/>
              <a:t>!</a:t>
            </a:r>
          </a:p>
          <a:p>
            <a:r>
              <a:rPr lang="en-US" altLang="en-US" dirty="0"/>
              <a:t>O Hasan the son of `</a:t>
            </a:r>
            <a:r>
              <a:rPr lang="en-US" altLang="en-US" dirty="0" err="1"/>
              <a:t>Alī</a:t>
            </a:r>
            <a:r>
              <a:rPr lang="en-US" altLang="en-US" dirty="0"/>
              <a:t>!</a:t>
            </a:r>
          </a:p>
        </p:txBody>
      </p:sp>
    </p:spTree>
    <p:extLst>
      <p:ext uri="{BB962C8B-B14F-4D97-AF65-F5344CB8AC3E}">
        <p14:creationId xmlns:p14="http://schemas.microsoft.com/office/powerpoint/2010/main" val="259263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ٱلْمجْتَبىٰ</a:t>
            </a:r>
            <a:br>
              <a:rPr lang="ar-SA"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well-Chosen one!</a:t>
            </a:r>
          </a:p>
          <a:p>
            <a:r>
              <a:rPr lang="en-US" altLang="en-US" dirty="0"/>
              <a:t>O son of Allah’s Messenger!</a:t>
            </a:r>
          </a:p>
        </p:txBody>
      </p:sp>
    </p:spTree>
    <p:extLst>
      <p:ext uri="{BB962C8B-B14F-4D97-AF65-F5344CB8AC3E}">
        <p14:creationId xmlns:p14="http://schemas.microsoft.com/office/powerpoint/2010/main" val="1993441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r>
              <a:rPr lang="en-US" altLang="en-US" dirty="0"/>
              <a:t> </a:t>
            </a:r>
            <a:endParaRPr lang="ar-SA"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33581689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بِسْمِ اللَّهِ الرَّحْمٰنِ الرَّحِيمِ</a:t>
            </a:r>
            <a:endParaRPr lang="en-US" altLang="en-US" dirty="0"/>
          </a:p>
        </p:txBody>
      </p:sp>
      <p:sp>
        <p:nvSpPr>
          <p:cNvPr id="5123" name="Rectangle 70"/>
          <p:cNvSpPr>
            <a:spLocks noGrp="1" noChangeArrowheads="1"/>
          </p:cNvSpPr>
          <p:nvPr>
            <p:ph type="body" sz="quarter" idx="10"/>
          </p:nvPr>
        </p:nvSpPr>
        <p:spPr>
          <a:xfrm>
            <a:off x="2171700" y="4495801"/>
            <a:ext cx="7848600" cy="1905000"/>
          </a:xfrm>
        </p:spPr>
        <p:txBody>
          <a:bodyPr/>
          <a:lstStyle/>
          <a:p>
            <a:r>
              <a:rPr lang="en-US" altLang="en-US" dirty="0"/>
              <a:t>In the Name of Allah, </a:t>
            </a:r>
          </a:p>
          <a:p>
            <a:r>
              <a:rPr lang="en-US" alt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22258756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4138045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33990717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222540257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5794089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عَبْدِ </a:t>
            </a:r>
            <a:r>
              <a:rPr lang="ar-SA" altLang="en-US" dirty="0" err="1"/>
              <a:t>ٱللَّهِ</a:t>
            </a:r>
            <a:br>
              <a:rPr lang="en-US" altLang="en-US" dirty="0"/>
            </a:br>
            <a:r>
              <a:rPr lang="ar-SA" altLang="en-US" dirty="0"/>
              <a:t>يَا حُسَيْنَ بْنَ عَلِيٍّ</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a:t>
            </a:r>
            <a:r>
              <a:rPr lang="en-US" altLang="en-US" dirty="0"/>
              <a:t>-`</a:t>
            </a:r>
            <a:r>
              <a:rPr lang="en-US" altLang="en-US" dirty="0" err="1"/>
              <a:t>Abdullāh</a:t>
            </a:r>
            <a:r>
              <a:rPr lang="en-US" altLang="en-US" dirty="0"/>
              <a:t>!</a:t>
            </a:r>
          </a:p>
          <a:p>
            <a:r>
              <a:rPr lang="en-US" altLang="en-US" dirty="0"/>
              <a:t>O </a:t>
            </a:r>
            <a:r>
              <a:rPr lang="en-US" altLang="en-US" dirty="0" err="1"/>
              <a:t>Husayn</a:t>
            </a:r>
            <a:r>
              <a:rPr lang="en-US" altLang="en-US" dirty="0"/>
              <a:t> the son of `</a:t>
            </a:r>
            <a:r>
              <a:rPr lang="en-US" altLang="en-US" dirty="0" err="1"/>
              <a:t>Alī</a:t>
            </a:r>
            <a:r>
              <a:rPr lang="en-US" altLang="en-US" dirty="0"/>
              <a:t>!</a:t>
            </a:r>
          </a:p>
        </p:txBody>
      </p:sp>
    </p:spTree>
    <p:extLst>
      <p:ext uri="{BB962C8B-B14F-4D97-AF65-F5344CB8AC3E}">
        <p14:creationId xmlns:p14="http://schemas.microsoft.com/office/powerpoint/2010/main" val="2040308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ٱلشَّهِيدُ</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Martyr!</a:t>
            </a:r>
          </a:p>
          <a:p>
            <a:r>
              <a:rPr lang="en-US" altLang="en-US" dirty="0"/>
              <a:t>O son of Allah’s Messenger!</a:t>
            </a:r>
          </a:p>
        </p:txBody>
      </p:sp>
    </p:spTree>
    <p:extLst>
      <p:ext uri="{BB962C8B-B14F-4D97-AF65-F5344CB8AC3E}">
        <p14:creationId xmlns:p14="http://schemas.microsoft.com/office/powerpoint/2010/main" val="22962342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10960570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5976120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8457394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اَللَّهُمَّ إِنِّي أَسْالُكَ وَأَتَوَجَّهُ إِلَيْكَ</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 I beseech You and turn my face toward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24705908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79540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6033959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a:t>
            </a:r>
            <a:r>
              <a:rPr lang="ar-SA" altLang="en-US" dirty="0" err="1"/>
              <a:t>ٱلْحَسَنِ</a:t>
            </a:r>
            <a:br>
              <a:rPr lang="en-US" altLang="en-US" dirty="0"/>
            </a:br>
            <a:r>
              <a:rPr lang="ar-SA" altLang="en-US" dirty="0"/>
              <a:t>يَا عَلِىَّ بْنَ ٱلْحُسَيْنِ</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a:t>
            </a:r>
            <a:r>
              <a:rPr lang="en-US" altLang="en-US" dirty="0"/>
              <a:t>-Hasan!</a:t>
            </a:r>
          </a:p>
          <a:p>
            <a:r>
              <a:rPr lang="en-US" altLang="en-US" dirty="0"/>
              <a:t>O `</a:t>
            </a:r>
            <a:r>
              <a:rPr lang="en-US" altLang="en-US" dirty="0" err="1"/>
              <a:t>Alī</a:t>
            </a:r>
            <a:r>
              <a:rPr lang="en-US" altLang="en-US" dirty="0"/>
              <a:t> the son of al-</a:t>
            </a:r>
            <a:r>
              <a:rPr lang="en-US" altLang="en-US" dirty="0" err="1"/>
              <a:t>Husayn</a:t>
            </a:r>
            <a:r>
              <a:rPr lang="en-US" altLang="en-US" dirty="0"/>
              <a:t>!</a:t>
            </a:r>
          </a:p>
        </p:txBody>
      </p:sp>
    </p:spTree>
    <p:extLst>
      <p:ext uri="{BB962C8B-B14F-4D97-AF65-F5344CB8AC3E}">
        <p14:creationId xmlns:p14="http://schemas.microsoft.com/office/powerpoint/2010/main" val="10840389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زَيْنَ </a:t>
            </a:r>
            <a:r>
              <a:rPr lang="ar-SA" altLang="en-US" dirty="0" err="1"/>
              <a:t>ٱلْعَابِدينَ</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Ornament of the Worshippers!</a:t>
            </a:r>
          </a:p>
          <a:p>
            <a:r>
              <a:rPr lang="en-US" altLang="en-US" dirty="0"/>
              <a:t>O son of Allah’s Messenger!</a:t>
            </a:r>
          </a:p>
        </p:txBody>
      </p:sp>
    </p:spTree>
    <p:extLst>
      <p:ext uri="{BB962C8B-B14F-4D97-AF65-F5344CB8AC3E}">
        <p14:creationId xmlns:p14="http://schemas.microsoft.com/office/powerpoint/2010/main" val="16778816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36423760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14051459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7684484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15363688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2287046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بِنَبِيِّكَ نَبِيِّ ٱلرَّحْمَةِ</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in the name of Your Prophet; the Prophet of Mercy,</a:t>
            </a:r>
          </a:p>
        </p:txBody>
      </p:sp>
    </p:spTree>
    <p:extLst>
      <p:ext uri="{BB962C8B-B14F-4D97-AF65-F5344CB8AC3E}">
        <p14:creationId xmlns:p14="http://schemas.microsoft.com/office/powerpoint/2010/main" val="16944933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19201471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جَعْفَرٍ</a:t>
            </a:r>
            <a:br>
              <a:rPr lang="en-US" altLang="en-US" dirty="0"/>
            </a:br>
            <a:r>
              <a:rPr lang="ar-SA" altLang="en-US" dirty="0"/>
              <a:t>يَا مُحَمَّدَ بْنَ عَلِيٍّ</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Abū-Ja`far</a:t>
            </a:r>
            <a:r>
              <a:rPr lang="en-US" altLang="en-US" dirty="0"/>
              <a:t>!</a:t>
            </a:r>
          </a:p>
          <a:p>
            <a:r>
              <a:rPr lang="en-US" altLang="en-US" dirty="0"/>
              <a:t>O </a:t>
            </a:r>
            <a:r>
              <a:rPr lang="en-US" altLang="en-US" dirty="0" err="1"/>
              <a:t>Muḥammad</a:t>
            </a:r>
            <a:r>
              <a:rPr lang="en-US" altLang="en-US" dirty="0"/>
              <a:t> the son of `</a:t>
            </a:r>
            <a:r>
              <a:rPr lang="en-US" altLang="en-US" dirty="0" err="1"/>
              <a:t>Alī</a:t>
            </a:r>
            <a:r>
              <a:rPr lang="en-US" altLang="en-US" dirty="0"/>
              <a:t>!</a:t>
            </a:r>
          </a:p>
        </p:txBody>
      </p:sp>
    </p:spTree>
    <p:extLst>
      <p:ext uri="{BB962C8B-B14F-4D97-AF65-F5344CB8AC3E}">
        <p14:creationId xmlns:p14="http://schemas.microsoft.com/office/powerpoint/2010/main" val="23840057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ٱلْبَاقِرُ</a:t>
            </a:r>
            <a:br>
              <a:rPr lang="ar-SA"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Cleaver [of knowledge]!</a:t>
            </a:r>
          </a:p>
          <a:p>
            <a:r>
              <a:rPr lang="en-US" altLang="en-US" dirty="0"/>
              <a:t>O son of Allah’s Messenger!</a:t>
            </a:r>
          </a:p>
        </p:txBody>
      </p:sp>
    </p:spTree>
    <p:extLst>
      <p:ext uri="{BB962C8B-B14F-4D97-AF65-F5344CB8AC3E}">
        <p14:creationId xmlns:p14="http://schemas.microsoft.com/office/powerpoint/2010/main" val="2515295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24180812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24279762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3820199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17326990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42252777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1439247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عَبْدِ </a:t>
            </a:r>
            <a:r>
              <a:rPr lang="ar-SA" altLang="en-US" dirty="0" err="1"/>
              <a:t>ٱللَّهِ</a:t>
            </a:r>
            <a:br>
              <a:rPr lang="ar-SA" altLang="en-US" dirty="0"/>
            </a:br>
            <a:r>
              <a:rPr lang="ar-SA" altLang="en-US" dirty="0"/>
              <a:t>يَا جَعْفَرَ بْنَ مُحَمَّدٍ</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a:t>
            </a:r>
            <a:r>
              <a:rPr lang="en-US" altLang="en-US" dirty="0"/>
              <a:t>-`</a:t>
            </a:r>
            <a:r>
              <a:rPr lang="en-US" altLang="en-US" dirty="0" err="1"/>
              <a:t>Abdullāh</a:t>
            </a:r>
            <a:r>
              <a:rPr lang="en-US" altLang="en-US" dirty="0"/>
              <a:t>!</a:t>
            </a:r>
          </a:p>
          <a:p>
            <a:r>
              <a:rPr lang="en-US" altLang="en-US" dirty="0"/>
              <a:t>O </a:t>
            </a:r>
            <a:r>
              <a:rPr lang="en-US" altLang="en-US" dirty="0" err="1"/>
              <a:t>Ja`far</a:t>
            </a:r>
            <a:r>
              <a:rPr lang="en-US" altLang="en-US" dirty="0"/>
              <a:t> the son of </a:t>
            </a:r>
            <a:r>
              <a:rPr lang="en-US" altLang="en-US" dirty="0" err="1"/>
              <a:t>Muḥammad</a:t>
            </a:r>
            <a:r>
              <a:rPr lang="en-US" altLang="en-US" dirty="0"/>
              <a:t>!</a:t>
            </a:r>
          </a:p>
        </p:txBody>
      </p:sp>
    </p:spTree>
    <p:extLst>
      <p:ext uri="{BB962C8B-B14F-4D97-AF65-F5344CB8AC3E}">
        <p14:creationId xmlns:p14="http://schemas.microsoft.com/office/powerpoint/2010/main" val="16101287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مُحَمَّدٍ صَلَّى ٱللَّهُ عَلَيْهِ وَآلِهِ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err="1"/>
              <a:t>Muḥammad</a:t>
            </a:r>
            <a:r>
              <a:rPr lang="en-US" altLang="en-US" dirty="0"/>
              <a:t>—may Allah send blessings to him and his Household.</a:t>
            </a:r>
          </a:p>
        </p:txBody>
      </p:sp>
    </p:spTree>
    <p:extLst>
      <p:ext uri="{BB962C8B-B14F-4D97-AF65-F5344CB8AC3E}">
        <p14:creationId xmlns:p14="http://schemas.microsoft.com/office/powerpoint/2010/main" val="259865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ٱلصَّادِقُ</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Veracious!</a:t>
            </a:r>
          </a:p>
          <a:p>
            <a:r>
              <a:rPr lang="en-US" altLang="en-US" dirty="0"/>
              <a:t>O son of Allah’s Messenger!</a:t>
            </a:r>
          </a:p>
        </p:txBody>
      </p:sp>
    </p:spTree>
    <p:extLst>
      <p:ext uri="{BB962C8B-B14F-4D97-AF65-F5344CB8AC3E}">
        <p14:creationId xmlns:p14="http://schemas.microsoft.com/office/powerpoint/2010/main" val="36774341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39898853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42892058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4110717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36093352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42252020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8161416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a:t>
            </a:r>
            <a:r>
              <a:rPr lang="ar-SA" altLang="en-US" dirty="0" err="1"/>
              <a:t>ٱلْحَسَنِ</a:t>
            </a:r>
            <a:br>
              <a:rPr lang="en-US" altLang="en-US" dirty="0"/>
            </a:br>
            <a:r>
              <a:rPr lang="ar-SA" altLang="en-US" dirty="0"/>
              <a:t>يَا مُوسَى بْنَ جَعْفَرٍ</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a:t>
            </a:r>
            <a:r>
              <a:rPr lang="en-US" altLang="en-US" dirty="0"/>
              <a:t>-Hasan!</a:t>
            </a:r>
          </a:p>
          <a:p>
            <a:r>
              <a:rPr lang="en-US" altLang="en-US" dirty="0"/>
              <a:t>O </a:t>
            </a:r>
            <a:r>
              <a:rPr lang="en-US" altLang="en-US" dirty="0" err="1"/>
              <a:t>Mūsā</a:t>
            </a:r>
            <a:r>
              <a:rPr lang="en-US" altLang="en-US" dirty="0"/>
              <a:t> the son of </a:t>
            </a:r>
            <a:r>
              <a:rPr lang="en-US" altLang="en-US" dirty="0" err="1"/>
              <a:t>Ja`far</a:t>
            </a:r>
            <a:r>
              <a:rPr lang="en-US" altLang="en-US" dirty="0"/>
              <a:t>!</a:t>
            </a:r>
          </a:p>
        </p:txBody>
      </p:sp>
    </p:spTree>
    <p:extLst>
      <p:ext uri="{BB962C8B-B14F-4D97-AF65-F5344CB8AC3E}">
        <p14:creationId xmlns:p14="http://schemas.microsoft.com/office/powerpoint/2010/main" val="9476136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ٱلْكَاظِمُ</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Suppressor [of rage]!</a:t>
            </a:r>
          </a:p>
          <a:p>
            <a:r>
              <a:rPr lang="en-US" altLang="en-US" dirty="0"/>
              <a:t>O son of Allah’s Messenger!</a:t>
            </a:r>
          </a:p>
        </p:txBody>
      </p:sp>
    </p:spTree>
    <p:extLst>
      <p:ext uri="{BB962C8B-B14F-4D97-AF65-F5344CB8AC3E}">
        <p14:creationId xmlns:p14="http://schemas.microsoft.com/office/powerpoint/2010/main" val="10286228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22297208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a:t>
            </a:r>
            <a:r>
              <a:rPr lang="ar-SA" altLang="en-US" dirty="0" err="1"/>
              <a:t>ٱلْقَاسِمِ</a:t>
            </a:r>
            <a:br>
              <a:rPr lang="en-US" altLang="en-US" dirty="0"/>
            </a:br>
            <a:r>
              <a:rPr lang="en-US" altLang="en-US" dirty="0"/>
              <a:t> </a:t>
            </a:r>
            <a:r>
              <a:rPr lang="ar-SA" altLang="en-US" dirty="0"/>
              <a:t>يَا رَسُولَ </a:t>
            </a:r>
            <a:r>
              <a:rPr lang="ar-SA" altLang="en-US" dirty="0" err="1"/>
              <a:t>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Abū’l-Qāsim</a:t>
            </a:r>
            <a:r>
              <a:rPr lang="en-US" altLang="en-US" dirty="0"/>
              <a:t>!</a:t>
            </a:r>
          </a:p>
          <a:p>
            <a:r>
              <a:rPr lang="en-US" altLang="en-US" dirty="0"/>
              <a:t>O Allah’s Messenger!</a:t>
            </a:r>
          </a:p>
        </p:txBody>
      </p:sp>
    </p:spTree>
    <p:extLst>
      <p:ext uri="{BB962C8B-B14F-4D97-AF65-F5344CB8AC3E}">
        <p14:creationId xmlns:p14="http://schemas.microsoft.com/office/powerpoint/2010/main" val="10670712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37044795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33343427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30055242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33667676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30996769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a:t>
            </a:r>
            <a:r>
              <a:rPr lang="ar-SA" altLang="en-US" dirty="0" err="1"/>
              <a:t>ٱلْحَسَنِ</a:t>
            </a:r>
            <a:br>
              <a:rPr lang="en-US" altLang="en-US" dirty="0"/>
            </a:br>
            <a:r>
              <a:rPr lang="ar-SA" altLang="en-US" dirty="0"/>
              <a:t>يَا عَلِيَّ بْنَ مُوسىٰ</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a:t>
            </a:r>
            <a:r>
              <a:rPr lang="en-US" altLang="en-US" dirty="0"/>
              <a:t>-Hasan!</a:t>
            </a:r>
          </a:p>
          <a:p>
            <a:r>
              <a:rPr lang="en-US" altLang="en-US" dirty="0"/>
              <a:t>O `</a:t>
            </a:r>
            <a:r>
              <a:rPr lang="en-US" altLang="en-US" dirty="0" err="1"/>
              <a:t>Alī</a:t>
            </a:r>
            <a:r>
              <a:rPr lang="en-US" altLang="en-US" dirty="0"/>
              <a:t> the son of </a:t>
            </a:r>
            <a:r>
              <a:rPr lang="en-US" altLang="en-US" dirty="0" err="1"/>
              <a:t>Mūsā</a:t>
            </a:r>
            <a:r>
              <a:rPr lang="en-US" altLang="en-US" dirty="0"/>
              <a:t>!</a:t>
            </a:r>
          </a:p>
        </p:txBody>
      </p:sp>
    </p:spTree>
    <p:extLst>
      <p:ext uri="{BB962C8B-B14F-4D97-AF65-F5344CB8AC3E}">
        <p14:creationId xmlns:p14="http://schemas.microsoft.com/office/powerpoint/2010/main" val="19669350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ٱلرِّضَا</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Amicable!</a:t>
            </a:r>
          </a:p>
          <a:p>
            <a:r>
              <a:rPr lang="en-US" altLang="en-US" dirty="0"/>
              <a:t>O son of Allah’s Messenger!</a:t>
            </a:r>
          </a:p>
        </p:txBody>
      </p:sp>
    </p:spTree>
    <p:extLst>
      <p:ext uri="{BB962C8B-B14F-4D97-AF65-F5344CB8AC3E}">
        <p14:creationId xmlns:p14="http://schemas.microsoft.com/office/powerpoint/2010/main" val="17185403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10818700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40037972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28857706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إِمَامَ </a:t>
            </a:r>
            <a:r>
              <a:rPr lang="ar-SA" altLang="en-US" dirty="0" err="1"/>
              <a:t>ٱلرَّحْمَةِ</a:t>
            </a:r>
            <a:br>
              <a:rPr lang="ar-SA" altLang="en-US" dirty="0"/>
            </a:br>
            <a:r>
              <a:rPr lang="ar-SA" altLang="en-US" dirty="0"/>
              <a:t>يَا سَيِّدَنَا وَمَوْلاَنَا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Chief of Mercy!</a:t>
            </a:r>
          </a:p>
          <a:p>
            <a:r>
              <a:rPr lang="en-US" altLang="en-US" dirty="0"/>
              <a:t>O our master and chief!</a:t>
            </a:r>
          </a:p>
        </p:txBody>
      </p:sp>
    </p:spTree>
    <p:extLst>
      <p:ext uri="{BB962C8B-B14F-4D97-AF65-F5344CB8AC3E}">
        <p14:creationId xmlns:p14="http://schemas.microsoft.com/office/powerpoint/2010/main" val="39327686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10111693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5076090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1868325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جَعْفَرٍ</a:t>
            </a:r>
            <a:br>
              <a:rPr lang="en-US" altLang="en-US" dirty="0"/>
            </a:br>
            <a:r>
              <a:rPr lang="ar-SA" altLang="en-US" dirty="0"/>
              <a:t>يَا مُحَمَّدَ بْنَ عَلِيٍّ</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Abū-Ja`far</a:t>
            </a:r>
            <a:r>
              <a:rPr lang="en-US" altLang="en-US" dirty="0"/>
              <a:t>!</a:t>
            </a:r>
          </a:p>
          <a:p>
            <a:r>
              <a:rPr lang="en-US" altLang="en-US" dirty="0"/>
              <a:t>O </a:t>
            </a:r>
            <a:r>
              <a:rPr lang="en-US" altLang="en-US" dirty="0" err="1"/>
              <a:t>Muḥammad</a:t>
            </a:r>
            <a:r>
              <a:rPr lang="en-US" altLang="en-US" dirty="0"/>
              <a:t> the son of `</a:t>
            </a:r>
            <a:r>
              <a:rPr lang="en-US" altLang="en-US" dirty="0" err="1"/>
              <a:t>Alī</a:t>
            </a:r>
            <a:r>
              <a:rPr lang="en-US" altLang="en-US" dirty="0"/>
              <a:t>!</a:t>
            </a:r>
          </a:p>
        </p:txBody>
      </p:sp>
    </p:spTree>
    <p:extLst>
      <p:ext uri="{BB962C8B-B14F-4D97-AF65-F5344CB8AC3E}">
        <p14:creationId xmlns:p14="http://schemas.microsoft.com/office/powerpoint/2010/main" val="26237333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ٱلتَّقِيُّ</a:t>
            </a:r>
            <a:r>
              <a:rPr lang="ar-SA" altLang="en-US" dirty="0"/>
              <a:t> </a:t>
            </a:r>
            <a:r>
              <a:rPr lang="ar-SA" altLang="en-US" dirty="0" err="1"/>
              <a:t>ٱلْجَوَادُ</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pious and magnanimous!</a:t>
            </a:r>
          </a:p>
          <a:p>
            <a:r>
              <a:rPr lang="en-US" altLang="en-US" dirty="0"/>
              <a:t>O son of Allah’s Messenger!</a:t>
            </a:r>
          </a:p>
        </p:txBody>
      </p:sp>
    </p:spTree>
    <p:extLst>
      <p:ext uri="{BB962C8B-B14F-4D97-AF65-F5344CB8AC3E}">
        <p14:creationId xmlns:p14="http://schemas.microsoft.com/office/powerpoint/2010/main" val="17104831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36212547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33818606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11373162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4959465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2160162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1446345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11302102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a:t>
            </a:r>
            <a:r>
              <a:rPr lang="ar-SA" altLang="en-US" dirty="0" err="1"/>
              <a:t>ٱلْحَسَنِ</a:t>
            </a:r>
            <a:br>
              <a:rPr lang="en-US" altLang="en-US" dirty="0"/>
            </a:br>
            <a:r>
              <a:rPr lang="ar-SA" altLang="en-US" dirty="0"/>
              <a:t>يَا عَلِيَّ بْنَ مُحَمَّدٍ</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Abū’l</a:t>
            </a:r>
            <a:r>
              <a:rPr lang="en-US" altLang="en-US" dirty="0"/>
              <a:t>-Hasan!</a:t>
            </a:r>
          </a:p>
          <a:p>
            <a:r>
              <a:rPr lang="en-US" altLang="en-US" dirty="0"/>
              <a:t>O `</a:t>
            </a:r>
            <a:r>
              <a:rPr lang="en-US" altLang="en-US" dirty="0" err="1"/>
              <a:t>Alī</a:t>
            </a:r>
            <a:r>
              <a:rPr lang="en-US" altLang="en-US" dirty="0"/>
              <a:t> the son of </a:t>
            </a:r>
            <a:r>
              <a:rPr lang="en-US" altLang="en-US" dirty="0" err="1"/>
              <a:t>Muḥammad</a:t>
            </a:r>
            <a:r>
              <a:rPr lang="en-US" altLang="en-US" dirty="0"/>
              <a:t>!</a:t>
            </a:r>
          </a:p>
        </p:txBody>
      </p:sp>
    </p:spTree>
    <p:extLst>
      <p:ext uri="{BB962C8B-B14F-4D97-AF65-F5344CB8AC3E}">
        <p14:creationId xmlns:p14="http://schemas.microsoft.com/office/powerpoint/2010/main" val="21030362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أَيُّهَا </a:t>
            </a:r>
            <a:r>
              <a:rPr lang="ar-SA" altLang="en-US" dirty="0" err="1"/>
              <a:t>ٱلْهَادِي</a:t>
            </a:r>
            <a:r>
              <a:rPr lang="ar-SA" altLang="en-US" dirty="0"/>
              <a:t> </a:t>
            </a:r>
            <a:r>
              <a:rPr lang="ar-SA" altLang="en-US" dirty="0" err="1"/>
              <a:t>ٱلنَّقِيُّ</a:t>
            </a:r>
            <a:br>
              <a:rPr lang="en-US" altLang="en-US" dirty="0"/>
            </a:br>
            <a:r>
              <a:rPr lang="ar-SA" altLang="en-US" dirty="0"/>
              <a:t>يَا بْنَ رَسُولِ ٱللَّهِ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guide and pure!</a:t>
            </a:r>
          </a:p>
          <a:p>
            <a:r>
              <a:rPr lang="en-US" altLang="en-US" dirty="0"/>
              <a:t>O son of Allah’s Messenger!</a:t>
            </a:r>
          </a:p>
        </p:txBody>
      </p:sp>
    </p:spTree>
    <p:extLst>
      <p:ext uri="{BB962C8B-B14F-4D97-AF65-F5344CB8AC3E}">
        <p14:creationId xmlns:p14="http://schemas.microsoft.com/office/powerpoint/2010/main" val="1963384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حُجَّةَ </a:t>
            </a:r>
            <a:r>
              <a:rPr lang="ar-SA" altLang="en-US" dirty="0" err="1"/>
              <a:t>ٱللَّهِ</a:t>
            </a:r>
            <a:r>
              <a:rPr lang="ar-SA" altLang="en-US" dirty="0"/>
              <a:t> عَلٰى خَلْقِهِ</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Allah’s Argument against His creatures!</a:t>
            </a:r>
          </a:p>
        </p:txBody>
      </p:sp>
    </p:spTree>
    <p:extLst>
      <p:ext uri="{BB962C8B-B14F-4D97-AF65-F5344CB8AC3E}">
        <p14:creationId xmlns:p14="http://schemas.microsoft.com/office/powerpoint/2010/main" val="13879795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سَيِّدَنَا وَمَوْلاَنَا</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our master and chief!</a:t>
            </a:r>
          </a:p>
        </p:txBody>
      </p:sp>
    </p:spTree>
    <p:extLst>
      <p:ext uri="{BB962C8B-B14F-4D97-AF65-F5344CB8AC3E}">
        <p14:creationId xmlns:p14="http://schemas.microsoft.com/office/powerpoint/2010/main" val="408927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إِنَّا تَوَجَّهْنَا وَٱسْتَشْفَعْنَا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We are turning our faces toward you, seeking your intercession</a:t>
            </a:r>
          </a:p>
        </p:txBody>
      </p:sp>
    </p:spTree>
    <p:extLst>
      <p:ext uri="{BB962C8B-B14F-4D97-AF65-F5344CB8AC3E}">
        <p14:creationId xmlns:p14="http://schemas.microsoft.com/office/powerpoint/2010/main" val="331037085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وَتَوَسَّلْنَا بِكَ إِلَى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your advocacy for us before Allah;</a:t>
            </a:r>
          </a:p>
        </p:txBody>
      </p:sp>
    </p:spTree>
    <p:extLst>
      <p:ext uri="{BB962C8B-B14F-4D97-AF65-F5344CB8AC3E}">
        <p14:creationId xmlns:p14="http://schemas.microsoft.com/office/powerpoint/2010/main" val="39822443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وَقَدَّمْنَاكَ بَيْنَ يَدَيْ حَاجَاتِنَا</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and we are presenting you [as our intermediary] for the settlement of our needs.</a:t>
            </a:r>
          </a:p>
        </p:txBody>
      </p:sp>
    </p:spTree>
    <p:extLst>
      <p:ext uri="{BB962C8B-B14F-4D97-AF65-F5344CB8AC3E}">
        <p14:creationId xmlns:p14="http://schemas.microsoft.com/office/powerpoint/2010/main" val="16313761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وَجِيهاً عِنْدَ </a:t>
            </a:r>
            <a:r>
              <a:rPr lang="ar-SA" altLang="en-US" dirty="0" err="1"/>
              <a:t>ٱللَّهِ</a:t>
            </a:r>
            <a:br>
              <a:rPr lang="en-US" altLang="en-US" dirty="0"/>
            </a:br>
            <a:r>
              <a:rPr lang="ar-SA" altLang="en-US" dirty="0" err="1"/>
              <a:t>إِشْفَعْ</a:t>
            </a:r>
            <a:r>
              <a:rPr lang="ar-SA" altLang="en-US" dirty="0"/>
              <a:t> لَنَا عِنْدَ ٱللَّهِ</a:t>
            </a:r>
            <a:endParaRPr lang="en-US" altLang="en-US" dirty="0"/>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well-esteemed with Allah,</a:t>
            </a:r>
          </a:p>
          <a:p>
            <a:r>
              <a:rPr lang="en-US" altLang="en-US" dirty="0"/>
              <a:t>please intercede for us before Allah.</a:t>
            </a:r>
          </a:p>
        </p:txBody>
      </p:sp>
    </p:spTree>
    <p:extLst>
      <p:ext uri="{BB962C8B-B14F-4D97-AF65-F5344CB8AC3E}">
        <p14:creationId xmlns:p14="http://schemas.microsoft.com/office/powerpoint/2010/main" val="26315051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0" y="1219199"/>
            <a:ext cx="12192000" cy="1143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r>
              <a:rPr lang="ar-SA" altLang="en-US" dirty="0"/>
              <a:t>يَا أَبَا مُحَمَّدٍ</a:t>
            </a:r>
            <a:br>
              <a:rPr lang="en-US" altLang="en-US" dirty="0"/>
            </a:br>
            <a:r>
              <a:rPr lang="ar-SA" altLang="en-US" dirty="0"/>
              <a:t>يَا حَسَنَ بْنَ عَلِيٍّ</a:t>
            </a:r>
          </a:p>
        </p:txBody>
      </p:sp>
      <p:sp>
        <p:nvSpPr>
          <p:cNvPr id="71683" name="Rectangle 3"/>
          <p:cNvSpPr>
            <a:spLocks noGrp="1" noChangeArrowheads="1"/>
          </p:cNvSpPr>
          <p:nvPr>
            <p:ph type="body" sz="quarter" idx="10"/>
          </p:nvPr>
        </p:nvSpPr>
        <p:spPr>
          <a:xfrm>
            <a:off x="2171700" y="4495801"/>
            <a:ext cx="7848600" cy="1905000"/>
          </a:xfrm>
        </p:spPr>
        <p:txBody>
          <a:bodyPr/>
          <a:lstStyle/>
          <a:p>
            <a:r>
              <a:rPr lang="en-US" altLang="en-US" dirty="0"/>
              <a:t>O </a:t>
            </a:r>
            <a:r>
              <a:rPr lang="en-US" altLang="en-US" dirty="0" err="1"/>
              <a:t>Abū-Muḥammad</a:t>
            </a:r>
            <a:r>
              <a:rPr lang="en-US" altLang="en-US" dirty="0"/>
              <a:t>!</a:t>
            </a:r>
          </a:p>
          <a:p>
            <a:r>
              <a:rPr lang="en-US" altLang="en-US" dirty="0"/>
              <a:t>O Hasan the son of `</a:t>
            </a:r>
            <a:r>
              <a:rPr lang="en-US" altLang="en-US" dirty="0" err="1"/>
              <a:t>Alī</a:t>
            </a:r>
            <a:r>
              <a:rPr lang="en-US" altLang="en-US" dirty="0"/>
              <a:t>!</a:t>
            </a:r>
          </a:p>
        </p:txBody>
      </p:sp>
    </p:spTree>
    <p:extLst>
      <p:ext uri="{BB962C8B-B14F-4D97-AF65-F5344CB8AC3E}">
        <p14:creationId xmlns:p14="http://schemas.microsoft.com/office/powerpoint/2010/main" val="19410251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theme/theme1.xml><?xml version="1.0" encoding="utf-8"?>
<a:theme xmlns:a="http://schemas.openxmlformats.org/drawingml/2006/main" name="1_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docProps/app.xml><?xml version="1.0" encoding="utf-8"?>
<Properties xmlns="http://schemas.openxmlformats.org/officeDocument/2006/extended-properties" xmlns:vt="http://schemas.openxmlformats.org/officeDocument/2006/docPropsVTypes">
  <Template>AZ Duas</Template>
  <TotalTime>13090</TotalTime>
  <Words>2226</Words>
  <Application>Microsoft Office PowerPoint</Application>
  <PresentationFormat>Widescreen</PresentationFormat>
  <Paragraphs>305</Paragraphs>
  <Slides>126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126</vt:i4>
      </vt:variant>
    </vt:vector>
  </HeadingPairs>
  <TitlesOfParts>
    <vt:vector size="132" baseType="lpstr">
      <vt:lpstr>Abbas</vt:lpstr>
      <vt:lpstr>Arabic Typesetting</vt:lpstr>
      <vt:lpstr>Arial</vt:lpstr>
      <vt:lpstr>Calibri</vt:lpstr>
      <vt:lpstr>Calibri Light</vt:lpstr>
      <vt:lpstr>1_AZ Duas</vt:lpstr>
      <vt:lpstr>PowerPoint Presentation</vt:lpstr>
      <vt:lpstr>أَللّٰهُمَّ صَلِّ عَلٰى مُحَمَّدٍ وَآلِ مُحَمَّدٍ</vt:lpstr>
      <vt:lpstr>بِسْمِ اللَّهِ الرَّحْمٰنِ الرَّحِيمِ</vt:lpstr>
      <vt:lpstr>اَللَّهُمَّ إِنِّي أَسْالُكَ وَأَتَوَجَّهُ إِلَيْكَ</vt:lpstr>
      <vt:lpstr>بِنَبِيِّكَ نَبِيِّ ٱلرَّحْمَةِ</vt:lpstr>
      <vt:lpstr>مُحَمَّدٍ صَلَّى ٱللَّهُ عَلَيْهِ وَآلِهِ</vt:lpstr>
      <vt:lpstr>يَا أَبَا ٱلْقَاسِمِ  يَا رَسُولَ ٱللَّهِ</vt:lpstr>
      <vt:lpstr>يَا إِمَامَ ٱلرَّحْمَةِ 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ابَا ٱلْحَسَنِ يَا أَمِيرَ ٱلْمُؤْمِنِينَ</vt:lpstr>
      <vt:lpstr>يَا عَلِىَّ بْنَ أَبِي طَالِبٍ</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فاطِمَةَ ٱلزَّهْرَاءُ يَا بِنْتَ مُحَمَّدٍ</vt:lpstr>
      <vt:lpstr>يَا قُرَّةَ عَيْنِ ٱلرَّسُولِ</vt:lpstr>
      <vt:lpstr>يَا سَيِّدَتَنَا وَمَوْلاَتَنَا</vt:lpstr>
      <vt:lpstr>إِنَّا تَوَجَّهْنَا وَٱسْتَشْفَعْنَا وَتَوَسَّلْنَا بِكِ إِلَى ٱللَّهِ</vt:lpstr>
      <vt:lpstr>وَقَدَّمْنَاكِ بَيْنَ يَدَيْ حَاجَاتِنَا</vt:lpstr>
      <vt:lpstr>يَا وَجِيهَةً عِنْدَ ٱللَّهِ إِشْفَعِي لَنَا عِنْدَ ٱللَّهِ</vt:lpstr>
      <vt:lpstr>يَا أَبَا مُحَمَّدٍ يَا حَسَنَ بْنَ عَلِيٍّ</vt:lpstr>
      <vt:lpstr>أَيُّهَا ٱلْمجْتَبىٰ يَا بْنَ رَسُولِ ٱللَّهِ</vt:lpstr>
      <vt:lpstr>يَا حُجَّةَ ٱللَّهِ عَلٰى خَلْقِهِ </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عَبْدِ ٱللَّهِ يَا حُسَيْنَ بْنَ عَلِيٍّ</vt:lpstr>
      <vt:lpstr>أَيُّهَا ٱلشَّهِيدُ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ٱلْحَسَنِ يَا عَلِىَّ بْنَ ٱلْحُسَيْنِ</vt:lpstr>
      <vt:lpstr>يَا زَيْنَ ٱلْعَابِدينَ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جَعْفَرٍ يَا مُحَمَّدَ بْنَ عَلِيٍّ</vt:lpstr>
      <vt:lpstr>أَيُّهَا ٱلْبَاقِرُ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عَبْدِ ٱللَّهِ يَا جَعْفَرَ بْنَ مُحَمَّدٍ</vt:lpstr>
      <vt:lpstr>أَيُّهَا ٱلصَّادِقُ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ٱلْحَسَنِ يَا مُوسَى بْنَ جَعْفَرٍ</vt:lpstr>
      <vt:lpstr>أَيُّهَا ٱلْكَاظِمُ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ٱلْحَسَنِ يَا عَلِيَّ بْنَ مُوسىٰ</vt:lpstr>
      <vt:lpstr>أَيُّهَا ٱلرِّضَا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جَعْفَرٍ يَا مُحَمَّدَ بْنَ عَلِيٍّ</vt:lpstr>
      <vt:lpstr>أَيُّهَا ٱلتَّقِيُّ ٱلْجَوَادُ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ٱلْحَسَنِ يَا عَلِيَّ بْنَ مُحَمَّدٍ</vt:lpstr>
      <vt:lpstr>أَيُّهَا ٱلْهَادِي ٱلنَّقِيُّ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أَبَا مُحَمَّدٍ يَا حَسَنَ بْنَ عَلِيٍّ</vt:lpstr>
      <vt:lpstr>أَيُّهَا ٱلزَّكِيُّ ٱلْعَسْكَرِيُّ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يَا وَصِيَّ ٱلْحَسَنِ وَٱلْخَلَفَ ٱلْحُجَّةَ</vt:lpstr>
      <vt:lpstr>أَيُّهَا ٱلْقَائِمُ ٱلْمُنْتَظَرُ ٱلْمَهْدِيُّ يَا بْنَ رَسُولِ ٱللَّهِ</vt:lpstr>
      <vt:lpstr>يَا حُجَّةَ ٱللَّهِ عَلٰى خَلْقِهِ</vt:lpstr>
      <vt:lpstr>يَا سَيِّدَنَا وَمَوْلاَنَا</vt:lpstr>
      <vt:lpstr>إِنَّا تَوَجَّهْنَا وَٱسْتَشْفَعْنَا</vt:lpstr>
      <vt:lpstr>وَتَوَسَّلْنَا بِكَ إِلَى ٱللَّهِ</vt:lpstr>
      <vt:lpstr>وَقَدَّمْنَاكَ بَيْنَ يَدَيْ حَاجَاتِنَا</vt:lpstr>
      <vt:lpstr>يَا وَجِيهاً عِنْدَ ٱللَّهِ إِشْفَعْ لَنَا عِنْدَ ٱللَّهِ</vt:lpstr>
      <vt:lpstr>PowerPoint Presentation</vt:lpstr>
      <vt:lpstr>يَا سَادَتِي وَمَوَالِيَّ إِنِّي تَوَجَّهْتُ بِكُمْ</vt:lpstr>
      <vt:lpstr>أَئِمَّتِي وَعُدَّتِي لِيَوْمِ فَقْرِي وَحَاجَتِي إِلَى ٱللَّهِ</vt:lpstr>
      <vt:lpstr>وَتَوَسَّلْتُ بِكُمْ إِلَى ٱللَّهِ وَٱسْتَشْفَعْتُ بِكُمْ إِلَى ٱللَّهِ</vt:lpstr>
      <vt:lpstr>فَٱشْفَعُوا لِي عِنْدَ ٱللَّهِ وَٱسْتَنْقِذُونِي مِنْ ذُنُوبِي عِنْدَ ٱللَّهِ</vt:lpstr>
      <vt:lpstr>فَإِنَّكُمْ وَسِيلَتِي إِلَى ٱللَّهِ وَبِحُبِّكُمْ وَبِقُرْبِكُمْ أَرْجُو نَجَاةً مِنَ ٱللَّهِ</vt:lpstr>
      <vt:lpstr>فَكُونُوا عِنْدَ ٱللَّهِ رَجَائِي يَا سَادَتِي يَا أَوْلِيَاءَ ٱللَّهِ</vt:lpstr>
      <vt:lpstr>صَلَّى ٱللَّهُ عَلَيْهِمْ أَجْمَعينَ</vt:lpstr>
      <vt:lpstr>وَلَعَنَ ٱللَّهُ أَعْدَاءَ ٱللَّهِ ظَالِمِيهِمْ مِنَ ٱلأَوَّلِينَ وَٱلآخِرِينَ</vt:lpstr>
      <vt:lpstr>آمِينَ رَبَّ ٱلْعَالَمينَ</vt:lpstr>
      <vt:lpstr>أَللّٰهُمَّ صَلِّ عَلٰى مُحَمَّدٍ وَآلِ مُحَمَّدٍ</vt:lpstr>
      <vt:lpstr>Please recite a  Surah al-Fatiha for all marhumeen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Muntazireen</cp:lastModifiedBy>
  <cp:revision>2</cp:revision>
  <cp:lastPrinted>1601-01-01T00:00:00Z</cp:lastPrinted>
  <dcterms:created xsi:type="dcterms:W3CDTF">1601-01-01T00:00:00Z</dcterms:created>
  <dcterms:modified xsi:type="dcterms:W3CDTF">2024-07-10T23:39:18Z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