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  <p:sldMasterId id="2147483676" r:id="rId2"/>
    <p:sldMasterId id="2147483688" r:id="rId3"/>
  </p:sldMasterIdLst>
  <p:sldIdLst>
    <p:sldId id="5435" r:id="rId4"/>
    <p:sldId id="5527" r:id="rId5"/>
    <p:sldId id="5528" r:id="rId6"/>
    <p:sldId id="4137" r:id="rId7"/>
    <p:sldId id="4140" r:id="rId8"/>
    <p:sldId id="4141" r:id="rId9"/>
    <p:sldId id="4142" r:id="rId10"/>
    <p:sldId id="4143" r:id="rId11"/>
    <p:sldId id="4144" r:id="rId12"/>
    <p:sldId id="4145" r:id="rId13"/>
    <p:sldId id="4146" r:id="rId14"/>
    <p:sldId id="4147" r:id="rId15"/>
    <p:sldId id="5443" r:id="rId16"/>
    <p:sldId id="4148" r:id="rId17"/>
    <p:sldId id="4149" r:id="rId18"/>
    <p:sldId id="4150" r:id="rId19"/>
    <p:sldId id="4151" r:id="rId20"/>
    <p:sldId id="4229" r:id="rId21"/>
    <p:sldId id="4152" r:id="rId22"/>
    <p:sldId id="4153" r:id="rId23"/>
    <p:sldId id="4154" r:id="rId24"/>
    <p:sldId id="4155" r:id="rId25"/>
    <p:sldId id="4232" r:id="rId26"/>
    <p:sldId id="4156" r:id="rId27"/>
    <p:sldId id="5444" r:id="rId28"/>
    <p:sldId id="4157" r:id="rId29"/>
    <p:sldId id="4233" r:id="rId30"/>
    <p:sldId id="4158" r:id="rId31"/>
    <p:sldId id="4159" r:id="rId32"/>
    <p:sldId id="4230" r:id="rId33"/>
    <p:sldId id="4160" r:id="rId34"/>
    <p:sldId id="4161" r:id="rId35"/>
    <p:sldId id="4162" r:id="rId36"/>
    <p:sldId id="4163" r:id="rId37"/>
    <p:sldId id="4234" r:id="rId38"/>
    <p:sldId id="4164" r:id="rId39"/>
    <p:sldId id="4165" r:id="rId40"/>
    <p:sldId id="4166" r:id="rId41"/>
    <p:sldId id="4167" r:id="rId42"/>
    <p:sldId id="4168" r:id="rId43"/>
    <p:sldId id="4169" r:id="rId44"/>
    <p:sldId id="4235" r:id="rId45"/>
    <p:sldId id="4171" r:id="rId46"/>
    <p:sldId id="4172" r:id="rId47"/>
    <p:sldId id="4236" r:id="rId48"/>
    <p:sldId id="4174" r:id="rId49"/>
    <p:sldId id="4175" r:id="rId50"/>
    <p:sldId id="5445" r:id="rId51"/>
    <p:sldId id="4176" r:id="rId52"/>
    <p:sldId id="4238" r:id="rId53"/>
    <p:sldId id="4178" r:id="rId54"/>
    <p:sldId id="4179" r:id="rId55"/>
    <p:sldId id="5446" r:id="rId56"/>
    <p:sldId id="4180" r:id="rId57"/>
    <p:sldId id="4181" r:id="rId58"/>
    <p:sldId id="4182" r:id="rId59"/>
    <p:sldId id="4183" r:id="rId60"/>
    <p:sldId id="4184" r:id="rId61"/>
    <p:sldId id="4186" r:id="rId62"/>
    <p:sldId id="4188" r:id="rId63"/>
    <p:sldId id="4190" r:id="rId64"/>
    <p:sldId id="4239" r:id="rId65"/>
    <p:sldId id="4191" r:id="rId66"/>
    <p:sldId id="5447" r:id="rId67"/>
    <p:sldId id="4193" r:id="rId68"/>
    <p:sldId id="4194" r:id="rId69"/>
    <p:sldId id="4195" r:id="rId70"/>
    <p:sldId id="4196" r:id="rId71"/>
    <p:sldId id="4197" r:id="rId72"/>
    <p:sldId id="4198" r:id="rId73"/>
    <p:sldId id="4199" r:id="rId74"/>
    <p:sldId id="4200" r:id="rId75"/>
    <p:sldId id="4201" r:id="rId76"/>
    <p:sldId id="5448" r:id="rId77"/>
    <p:sldId id="4202" r:id="rId78"/>
    <p:sldId id="4240" r:id="rId79"/>
    <p:sldId id="4203" r:id="rId80"/>
    <p:sldId id="4204" r:id="rId81"/>
    <p:sldId id="4205" r:id="rId82"/>
    <p:sldId id="4241" r:id="rId83"/>
    <p:sldId id="5449" r:id="rId84"/>
    <p:sldId id="5450" r:id="rId85"/>
    <p:sldId id="4242" r:id="rId86"/>
    <p:sldId id="4209" r:id="rId87"/>
    <p:sldId id="4243" r:id="rId88"/>
    <p:sldId id="4210" r:id="rId89"/>
    <p:sldId id="4244" r:id="rId90"/>
    <p:sldId id="4211" r:id="rId91"/>
    <p:sldId id="4212" r:id="rId92"/>
    <p:sldId id="4213" r:id="rId93"/>
    <p:sldId id="4214" r:id="rId94"/>
    <p:sldId id="4246" r:id="rId95"/>
    <p:sldId id="4216" r:id="rId96"/>
    <p:sldId id="5452" r:id="rId97"/>
    <p:sldId id="5453" r:id="rId98"/>
    <p:sldId id="4218" r:id="rId99"/>
    <p:sldId id="4219" r:id="rId100"/>
    <p:sldId id="4220" r:id="rId101"/>
    <p:sldId id="4221" r:id="rId102"/>
    <p:sldId id="4222" r:id="rId103"/>
    <p:sldId id="4249" r:id="rId104"/>
    <p:sldId id="4223" r:id="rId105"/>
    <p:sldId id="4250" r:id="rId106"/>
    <p:sldId id="4224" r:id="rId107"/>
    <p:sldId id="4225" r:id="rId108"/>
    <p:sldId id="4226" r:id="rId109"/>
    <p:sldId id="4227" r:id="rId110"/>
    <p:sldId id="4228" r:id="rId111"/>
    <p:sldId id="5461" r:id="rId112"/>
    <p:sldId id="5462" r:id="rId113"/>
  </p:sldIdLst>
  <p:sldSz cx="12192000" cy="6858000"/>
  <p:notesSz cx="6400800" cy="86868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000099"/>
    <a:srgbClr val="000000"/>
    <a:srgbClr val="004821"/>
    <a:srgbClr val="FFFF00"/>
    <a:srgbClr val="800000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74" autoAdjust="0"/>
    <p:restoredTop sz="94660"/>
  </p:normalViewPr>
  <p:slideViewPr>
    <p:cSldViewPr showGuides="1">
      <p:cViewPr varScale="1">
        <p:scale>
          <a:sx n="85" d="100"/>
          <a:sy n="85" d="100"/>
        </p:scale>
        <p:origin x="485" y="7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117" Type="http://schemas.openxmlformats.org/officeDocument/2006/relationships/tableStyles" Target="tableStyles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84" Type="http://schemas.openxmlformats.org/officeDocument/2006/relationships/slide" Target="slides/slide81.xml"/><Relationship Id="rId89" Type="http://schemas.openxmlformats.org/officeDocument/2006/relationships/slide" Target="slides/slide86.xml"/><Relationship Id="rId112" Type="http://schemas.openxmlformats.org/officeDocument/2006/relationships/slide" Target="slides/slide109.xml"/><Relationship Id="rId16" Type="http://schemas.openxmlformats.org/officeDocument/2006/relationships/slide" Target="slides/slide13.xml"/><Relationship Id="rId107" Type="http://schemas.openxmlformats.org/officeDocument/2006/relationships/slide" Target="slides/slide104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102" Type="http://schemas.openxmlformats.org/officeDocument/2006/relationships/slide" Target="slides/slide99.xml"/><Relationship Id="rId5" Type="http://schemas.openxmlformats.org/officeDocument/2006/relationships/slide" Target="slides/slide2.xml"/><Relationship Id="rId90" Type="http://schemas.openxmlformats.org/officeDocument/2006/relationships/slide" Target="slides/slide87.xml"/><Relationship Id="rId95" Type="http://schemas.openxmlformats.org/officeDocument/2006/relationships/slide" Target="slides/slide92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113" Type="http://schemas.openxmlformats.org/officeDocument/2006/relationships/slide" Target="slides/slide110.xml"/><Relationship Id="rId80" Type="http://schemas.openxmlformats.org/officeDocument/2006/relationships/slide" Target="slides/slide77.xml"/><Relationship Id="rId85" Type="http://schemas.openxmlformats.org/officeDocument/2006/relationships/slide" Target="slides/slide82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59" Type="http://schemas.openxmlformats.org/officeDocument/2006/relationships/slide" Target="slides/slide56.xml"/><Relationship Id="rId103" Type="http://schemas.openxmlformats.org/officeDocument/2006/relationships/slide" Target="slides/slide100.xml"/><Relationship Id="rId108" Type="http://schemas.openxmlformats.org/officeDocument/2006/relationships/slide" Target="slides/slide105.xml"/><Relationship Id="rId54" Type="http://schemas.openxmlformats.org/officeDocument/2006/relationships/slide" Target="slides/slide51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91" Type="http://schemas.openxmlformats.org/officeDocument/2006/relationships/slide" Target="slides/slide88.xml"/><Relationship Id="rId96" Type="http://schemas.openxmlformats.org/officeDocument/2006/relationships/slide" Target="slides/slide9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49" Type="http://schemas.openxmlformats.org/officeDocument/2006/relationships/slide" Target="slides/slide46.xml"/><Relationship Id="rId114" Type="http://schemas.openxmlformats.org/officeDocument/2006/relationships/presProps" Target="presProps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slide" Target="slides/slide78.xml"/><Relationship Id="rId86" Type="http://schemas.openxmlformats.org/officeDocument/2006/relationships/slide" Target="slides/slide83.xml"/><Relationship Id="rId94" Type="http://schemas.openxmlformats.org/officeDocument/2006/relationships/slide" Target="slides/slide91.xml"/><Relationship Id="rId99" Type="http://schemas.openxmlformats.org/officeDocument/2006/relationships/slide" Target="slides/slide96.xml"/><Relationship Id="rId101" Type="http://schemas.openxmlformats.org/officeDocument/2006/relationships/slide" Target="slides/slide9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109" Type="http://schemas.openxmlformats.org/officeDocument/2006/relationships/slide" Target="slides/slide10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97" Type="http://schemas.openxmlformats.org/officeDocument/2006/relationships/slide" Target="slides/slide94.xml"/><Relationship Id="rId104" Type="http://schemas.openxmlformats.org/officeDocument/2006/relationships/slide" Target="slides/slide101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92" Type="http://schemas.openxmlformats.org/officeDocument/2006/relationships/slide" Target="slides/slide8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slide" Target="slides/slide63.xml"/><Relationship Id="rId87" Type="http://schemas.openxmlformats.org/officeDocument/2006/relationships/slide" Target="slides/slide84.xml"/><Relationship Id="rId110" Type="http://schemas.openxmlformats.org/officeDocument/2006/relationships/slide" Target="slides/slide107.xml"/><Relationship Id="rId115" Type="http://schemas.openxmlformats.org/officeDocument/2006/relationships/viewProps" Target="viewProps.xml"/><Relationship Id="rId61" Type="http://schemas.openxmlformats.org/officeDocument/2006/relationships/slide" Target="slides/slide58.xml"/><Relationship Id="rId82" Type="http://schemas.openxmlformats.org/officeDocument/2006/relationships/slide" Target="slides/slide79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56" Type="http://schemas.openxmlformats.org/officeDocument/2006/relationships/slide" Target="slides/slide53.xml"/><Relationship Id="rId77" Type="http://schemas.openxmlformats.org/officeDocument/2006/relationships/slide" Target="slides/slide74.xml"/><Relationship Id="rId100" Type="http://schemas.openxmlformats.org/officeDocument/2006/relationships/slide" Target="slides/slide97.xml"/><Relationship Id="rId105" Type="http://schemas.openxmlformats.org/officeDocument/2006/relationships/slide" Target="slides/slide102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93" Type="http://schemas.openxmlformats.org/officeDocument/2006/relationships/slide" Target="slides/slide90.xml"/><Relationship Id="rId98" Type="http://schemas.openxmlformats.org/officeDocument/2006/relationships/slide" Target="slides/slide95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22.xml"/><Relationship Id="rId46" Type="http://schemas.openxmlformats.org/officeDocument/2006/relationships/slide" Target="slides/slide43.xml"/><Relationship Id="rId67" Type="http://schemas.openxmlformats.org/officeDocument/2006/relationships/slide" Target="slides/slide64.xml"/><Relationship Id="rId116" Type="http://schemas.openxmlformats.org/officeDocument/2006/relationships/theme" Target="theme/theme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62" Type="http://schemas.openxmlformats.org/officeDocument/2006/relationships/slide" Target="slides/slide59.xml"/><Relationship Id="rId83" Type="http://schemas.openxmlformats.org/officeDocument/2006/relationships/slide" Target="slides/slide80.xml"/><Relationship Id="rId88" Type="http://schemas.openxmlformats.org/officeDocument/2006/relationships/slide" Target="slides/slide85.xml"/><Relationship Id="rId111" Type="http://schemas.openxmlformats.org/officeDocument/2006/relationships/slide" Target="slides/slide108.xml"/><Relationship Id="rId15" Type="http://schemas.openxmlformats.org/officeDocument/2006/relationships/slide" Target="slides/slide12.xml"/><Relationship Id="rId36" Type="http://schemas.openxmlformats.org/officeDocument/2006/relationships/slide" Target="slides/slide33.xml"/><Relationship Id="rId57" Type="http://schemas.openxmlformats.org/officeDocument/2006/relationships/slide" Target="slides/slide54.xml"/><Relationship Id="rId106" Type="http://schemas.openxmlformats.org/officeDocument/2006/relationships/slide" Target="slides/slide10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CDB1E04-9C93-4F4E-87BA-65021A195A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D3ABF13-3972-4E05-80EF-F338CA5594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1CC7930-5A0A-43A1-A8B6-156859A972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1E7A3D-E83D-462E-8E22-65ED617997D8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9315670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0EF34D9-C97B-4F8D-AE79-DE53FCB0E9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A419E6A-1FEF-4E4A-91CE-A51B6ED5BA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B74B8CD-3EFA-4299-8C61-38E73B16E8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B124E7-09F0-470F-9B26-84927EE972A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18855787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52BB6F7-5CB5-4E3F-8AF4-8419F96DDA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E2D3B6E-7A28-4BFA-95BA-BF7DD6EEBC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62C204B-C706-4C77-AAC2-A9DCFE47A3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78B95F-81EE-4EF0-BD0D-C29BC91CAADE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47736782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CDB1E04-9C93-4F4E-87BA-65021A195A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D3ABF13-3972-4E05-80EF-F338CA5594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1CC7930-5A0A-43A1-A8B6-156859A972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4361EF-CBF4-41A8-8CF9-E63807FA35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8488103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F37F430-F16A-4C7B-B236-9408B533A4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FCABDDC-AAFF-451C-9B1A-0AD808307B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7E087BA-7129-41A6-A6CA-AE71B84D7C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4361EF-CBF4-41A8-8CF9-E63807FA35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2317360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42985DA-3725-4A28-B450-8CD0D85430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98DB53C-B0ED-438B-B3D5-61AD338650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3E02C7A-ED15-4DD4-BFFD-6670D4EAA7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4361EF-CBF4-41A8-8CF9-E63807FA35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6024009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2092FA-E61C-4F6C-BA59-2658594887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822F7D-330A-4CF3-A8D0-6209CFD1B9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10388E-11D9-4277-9489-37016BD87A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4361EF-CBF4-41A8-8CF9-E63807FA35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2124393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76F40A1-B697-4F34-91E0-9ADAD6589E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65ABE4F-2A8D-4FA2-AE62-232FF8E9B2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8C29A7A-6BDB-4894-A7EF-1EAE1EE4D0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4361EF-CBF4-41A8-8CF9-E63807FA35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8812802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484766C-898A-454A-9A43-47A2FFDD52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5FA8736-A817-46A9-BC41-8A723AA9D2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DD1DB9D-71EF-4240-92E5-DBD43FACDE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4361EF-CBF4-41A8-8CF9-E63807FA35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4051963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F7B182F-A89F-43BA-8466-F84CCC2509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FDFA919-3BC9-4AF4-A9B0-28018595B4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A7B8ADD-E0E6-4D30-B96C-6119333EB1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4361EF-CBF4-41A8-8CF9-E63807FA35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1695842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9DC5DA-E62F-4DF7-BC65-E3F5F14B85E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CD00A1-9379-4730-95BC-B6170185E0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AFAF78-A28C-4AC3-9893-34E3C5A4D0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4361EF-CBF4-41A8-8CF9-E63807FA35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293268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F37F430-F16A-4C7B-B236-9408B533A4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FCABDDC-AAFF-451C-9B1A-0AD808307B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7E087BA-7129-41A6-A6CA-AE71B84D7C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3B47EA-5D2D-44B5-B00B-9EB09598820D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9561352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FD11B4-93D6-48E9-B18E-00886AF307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63232C-CAB8-40A0-B0DB-06B43A470E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B0791F-CBA9-465D-B96B-70E2B6D444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4361EF-CBF4-41A8-8CF9-E63807FA35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2685215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0EF34D9-C97B-4F8D-AE79-DE53FCB0E9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A419E6A-1FEF-4E4A-91CE-A51B6ED5BA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B74B8CD-3EFA-4299-8C61-38E73B16E8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4361EF-CBF4-41A8-8CF9-E63807FA35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3541833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52BB6F7-5CB5-4E3F-8AF4-8419F96DDA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E2D3B6E-7A28-4BFA-95BA-BF7DD6EEBC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62C204B-C706-4C77-AAC2-A9DCFE47A3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4361EF-CBF4-41A8-8CF9-E63807FA35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5822556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CDB1E04-9C93-4F4E-87BA-65021A195A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D3ABF13-3972-4E05-80EF-F338CA5594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1CC7930-5A0A-43A1-A8B6-156859A972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1E7A3D-E83D-462E-8E22-65ED617997D8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0461519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F37F430-F16A-4C7B-B236-9408B533A4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FCABDDC-AAFF-451C-9B1A-0AD808307B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7E087BA-7129-41A6-A6CA-AE71B84D7C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3B47EA-5D2D-44B5-B00B-9EB09598820D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91432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42985DA-3725-4A28-B450-8CD0D85430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98DB53C-B0ED-438B-B3D5-61AD338650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3E02C7A-ED15-4DD4-BFFD-6670D4EAA7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20D4B9-0318-455C-B9C1-8BB506B47616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33375524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2092FA-E61C-4F6C-BA59-2658594887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822F7D-330A-4CF3-A8D0-6209CFD1B9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10388E-11D9-4277-9489-37016BD87A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E22B72-9C01-4C25-8037-C40ED675806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79567326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76F40A1-B697-4F34-91E0-9ADAD6589E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65ABE4F-2A8D-4FA2-AE62-232FF8E9B2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8C29A7A-6BDB-4894-A7EF-1EAE1EE4D0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BCE551-000D-49CC-AA49-1672F102B6D5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35512107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484766C-898A-454A-9A43-47A2FFDD52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5FA8736-A817-46A9-BC41-8A723AA9D2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DD1DB9D-71EF-4240-92E5-DBD43FACDE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341C89-0F5C-4636-A8F9-3DCE73C27E78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97991213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F7B182F-A89F-43BA-8466-F84CCC2509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FDFA919-3BC9-4AF4-A9B0-28018595B4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A7B8ADD-E0E6-4D30-B96C-6119333EB1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22DD61-5DCA-4840-B9D2-BB7CCF2A78EC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439288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42985DA-3725-4A28-B450-8CD0D85430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98DB53C-B0ED-438B-B3D5-61AD338650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3E02C7A-ED15-4DD4-BFFD-6670D4EAA7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20D4B9-0318-455C-B9C1-8BB506B47616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59228612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9DC5DA-E62F-4DF7-BC65-E3F5F14B85E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CD00A1-9379-4730-95BC-B6170185E0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AFAF78-A28C-4AC3-9893-34E3C5A4D0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AE5E0F-40DD-47AB-8B4E-5124FC0C177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43708743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FD11B4-93D6-48E9-B18E-00886AF307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63232C-CAB8-40A0-B0DB-06B43A470E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B0791F-CBA9-465D-B96B-70E2B6D444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105F36-3A88-4AA8-812E-AAAF0128834C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65964309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0EF34D9-C97B-4F8D-AE79-DE53FCB0E9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A419E6A-1FEF-4E4A-91CE-A51B6ED5BA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B74B8CD-3EFA-4299-8C61-38E73B16E8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B124E7-09F0-470F-9B26-84927EE972A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47239838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52BB6F7-5CB5-4E3F-8AF4-8419F96DDA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E2D3B6E-7A28-4BFA-95BA-BF7DD6EEBC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62C204B-C706-4C77-AAC2-A9DCFE47A3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78B95F-81EE-4EF0-BD0D-C29BC91CAADE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95617905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DA0A2-AD51-881E-FFF7-C9FC09AB2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>
            <a:lvl1pPr rtl="1">
              <a:defRPr sz="8000"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r>
              <a:rPr lang="ar-SA" noProof="0" dirty="0" err="1"/>
              <a:t>Click</a:t>
            </a:r>
            <a:r>
              <a:rPr lang="ar-SA" noProof="0" dirty="0"/>
              <a:t> </a:t>
            </a:r>
            <a:r>
              <a:rPr lang="ar-SA" noProof="0" dirty="0" err="1"/>
              <a:t>to</a:t>
            </a:r>
            <a:r>
              <a:rPr lang="ar-SA" noProof="0" dirty="0"/>
              <a:t> </a:t>
            </a:r>
            <a:r>
              <a:rPr lang="ar-SA" noProof="0" dirty="0" err="1"/>
              <a:t>edit</a:t>
            </a:r>
            <a:r>
              <a:rPr lang="ar-SA" noProof="0" dirty="0"/>
              <a:t> </a:t>
            </a:r>
            <a:r>
              <a:rPr lang="ar-SA" noProof="0" dirty="0" err="1"/>
              <a:t>Master</a:t>
            </a:r>
            <a:r>
              <a:rPr lang="ar-SA" noProof="0" dirty="0"/>
              <a:t> </a:t>
            </a:r>
            <a:r>
              <a:rPr lang="ar-SA" noProof="0" dirty="0" err="1"/>
              <a:t>title</a:t>
            </a:r>
            <a:r>
              <a:rPr lang="ar-SA" noProof="0" dirty="0"/>
              <a:t> </a:t>
            </a:r>
            <a:r>
              <a:rPr lang="ar-SA" noProof="0" dirty="0" err="1"/>
              <a:t>style</a:t>
            </a:r>
            <a:endParaRPr lang="ar-SA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D278284-CF32-85B2-B743-5591E83738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1361955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2092FA-E61C-4F6C-BA59-2658594887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822F7D-330A-4CF3-A8D0-6209CFD1B9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10388E-11D9-4277-9489-37016BD87A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E22B72-9C01-4C25-8037-C40ED675806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821767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76F40A1-B697-4F34-91E0-9ADAD6589E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65ABE4F-2A8D-4FA2-AE62-232FF8E9B2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8C29A7A-6BDB-4894-A7EF-1EAE1EE4D0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BCE551-000D-49CC-AA49-1672F102B6D5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18770458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484766C-898A-454A-9A43-47A2FFDD52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5FA8736-A817-46A9-BC41-8A723AA9D2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DD1DB9D-71EF-4240-92E5-DBD43FACDE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341C89-0F5C-4636-A8F9-3DCE73C27E78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4056645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F7B182F-A89F-43BA-8466-F84CCC2509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FDFA919-3BC9-4AF4-A9B0-28018595B4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A7B8ADD-E0E6-4D30-B96C-6119333EB1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22DD61-5DCA-4840-B9D2-BB7CCF2A78EC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83716392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9DC5DA-E62F-4DF7-BC65-E3F5F14B85E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CD00A1-9379-4730-95BC-B6170185E0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AFAF78-A28C-4AC3-9893-34E3C5A4D0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AE5E0F-40DD-47AB-8B4E-5124FC0C177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2924087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FD11B4-93D6-48E9-B18E-00886AF307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63232C-CAB8-40A0-B0DB-06B43A470E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B0791F-CBA9-465D-B96B-70E2B6D444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105F36-3A88-4AA8-812E-AAAF0128834C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474550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4405A52-8C2E-40A2-8620-AAFB51FB30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E1A9FA4-1C7D-46F2-8CF7-948B1921E7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138A590-10C0-4C1A-8545-4901061CC0F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3836F13-8176-4C82-A792-F06ED1C8725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3DF23F8-A0C4-4683-B9D8-078DC22E960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0543D2D5-7C63-49C9-A11D-E57D636DA732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36906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transition>
    <p:fade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00066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4405A52-8C2E-40A2-8620-AAFB51FB30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E1A9FA4-1C7D-46F2-8CF7-948B1921E7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138A590-10C0-4C1A-8545-4901061CC0F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CA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3836F13-8176-4C82-A792-F06ED1C8725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CA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3DF23F8-A0C4-4683-B9D8-078DC22E960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1A4361EF-CBF4-41A8-8CF9-E63807FA35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4184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ransition>
    <p:fade/>
  </p:transition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rgbClr val="000066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4405A52-8C2E-40A2-8620-AAFB51FB30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E1A9FA4-1C7D-46F2-8CF7-948B1921E7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138A590-10C0-4C1A-8545-4901061CC0F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3836F13-8176-4C82-A792-F06ED1C8725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3DF23F8-A0C4-4683-B9D8-078DC22E960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0543D2D5-7C63-49C9-A11D-E57D636DA732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32357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</p:sldLayoutIdLst>
  <p:transition>
    <p:fade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00066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C058F4-8092-7F8E-980E-595091FCF798}"/>
              </a:ext>
            </a:extLst>
          </p:cNvPr>
          <p:cNvSpPr txBox="1"/>
          <p:nvPr/>
        </p:nvSpPr>
        <p:spPr>
          <a:xfrm>
            <a:off x="3046513" y="44624"/>
            <a:ext cx="3193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7200">
                <a:solidFill>
                  <a:srgbClr val="000066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بسم الله الرحمن الرحيم</a:t>
            </a: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         	   </a:t>
            </a: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اللهم عجل لوليك الفرج</a:t>
            </a:r>
            <a:endParaRPr kumimoji="0" lang="en-CA" sz="1600" b="0" i="0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</p:txBody>
      </p:sp>
      <p:pic>
        <p:nvPicPr>
          <p:cNvPr id="6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485A370B-86C7-A74B-345F-62BD5BF904B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332656"/>
            <a:ext cx="3803256" cy="53797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92170D6-7FFF-3281-75E9-55571870E894}"/>
              </a:ext>
            </a:extLst>
          </p:cNvPr>
          <p:cNvSpPr txBox="1"/>
          <p:nvPr/>
        </p:nvSpPr>
        <p:spPr>
          <a:xfrm>
            <a:off x="2793547" y="2492896"/>
            <a:ext cx="30684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7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حديث</a:t>
            </a:r>
            <a:r>
              <a:rPr kumimoji="0" lang="en-CA" sz="7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</a:t>
            </a:r>
            <a:r>
              <a:rPr kumimoji="0" lang="ar-EG" sz="7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الكساء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E29220-8368-0C85-B81C-FFC0AC094D33}"/>
              </a:ext>
            </a:extLst>
          </p:cNvPr>
          <p:cNvSpPr txBox="1"/>
          <p:nvPr/>
        </p:nvSpPr>
        <p:spPr>
          <a:xfrm>
            <a:off x="204512" y="5373216"/>
            <a:ext cx="8432979" cy="1389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24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وَنُرِيدُ أَن نَّمُنَّ عَلَى الَّذِينَ اسْتُضْعِفُوا فِي الْأَرْضِ وَنَجْعَلَهُمْ أَئِمَّةً وَنَجْعَلَهُمُ الْوَارِثِينَ </a:t>
            </a:r>
            <a:endParaRPr kumimoji="0" lang="en-CA" sz="2400" b="0" i="0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‎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We desired to show </a:t>
            </a:r>
            <a:r>
              <a:rPr kumimoji="0" lang="en-US" sz="1400" b="0" i="1" u="none" strike="noStrike" kern="1200" cap="none" spc="0" normalizeH="0" baseline="0" noProof="0" dirty="0" err="1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favour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upon those who were abased in the land, </a:t>
            </a: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to make them imams, and to make them the heirs,</a:t>
            </a: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(Surah </a:t>
            </a:r>
            <a:r>
              <a:rPr kumimoji="0" lang="en-US" sz="1200" b="0" i="1" u="none" strike="noStrike" kern="1200" cap="none" spc="0" normalizeH="0" baseline="0" noProof="0" dirty="0" err="1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Qasas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: 5)</a:t>
            </a:r>
            <a:endParaRPr kumimoji="0" lang="en-CA" sz="1200" b="0" i="1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82CBF9-E447-FA79-0E81-D629672FEEB1}"/>
              </a:ext>
            </a:extLst>
          </p:cNvPr>
          <p:cNvSpPr txBox="1"/>
          <p:nvPr/>
        </p:nvSpPr>
        <p:spPr>
          <a:xfrm>
            <a:off x="8328248" y="5877272"/>
            <a:ext cx="3515224" cy="663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1400" b="0" i="0" u="none" strike="noStrike" kern="1200" cap="none" spc="0" normalizeH="0" baseline="0" noProof="0" dirty="0">
                <a:ln>
                  <a:noFill/>
                </a:ln>
                <a:solidFill>
                  <a:srgbClr val="7F472E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إِنَّهُمْ يَرَوْنَهُ بَعِيداً وَنَرَاهُ قَرِيباً</a:t>
            </a:r>
            <a:endParaRPr kumimoji="0" lang="en-CA" sz="1400" b="0" i="0" u="none" strike="noStrike" kern="1200" cap="none" spc="0" normalizeH="0" baseline="0" noProof="0" dirty="0">
              <a:ln>
                <a:noFill/>
              </a:ln>
              <a:solidFill>
                <a:srgbClr val="7F472E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rgbClr val="7F472E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Surely, they see it to be far off, and We see it near</a:t>
            </a:r>
            <a:endParaRPr kumimoji="0" lang="en-CA" sz="1100" b="0" i="1" u="none" strike="noStrike" kern="1200" cap="none" spc="0" normalizeH="0" baseline="0" noProof="0" dirty="0">
              <a:ln>
                <a:noFill/>
              </a:ln>
              <a:solidFill>
                <a:srgbClr val="7F472E"/>
              </a:solidFill>
              <a:effectLst/>
              <a:uLnTx/>
              <a:uFillTx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8015285-864E-CEB3-E321-EF96BAE19BFC}"/>
              </a:ext>
            </a:extLst>
          </p:cNvPr>
          <p:cNvGrpSpPr/>
          <p:nvPr/>
        </p:nvGrpSpPr>
        <p:grpSpPr>
          <a:xfrm>
            <a:off x="2910799" y="3635732"/>
            <a:ext cx="2609137" cy="369332"/>
            <a:chOff x="3738690" y="1030144"/>
            <a:chExt cx="2609137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80BBE72-1CAF-03C6-7CC1-981DCA294062}"/>
                </a:ext>
              </a:extLst>
            </p:cNvPr>
            <p:cNvSpPr txBox="1"/>
            <p:nvPr/>
          </p:nvSpPr>
          <p:spPr>
            <a:xfrm>
              <a:off x="3738690" y="1030144"/>
              <a:ext cx="2232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Courtesy of </a:t>
              </a:r>
            </a:p>
          </p:txBody>
        </p:sp>
        <p:pic>
          <p:nvPicPr>
            <p:cNvPr id="13" name="Picture 12" descr="Logo&#10;&#10;Description automatically generated">
              <a:extLst>
                <a:ext uri="{FF2B5EF4-FFF2-40B4-BE49-F238E27FC236}">
                  <a16:creationId xmlns:a16="http://schemas.microsoft.com/office/drawing/2014/main" id="{7A498940-6FAA-9858-2AD5-3DF71881CC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7285" y="1074091"/>
              <a:ext cx="880542" cy="214609"/>
            </a:xfrm>
            <a:prstGeom prst="rect">
              <a:avLst/>
            </a:prstGeom>
          </p:spPr>
        </p:pic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7C4EDA-A509-BB32-2953-59C94A37A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3B47EA-5D2D-44B5-B00B-9EB09598820D}" type="slidenum">
              <a:rPr kumimoji="0" lang="ar-SA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068437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DC71CACA-0FA9-6695-8F90-BB782D79B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فَقَالَ يَا فَاطِمَةُ </a:t>
            </a:r>
            <a:r>
              <a:rPr lang="ar-SA" dirty="0" err="1"/>
              <a:t>ٱئْتِينِي</a:t>
            </a:r>
            <a:r>
              <a:rPr lang="ar-SA" dirty="0"/>
              <a:t> </a:t>
            </a:r>
            <a:r>
              <a:rPr lang="ar-SA" dirty="0" err="1"/>
              <a:t>بِٱلْكِسَاءِ</a:t>
            </a:r>
            <a:r>
              <a:rPr lang="ar-SA" dirty="0"/>
              <a:t> </a:t>
            </a:r>
            <a:r>
              <a:rPr lang="ar-SA" dirty="0" err="1"/>
              <a:t>ٱلْيَمَانِيِّ</a:t>
            </a:r>
            <a:r>
              <a:rPr lang="ar-SA" dirty="0"/>
              <a:t> </a:t>
            </a:r>
            <a:r>
              <a:rPr lang="ar-SA" dirty="0" err="1"/>
              <a:t>فَغَطِّينِي</a:t>
            </a:r>
            <a:r>
              <a:rPr lang="ar-SA" dirty="0"/>
              <a:t> بِهِ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498379B5-2D9B-6AAB-45A7-8810B7A294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He said: "Fatimah, please bring the Yemeni cloak and cover me with it"</a:t>
            </a:r>
          </a:p>
        </p:txBody>
      </p:sp>
    </p:spTree>
  </p:cSld>
  <p:clrMapOvr>
    <a:masterClrMapping/>
  </p:clrMapOvr>
  <p:transition>
    <p:fade/>
  </p:transition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86C00A6F-D179-6EC0-C0EC-7BCEB7A9C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/>
              <a:t>يَا عَلِيُّ وَالَّذِي بَعَثَنِي بِالْحَقِّ نَبِيّاً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89E1CA91-B110-7B69-ED4C-E580CBEF2D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/>
              <a:t>"By Him who rightfully appointed me a Prophet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213928AF-CC58-3EE2-93DA-914CCC34F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/>
              <a:t>وَاصْطَفَانِي بِالرِّسالَةِ نَجِيّاً 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7990CADB-7DA7-91C1-DEA4-3E5804F071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/>
              <a:t>and chose me a Messenger for the salvation of the mankind, 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1377F11A-B0F6-CD1D-ABFD-D673F23FC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مَا ذُكِرَ خَبَرُنا هذَا فِي</a:t>
            </a:r>
            <a:br>
              <a:rPr lang="ar-SA" dirty="0"/>
            </a:br>
            <a:r>
              <a:rPr lang="ar-SA" dirty="0"/>
              <a:t>مَحْفِلٍ مِنْ مَحَافِلِ أَهْلِ الْأَرْضِ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B7C75EB0-1637-0DD7-3415-1668ECDFBA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/>
              <a:t>whenever and wherever an assembly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E009E17B-B754-A255-9368-72F1A4695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وَفِيهِ جَمْعٌ مِنْ شِيعَتِنا وَمُحِبِّينا 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D82C46BC-F832-EB65-3315-71224F3B86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/>
              <a:t>our followers and friends mentions this event, 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A7EF806F-E600-274B-C38E-485F6ED42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وَفِيهِمْ مَهْمُومٌ إِلَّا وَفَرَّجَ اللّهُ هَمَّهُ 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7ACCD813-67D1-BFB9-E718-7BFEA1812F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/>
              <a:t>there shall remain none grieved but Allah will remove his grief, 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556A6F3A-68D6-CE2B-A9F6-852E11C87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وَلاَ مَغْمُومٌ إِلَّا وَكَشَفَ اللّهُ غَمَّهُ 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2908A448-F064-7682-E4E5-A421198679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/>
              <a:t>there shall remain none distressed but Allah will dispel his distress, 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A6796682-1591-1981-40E8-6FD5471C2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وَلاَ طالِبُ حاجَةٍ إِلَّا وَقَضَى اللّهُ حاجَتَهُ 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342AD9E0-A654-73B3-AD9F-AB21A0C17A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there shall remain none wish-seeker but Allah will grant his wish."</a:t>
            </a:r>
          </a:p>
        </p:txBody>
      </p:sp>
    </p:spTree>
  </p:cSld>
  <p:clrMapOvr>
    <a:masterClrMapping/>
  </p:clrMapOvr>
  <p:transition>
    <p:fade/>
  </p:transition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B27DE978-964E-459A-6879-5C6E2F516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فَقالَ عَلِيٌّ إِذاً وَللّه فُزْنا وَسُعِدْنا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3F0F8C00-3414-8B4E-AF71-7344562E1A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`Ali, peace be upon him, said, "Then, we have won and attained pleasure. I swear it by Allah.</a:t>
            </a:r>
          </a:p>
        </p:txBody>
      </p:sp>
    </p:spTree>
  </p:cSld>
  <p:clrMapOvr>
    <a:masterClrMapping/>
  </p:clrMapOvr>
  <p:transition>
    <p:fade/>
  </p:transition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6F0F81EA-32CF-BCC3-6802-6CBF61D0F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 وَكَذلِكَ شِيعَتُنا فازُوا وَسُعِدُوا</a:t>
            </a:r>
            <a:br>
              <a:rPr lang="ar-SA" dirty="0"/>
            </a:br>
            <a:r>
              <a:rPr lang="ar-SA" dirty="0"/>
              <a:t>فِي الدُّنْيا </a:t>
            </a:r>
            <a:r>
              <a:rPr lang="ar-SA" dirty="0" err="1"/>
              <a:t>وَالاْخِرَةِ</a:t>
            </a:r>
            <a:r>
              <a:rPr lang="ar-SA" dirty="0"/>
              <a:t> وَرَبِّ الْكَعْبَةِ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7E836BBE-480A-BD0C-2556-4F9BEF0AE7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 So have our adherents they have won and attained pleasure in this world and in the Hereafter. I swear it by the Lord of the </a:t>
            </a:r>
            <a:r>
              <a:rPr lang="en-US" dirty="0" err="1"/>
              <a:t>Ka`bah</a:t>
            </a:r>
            <a:r>
              <a:rPr lang="en-US" dirty="0"/>
              <a:t>."</a:t>
            </a:r>
          </a:p>
        </p:txBody>
      </p:sp>
    </p:spTree>
  </p:cSld>
  <p:clrMapOvr>
    <a:masterClrMapping/>
  </p:clrMapOvr>
  <p:transition>
    <p:fade/>
  </p:transition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80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اَللَّهُمَّ صَلِّ عَلٰى مُحَمَّدٍ وَآلِ مُحَمَّدٍ</a:t>
            </a:r>
            <a:endParaRPr lang="en-US" sz="8000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4509120"/>
            <a:ext cx="86868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O' </a:t>
            </a:r>
            <a:r>
              <a:rPr lang="en-US" kern="1200" dirty="0" err="1">
                <a:ea typeface="MS Mincho" pitchFamily="49" charset="-128"/>
              </a:rPr>
              <a:t>Alláh</a:t>
            </a:r>
            <a:r>
              <a:rPr lang="en-US" kern="1200" dirty="0">
                <a:ea typeface="MS Mincho" pitchFamily="49" charset="-128"/>
              </a:rPr>
              <a:t> send Your blessings on Muhammad</a:t>
            </a:r>
          </a:p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the family of Muhammad.</a:t>
            </a:r>
          </a:p>
        </p:txBody>
      </p:sp>
    </p:spTree>
    <p:extLst>
      <p:ext uri="{BB962C8B-B14F-4D97-AF65-F5344CB8AC3E}">
        <p14:creationId xmlns:p14="http://schemas.microsoft.com/office/powerpoint/2010/main" val="4202985038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A7EF8159-FF97-D2C0-3ADC-2BF3A75BC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فَأَتَيْتُهُ بِالْكِساءِ الْيَمانِي </a:t>
            </a:r>
            <a:r>
              <a:rPr lang="ar-SA" dirty="0" err="1"/>
              <a:t>فَغَطَّيْتُهُ</a:t>
            </a:r>
            <a:r>
              <a:rPr lang="ar-SA" dirty="0"/>
              <a:t> بِهِ 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E0E8A2AF-8C89-20BC-3684-14A24BCA1B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/>
              <a:t>So, I brought the Yemeni cloak and covered him with it. 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209800" y="1753663"/>
            <a:ext cx="7702550" cy="3785652"/>
          </a:xfr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Please recite a 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Surah </a:t>
            </a:r>
            <a:r>
              <a:rPr lang="en-CA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a</a:t>
            </a: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l-</a:t>
            </a:r>
            <a:r>
              <a:rPr lang="en-US" altLang="en-US" sz="4800" kern="1200" dirty="0" err="1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Fatiha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for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all </a:t>
            </a:r>
            <a:r>
              <a:rPr lang="en-US" altLang="en-US" sz="4800" kern="1200" dirty="0" err="1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marhumeen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endParaRPr lang="en-GB" altLang="en-US" sz="4800" kern="1200" dirty="0">
              <a:solidFill>
                <a:srgbClr val="002060"/>
              </a:solidFill>
              <a:ea typeface="Calibri Light" panose="020F0302020204030204" pitchFamily="34" charset="0"/>
              <a:cs typeface="Arabic Typesetting" panose="03020402040406030203" pitchFamily="66" charset="-78"/>
            </a:endParaRP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1703389" y="6024563"/>
            <a:ext cx="878522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Calibri Light" panose="020F0302020204030204" pitchFamily="34" charset="0"/>
              </a:rPr>
              <a:t>Kindly recite Surah Al-</a:t>
            </a:r>
            <a:r>
              <a:rPr kumimoji="0" lang="en-US" alt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Calibri Light" panose="020F0302020204030204" pitchFamily="34" charset="0"/>
              </a:rPr>
              <a:t>Fātiḥa</a:t>
            </a:r>
            <a:r>
              <a:rPr kumimoji="0" lang="en-US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Calibri Light" panose="020F0302020204030204" pitchFamily="34" charset="0"/>
              </a:rPr>
              <a:t> for </a:t>
            </a:r>
            <a:r>
              <a:rPr kumimoji="0" lang="en-US" alt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Calibri Light" panose="020F0302020204030204" pitchFamily="34" charset="0"/>
              </a:rPr>
              <a:t>Marhumeen</a:t>
            </a:r>
            <a:r>
              <a:rPr kumimoji="0" lang="en-US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Calibri Light" panose="020F0302020204030204" pitchFamily="34" charset="0"/>
              </a:rPr>
              <a:t> of all those who have worked towards making this small work possible.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F832388-AA32-8ECC-C300-89AA783BCB77}"/>
              </a:ext>
            </a:extLst>
          </p:cNvPr>
          <p:cNvGrpSpPr/>
          <p:nvPr/>
        </p:nvGrpSpPr>
        <p:grpSpPr>
          <a:xfrm>
            <a:off x="4655840" y="6301562"/>
            <a:ext cx="2609137" cy="369332"/>
            <a:chOff x="3738690" y="1030144"/>
            <a:chExt cx="2609137" cy="36933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5573722-E002-3DAA-B27B-F9E7AF17F51D}"/>
                </a:ext>
              </a:extLst>
            </p:cNvPr>
            <p:cNvSpPr txBox="1"/>
            <p:nvPr/>
          </p:nvSpPr>
          <p:spPr>
            <a:xfrm>
              <a:off x="3738690" y="1030144"/>
              <a:ext cx="2232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Courtesy of </a:t>
              </a:r>
            </a:p>
          </p:txBody>
        </p:sp>
        <p:pic>
          <p:nvPicPr>
            <p:cNvPr id="4" name="Picture 3" descr="Logo&#10;&#10;Description automatically generated">
              <a:extLst>
                <a:ext uri="{FF2B5EF4-FFF2-40B4-BE49-F238E27FC236}">
                  <a16:creationId xmlns:a16="http://schemas.microsoft.com/office/drawing/2014/main" id="{86F0A95E-14B4-517D-CE32-24184970AE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7285" y="1074091"/>
              <a:ext cx="880542" cy="2146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74136063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FA6F1C71-25F5-5047-C586-525B30B22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وَصِرْتُ أَنْظُرُ إِلَيْهِ وَإِذا وَجْهُهُ </a:t>
            </a:r>
            <a:r>
              <a:rPr lang="ar-SA" dirty="0" err="1"/>
              <a:t>يَتَلَأْلَؤُ</a:t>
            </a:r>
            <a:br>
              <a:rPr lang="ar-SA" dirty="0"/>
            </a:br>
            <a:r>
              <a:rPr lang="ar-SA" dirty="0"/>
              <a:t>كَأَنَّهُ الْبَدْرُ فِي لَيْلَةِ</a:t>
            </a:r>
            <a:r>
              <a:rPr lang="en-US" dirty="0"/>
              <a:t> </a:t>
            </a:r>
            <a:r>
              <a:rPr lang="ar-SA" dirty="0"/>
              <a:t>تَمامِهِ وَكَمالِهِ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FC091913-9826-9FB6-8E27-26487D04C8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Then, I looked at him and saw that his face was shining like a full moon with its glory and splendor</a:t>
            </a:r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أَللّٰهُمَّ صَلِّ عَلٰى مُحَمَّدٍ وَآلِ مُحَمَّدٍ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O' </a:t>
            </a:r>
            <a:r>
              <a:rPr lang="en-US" dirty="0" err="1"/>
              <a:t>Alláh</a:t>
            </a:r>
            <a:r>
              <a:rPr lang="en-US" dirty="0"/>
              <a:t> send Your blessings on Muhammad</a:t>
            </a:r>
          </a:p>
          <a:p>
            <a:r>
              <a:rPr lang="en-US" dirty="0"/>
              <a:t>and the family of Muhammad.</a:t>
            </a:r>
          </a:p>
        </p:txBody>
      </p:sp>
    </p:spTree>
    <p:extLst>
      <p:ext uri="{BB962C8B-B14F-4D97-AF65-F5344CB8AC3E}">
        <p14:creationId xmlns:p14="http://schemas.microsoft.com/office/powerpoint/2010/main" val="2428279020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3184D68A-7F72-E9DC-7EB7-2F6F096C4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فَمَا كانَتْ إِلَّا ساعَةً وَإِذا</a:t>
            </a:r>
            <a:br>
              <a:rPr lang="ar-SA" dirty="0"/>
            </a:br>
            <a:r>
              <a:rPr lang="ar-SA" dirty="0"/>
              <a:t>بِوَلَدِيَ الْحَسَنِ قَدْ أَقْبَلَ 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E7CCCA07-497B-7C74-B0DF-10CA414475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/>
              <a:t>After a while, my son Hasan came in 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7EC5998F-2B1E-C3FB-E792-586673DEF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وَقالَ السَّلامُ عَلَيْكِ يَا أُمَّاهُ 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3FF0B189-89CF-80EA-37DB-DEBF8B5989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said: "Peace be on you, mother"</a:t>
            </a:r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FF02E601-54AB-AA00-A08E-25C19F300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فَقُلتُ وَعَلَيْكَ السَّلامُ يَا قُرَّةَ عَيْنِي وَثَمَرَةَ فُؤَادِي 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5BBBC4B6-5537-6860-6FFA-B6CCC51017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replied: "And upon you be peace, O light of my eyes, and the delight of my heart"</a:t>
            </a:r>
          </a:p>
        </p:txBody>
      </p: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6DE59FC6-EA0D-09A4-877B-75A2111CD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فَقَالَ يَا أُمَّاهُ إِنِّي أَشَمُّ عِنْدَكِ رائِحَةً طَيِّبَةً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6AB409D9-60A0-6951-16B9-F151F86582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He then said: "O Mother! I smell a fragrance so sweet</a:t>
            </a:r>
          </a:p>
        </p:txBody>
      </p: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C18441B8-86F4-BB30-DE8B-71FEA1AC5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كَأَنَّها رائِحَةُ جَدِّي رَسُولِ اللّه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B54B3486-6CAF-322F-B204-3847AF48AE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/>
              <a:t>and so pure as that of my grandfather, the Prophet (s) of Allah"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5F5B7CBE-6179-EAAF-D042-157B5DFEA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فَقُلْتُ نَعَمْ إِنَّ جَدَّكَ تَحْتَ الْكِساءِ 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E81E705F-BAB1-775F-3D36-CA95F618A1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replied: "Yes. Your grandfather is underneath the cloak"</a:t>
            </a: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80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أَللّٰهُمَّ صَلِّ عَلٰى مُحَمَّدٍ وَآلِ مُحَمَّدٍ</a:t>
            </a:r>
            <a:endParaRPr lang="en-US" sz="8000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O' </a:t>
            </a:r>
            <a:r>
              <a:rPr lang="en-US" kern="1200" dirty="0" err="1">
                <a:ea typeface="MS Mincho" pitchFamily="49" charset="-128"/>
              </a:rPr>
              <a:t>Alláh</a:t>
            </a:r>
            <a:r>
              <a:rPr lang="en-US" kern="1200" dirty="0">
                <a:ea typeface="MS Mincho" pitchFamily="49" charset="-128"/>
              </a:rPr>
              <a:t> send Your blessings on Muhammad</a:t>
            </a:r>
          </a:p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the family of Muhammad.</a:t>
            </a:r>
          </a:p>
        </p:txBody>
      </p:sp>
    </p:spTree>
    <p:extLst>
      <p:ext uri="{BB962C8B-B14F-4D97-AF65-F5344CB8AC3E}">
        <p14:creationId xmlns:p14="http://schemas.microsoft.com/office/powerpoint/2010/main" val="4261120500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9ECA1235-63E1-6337-1CA9-9B1F6C5F7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فَأَقْبَلَ الْحَسَنُ نَحْوَ الْكِساءِ وَقالَ</a:t>
            </a:r>
            <a:br>
              <a:rPr lang="ar-SA" dirty="0"/>
            </a:br>
            <a:r>
              <a:rPr lang="ar-SA" dirty="0"/>
              <a:t>السَّلامُ عَلَيْكَ يَا جَدَّاهُ يَا رَسُولَ اللّهِ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F961E82B-1630-FEBE-FC8E-969D5E8394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Hasan went near the cloak and said: "Peace be on you, my grandfather, the Prophet (s) of Allah; </a:t>
            </a:r>
          </a:p>
        </p:txBody>
      </p:sp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FE114C1B-6D76-23F3-3E17-5CA378F79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/>
              <a:t>أَتَأْذَنُ لِي أَنْ أَدْخُلَ مَعَكَ تَحْتَ الْكِساءِ 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7721CDF4-A669-870E-5291-A53C91EA6D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/>
              <a:t>May I enter the cloak with you?"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D028CEFA-0F0D-6CFB-3031-F7D6EE91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فَقالَ وَعَلَيْكَ السَّلامُ</a:t>
            </a:r>
            <a:br>
              <a:rPr lang="ar-SA" dirty="0"/>
            </a:br>
            <a:r>
              <a:rPr lang="ar-SA" dirty="0"/>
              <a:t>يَا وَلَدِي وَيَا صاحِبَ حَوْضِي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E14AD203-C9A5-0A40-5DFD-C3804D175F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He replied: "And upon you be peace, my son and the master of my fountain (</a:t>
            </a:r>
            <a:r>
              <a:rPr lang="en-US" dirty="0" err="1"/>
              <a:t>Kauthar</a:t>
            </a:r>
            <a:r>
              <a:rPr lang="en-US" dirty="0"/>
              <a:t>),</a:t>
            </a:r>
          </a:p>
        </p:txBody>
      </p:sp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285F14A9-02E3-E4E0-6FE4-3DCFD4153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قَدْ أَذِنْتُ لَكَ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A64635EB-179D-BD53-A784-015D99771F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/>
              <a:t>you are given the permission to enter"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F98D9076-6E79-AD2B-1A38-0D4D0E0AD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/>
              <a:t>فَدَخَلَ مَعَهُ تَحْتَ الْكِساء 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78654D99-A1B3-FAA8-FB96-8557B23D2D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/>
              <a:t>So, Hasan entered the cloak with him 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أَللّٰهُمَّ صَلِّ عَلٰى مُحَمَّدٍ وَآلِ مُحَمَّدٍ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O' </a:t>
            </a:r>
            <a:r>
              <a:rPr lang="en-US" dirty="0" err="1"/>
              <a:t>Alláh</a:t>
            </a:r>
            <a:r>
              <a:rPr lang="en-US" dirty="0"/>
              <a:t> send Your blessings on Muhammad</a:t>
            </a:r>
          </a:p>
          <a:p>
            <a:r>
              <a:rPr lang="en-US" dirty="0"/>
              <a:t>and the family of Muhammad.</a:t>
            </a:r>
          </a:p>
        </p:txBody>
      </p:sp>
    </p:spTree>
    <p:extLst>
      <p:ext uri="{BB962C8B-B14F-4D97-AF65-F5344CB8AC3E}">
        <p14:creationId xmlns:p14="http://schemas.microsoft.com/office/powerpoint/2010/main" val="2144859541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1DC48AEA-6236-B658-EDAA-B204AF0D9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فَمَا كانَتْ إِلَّا ساعَةً وَإِذا بِوَلَدِيَ</a:t>
            </a:r>
            <a:br>
              <a:rPr lang="ar-SA" dirty="0"/>
            </a:br>
            <a:r>
              <a:rPr lang="ar-SA" dirty="0"/>
              <a:t>الْحُسَيْنِ قَدْ أَقْبَلَ وَقالَ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86120F16-5E79-0335-8D55-427723F627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After a while, my Husain came in and said:</a:t>
            </a:r>
          </a:p>
        </p:txBody>
      </p:sp>
    </p:spTree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DC9B969E-6C77-F83E-8125-1C33564B8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السَّلامُ عَلَيْكِ يَا أُمَّاهُ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D4DC4310-D30E-5684-4888-D106EA2CC6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/>
              <a:t>"Peace be on you, mother"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6D8F0793-4814-8EA1-3C90-BA405BA41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فَقُلْتُ وَعَلَيْكَ السَّلامُ يَا وَلَدِي</a:t>
            </a:r>
            <a:br>
              <a:rPr lang="ar-SA" dirty="0"/>
            </a:br>
            <a:r>
              <a:rPr lang="ar-SA" dirty="0"/>
              <a:t>وَيَا قُرَّةَ عَيْنِي وَثَمَرَةَ فُؤَادِي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2DB3087E-42D8-EFF7-3420-3F54292FF7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replied: "And upon you be peace, O light of my eyes, and the delight of my heart"</a:t>
            </a:r>
          </a:p>
        </p:txBody>
      </p:sp>
    </p:spTree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64F8F6D0-3492-0702-D4A1-FD062F116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فَقَالَ لِي يَا أُمَّاهُ إِنِّي أَشَمُّ عِنْدَكِ رائِحَةً طَيِّبَةً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658BD923-DF48-14C8-D45E-2DBAC2041F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He then said: "O Mother! I smell a fragrance so sweet</a:t>
            </a: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بِسْمِ اللّٰهِ الرَّحْمٰنِ الرَّحِيمِ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 the Name of </a:t>
            </a:r>
            <a:r>
              <a:rPr lang="en-US" dirty="0" err="1"/>
              <a:t>Alláh</a:t>
            </a:r>
            <a:r>
              <a:rPr lang="en-US" dirty="0"/>
              <a:t>, </a:t>
            </a:r>
          </a:p>
          <a:p>
            <a:r>
              <a:rPr lang="en-US" dirty="0"/>
              <a:t>the All-beneficent, the All-merciful. </a:t>
            </a:r>
          </a:p>
        </p:txBody>
      </p:sp>
    </p:spTree>
    <p:extLst>
      <p:ext uri="{BB962C8B-B14F-4D97-AF65-F5344CB8AC3E}">
        <p14:creationId xmlns:p14="http://schemas.microsoft.com/office/powerpoint/2010/main" val="3341712172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E72441D7-ED97-E711-273C-2AD73C763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كَأَنَّها رائِحَةُ جَدِّي رَسُولِ اللّهُ صَلَّى اللهُ عَلَيْهِ </a:t>
            </a:r>
            <a:r>
              <a:rPr lang="ar-SA" dirty="0" err="1"/>
              <a:t>وَآلِهِ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B5F20E8B-7658-FE74-0C26-FAFA9B0F99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/>
              <a:t>and so pure as that of my grandfather, the Prophet (s) of Allah"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B2505B2-89A2-232A-CE25-2AD1F01E1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فَقُلْتُ نَعَمْ إِنَّ جَدَّكَ وَأَخاكَ تَحْتَ الْكِساءِ 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D7357C24-7107-E717-86D4-7113BAB3B2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replied: "Yes. Your grandfather and your brother are underneath the cloak"</a:t>
            </a:r>
          </a:p>
        </p:txBody>
      </p:sp>
    </p:spTree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11EFA70A-4A1D-CCB7-1CD2-F9900C86E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فَدَنَي الْحُسَيْنُ نَحْوَ الْكِساءِ 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B3B0A3B8-C43A-C412-6BDD-5020E2A5BA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/>
              <a:t>Husain stepped towards the cloak 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CCF9D527-E978-5741-122E-1402E04AA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وَقالَ السَّلامُ عَلَيْكَ يَا جَدَّاهُ</a:t>
            </a:r>
            <a:br>
              <a:rPr lang="ar-SA" dirty="0"/>
            </a:br>
            <a:r>
              <a:rPr lang="ar-SA" dirty="0"/>
              <a:t>السَّلامُ عَلَيْكَ يَا مَنِ اخْتارَهُ اللّهُ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8EB25C05-682D-0A65-294C-36AE179FF1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said: "Peace be on you, my grandfather, the Chosen of Allah; </a:t>
            </a:r>
          </a:p>
        </p:txBody>
      </p:sp>
    </p:spTree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D7D1E3CA-DFB9-478B-9AEB-E974F158A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/>
              <a:t>أَتَأْذَنُ لِي أَنْ أَكُونَ مَعَكُما تَحْتَ الْكِساءِ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9FD58110-59DA-FEBF-074B-989F24F35B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/>
              <a:t>May I enter the cloak with you?"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12588DF3-ACAE-1F3F-7B1A-24F8906C1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فَقالَ وَعَلَيْكَ السَّلامُ يَا وَلَدِي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A2C4C8FC-DE0E-E478-2599-B9B99F1690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He replied: "And upon you be  peace, my son</a:t>
            </a:r>
          </a:p>
        </p:txBody>
      </p:sp>
    </p:spTree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A9639C8-ACA4-EF3E-98EE-6B7AA6F19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وَيَا شافِعَ أُمَّتِي قَدْ أَذِنْتُ لَكَ 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1E2A696D-1ACA-23FB-F04F-AFC04E2B3C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/>
              <a:t>and interceder of my followers, you are given the permission to enter"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DB4C891D-6198-89FC-DCE2-4A4915660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/>
              <a:t>فَدَخَلَ مَعَهُما تَحْتَ الْكِساء 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D0740A10-14F6-5746-86D5-E08DE0B968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/>
              <a:t>So, Husain entered the cloak with them. 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159808D9-2DF3-8D61-2B82-76C783142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فَأَقْبَلَ عِنْدَ ذلِكَ</a:t>
            </a:r>
            <a:br>
              <a:rPr lang="ar-SA" dirty="0"/>
            </a:br>
            <a:r>
              <a:rPr lang="ar-SA" dirty="0" err="1"/>
              <a:t>أَبُوالْحَسَنِ</a:t>
            </a:r>
            <a:r>
              <a:rPr lang="ar-SA" dirty="0"/>
              <a:t> عَلِيُّ بْنُ أَبِي طالِبٍ 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33D76A6C-8BB9-EE25-42BA-D97EBA28C9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/>
              <a:t>After a while, Abul Hasan, Ali bin Abi Talib came in 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C162C30E-2F88-7795-FBD5-AA9F06E59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وَقالَ السَّلامُ عَلَيْكِ يَا بِنْتَ رَسُولِ اللّهِ 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5733E5E3-92AC-5BDC-057A-2F34DB40CB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said: "Peace be on you, O daughter of the Prophet (s) of Allah"</a:t>
            </a: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3C48B335-BDB9-9223-281F-4248DAAAA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عَنْ فاطِمَةَ الزَّهْراءِ عَلَيْهَا اَلسلام</a:t>
            </a:r>
            <a:br>
              <a:rPr lang="ar-SA" dirty="0"/>
            </a:br>
            <a:r>
              <a:rPr lang="ar-SA" dirty="0"/>
              <a:t>بِنْتِ رَسُول ِاللّه صَلَّى اللهُ عَلَيْهِ </a:t>
            </a:r>
            <a:r>
              <a:rPr lang="ar-SA" dirty="0" err="1"/>
              <a:t>وَآلِهِ</a:t>
            </a:r>
            <a:r>
              <a:rPr lang="ar-SA" dirty="0"/>
              <a:t> أَنَّها قالَتْ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DA40F696-A53C-958F-8149-0080E110B5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Fatima al-Zahra, the daughter of the Prophet (s), peace be on them, is to have thus related (an event):</a:t>
            </a:r>
          </a:p>
        </p:txBody>
      </p:sp>
    </p:spTree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2E109CF5-30D5-E954-45E3-B9A2FA27A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فَقُلْتُ وَعَلَيْكَ السَّلامُ</a:t>
            </a:r>
            <a:br>
              <a:rPr lang="ar-SA" dirty="0"/>
            </a:br>
            <a:r>
              <a:rPr lang="ar-SA" dirty="0"/>
              <a:t>يَا أَبَا الْحَسَنِ وَيَا أَمِيرَ الْمُؤْمِنِينَ 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D6F3AB54-384C-E95E-639E-984036A5C0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replied: "And upon you be peace, O father of Hasan, and the Commander of the faithful"</a:t>
            </a:r>
          </a:p>
        </p:txBody>
      </p:sp>
    </p:spTree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B9F69BE8-2295-8614-77F4-84EFE4BD3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فَقالَ يَا فاطِمَةُ إِنِّي أَشَمُّ عِنْدَكِ رائِحَةً طَيِّبَةً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B6E88048-A1DA-AE82-7959-48B2A7A1AE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He then said: "O Fatima! I smell a fragrance so sweet and so pure</a:t>
            </a:r>
          </a:p>
        </p:txBody>
      </p:sp>
    </p:spTree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615FFACF-50FE-6EEE-11AF-E2DB0E41C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كَأَنَّهَا رائِحَةُ أَخِي وَابْنِ عَمِّي رَسُولِ اللّه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28B8DEE0-2A62-A557-E366-96EAD26D0B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/>
              <a:t>as that of my brother and my cousin, the Prophet (s) of Allah"</a:t>
            </a:r>
          </a:p>
          <a:p>
            <a:r>
              <a:rPr lang="en-US"/>
              <a:t> 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608CAC0E-633C-DAFD-9162-10565EE38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فَقُلْتُ نَعَمْ هَا هُوَ مَعَ وَلَدَيْكَ تَحْتَ الْكِساءِ 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5CF87E60-4761-304F-F8A5-160588C2A5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/>
              <a:t>I replied: "Yes. He is underneath the cloak with your two sons"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82E443FB-EC12-DCB0-1957-875ED73BE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فَأَقْبَلَ عَلِيٌّ نَحْوَ الْكِساءِ</a:t>
            </a:r>
            <a:br>
              <a:rPr lang="ar-SA" dirty="0"/>
            </a:br>
            <a:r>
              <a:rPr lang="ar-SA" dirty="0"/>
              <a:t>وَقالَ السَّلامُ عَلَيْكَ يَا رَسُولَ اللّهِ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DC30A7D6-58FF-5A4A-1006-A4D93E32AB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So, Ali went near the cloak and said: "Peace be on you, Prophet (s) of Allah; </a:t>
            </a:r>
          </a:p>
        </p:txBody>
      </p:sp>
    </p:spTree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6CD1D248-5612-CCDD-E138-1C8D383E6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أَتَأْذَنُ لِي أَنْ أَكُونَ مَعَكُمْ تَحْتَ الْكِساءِ 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943FD4DD-0687-C67E-4219-D192D18D33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/>
              <a:t>May I enter the cloak with you?"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C75B2641-D4CC-3D04-B6BB-629614D81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قالَ لَهُ وَعَلَيْكَ السَّلامُ يَا أَخِي ويَا وَصِيِّي</a:t>
            </a:r>
            <a:br>
              <a:rPr lang="ar-SA" dirty="0"/>
            </a:br>
            <a:r>
              <a:rPr lang="ar-SA" dirty="0"/>
              <a:t>وَخَلِيفَتِي وَصاحِبَ لِوَائِي قَدْ أَذِنْتُ لَكَ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478E764F-B502-9CFA-3942-612D109CD2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He replied: "And upon you be peace, my brother, my successor, my successor, and my standard bearer, you are given the permission to enter"</a:t>
            </a:r>
          </a:p>
        </p:txBody>
      </p:sp>
    </p:spTree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DC3AC438-7769-76C9-7D36-AA05FBADF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/>
              <a:t>فَدَخَلَ عَلِيٌّ تَحْتَ الْكِساءِ 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F10A81EB-268B-EA97-628D-31810F096D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/>
              <a:t>So, Ali entered the cloak with them. 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أَللّٰهُمَّ صَلِّ عَلٰى مُحَمَّدٍ وَآلِ مُحَمَّدٍ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O' </a:t>
            </a:r>
            <a:r>
              <a:rPr lang="en-US" dirty="0" err="1"/>
              <a:t>Alláh</a:t>
            </a:r>
            <a:r>
              <a:rPr lang="en-US" dirty="0"/>
              <a:t> send Your blessings on Muhammad</a:t>
            </a:r>
          </a:p>
          <a:p>
            <a:r>
              <a:rPr lang="en-US" dirty="0"/>
              <a:t>and the family of Muhammad.</a:t>
            </a:r>
          </a:p>
        </p:txBody>
      </p:sp>
    </p:spTree>
    <p:extLst>
      <p:ext uri="{BB962C8B-B14F-4D97-AF65-F5344CB8AC3E}">
        <p14:creationId xmlns:p14="http://schemas.microsoft.com/office/powerpoint/2010/main" val="4079080803"/>
      </p:ext>
    </p:extLst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728D45EA-FA36-8FBA-C460-7C22F1F66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ثُمَّ أَتَيْتُ نَحْوَ الْكِساءِ وَقُلْتُ</a:t>
            </a:r>
            <a:br>
              <a:rPr lang="ar-SA" dirty="0"/>
            </a:br>
            <a:r>
              <a:rPr lang="ar-SA" dirty="0"/>
              <a:t>السَّلامُ عَلَيْكَ يَا أَبَتاهُ يَا رَسُولَ اللّهِ 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46DDCFF9-FE1C-1A4D-41BB-219A41D614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it-IT" dirty="0"/>
              <a:t>Then I stepped forward </a:t>
            </a:r>
            <a:r>
              <a:rPr lang="en-US" dirty="0"/>
              <a:t>and said: "Peace be on you, my father, O Prophet (s) of Allah; </a:t>
            </a:r>
            <a:r>
              <a:rPr lang="it-IT" dirty="0"/>
              <a:t> </a:t>
            </a: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2A89A641-9662-B58C-34CF-F71B0F399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دَخَلَ عَلَيَّ أَبِي رَسُولُ اللّهِ صَلَّى اللهُ عَلَيْهِ </a:t>
            </a:r>
            <a:r>
              <a:rPr lang="ar-SA" dirty="0" err="1"/>
              <a:t>وَآلِهِ</a:t>
            </a:r>
            <a:br>
              <a:rPr lang="ar-SA" dirty="0"/>
            </a:br>
            <a:r>
              <a:rPr lang="ar-SA" dirty="0"/>
              <a:t>فِي بَعْضِ الْأَيَّامِ فَقالَ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883667E5-837F-4247-603B-C1C298F5E8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My father, the Prophet (s) of Allah, came to my house one day and said to me:</a:t>
            </a:r>
          </a:p>
        </p:txBody>
      </p:sp>
    </p:spTree>
  </p:cSld>
  <p:clrMapOvr>
    <a:masterClrMapping/>
  </p:clrMapOvr>
  <p:transition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C677148C-6D1A-ABCA-C1C9-2A4D2C179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/>
              <a:t>أَتَأْذَنُ لِي أَنْ أَكُونَ مَعَكُمْ تَحْتَ الْكِساءِ 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F1F6E122-8DDF-AB7D-6080-5A20803461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/>
              <a:t>May I enter the cloak with you?"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AD6DE773-EA3E-51D5-9EEC-883D8E9FD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قالَ: وَعَلَيْكِ السَّلامُ</a:t>
            </a:r>
            <a:br>
              <a:rPr lang="ar-SA" dirty="0"/>
            </a:br>
            <a:r>
              <a:rPr lang="ar-SA" dirty="0"/>
              <a:t>يَا بِنْتِي وَيَا بَضْعَتِي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CF03980D-F348-C22F-11C1-81BB0D352C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He replied: "And upon you be peace, my daughter, O part of myself;</a:t>
            </a:r>
          </a:p>
        </p:txBody>
      </p:sp>
    </p:spTree>
  </p:cSld>
  <p:clrMapOvr>
    <a:masterClrMapping/>
  </p:clrMapOvr>
  <p:transition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BB783179-9BCC-4697-B46C-5AB310D09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قَدْ أَذِنْتُ لَكِ</a:t>
            </a:r>
            <a:br>
              <a:rPr lang="ar-SA" dirty="0"/>
            </a:br>
            <a:r>
              <a:rPr lang="ar-SA" dirty="0"/>
              <a:t>فَدَخَلْتُ تَحْتَ الْكِساءِ 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D184E3DE-D2E2-00B5-36D9-8BB9364760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 are given the permission to enter.“</a:t>
            </a:r>
          </a:p>
          <a:p>
            <a:r>
              <a:rPr lang="en-US" dirty="0"/>
              <a:t>So, I entered the cloak with them.</a:t>
            </a:r>
          </a:p>
        </p:txBody>
      </p:sp>
    </p:spTree>
  </p:cSld>
  <p:clrMapOvr>
    <a:masterClrMapping/>
  </p:clrMapOvr>
  <p:transition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أَللّٰهُمَّ صَلِّ عَلٰى مُحَمَّدٍ وَآلِ مُحَمَّدٍ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O' </a:t>
            </a:r>
            <a:r>
              <a:rPr lang="en-US" dirty="0" err="1"/>
              <a:t>Alláh</a:t>
            </a:r>
            <a:r>
              <a:rPr lang="en-US" dirty="0"/>
              <a:t> send Your blessings on Muhammad</a:t>
            </a:r>
          </a:p>
          <a:p>
            <a:r>
              <a:rPr lang="en-US" dirty="0"/>
              <a:t>and the family of Muhammad.</a:t>
            </a:r>
          </a:p>
        </p:txBody>
      </p:sp>
    </p:spTree>
    <p:extLst>
      <p:ext uri="{BB962C8B-B14F-4D97-AF65-F5344CB8AC3E}">
        <p14:creationId xmlns:p14="http://schemas.microsoft.com/office/powerpoint/2010/main" val="3123342776"/>
      </p:ext>
    </p:extLst>
  </p:cSld>
  <p:clrMapOvr>
    <a:masterClrMapping/>
  </p:clrMapOvr>
  <p:transition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3993A996-7F7B-350B-C17C-2D61DD0B5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فَلَمَّا اكْتَمَلْنا جَمِيعاً تَحْتَ الْكِساءِ</a:t>
            </a:r>
            <a:br>
              <a:rPr lang="ar-SA" dirty="0"/>
            </a:br>
            <a:r>
              <a:rPr lang="ar-SA" dirty="0"/>
              <a:t>أَخَذَ أَبِي رَسُولُ اللّهِ بِطَرَفَيِ الْكِساءِ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E0977B89-4081-C0D0-58C2-D2D8E76F7F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/>
              <a:t>Getting together underneath the cloak, my father, the Prophet (s) of Allah, held the two ends of the cloak 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AE392068-6D71-D2E4-9198-3C3AB2547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وَاَوْمَئَ</a:t>
            </a:r>
            <a:r>
              <a:rPr lang="ar-SA" dirty="0"/>
              <a:t> بِيَدِهِ </a:t>
            </a:r>
            <a:r>
              <a:rPr lang="ar-SA" dirty="0" err="1"/>
              <a:t>ٱلْيُمْنٰى</a:t>
            </a:r>
            <a:r>
              <a:rPr lang="ar-SA" dirty="0"/>
              <a:t> إِلَى السَّماءِ وَقالَ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121F3C74-0A04-9ACC-17FD-F8A3206E16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raised his right hand towards the heavens and prayed: </a:t>
            </a:r>
          </a:p>
        </p:txBody>
      </p:sp>
    </p:spTree>
  </p:cSld>
  <p:clrMapOvr>
    <a:masterClrMapping/>
  </p:clrMapOvr>
  <p:transition>
    <p:fad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713F2895-1E01-5D48-0E88-B2BDD866D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أَللّٰهُمَّ إِنَّ هٰؤُلاءِ أَهْلُ بَيْتِي</a:t>
            </a:r>
            <a:br>
              <a:rPr lang="ar-SA" dirty="0"/>
            </a:br>
            <a:r>
              <a:rPr lang="ar-SA" dirty="0"/>
              <a:t>وَخاصَّتِي وَحامَّتِي 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2804C9B-00E7-83C7-C178-1AF922CD38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/>
              <a:t>"O Allah, these are the people of my Household (Ahlul-Bayt). They are my confidants and my supporters. 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D813A177-E991-04EA-A39D-039D968A2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لَحْمُهُمْ لَحْمِي</a:t>
            </a:r>
            <a:br>
              <a:rPr lang="ar-SA" dirty="0"/>
            </a:br>
            <a:r>
              <a:rPr lang="ar-SA" dirty="0"/>
              <a:t>وَدَمُهُمْ دَمِي 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A6BE3745-2AAA-EBAE-3711-68D8AA6546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Their flesh is my flesh, and their blood is my blood. </a:t>
            </a:r>
          </a:p>
        </p:txBody>
      </p:sp>
    </p:spTree>
  </p:cSld>
  <p:clrMapOvr>
    <a:masterClrMapping/>
  </p:clrMapOvr>
  <p:transition>
    <p:fad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7D44E2F3-4D7C-9E87-7B6A-A322479AC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يُؤْلِمُنِي مَا يُؤْلِمُهُمْ</a:t>
            </a:r>
            <a:br>
              <a:rPr lang="ar-SA" dirty="0"/>
            </a:br>
            <a:r>
              <a:rPr lang="ar-SA" dirty="0"/>
              <a:t>وَيَحْزُنُنِي مَا يَحْزُنُهُمْ 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690D1EF-DB95-2815-2515-D728EA90C3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Whoever hurts them, hurts me too.</a:t>
            </a:r>
          </a:p>
          <a:p>
            <a:r>
              <a:rPr lang="en-US" dirty="0"/>
              <a:t>Whoever displeases them, displeases me too. </a:t>
            </a:r>
          </a:p>
        </p:txBody>
      </p:sp>
    </p:spTree>
  </p:cSld>
  <p:clrMapOvr>
    <a:masterClrMapping/>
  </p:clrMapOvr>
  <p:transition>
    <p:fade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F456DDB6-F121-04F0-06CD-DFE8AA28B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أَنَا حَرْبٌ لِمَنْ حارَبَهُمْ</a:t>
            </a:r>
            <a:br>
              <a:rPr lang="ar-SA" dirty="0"/>
            </a:br>
            <a:r>
              <a:rPr lang="ar-SA" dirty="0"/>
              <a:t>وَسِلْمٌ لِمَنْ سالَمَهُمْ 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13CD90AD-1024-91BD-89FC-D52C58D9CE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am at war with those who are at war with them. I am at peace with those who are at peace with them.</a:t>
            </a: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FEC7418C-47A7-AC96-8402-39825D56B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/>
              <a:t>السَّلامُ عَلَيْكِ يَا فاطِمَةُ 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C95158B8-FB1F-0B95-2984-2F01566297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/>
              <a:t>"Peace be on you, Fatimah"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12F6548A-AFE0-E30D-33A1-F4DF1B239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وَعَدُوٌّ لِمَنْ عَاداهُمْ</a:t>
            </a:r>
            <a:br>
              <a:rPr lang="ar-SA" dirty="0"/>
            </a:br>
            <a:r>
              <a:rPr lang="ar-SA" dirty="0"/>
              <a:t>وَمُحِبٌّ لِمَنْ أَحَبَّهُمْ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DC65B5AF-7AAC-6A51-ABC9-EF29C429E4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am the enemy of their enemies, and I am the friend of their friends. </a:t>
            </a:r>
          </a:p>
        </p:txBody>
      </p:sp>
    </p:spTree>
  </p:cSld>
  <p:clrMapOvr>
    <a:masterClrMapping/>
  </p:clrMapOvr>
  <p:transition>
    <p:fade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6CC87804-209E-DBE2-62A3-44C45B4FC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/>
              <a:t>إِنَّهُمْ مِنِّي وَأَنَا مِنْهُمْ 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22CEFCCE-BEA6-613B-714C-0D48936465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They are from me, and I am from them. </a:t>
            </a:r>
          </a:p>
        </p:txBody>
      </p:sp>
    </p:spTree>
  </p:cSld>
  <p:clrMapOvr>
    <a:masterClrMapping/>
  </p:clrMapOvr>
  <p:transition>
    <p:fade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AAD248FD-3177-57CB-E76C-21E10C4C6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/>
              <a:t>فَاجْعَلْ صَلَواتِكَ وَبَرَكاتِكَ وَرَحْمَتَكَ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58749145-1EB9-01DA-FF96-BD6E6A2B4C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/>
              <a:t>O Allah! Bestow Your Blessings, Benevolence, 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AD69D865-12F2-E860-BC31-48512C932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وَغُفْرانَكَ </a:t>
            </a:r>
            <a:r>
              <a:rPr lang="ar-SA" dirty="0" err="1"/>
              <a:t>وَرِضْوانَكَ</a:t>
            </a:r>
            <a:r>
              <a:rPr lang="ar-SA" dirty="0"/>
              <a:t> عَلَيَّ وَعَلَيْهِمْ</a:t>
            </a:r>
            <a:br>
              <a:rPr lang="ar-SA" dirty="0"/>
            </a:br>
            <a:r>
              <a:rPr lang="ar-SA" dirty="0"/>
              <a:t>وَأَذْهِبْ عَنْهُمُ الرِّجْسَ وَطَهِّرْهُمْ تَطْهِيراً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E3AAC1FA-54B9-DAE7-B963-AD318E7A1A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Forgiveness, and pleasure upon me and upon them. And keep them away from impurity (and flaws) and keep them thoroughly purified"</a:t>
            </a:r>
          </a:p>
        </p:txBody>
      </p:sp>
    </p:spTree>
  </p:cSld>
  <p:clrMapOvr>
    <a:masterClrMapping/>
  </p:clrMapOvr>
  <p:transition>
    <p:fade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أَللّٰهُمَّ صَلِّ عَلٰى مُحَمَّدٍ وَآلِ مُحَمَّدٍ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O' </a:t>
            </a:r>
            <a:r>
              <a:rPr lang="en-US" dirty="0" err="1"/>
              <a:t>Alláh</a:t>
            </a:r>
            <a:r>
              <a:rPr lang="en-US" dirty="0"/>
              <a:t> send Your blessings on Muhammad</a:t>
            </a:r>
          </a:p>
          <a:p>
            <a:r>
              <a:rPr lang="en-US" dirty="0"/>
              <a:t>and the family of Muhammad.</a:t>
            </a:r>
          </a:p>
        </p:txBody>
      </p:sp>
    </p:spTree>
    <p:extLst>
      <p:ext uri="{BB962C8B-B14F-4D97-AF65-F5344CB8AC3E}">
        <p14:creationId xmlns:p14="http://schemas.microsoft.com/office/powerpoint/2010/main" val="736334531"/>
      </p:ext>
    </p:extLst>
  </p:cSld>
  <p:clrMapOvr>
    <a:masterClrMapping/>
  </p:clrMapOvr>
  <p:transition>
    <p:fade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E464C848-BC6F-266D-CE9E-A702230BF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فَقالَ اللّهُ عَزَّوَجَلَّ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EBBA0FFE-A104-2A41-31E5-54C7A1EE2F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Then the Lord, Almighty Allah said:</a:t>
            </a:r>
          </a:p>
        </p:txBody>
      </p:sp>
    </p:spTree>
  </p:cSld>
  <p:clrMapOvr>
    <a:masterClrMapping/>
  </p:clrMapOvr>
  <p:transition>
    <p:fade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7D394E9D-5565-D9C0-AEAD-D1E466D1B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يَا مَلائِكَتِي وَيَا سُكَّانَ </a:t>
            </a:r>
            <a:r>
              <a:rPr lang="ar-SA" dirty="0" err="1"/>
              <a:t>سَمٰواتِي</a:t>
            </a:r>
            <a:r>
              <a:rPr lang="ar-SA" dirty="0"/>
              <a:t> 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8FF51482-22E3-754D-8E3C-190F244BAF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/>
              <a:t>"O My angels! O Residents of My Heavens, 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CAB9374B-F6D5-DB5D-E059-8DB464923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إِنِّي مَا خَلَقْتُ سَماءً مَبْنِيَّةً</a:t>
            </a:r>
            <a:br>
              <a:rPr lang="ar-SA" dirty="0"/>
            </a:br>
            <a:r>
              <a:rPr lang="ar-SA" dirty="0"/>
              <a:t>وَلاَ أَرْضاً مَدْحِيَّةً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6BE732D2-5A76-5362-6156-41185E3B9A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verily, I have not created the erected sky, the stretched earth,</a:t>
            </a:r>
          </a:p>
        </p:txBody>
      </p:sp>
    </p:spTree>
  </p:cSld>
  <p:clrMapOvr>
    <a:masterClrMapping/>
  </p:clrMapOvr>
  <p:transition>
    <p:fade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AFBE7197-C5EF-B470-BB15-D61036004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وَلاَ قَمَراً مُنِيراً وَلاَ شَمْساً مُضِيئَةً</a:t>
            </a:r>
            <a:br>
              <a:rPr lang="ar-SA" dirty="0"/>
            </a:br>
            <a:r>
              <a:rPr lang="ar-SA" dirty="0"/>
              <a:t>وَلاَ فَلَكاً يَدُورُ وَلاَ بَحْراً يَجْرِي وَلاَ فُلْكاً يَسْرِي 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35E0BCDA-6DA6-C3CD-C8D5-8903509586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 illuminated moon, the bright sun, the rotating planets, the flowing seas and the sailing ships,</a:t>
            </a:r>
          </a:p>
        </p:txBody>
      </p:sp>
    </p:spTree>
  </p:cSld>
  <p:clrMapOvr>
    <a:masterClrMapping/>
  </p:clrMapOvr>
  <p:transition>
    <p:fade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7CDC1903-7CB7-3E47-B87D-EAF408624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إِلَّا فِي مَحَبَّةِ هَؤلاءِ الْخَمْسَةِ</a:t>
            </a:r>
            <a:br>
              <a:rPr lang="ar-SA" dirty="0"/>
            </a:br>
            <a:r>
              <a:rPr lang="ar-SA" dirty="0"/>
              <a:t>الَّذِينَ هُمْ تَحْتَ الْكِساءِ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8F0678FB-8543-2722-C27A-E111892BCE6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/>
              <a:t>but for the love of these Five underneath the cloak"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6661E08F-8196-3294-12A2-D66158669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فَقُلْتُ عَلَيْكَ السَّلامُ 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B11435BE-C344-4142-9149-37A313E710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/>
              <a:t>I replied : "And upon you be peace"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848C1EE1-D952-239D-66CD-B2272BB59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فَقالَ الْأَمِينُ جِبْرَائِيلُ</a:t>
            </a:r>
            <a:br>
              <a:rPr lang="ar-SA" dirty="0"/>
            </a:br>
            <a:r>
              <a:rPr lang="ar-SA" dirty="0"/>
              <a:t>يَا رَبِّ وَمَنْ تَحْتَ الْكِساءِ 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88AF8D68-82E3-B64F-1E4C-8E9BC787DA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Gabriel, the trusted angel, asked: </a:t>
            </a:r>
          </a:p>
          <a:p>
            <a:r>
              <a:rPr lang="en-US" dirty="0"/>
              <a:t>"Who are under the cloak?"</a:t>
            </a:r>
          </a:p>
        </p:txBody>
      </p:sp>
    </p:spTree>
  </p:cSld>
  <p:clrMapOvr>
    <a:masterClrMapping/>
  </p:clrMapOvr>
  <p:transition>
    <p:fade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66CEEC98-5E2E-1664-DEC4-FEF658880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فَقالَ عَزَّوَجَلَّ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A9E3235D-A013-8156-07EE-04BC59C098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it-IT" dirty="0"/>
              <a:t>The Almighty answered: </a:t>
            </a:r>
          </a:p>
        </p:txBody>
      </p:sp>
    </p:spTree>
  </p:cSld>
  <p:clrMapOvr>
    <a:masterClrMapping/>
  </p:clrMapOvr>
  <p:transition>
    <p:fade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0BB77F5E-AD45-4BCC-F505-E9A6F1FAE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/>
              <a:t>هُمْ أَهْلُ بَيْتِ النُّبُوَّةِ وَمَعْدِنُ الرِّسالَةِ 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78D95460-2B55-7E97-79B1-5AB6630E27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"They are the Household of the Prophet (s) and the assets of Prophethood. </a:t>
            </a:r>
          </a:p>
        </p:txBody>
      </p:sp>
    </p:spTree>
  </p:cSld>
  <p:clrMapOvr>
    <a:masterClrMapping/>
  </p:clrMapOvr>
  <p:transition>
    <p:fade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C9D5B4D1-0B8F-B131-F19F-83534FAE0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هُمْ فاطِمَةُ وَأَبُوها وَبَعْلُها وَبَنُوها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757FDD3E-7456-E429-617F-0FAEACC33B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They are Fatimah, her father, her husband and her two sons"</a:t>
            </a:r>
          </a:p>
        </p:txBody>
      </p:sp>
    </p:spTree>
  </p:cSld>
  <p:clrMapOvr>
    <a:masterClrMapping/>
  </p:clrMapOvr>
  <p:transition>
    <p:fade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أَللّٰهُمَّ صَلِّ عَلٰى مُحَمَّدٍ وَآلِ مُحَمَّدٍ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O' </a:t>
            </a:r>
            <a:r>
              <a:rPr lang="en-US" dirty="0" err="1"/>
              <a:t>Alláh</a:t>
            </a:r>
            <a:r>
              <a:rPr lang="en-US" dirty="0"/>
              <a:t> send Your blessings on Muhammad</a:t>
            </a:r>
          </a:p>
          <a:p>
            <a:r>
              <a:rPr lang="en-US" dirty="0"/>
              <a:t>and the family of Muhammad.</a:t>
            </a:r>
          </a:p>
        </p:txBody>
      </p:sp>
    </p:spTree>
    <p:extLst>
      <p:ext uri="{BB962C8B-B14F-4D97-AF65-F5344CB8AC3E}">
        <p14:creationId xmlns:p14="http://schemas.microsoft.com/office/powerpoint/2010/main" val="1660401705"/>
      </p:ext>
    </p:extLst>
  </p:cSld>
  <p:clrMapOvr>
    <a:masterClrMapping/>
  </p:clrMapOvr>
  <p:transition>
    <p:fade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BB0FAECA-5D27-4045-5D7A-32D154C2F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فَقالَ جِبْرَائِيلُ يَا رَبِّ</a:t>
            </a:r>
            <a:br>
              <a:rPr lang="ar-SA" dirty="0"/>
            </a:br>
            <a:r>
              <a:rPr lang="ar-SA" dirty="0"/>
              <a:t>أَتَأْذَنُ لِي أَنْ أَهْبِطَ إِلَى الْأَرْضِ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B2CB6407-9005-A1BF-9CED-8F718D5EBE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Gabriel said: "O Lord, May I fly to earth</a:t>
            </a:r>
          </a:p>
        </p:txBody>
      </p:sp>
    </p:spTree>
  </p:cSld>
  <p:clrMapOvr>
    <a:masterClrMapping/>
  </p:clrMapOvr>
  <p:transition>
    <p:fade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F538557B-AB1B-1964-BC5A-DC32BAF50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لِأَكُونَ مَعَهُمْ سادِساً 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2B88273D-2650-8710-A004-BFC7226649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/>
              <a:t>to be the sixth of them?"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D4CB862D-67AB-6AEF-C34E-3A9FCDEEA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فَقالَ اللّهُ نَعَمْ قَدْ أَذِنْتُ لَكَ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71AA4103-4266-88C5-5D00-D933438089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Allah replied: "Yes. You are given the permission"</a:t>
            </a:r>
          </a:p>
        </p:txBody>
      </p:sp>
    </p:spTree>
  </p:cSld>
  <p:clrMapOvr>
    <a:masterClrMapping/>
  </p:clrMapOvr>
  <p:transition>
    <p:fade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12B2492C-BC19-2B7B-7F4E-DADC8363F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فَهَبَطَ الْأَمِينُ جِبْرَائِيلُ</a:t>
            </a:r>
            <a:r>
              <a:rPr lang="en-US" dirty="0"/>
              <a:t> </a:t>
            </a:r>
            <a:r>
              <a:rPr lang="ar-SA" dirty="0"/>
              <a:t>وَقالَ</a:t>
            </a:r>
            <a:br>
              <a:rPr lang="ar-SA" dirty="0"/>
            </a:br>
            <a:r>
              <a:rPr lang="ar-SA" dirty="0"/>
              <a:t>السَّلامُ عَلَيْكَ يَا رَسُولَ اللّهِ  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17EB231E-6948-8789-1B2E-5AA5E6EED7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Gabriel, the trusted, landed near them and said: "Peace be on you, O Prophet (s) of Allah.   </a:t>
            </a:r>
          </a:p>
        </p:txBody>
      </p:sp>
    </p:spTree>
  </p:cSld>
  <p:clrMapOvr>
    <a:masterClrMapping/>
  </p:clrMapOvr>
  <p:transition>
    <p:fade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2B0CA313-4A28-9C55-1331-B1142ED38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الْعَلِيُّ الْأَعْلى يُقْرِئُكَ السَّلامَ</a:t>
            </a:r>
            <a:br>
              <a:rPr lang="ar-SA" dirty="0"/>
            </a:br>
            <a:r>
              <a:rPr lang="ar-SA" dirty="0"/>
              <a:t>وَيَخُصُّكَ بِالتَّحِيَّةِ وَالْإِكْرامِ 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878A83E7-0F08-C9A0-C7FE-7DBAE4B6AC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/>
              <a:t>The All-Highest conveys His peace on you and His greetings 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FE2FDE6E-43A5-7DAD-1372-1DCD51F71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قالَ إِنِّي أَجِدُ فِي بَدَنِي ضُعْفا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C17A58CC-B120-AD1C-7D21-213A82FFA2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Then he said: "I feel weakness in my body"</a:t>
            </a:r>
          </a:p>
        </p:txBody>
      </p:sp>
    </p:spTree>
  </p:cSld>
  <p:clrMapOvr>
    <a:masterClrMapping/>
  </p:clrMapOvr>
  <p:transition>
    <p:fade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E0673AE7-C5AC-3AD8-020D-A4E91CEE9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وَيَقُوْلُ لَكَ وَعِزَّتِي وَجَلالِي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61A8246E-D494-F531-0EBE-945F6983B5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says: "By My Honor and Glory,</a:t>
            </a:r>
          </a:p>
        </p:txBody>
      </p:sp>
    </p:spTree>
  </p:cSld>
  <p:clrMapOvr>
    <a:masterClrMapping/>
  </p:clrMapOvr>
  <p:transition>
    <p:fade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CAB9374B-F6D5-DB5D-E059-8DB464923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إِنِّي مَا خَلَقْتُ سَماءً مَبْنِيَّةً</a:t>
            </a:r>
            <a:br>
              <a:rPr lang="ar-SA" dirty="0"/>
            </a:br>
            <a:r>
              <a:rPr lang="ar-SA" dirty="0"/>
              <a:t>وَلاَ أَرْضاً مَدْحِيَّةً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6BE732D2-5A76-5362-6156-41185E3B9A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verily, I have not created the erected sky, the stretched earth,</a:t>
            </a:r>
          </a:p>
        </p:txBody>
      </p:sp>
    </p:spTree>
    <p:extLst>
      <p:ext uri="{BB962C8B-B14F-4D97-AF65-F5344CB8AC3E}">
        <p14:creationId xmlns:p14="http://schemas.microsoft.com/office/powerpoint/2010/main" val="1055837328"/>
      </p:ext>
    </p:extLst>
  </p:cSld>
  <p:clrMapOvr>
    <a:masterClrMapping/>
  </p:clrMapOvr>
  <p:transition>
    <p:fade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AFBE7197-C5EF-B470-BB15-D61036004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وَلاَ قَمَراً مُنِيراً وَلاَ شَمْساً مُضِيئَةً</a:t>
            </a:r>
            <a:br>
              <a:rPr lang="ar-SA" dirty="0"/>
            </a:br>
            <a:r>
              <a:rPr lang="ar-SA" dirty="0"/>
              <a:t>وَلاَ فَلَكاً يَدُورُ وَلاَ بَحْراً يَجْرِي وَلاَ فُلْكاً يَسْرِي 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35E0BCDA-6DA6-C3CD-C8D5-8903509586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 illuminated moon, the bright sun, the rotating planets, the flowing seas and the sailing ships,</a:t>
            </a:r>
          </a:p>
        </p:txBody>
      </p:sp>
    </p:spTree>
    <p:extLst>
      <p:ext uri="{BB962C8B-B14F-4D97-AF65-F5344CB8AC3E}">
        <p14:creationId xmlns:p14="http://schemas.microsoft.com/office/powerpoint/2010/main" val="1751303185"/>
      </p:ext>
    </p:extLst>
  </p:cSld>
  <p:clrMapOvr>
    <a:masterClrMapping/>
  </p:clrMapOvr>
  <p:transition>
    <p:fade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F7CBC799-9561-E406-FE57-D1F5E72D5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إِلَّا لِأَجْلِكُمْ وَمَحَبَّتِكُمْ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FE6A0AB2-0B17-63F5-0139-BAE90DDEEC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/>
              <a:t>but for your sake and love"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9B2E6F6B-D6DD-957C-5921-F1257D14E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/>
              <a:t>وَقَدْ أَذِنَ لِي أَنْ أَدْخُلَ مَعَكُمْ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A4C336AC-587F-B1B4-E5B8-ACBE362831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/>
              <a:t>and Allah has given me permission to enter the cloak with you. 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2EC17273-8495-E79A-F8C6-5E3E1648D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/>
              <a:t>فَهَلْ تَأْذَنُ لِي يَا رَسُولَ اللّه 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C047A902-738C-3D54-61D5-1244A01499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/>
              <a:t>May I join you, O Prophet (s) of Allah?"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328234FD-93B4-2DF6-7E4C-C2C4D3CA6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فَقالَ رَسُولُ اللّه وَعَلَيْكَ السَّلامُ يَا أَمِينَ وَحْيِ اللّهِ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7C61EAD7-B022-218F-4AEA-06177197EF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/>
              <a:t>The Prophet (s) replied : "And peace be on you, O trusted bearer of Allah's Revelations! 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5DE25C06-7A62-DE09-CE04-C734655EC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إِنَّهُ نَعَمْ قَدْ أَذِنْتُ لَكَ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8B983EF5-938B-9A45-CD55-20FE99378D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/>
              <a:t>you are granted the permission"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ADC3D3AE-BE5C-237B-DFDE-0E30958FE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فَدَخَلَ جِبْرَائِيلُ مَعَنا تَحْتَ الْكِساءِ 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598F6C00-6DCE-C588-99D2-0811375982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/>
              <a:t>So, Gabriel entered the cloak with us 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8DF30403-15C1-4BB7-B0BB-B20BC6C58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فَقالَ لِأَبِي إِنَّ اللّهَ قَدْ أَوْحٰي إِلَيْكُمْ يَقُولُ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E453DF71-050D-81A6-7361-0ACCC36EFF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said to my father:  Allah sends His Revelations to you; </a:t>
            </a:r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3CA54CCC-4D0D-9346-3CBA-5F5BB81AE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فَقُلْتُ لَهُ أُعِيذُكَ بِاللّهِ يَا أَبَتاهُ مِنَ الضُّعْفِ 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3C5F0C61-C43B-43E0-DBB3-3C347934C4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said: "May Allah protect you from weakness, father"</a:t>
            </a:r>
          </a:p>
        </p:txBody>
      </p:sp>
    </p:spTree>
  </p:cSld>
  <p:clrMapOvr>
    <a:masterClrMapping/>
  </p:clrMapOvr>
  <p:transition>
    <p:fade/>
  </p:transition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35EEA951-F2F8-8DFD-8569-E0E4C1131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إِنَّمَا يُرِيدُ اللَّهُ لِيُذْهِبَ عَنكُمُ الرِّجْسَ</a:t>
            </a:r>
            <a:br>
              <a:rPr lang="ar-SA" dirty="0"/>
            </a:br>
            <a:r>
              <a:rPr lang="ar-SA" dirty="0"/>
              <a:t>أَهْلَ الْبَيْتِ </a:t>
            </a:r>
            <a:r>
              <a:rPr lang="ar-SA"/>
              <a:t>وَيُطَهِّرَكُمْ تَطْهِيرًا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D715516A-A2C7-3AA8-8EF3-DE2CE2B32F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"Indeed Allah desires to repel all impurity from you, O People of the Household, and purify you with a thorough purification."</a:t>
            </a:r>
          </a:p>
        </p:txBody>
      </p:sp>
    </p:spTree>
  </p:cSld>
  <p:clrMapOvr>
    <a:masterClrMapping/>
  </p:clrMapOvr>
  <p:transition>
    <p:fade/>
  </p:transition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54E301FD-3D36-E31C-92B0-8335BD830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فَقالَ عَلِيٌّ لِأَبِي يَا رَسُولَ اللّهِ أَخْبِرْنِي مَا لِجُلُوسِنا</a:t>
            </a:r>
            <a:br>
              <a:rPr lang="ar-SA" dirty="0"/>
            </a:br>
            <a:r>
              <a:rPr lang="en-US" dirty="0"/>
              <a:t> </a:t>
            </a:r>
            <a:r>
              <a:rPr lang="ar-SA" dirty="0"/>
              <a:t>هذَا تَحْتَ الْكِساءِ مِنَ الْفَضْلِ عِنْدَ اللّهُ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B24507EC-523E-BA31-04B0-287B7C3A9D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Then Ali said to my father: "O Prophet (s) of Allah, tell me what significance has Allah given for getting together underneath this cloak?"</a:t>
            </a:r>
          </a:p>
        </p:txBody>
      </p:sp>
    </p:spTree>
  </p:cSld>
  <p:clrMapOvr>
    <a:masterClrMapping/>
  </p:clrMapOvr>
  <p:transition>
    <p:fade/>
  </p:transition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A65BF036-B5C1-C7F1-94BB-B8DF4CA6E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فَقالَ النَّبِيُّ وَالَّذِي بَعَثَنِي بِالْحَقِّ نَبِيَّاً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64BB00AC-FC77-1563-81A4-CC1920F260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it-IT" dirty="0"/>
              <a:t>The Prophet (s) replied: </a:t>
            </a:r>
            <a:r>
              <a:rPr lang="en-US" dirty="0"/>
              <a:t>"By Him who rightfully appointed me a Prophet (s)</a:t>
            </a:r>
            <a:endParaRPr lang="it-IT" dirty="0"/>
          </a:p>
        </p:txBody>
      </p:sp>
    </p:spTree>
  </p:cSld>
  <p:clrMapOvr>
    <a:masterClrMapping/>
  </p:clrMapOvr>
  <p:transition>
    <p:fade/>
  </p:transition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F5C9AE1A-7B65-1134-BE3A-32F915F15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وَاصْطَفانِي بِالرِّسالَةِ نَجِيّاً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C8719FFC-2182-1D35-427C-9AFFA2E9BE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chose me a Messenger for the salvation of the mankind.</a:t>
            </a:r>
          </a:p>
        </p:txBody>
      </p:sp>
    </p:spTree>
  </p:cSld>
  <p:clrMapOvr>
    <a:masterClrMapping/>
  </p:clrMapOvr>
  <p:transition>
    <p:fade/>
  </p:transition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1377F11A-B0F6-CD1D-ABFD-D673F23FC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مَا ذُكِرَ خَبَرُنا هذَا فِي</a:t>
            </a:r>
            <a:br>
              <a:rPr lang="ar-SA" dirty="0"/>
            </a:br>
            <a:r>
              <a:rPr lang="ar-SA" dirty="0"/>
              <a:t>مَحْفِلٍ مِنْ مَحَافِلِ أَهْلِ الْأَرْضِ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B7C75EB0-1637-0DD7-3415-1668ECDFBA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/>
              <a:t>whenever and wherever an assembly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109928"/>
      </p:ext>
    </p:extLst>
  </p:cSld>
  <p:clrMapOvr>
    <a:masterClrMapping/>
  </p:clrMapOvr>
  <p:transition>
    <p:fade/>
  </p:transition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E009E17B-B754-A255-9368-72F1A4695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/>
              <a:t>وَفِيهِ جَمْعٌ مِنْ شِيعَتِنا وَمُحِبِّينا 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D82C46BC-F832-EB65-3315-71224F3B86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/>
              <a:t>our followers and friends mentions this event,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533672"/>
      </p:ext>
    </p:extLst>
  </p:cSld>
  <p:clrMapOvr>
    <a:masterClrMapping/>
  </p:clrMapOvr>
  <p:transition>
    <p:fade/>
  </p:transition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F8CC7661-012F-661B-8997-C9A15B777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إِلَّا وَنَزَلَتْ عَلَيْهِمُ الرَّحْمَةُ 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ECCA0B4-1424-E4BB-9669-F1C6057FBB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/>
              <a:t>Allah will bestow on them His Blessings and Mercy; 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FBF3AA1-B1A8-3D96-3094-05EF5B570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وَحَفَّتْ بِهِمُ الْمَلائِكَةُ وَاسْتَغْفَرَتْ لَهُمْ إِلى أَنْ يَتَفَرَّقُوا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F0CA3E84-FFB3-BA23-574D-4326054E0E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/>
              <a:t>angels will encircle them asking Allah the remission of their sins until the assembly disperses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8729F7D2-2239-1D33-CA56-60F256E14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فَقالَ عَلِيٌّ إِذنْ وَاللّهِ فُزْنَا</a:t>
            </a:r>
            <a:br>
              <a:rPr lang="ar-SA" dirty="0"/>
            </a:br>
            <a:r>
              <a:rPr lang="ar-SA" dirty="0"/>
              <a:t>وَفازَ شِيعَتُنا وَرَبِّ الْكَعْبَةِ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C6957A3D-8C04-D677-A8DD-01BE52B9D9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 Ali said: "Verily, by the Lord of </a:t>
            </a:r>
            <a:r>
              <a:rPr lang="en-US" dirty="0" err="1"/>
              <a:t>Kabaa</a:t>
            </a:r>
            <a:r>
              <a:rPr lang="en-US" dirty="0"/>
              <a:t>! we and our followers are the winners"</a:t>
            </a:r>
          </a:p>
        </p:txBody>
      </p:sp>
    </p:spTree>
  </p:cSld>
  <p:clrMapOvr>
    <a:masterClrMapping/>
  </p:clrMapOvr>
  <p:transition>
    <p:fade/>
  </p:transition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76F7F801-FF94-63AB-3348-8C582367D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فَقالَ النَّبِيُّ ثانِياً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FE4FA00C-FB7A-658E-C178-4F7FCAAA6D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it-IT" dirty="0"/>
              <a:t>Then my father</a:t>
            </a:r>
            <a:r>
              <a:rPr lang="ar-SA" dirty="0"/>
              <a:t> </a:t>
            </a:r>
            <a:r>
              <a:rPr lang="en-CA" dirty="0"/>
              <a:t>said again:</a:t>
            </a:r>
            <a:endParaRPr lang="it-IT" dirty="0"/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Default Design">
  <a:themeElements>
    <a:clrScheme name="Default Design 14">
      <a:dk1>
        <a:srgbClr val="FFFFFF"/>
      </a:dk1>
      <a:lt1>
        <a:srgbClr val="FFFFFF"/>
      </a:lt1>
      <a:dk2>
        <a:srgbClr val="FFFFFF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algn="ctr">
          <a:defRPr sz="4800" dirty="0" smtClean="0">
            <a:solidFill>
              <a:srgbClr val="000066"/>
            </a:solidFill>
            <a:latin typeface="Urdu Typesetting" panose="03020402040406030203" pitchFamily="66" charset="-78"/>
            <a:cs typeface="Urdu Typesetting" panose="03020402040406030203" pitchFamily="66" charset="-78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FFFFFF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FFFFFF"/>
        </a:dk1>
        <a:lt1>
          <a:srgbClr val="FFFFF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Sajjad1">
  <a:themeElements>
    <a:clrScheme name="Default Design 14">
      <a:dk1>
        <a:srgbClr val="FFFFFF"/>
      </a:dk1>
      <a:lt1>
        <a:srgbClr val="FFFFFF"/>
      </a:lt1>
      <a:dk2>
        <a:srgbClr val="FFFFFF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algn="ctr">
          <a:defRPr sz="4800" dirty="0" smtClean="0">
            <a:solidFill>
              <a:srgbClr val="000066"/>
            </a:solidFill>
            <a:latin typeface="Urdu Typesetting" panose="03020402040406030203" pitchFamily="66" charset="-78"/>
            <a:cs typeface="Urdu Typesetting" panose="03020402040406030203" pitchFamily="66" charset="-78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FFFFFF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FFFFFF"/>
        </a:dk1>
        <a:lt1>
          <a:srgbClr val="FFFFF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ajjad1" id="{D251BEB2-8DD8-4697-8010-2BF93D8202D1}" vid="{F2C2A555-7113-4195-B7E4-19DCB509694A}"/>
    </a:ext>
  </a:extLst>
</a:theme>
</file>

<file path=ppt/theme/theme3.xml><?xml version="1.0" encoding="utf-8"?>
<a:theme xmlns:a="http://schemas.openxmlformats.org/drawingml/2006/main" name="1_Default Design">
  <a:themeElements>
    <a:clrScheme name="Default Design 14">
      <a:dk1>
        <a:srgbClr val="FFFFFF"/>
      </a:dk1>
      <a:lt1>
        <a:srgbClr val="FFFFFF"/>
      </a:lt1>
      <a:dk2>
        <a:srgbClr val="FFFFFF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algn="ctr">
          <a:defRPr sz="4800" dirty="0" smtClean="0">
            <a:solidFill>
              <a:srgbClr val="000066"/>
            </a:solidFill>
            <a:latin typeface="Urdu Typesetting" panose="03020402040406030203" pitchFamily="66" charset="-78"/>
            <a:cs typeface="Urdu Typesetting" panose="03020402040406030203" pitchFamily="66" charset="-78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FFFFFF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FFFFFF"/>
        </a:dk1>
        <a:lt1>
          <a:srgbClr val="FFFFF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24914</TotalTime>
  <Words>2498</Words>
  <PresentationFormat>Widescreen</PresentationFormat>
  <Paragraphs>242</Paragraphs>
  <Slides>110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110</vt:i4>
      </vt:variant>
    </vt:vector>
  </HeadingPairs>
  <TitlesOfParts>
    <vt:vector size="119" baseType="lpstr">
      <vt:lpstr>MS Mincho</vt:lpstr>
      <vt:lpstr>Abbas</vt:lpstr>
      <vt:lpstr>Arabic Typesetting</vt:lpstr>
      <vt:lpstr>Arial</vt:lpstr>
      <vt:lpstr>Calibri Light</vt:lpstr>
      <vt:lpstr>Trebuchet MS</vt:lpstr>
      <vt:lpstr>Default Design</vt:lpstr>
      <vt:lpstr>Sajjad1</vt:lpstr>
      <vt:lpstr>1_Default Design</vt:lpstr>
      <vt:lpstr>PowerPoint Presentation</vt:lpstr>
      <vt:lpstr>أَللّٰهُمَّ صَلِّ عَلٰى مُحَمَّدٍ وَآلِ مُحَمَّدٍ</vt:lpstr>
      <vt:lpstr>بِسْمِ اللّٰهِ الرَّحْمٰنِ الرَّحِيمِ</vt:lpstr>
      <vt:lpstr>عَنْ فاطِمَةَ الزَّهْراءِ عَلَيْهَا اَلسلام بِنْتِ رَسُول ِاللّه صَلَّى اللهُ عَلَيْهِ وَآلِهِ أَنَّها قالَتْ</vt:lpstr>
      <vt:lpstr>دَخَلَ عَلَيَّ أَبِي رَسُولُ اللّهِ صَلَّى اللهُ عَلَيْهِ وَآلِهِ فِي بَعْضِ الْأَيَّامِ فَقالَ</vt:lpstr>
      <vt:lpstr>السَّلامُ عَلَيْكِ يَا فاطِمَةُ </vt:lpstr>
      <vt:lpstr>فَقُلْتُ عَلَيْكَ السَّلامُ </vt:lpstr>
      <vt:lpstr>قالَ إِنِّي أَجِدُ فِي بَدَنِي ضُعْفا</vt:lpstr>
      <vt:lpstr>فَقُلْتُ لَهُ أُعِيذُكَ بِاللّهِ يَا أَبَتاهُ مِنَ الضُّعْفِ </vt:lpstr>
      <vt:lpstr>فَقَالَ يَا فَاطِمَةُ ٱئْتِينِي بِٱلْكِسَاءِ ٱلْيَمَانِيِّ فَغَطِّينِي بِهِ</vt:lpstr>
      <vt:lpstr>فَأَتَيْتُهُ بِالْكِساءِ الْيَمانِي فَغَطَّيْتُهُ بِهِ </vt:lpstr>
      <vt:lpstr>وَصِرْتُ أَنْظُرُ إِلَيْهِ وَإِذا وَجْهُهُ يَتَلَأْلَؤُ كَأَنَّهُ الْبَدْرُ فِي لَيْلَةِ تَمامِهِ وَكَمالِهِ</vt:lpstr>
      <vt:lpstr>أَللّٰهُمَّ صَلِّ عَلٰى مُحَمَّدٍ وَآلِ مُحَمَّدٍ</vt:lpstr>
      <vt:lpstr>فَمَا كانَتْ إِلَّا ساعَةً وَإِذا بِوَلَدِيَ الْحَسَنِ قَدْ أَقْبَلَ </vt:lpstr>
      <vt:lpstr>وَقالَ السَّلامُ عَلَيْكِ يَا أُمَّاهُ </vt:lpstr>
      <vt:lpstr>فَقُلتُ وَعَلَيْكَ السَّلامُ يَا قُرَّةَ عَيْنِي وَثَمَرَةَ فُؤَادِي </vt:lpstr>
      <vt:lpstr>فَقَالَ يَا أُمَّاهُ إِنِّي أَشَمُّ عِنْدَكِ رائِحَةً طَيِّبَةً</vt:lpstr>
      <vt:lpstr>كَأَنَّها رائِحَةُ جَدِّي رَسُولِ اللّه</vt:lpstr>
      <vt:lpstr>فَقُلْتُ نَعَمْ إِنَّ جَدَّكَ تَحْتَ الْكِساءِ </vt:lpstr>
      <vt:lpstr>فَأَقْبَلَ الْحَسَنُ نَحْوَ الْكِساءِ وَقالَ السَّلامُ عَلَيْكَ يَا جَدَّاهُ يَا رَسُولَ اللّهِ</vt:lpstr>
      <vt:lpstr>أَتَأْذَنُ لِي أَنْ أَدْخُلَ مَعَكَ تَحْتَ الْكِساءِ </vt:lpstr>
      <vt:lpstr>فَقالَ وَعَلَيْكَ السَّلامُ يَا وَلَدِي وَيَا صاحِبَ حَوْضِي</vt:lpstr>
      <vt:lpstr>قَدْ أَذِنْتُ لَكَ</vt:lpstr>
      <vt:lpstr>فَدَخَلَ مَعَهُ تَحْتَ الْكِساء </vt:lpstr>
      <vt:lpstr>أَللّٰهُمَّ صَلِّ عَلٰى مُحَمَّدٍ وَآلِ مُحَمَّدٍ</vt:lpstr>
      <vt:lpstr>فَمَا كانَتْ إِلَّا ساعَةً وَإِذا بِوَلَدِيَ الْحُسَيْنِ قَدْ أَقْبَلَ وَقالَ</vt:lpstr>
      <vt:lpstr>السَّلامُ عَلَيْكِ يَا أُمَّاهُ</vt:lpstr>
      <vt:lpstr>فَقُلْتُ وَعَلَيْكَ السَّلامُ يَا وَلَدِي وَيَا قُرَّةَ عَيْنِي وَثَمَرَةَ فُؤَادِي</vt:lpstr>
      <vt:lpstr>فَقَالَ لِي يَا أُمَّاهُ إِنِّي أَشَمُّ عِنْدَكِ رائِحَةً طَيِّبَةً</vt:lpstr>
      <vt:lpstr>كَأَنَّها رائِحَةُ جَدِّي رَسُولِ اللّهُ صَلَّى اللهُ عَلَيْهِ وَآلِهِ</vt:lpstr>
      <vt:lpstr>فَقُلْتُ نَعَمْ إِنَّ جَدَّكَ وَأَخاكَ تَحْتَ الْكِساءِ </vt:lpstr>
      <vt:lpstr>فَدَنَي الْحُسَيْنُ نَحْوَ الْكِساءِ </vt:lpstr>
      <vt:lpstr>وَقالَ السَّلامُ عَلَيْكَ يَا جَدَّاهُ السَّلامُ عَلَيْكَ يَا مَنِ اخْتارَهُ اللّهُ</vt:lpstr>
      <vt:lpstr>أَتَأْذَنُ لِي أَنْ أَكُونَ مَعَكُما تَحْتَ الْكِساءِ</vt:lpstr>
      <vt:lpstr>فَقالَ وَعَلَيْكَ السَّلامُ يَا وَلَدِي</vt:lpstr>
      <vt:lpstr>وَيَا شافِعَ أُمَّتِي قَدْ أَذِنْتُ لَكَ </vt:lpstr>
      <vt:lpstr>فَدَخَلَ مَعَهُما تَحْتَ الْكِساء </vt:lpstr>
      <vt:lpstr>فَأَقْبَلَ عِنْدَ ذلِكَ أَبُوالْحَسَنِ عَلِيُّ بْنُ أَبِي طالِبٍ </vt:lpstr>
      <vt:lpstr>وَقالَ السَّلامُ عَلَيْكِ يَا بِنْتَ رَسُولِ اللّهِ </vt:lpstr>
      <vt:lpstr>فَقُلْتُ وَعَلَيْكَ السَّلامُ يَا أَبَا الْحَسَنِ وَيَا أَمِيرَ الْمُؤْمِنِينَ </vt:lpstr>
      <vt:lpstr>فَقالَ يَا فاطِمَةُ إِنِّي أَشَمُّ عِنْدَكِ رائِحَةً طَيِّبَةً</vt:lpstr>
      <vt:lpstr>كَأَنَّهَا رائِحَةُ أَخِي وَابْنِ عَمِّي رَسُولِ اللّه</vt:lpstr>
      <vt:lpstr>فَقُلْتُ نَعَمْ هَا هُوَ مَعَ وَلَدَيْكَ تَحْتَ الْكِساءِ </vt:lpstr>
      <vt:lpstr>فَأَقْبَلَ عَلِيٌّ نَحْوَ الْكِساءِ وَقالَ السَّلامُ عَلَيْكَ يَا رَسُولَ اللّهِ</vt:lpstr>
      <vt:lpstr>أَتَأْذَنُ لِي أَنْ أَكُونَ مَعَكُمْ تَحْتَ الْكِساءِ </vt:lpstr>
      <vt:lpstr>قالَ لَهُ وَعَلَيْكَ السَّلامُ يَا أَخِي ويَا وَصِيِّي وَخَلِيفَتِي وَصاحِبَ لِوَائِي قَدْ أَذِنْتُ لَكَ</vt:lpstr>
      <vt:lpstr>فَدَخَلَ عَلِيٌّ تَحْتَ الْكِساءِ </vt:lpstr>
      <vt:lpstr>أَللّٰهُمَّ صَلِّ عَلٰى مُحَمَّدٍ وَآلِ مُحَمَّدٍ</vt:lpstr>
      <vt:lpstr>ثُمَّ أَتَيْتُ نَحْوَ الْكِساءِ وَقُلْتُ السَّلامُ عَلَيْكَ يَا أَبَتاهُ يَا رَسُولَ اللّهِ </vt:lpstr>
      <vt:lpstr>أَتَأْذَنُ لِي أَنْ أَكُونَ مَعَكُمْ تَحْتَ الْكِساءِ </vt:lpstr>
      <vt:lpstr>قالَ: وَعَلَيْكِ السَّلامُ يَا بِنْتِي وَيَا بَضْعَتِي</vt:lpstr>
      <vt:lpstr>قَدْ أَذِنْتُ لَكِ فَدَخَلْتُ تَحْتَ الْكِساءِ </vt:lpstr>
      <vt:lpstr>أَللّٰهُمَّ صَلِّ عَلٰى مُحَمَّدٍ وَآلِ مُحَمَّدٍ</vt:lpstr>
      <vt:lpstr>فَلَمَّا اكْتَمَلْنا جَمِيعاً تَحْتَ الْكِساءِ أَخَذَ أَبِي رَسُولُ اللّهِ بِطَرَفَيِ الْكِساءِ</vt:lpstr>
      <vt:lpstr>وَاَوْمَئَ بِيَدِهِ ٱلْيُمْنٰى إِلَى السَّماءِ وَقالَ</vt:lpstr>
      <vt:lpstr>أَللّٰهُمَّ إِنَّ هٰؤُلاءِ أَهْلُ بَيْتِي وَخاصَّتِي وَحامَّتِي </vt:lpstr>
      <vt:lpstr>لَحْمُهُمْ لَحْمِي وَدَمُهُمْ دَمِي </vt:lpstr>
      <vt:lpstr>يُؤْلِمُنِي مَا يُؤْلِمُهُمْ وَيَحْزُنُنِي مَا يَحْزُنُهُمْ </vt:lpstr>
      <vt:lpstr>أَنَا حَرْبٌ لِمَنْ حارَبَهُمْ وَسِلْمٌ لِمَنْ سالَمَهُمْ </vt:lpstr>
      <vt:lpstr>وَعَدُوٌّ لِمَنْ عَاداهُمْ وَمُحِبٌّ لِمَنْ أَحَبَّهُمْ</vt:lpstr>
      <vt:lpstr>إِنَّهُمْ مِنِّي وَأَنَا مِنْهُمْ </vt:lpstr>
      <vt:lpstr>فَاجْعَلْ صَلَواتِكَ وَبَرَكاتِكَ وَرَحْمَتَكَ</vt:lpstr>
      <vt:lpstr>وَغُفْرانَكَ وَرِضْوانَكَ عَلَيَّ وَعَلَيْهِمْ وَأَذْهِبْ عَنْهُمُ الرِّجْسَ وَطَهِّرْهُمْ تَطْهِيراً</vt:lpstr>
      <vt:lpstr>أَللّٰهُمَّ صَلِّ عَلٰى مُحَمَّدٍ وَآلِ مُحَمَّدٍ</vt:lpstr>
      <vt:lpstr>فَقالَ اللّهُ عَزَّوَجَلَّ</vt:lpstr>
      <vt:lpstr>يَا مَلائِكَتِي وَيَا سُكَّانَ سَمٰواتِي </vt:lpstr>
      <vt:lpstr>إِنِّي مَا خَلَقْتُ سَماءً مَبْنِيَّةً وَلاَ أَرْضاً مَدْحِيَّةً</vt:lpstr>
      <vt:lpstr>وَلاَ قَمَراً مُنِيراً وَلاَ شَمْساً مُضِيئَةً وَلاَ فَلَكاً يَدُورُ وَلاَ بَحْراً يَجْرِي وَلاَ فُلْكاً يَسْرِي </vt:lpstr>
      <vt:lpstr>إِلَّا فِي مَحَبَّةِ هَؤلاءِ الْخَمْسَةِ الَّذِينَ هُمْ تَحْتَ الْكِساءِ</vt:lpstr>
      <vt:lpstr>فَقالَ الْأَمِينُ جِبْرَائِيلُ يَا رَبِّ وَمَنْ تَحْتَ الْكِساءِ </vt:lpstr>
      <vt:lpstr>فَقالَ عَزَّوَجَلَّ</vt:lpstr>
      <vt:lpstr>هُمْ أَهْلُ بَيْتِ النُّبُوَّةِ وَمَعْدِنُ الرِّسالَةِ </vt:lpstr>
      <vt:lpstr>هُمْ فاطِمَةُ وَأَبُوها وَبَعْلُها وَبَنُوها</vt:lpstr>
      <vt:lpstr>أَللّٰهُمَّ صَلِّ عَلٰى مُحَمَّدٍ وَآلِ مُحَمَّدٍ</vt:lpstr>
      <vt:lpstr>فَقالَ جِبْرَائِيلُ يَا رَبِّ أَتَأْذَنُ لِي أَنْ أَهْبِطَ إِلَى الْأَرْضِ</vt:lpstr>
      <vt:lpstr>لِأَكُونَ مَعَهُمْ سادِساً </vt:lpstr>
      <vt:lpstr>فَقالَ اللّهُ نَعَمْ قَدْ أَذِنْتُ لَكَ</vt:lpstr>
      <vt:lpstr>فَهَبَطَ الْأَمِينُ جِبْرَائِيلُ وَقالَ السَّلامُ عَلَيْكَ يَا رَسُولَ اللّهِ  </vt:lpstr>
      <vt:lpstr>الْعَلِيُّ الْأَعْلى يُقْرِئُكَ السَّلامَ وَيَخُصُّكَ بِالتَّحِيَّةِ وَالْإِكْرامِ </vt:lpstr>
      <vt:lpstr>وَيَقُوْلُ لَكَ وَعِزَّتِي وَجَلالِي</vt:lpstr>
      <vt:lpstr>إِنِّي مَا خَلَقْتُ سَماءً مَبْنِيَّةً وَلاَ أَرْضاً مَدْحِيَّةً</vt:lpstr>
      <vt:lpstr>وَلاَ قَمَراً مُنِيراً وَلاَ شَمْساً مُضِيئَةً وَلاَ فَلَكاً يَدُورُ وَلاَ بَحْراً يَجْرِي وَلاَ فُلْكاً يَسْرِي </vt:lpstr>
      <vt:lpstr>إِلَّا لِأَجْلِكُمْ وَمَحَبَّتِكُمْ</vt:lpstr>
      <vt:lpstr>وَقَدْ أَذِنَ لِي أَنْ أَدْخُلَ مَعَكُمْ</vt:lpstr>
      <vt:lpstr>فَهَلْ تَأْذَنُ لِي يَا رَسُولَ اللّه </vt:lpstr>
      <vt:lpstr>فَقالَ رَسُولُ اللّه وَعَلَيْكَ السَّلامُ يَا أَمِينَ وَحْيِ اللّهِ</vt:lpstr>
      <vt:lpstr>إِنَّهُ نَعَمْ قَدْ أَذِنْتُ لَكَ</vt:lpstr>
      <vt:lpstr>فَدَخَلَ جِبْرَائِيلُ مَعَنا تَحْتَ الْكِساءِ </vt:lpstr>
      <vt:lpstr>فَقالَ لِأَبِي إِنَّ اللّهَ قَدْ أَوْحٰي إِلَيْكُمْ يَقُولُ</vt:lpstr>
      <vt:lpstr>إِنَّمَا يُرِيدُ اللَّهُ لِيُذْهِبَ عَنكُمُ الرِّجْسَ أَهْلَ الْبَيْتِ وَيُطَهِّرَكُمْ تَطْهِيرًا</vt:lpstr>
      <vt:lpstr>فَقالَ عَلِيٌّ لِأَبِي يَا رَسُولَ اللّهِ أَخْبِرْنِي مَا لِجُلُوسِنا  هذَا تَحْتَ الْكِساءِ مِنَ الْفَضْلِ عِنْدَ اللّهُ</vt:lpstr>
      <vt:lpstr>فَقالَ النَّبِيُّ وَالَّذِي بَعَثَنِي بِالْحَقِّ نَبِيَّاً</vt:lpstr>
      <vt:lpstr>وَاصْطَفانِي بِالرِّسالَةِ نَجِيّاً</vt:lpstr>
      <vt:lpstr>مَا ذُكِرَ خَبَرُنا هذَا فِي مَحْفِلٍ مِنْ مَحَافِلِ أَهْلِ الْأَرْضِ</vt:lpstr>
      <vt:lpstr>وَفِيهِ جَمْعٌ مِنْ شِيعَتِنا وَمُحِبِّينا </vt:lpstr>
      <vt:lpstr>إِلَّا وَنَزَلَتْ عَلَيْهِمُ الرَّحْمَةُ </vt:lpstr>
      <vt:lpstr>وَحَفَّتْ بِهِمُ الْمَلائِكَةُ وَاسْتَغْفَرَتْ لَهُمْ إِلى أَنْ يَتَفَرَّقُوا</vt:lpstr>
      <vt:lpstr>فَقالَ عَلِيٌّ إِذنْ وَاللّهِ فُزْنَا وَفازَ شِيعَتُنا وَرَبِّ الْكَعْبَةِ</vt:lpstr>
      <vt:lpstr>فَقالَ النَّبِيُّ ثانِياً</vt:lpstr>
      <vt:lpstr>يَا عَلِيُّ وَالَّذِي بَعَثَنِي بِالْحَقِّ نَبِيّاً</vt:lpstr>
      <vt:lpstr>وَاصْطَفَانِي بِالرِّسالَةِ نَجِيّاً </vt:lpstr>
      <vt:lpstr>مَا ذُكِرَ خَبَرُنا هذَا فِي مَحْفِلٍ مِنْ مَحَافِلِ أَهْلِ الْأَرْضِ</vt:lpstr>
      <vt:lpstr>وَفِيهِ جَمْعٌ مِنْ شِيعَتِنا وَمُحِبِّينا </vt:lpstr>
      <vt:lpstr>وَفِيهِمْ مَهْمُومٌ إِلَّا وَفَرَّجَ اللّهُ هَمَّهُ </vt:lpstr>
      <vt:lpstr>وَلاَ مَغْمُومٌ إِلَّا وَكَشَفَ اللّهُ غَمَّهُ </vt:lpstr>
      <vt:lpstr>وَلاَ طالِبُ حاجَةٍ إِلَّا وَقَضَى اللّهُ حاجَتَهُ </vt:lpstr>
      <vt:lpstr>فَقالَ عَلِيٌّ إِذاً وَللّه فُزْنا وَسُعِدْنا</vt:lpstr>
      <vt:lpstr> وَكَذلِكَ شِيعَتُنا فازُوا وَسُعِدُوا فِي الدُّنْيا وَالاْخِرَةِ وَرَبِّ الْكَعْبَةِ</vt:lpstr>
      <vt:lpstr>اَللَّهُمَّ صَلِّ عَلٰى مُحَمَّدٍ وَآلِ مُحَمَّدٍ</vt:lpstr>
      <vt:lpstr>Please recite a  Surah al-Fatiha for all marhumeen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Printed>1601-01-01T00:00:00Z</cp:lastPrinted>
  <dcterms:created xsi:type="dcterms:W3CDTF">1601-01-01T00:00:00Z</dcterms:created>
  <dcterms:modified xsi:type="dcterms:W3CDTF">2024-01-25T20:59:20Z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