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9"/>
  </p:notesMasterIdLst>
  <p:sldIdLst>
    <p:sldId id="261" r:id="rId2"/>
    <p:sldId id="263" r:id="rId3"/>
    <p:sldId id="5512" r:id="rId4"/>
    <p:sldId id="5527" r:id="rId5"/>
    <p:sldId id="5528" r:id="rId6"/>
    <p:sldId id="5530" r:id="rId7"/>
    <p:sldId id="5531" r:id="rId8"/>
    <p:sldId id="5532" r:id="rId9"/>
    <p:sldId id="5533" r:id="rId10"/>
    <p:sldId id="5534" r:id="rId11"/>
    <p:sldId id="5535" r:id="rId12"/>
    <p:sldId id="5529" r:id="rId13"/>
    <p:sldId id="260" r:id="rId14"/>
    <p:sldId id="5525" r:id="rId15"/>
    <p:sldId id="5526" r:id="rId16"/>
    <p:sldId id="5441" r:id="rId17"/>
    <p:sldId id="5042" r:id="rId18"/>
    <p:sldId id="5536" r:id="rId19"/>
    <p:sldId id="5537" r:id="rId20"/>
    <p:sldId id="5538" r:id="rId21"/>
    <p:sldId id="5539" r:id="rId22"/>
    <p:sldId id="5540" r:id="rId23"/>
    <p:sldId id="5541" r:id="rId24"/>
    <p:sldId id="5542" r:id="rId25"/>
    <p:sldId id="5543" r:id="rId26"/>
    <p:sldId id="5544" r:id="rId27"/>
    <p:sldId id="5545" r:id="rId28"/>
    <p:sldId id="5546" r:id="rId29"/>
    <p:sldId id="5547" r:id="rId30"/>
    <p:sldId id="5548" r:id="rId31"/>
    <p:sldId id="5549" r:id="rId32"/>
    <p:sldId id="5550" r:id="rId33"/>
    <p:sldId id="5551" r:id="rId34"/>
    <p:sldId id="5552" r:id="rId35"/>
    <p:sldId id="5510" r:id="rId36"/>
    <p:sldId id="5524" r:id="rId37"/>
    <p:sldId id="25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66"/>
    <a:srgbClr val="FFFF00"/>
    <a:srgbClr val="000099"/>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57" autoAdjust="0"/>
    <p:restoredTop sz="95388" autoAdjust="0"/>
  </p:normalViewPr>
  <p:slideViewPr>
    <p:cSldViewPr showGuides="1">
      <p:cViewPr varScale="1">
        <p:scale>
          <a:sx n="89" d="100"/>
          <a:sy n="89" d="100"/>
        </p:scale>
        <p:origin x="130" y="7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756BF759-E722-4BBC-9A03-077B52B82419}" type="datetimeFigureOut">
              <a:rPr lang="en-US"/>
              <a:pPr>
                <a:defRPr/>
              </a:pPr>
              <a:t>5/17/2023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6ADEF792-E95E-44C3-B10C-46FB74E5FBC0}" type="slidenum">
              <a:rPr lang="en-US"/>
              <a:pPr>
                <a:defRPr/>
              </a:pPr>
              <a:t>‹#›</a:t>
            </a:fld>
            <a:endParaRPr lang="en-US"/>
          </a:p>
        </p:txBody>
      </p:sp>
    </p:spTree>
    <p:extLst>
      <p:ext uri="{BB962C8B-B14F-4D97-AF65-F5344CB8AC3E}">
        <p14:creationId xmlns:p14="http://schemas.microsoft.com/office/powerpoint/2010/main" val="8931323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fld id="{F81E7A3D-E83D-462E-8E22-65ED617997D8}" type="slidenum">
              <a:rPr lang="ar-SA" altLang="en-US" smtClean="0"/>
              <a:pPr/>
              <a:t>‹#›</a:t>
            </a:fld>
            <a:endParaRPr lang="en-US" altLang="en-US" dirty="0"/>
          </a:p>
        </p:txBody>
      </p:sp>
    </p:spTree>
    <p:extLst>
      <p:ext uri="{BB962C8B-B14F-4D97-AF65-F5344CB8AC3E}">
        <p14:creationId xmlns:p14="http://schemas.microsoft.com/office/powerpoint/2010/main" val="427577659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fld id="{71B124E7-09F0-470F-9B26-84927EE972A3}" type="slidenum">
              <a:rPr lang="ar-SA" altLang="en-US" smtClean="0"/>
              <a:pPr/>
              <a:t>‹#›</a:t>
            </a:fld>
            <a:endParaRPr lang="en-US" altLang="en-US" dirty="0"/>
          </a:p>
        </p:txBody>
      </p:sp>
    </p:spTree>
    <p:extLst>
      <p:ext uri="{BB962C8B-B14F-4D97-AF65-F5344CB8AC3E}">
        <p14:creationId xmlns:p14="http://schemas.microsoft.com/office/powerpoint/2010/main" val="16992455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fld id="{6278B95F-81EE-4EF0-BD0D-C29BC91CAADE}" type="slidenum">
              <a:rPr lang="ar-SA" altLang="en-US" smtClean="0"/>
              <a:pPr/>
              <a:t>‹#›</a:t>
            </a:fld>
            <a:endParaRPr lang="en-US" altLang="en-US" dirty="0"/>
          </a:p>
        </p:txBody>
      </p:sp>
    </p:spTree>
    <p:extLst>
      <p:ext uri="{BB962C8B-B14F-4D97-AF65-F5344CB8AC3E}">
        <p14:creationId xmlns:p14="http://schemas.microsoft.com/office/powerpoint/2010/main" val="20393417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defRPr sz="8000">
                <a:latin typeface="Arabic Typesetting" panose="03020402040406030203" pitchFamily="66" charset="-78"/>
                <a:cs typeface="Arabic Typesetting" panose="03020402040406030203" pitchFamily="66" charset="-78"/>
              </a:defRPr>
            </a:lvl1pPr>
          </a:lstStyle>
          <a:p>
            <a:r>
              <a:rPr lang="ar-SA" noProof="0" dirty="0" err="1"/>
              <a:t>Click</a:t>
            </a:r>
            <a:r>
              <a:rPr lang="ar-SA" noProof="0" dirty="0"/>
              <a:t>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28409163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EF37F430-F16A-4C7B-B236-9408B533A456}"/>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8FCABDDC-AAFF-451C-9B1A-0AD808307B8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A7E087BA-7129-41A6-A6CA-AE71B84D7C40}"/>
              </a:ext>
            </a:extLst>
          </p:cNvPr>
          <p:cNvSpPr>
            <a:spLocks noGrp="1" noChangeArrowheads="1"/>
          </p:cNvSpPr>
          <p:nvPr>
            <p:ph type="sldNum" sz="quarter" idx="12"/>
          </p:nvPr>
        </p:nvSpPr>
        <p:spPr>
          <a:ln/>
        </p:spPr>
        <p:txBody>
          <a:bodyPr/>
          <a:lstStyle>
            <a:lvl1pPr>
              <a:defRPr/>
            </a:lvl1pPr>
          </a:lstStyle>
          <a:p>
            <a:fld id="{483B47EA-5D2D-44B5-B00B-9EB09598820D}" type="slidenum">
              <a:rPr lang="ar-SA" altLang="en-US" smtClean="0"/>
              <a:pPr/>
              <a:t>‹#›</a:t>
            </a:fld>
            <a:endParaRPr lang="en-US" altLang="en-US" dirty="0"/>
          </a:p>
        </p:txBody>
      </p:sp>
    </p:spTree>
    <p:extLst>
      <p:ext uri="{BB962C8B-B14F-4D97-AF65-F5344CB8AC3E}">
        <p14:creationId xmlns:p14="http://schemas.microsoft.com/office/powerpoint/2010/main" val="46996986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fld id="{FB20D4B9-0318-455C-B9C1-8BB506B47616}" type="slidenum">
              <a:rPr lang="ar-SA" altLang="en-US" smtClean="0"/>
              <a:pPr/>
              <a:t>‹#›</a:t>
            </a:fld>
            <a:endParaRPr lang="en-US" altLang="en-US" dirty="0"/>
          </a:p>
        </p:txBody>
      </p:sp>
    </p:spTree>
    <p:extLst>
      <p:ext uri="{BB962C8B-B14F-4D97-AF65-F5344CB8AC3E}">
        <p14:creationId xmlns:p14="http://schemas.microsoft.com/office/powerpoint/2010/main" val="24991434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fld id="{43E22B72-9C01-4C25-8037-C40ED6758063}" type="slidenum">
              <a:rPr lang="ar-SA" altLang="en-US" smtClean="0"/>
              <a:pPr/>
              <a:t>‹#›</a:t>
            </a:fld>
            <a:endParaRPr lang="en-US" altLang="en-US" dirty="0"/>
          </a:p>
        </p:txBody>
      </p:sp>
    </p:spTree>
    <p:extLst>
      <p:ext uri="{BB962C8B-B14F-4D97-AF65-F5344CB8AC3E}">
        <p14:creationId xmlns:p14="http://schemas.microsoft.com/office/powerpoint/2010/main" val="22102009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fld id="{F4BCE551-000D-49CC-AA49-1672F102B6D5}" type="slidenum">
              <a:rPr lang="ar-SA" altLang="en-US" smtClean="0"/>
              <a:pPr/>
              <a:t>‹#›</a:t>
            </a:fld>
            <a:endParaRPr lang="en-US" altLang="en-US" dirty="0"/>
          </a:p>
        </p:txBody>
      </p:sp>
    </p:spTree>
    <p:extLst>
      <p:ext uri="{BB962C8B-B14F-4D97-AF65-F5344CB8AC3E}">
        <p14:creationId xmlns:p14="http://schemas.microsoft.com/office/powerpoint/2010/main" val="27704714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fld id="{D7341C89-0F5C-4636-A8F9-3DCE73C27E78}" type="slidenum">
              <a:rPr lang="ar-SA" altLang="en-US" smtClean="0"/>
              <a:pPr/>
              <a:t>‹#›</a:t>
            </a:fld>
            <a:endParaRPr lang="en-US" altLang="en-US" dirty="0"/>
          </a:p>
        </p:txBody>
      </p:sp>
    </p:spTree>
    <p:extLst>
      <p:ext uri="{BB962C8B-B14F-4D97-AF65-F5344CB8AC3E}">
        <p14:creationId xmlns:p14="http://schemas.microsoft.com/office/powerpoint/2010/main" val="15975880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fld id="{5F22DD61-5DCA-4840-B9D2-BB7CCF2A78EC}" type="slidenum">
              <a:rPr lang="ar-SA" altLang="en-US" smtClean="0"/>
              <a:pPr/>
              <a:t>‹#›</a:t>
            </a:fld>
            <a:endParaRPr lang="en-US" altLang="en-US" dirty="0"/>
          </a:p>
        </p:txBody>
      </p:sp>
    </p:spTree>
    <p:extLst>
      <p:ext uri="{BB962C8B-B14F-4D97-AF65-F5344CB8AC3E}">
        <p14:creationId xmlns:p14="http://schemas.microsoft.com/office/powerpoint/2010/main" val="37936623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fld id="{ABAE5E0F-40DD-47AB-8B4E-5124FC0C1773}" type="slidenum">
              <a:rPr lang="ar-SA" altLang="en-US" smtClean="0"/>
              <a:pPr/>
              <a:t>‹#›</a:t>
            </a:fld>
            <a:endParaRPr lang="en-US" altLang="en-US" dirty="0"/>
          </a:p>
        </p:txBody>
      </p:sp>
    </p:spTree>
    <p:extLst>
      <p:ext uri="{BB962C8B-B14F-4D97-AF65-F5344CB8AC3E}">
        <p14:creationId xmlns:p14="http://schemas.microsoft.com/office/powerpoint/2010/main" val="1324799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fld id="{38105F36-3A88-4AA8-812E-AAAF0128834C}" type="slidenum">
              <a:rPr lang="ar-SA" altLang="en-US" smtClean="0"/>
              <a:pPr/>
              <a:t>‹#›</a:t>
            </a:fld>
            <a:endParaRPr lang="en-US" altLang="en-US" dirty="0"/>
          </a:p>
        </p:txBody>
      </p:sp>
    </p:spTree>
    <p:extLst>
      <p:ext uri="{BB962C8B-B14F-4D97-AF65-F5344CB8AC3E}">
        <p14:creationId xmlns:p14="http://schemas.microsoft.com/office/powerpoint/2010/main" val="24308732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31228606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ransition>
    <p:fade/>
  </p:transition>
  <p:hf hdr="0" ftr="0" dt="0"/>
  <p:txStyles>
    <p:title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0" fontAlgn="base" hangingPunct="0">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F202D8-3A0D-73E1-A460-F8BFA39DABD6}"/>
              </a:ext>
            </a:extLst>
          </p:cNvPr>
          <p:cNvSpPr>
            <a:spLocks noGrp="1"/>
          </p:cNvSpPr>
          <p:nvPr>
            <p:ph type="ctrTitle"/>
          </p:nvPr>
        </p:nvSpPr>
        <p:spPr>
          <a:xfrm>
            <a:off x="1524000" y="762000"/>
            <a:ext cx="9144000" cy="2387600"/>
          </a:xfrm>
        </p:spPr>
        <p:txBody>
          <a:bodyPr>
            <a:normAutofit/>
          </a:bodyPr>
          <a:lstStyle/>
          <a:p>
            <a:r>
              <a:rPr lang="en-CA" sz="8000" dirty="0" err="1"/>
              <a:t>Azaan</a:t>
            </a:r>
            <a:endParaRPr lang="en-CA" sz="8000" dirty="0"/>
          </a:p>
        </p:txBody>
      </p:sp>
      <p:sp>
        <p:nvSpPr>
          <p:cNvPr id="5" name="Subtitle 4">
            <a:extLst>
              <a:ext uri="{FF2B5EF4-FFF2-40B4-BE49-F238E27FC236}">
                <a16:creationId xmlns:a16="http://schemas.microsoft.com/office/drawing/2014/main" id="{01FB3F1A-4FB1-418D-3365-13CC234918CE}"/>
              </a:ext>
            </a:extLst>
          </p:cNvPr>
          <p:cNvSpPr>
            <a:spLocks noGrp="1"/>
          </p:cNvSpPr>
          <p:nvPr>
            <p:ph type="subTitle" idx="1"/>
          </p:nvPr>
        </p:nvSpPr>
        <p:spPr/>
        <p:txBody>
          <a:bodyPr>
            <a:normAutofit/>
          </a:bodyPr>
          <a:lstStyle/>
          <a:p>
            <a:r>
              <a:rPr lang="en-CA" sz="4000" dirty="0"/>
              <a:t>Please maintain silence and mute your phones for the duration of Salat</a:t>
            </a:r>
          </a:p>
        </p:txBody>
      </p:sp>
    </p:spTree>
    <p:extLst>
      <p:ext uri="{BB962C8B-B14F-4D97-AF65-F5344CB8AC3E}">
        <p14:creationId xmlns:p14="http://schemas.microsoft.com/office/powerpoint/2010/main" val="271654947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مَا بِنَا مِنْ نِعْمَةٍ فَمِنْكَ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Allah, You are certainly the source of each and every favor that covers us.</a:t>
            </a:r>
          </a:p>
        </p:txBody>
      </p:sp>
    </p:spTree>
    <p:extLst>
      <p:ext uri="{BB962C8B-B14F-4D97-AF65-F5344CB8AC3E}">
        <p14:creationId xmlns:p14="http://schemas.microsoft.com/office/powerpoint/2010/main" val="3775636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لاَ إِلٰهَ إِلاَّ أَنْتَ</a:t>
            </a:r>
            <a:br>
              <a:rPr lang="ar-SA" dirty="0"/>
            </a:br>
            <a:r>
              <a:rPr lang="ar-SA" dirty="0"/>
              <a:t>أَسْتَغْفِرُكَ وَ أَتُوبُ إِلَيْكَ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There is no god save You. I pray Your forgiveness and I repent before You.</a:t>
            </a:r>
          </a:p>
        </p:txBody>
      </p:sp>
    </p:spTree>
    <p:extLst>
      <p:ext uri="{BB962C8B-B14F-4D97-AF65-F5344CB8AC3E}">
        <p14:creationId xmlns:p14="http://schemas.microsoft.com/office/powerpoint/2010/main" val="1621346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952632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BC31-69E8-EB59-E943-D3A85F97545F}"/>
              </a:ext>
            </a:extLst>
          </p:cNvPr>
          <p:cNvSpPr>
            <a:spLocks noGrp="1"/>
          </p:cNvSpPr>
          <p:nvPr>
            <p:ph type="title"/>
          </p:nvPr>
        </p:nvSpPr>
        <p:spPr>
          <a:xfrm>
            <a:off x="838200" y="-171400"/>
            <a:ext cx="10515600" cy="1325563"/>
          </a:xfrm>
        </p:spPr>
        <p:txBody>
          <a:bodyPr/>
          <a:lstStyle/>
          <a:p>
            <a:pPr algn="ctr"/>
            <a:r>
              <a:rPr lang="en-US" dirty="0">
                <a:solidFill>
                  <a:schemeClr val="accent6">
                    <a:lumMod val="50000"/>
                  </a:schemeClr>
                </a:solidFill>
                <a:latin typeface="Righteous"/>
              </a:rPr>
              <a:t>Salaat </a:t>
            </a:r>
            <a:r>
              <a:rPr lang="en-US" dirty="0" err="1">
                <a:solidFill>
                  <a:schemeClr val="accent6">
                    <a:lumMod val="50000"/>
                  </a:schemeClr>
                </a:solidFill>
                <a:latin typeface="Righteous"/>
              </a:rPr>
              <a:t>Ghufaila</a:t>
            </a:r>
            <a:br>
              <a:rPr lang="en-US" dirty="0"/>
            </a:br>
            <a:r>
              <a:rPr lang="en-US" sz="2000" dirty="0">
                <a:latin typeface="Righteous"/>
              </a:rPr>
              <a:t>Recited between Maghrib and Isha</a:t>
            </a:r>
            <a:endParaRPr lang="en-CA" dirty="0">
              <a:latin typeface="Righteous"/>
            </a:endParaRPr>
          </a:p>
        </p:txBody>
      </p:sp>
      <p:graphicFrame>
        <p:nvGraphicFramePr>
          <p:cNvPr id="30" name="Table 30">
            <a:extLst>
              <a:ext uri="{FF2B5EF4-FFF2-40B4-BE49-F238E27FC236}">
                <a16:creationId xmlns:a16="http://schemas.microsoft.com/office/drawing/2014/main" id="{540626AB-40F1-7392-4AC7-5EBB6973F9D0}"/>
              </a:ext>
            </a:extLst>
          </p:cNvPr>
          <p:cNvGraphicFramePr>
            <a:graphicFrameLocks noGrp="1"/>
          </p:cNvGraphicFramePr>
          <p:nvPr>
            <p:extLst>
              <p:ext uri="{D42A27DB-BD31-4B8C-83A1-F6EECF244321}">
                <p14:modId xmlns:p14="http://schemas.microsoft.com/office/powerpoint/2010/main" val="3075141762"/>
              </p:ext>
            </p:extLst>
          </p:nvPr>
        </p:nvGraphicFramePr>
        <p:xfrm>
          <a:off x="11723" y="1295400"/>
          <a:ext cx="12192000" cy="5029200"/>
        </p:xfrm>
        <a:graphic>
          <a:graphicData uri="http://schemas.openxmlformats.org/drawingml/2006/table">
            <a:tbl>
              <a:tblPr firstRow="1" bandRow="1">
                <a:tableStyleId>{793D81CF-94F2-401A-BA57-92F5A7B2D0C5}</a:tableStyleId>
              </a:tblPr>
              <a:tblGrid>
                <a:gridCol w="4064000">
                  <a:extLst>
                    <a:ext uri="{9D8B030D-6E8A-4147-A177-3AD203B41FA5}">
                      <a16:colId xmlns:a16="http://schemas.microsoft.com/office/drawing/2014/main" val="1214871620"/>
                    </a:ext>
                  </a:extLst>
                </a:gridCol>
                <a:gridCol w="4064000">
                  <a:extLst>
                    <a:ext uri="{9D8B030D-6E8A-4147-A177-3AD203B41FA5}">
                      <a16:colId xmlns:a16="http://schemas.microsoft.com/office/drawing/2014/main" val="1902984766"/>
                    </a:ext>
                  </a:extLst>
                </a:gridCol>
                <a:gridCol w="4064000">
                  <a:extLst>
                    <a:ext uri="{9D8B030D-6E8A-4147-A177-3AD203B41FA5}">
                      <a16:colId xmlns:a16="http://schemas.microsoft.com/office/drawing/2014/main" val="4269195594"/>
                    </a:ext>
                  </a:extLst>
                </a:gridCol>
              </a:tblGrid>
              <a:tr h="0">
                <a:tc>
                  <a:txBody>
                    <a:bodyPr/>
                    <a:lstStyle/>
                    <a:p>
                      <a:pPr algn="ctr"/>
                      <a:r>
                        <a:rPr lang="en-CA" b="0" dirty="0" err="1">
                          <a:solidFill>
                            <a:srgbClr val="FFFF00"/>
                          </a:solidFill>
                        </a:rPr>
                        <a:t>Qunut</a:t>
                      </a:r>
                      <a:endParaRPr lang="en-CA" b="0" dirty="0">
                        <a:solidFill>
                          <a:srgbClr val="FFFF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r>
                        <a:rPr lang="en-CA" b="0" dirty="0">
                          <a:solidFill>
                            <a:srgbClr val="FFFF00"/>
                          </a:solidFill>
                        </a:rPr>
                        <a:t>Second</a:t>
                      </a:r>
                      <a:r>
                        <a:rPr lang="en-CA" b="0" dirty="0"/>
                        <a:t> Rakah after Surah al-</a:t>
                      </a:r>
                      <a:r>
                        <a:rPr lang="en-CA" b="0" dirty="0" err="1"/>
                        <a:t>Fatihah</a:t>
                      </a:r>
                      <a:endParaRPr lang="en-CA" b="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r>
                        <a:rPr lang="en-CA" b="0" dirty="0">
                          <a:solidFill>
                            <a:srgbClr val="FFFF00"/>
                          </a:solidFill>
                        </a:rPr>
                        <a:t>First</a:t>
                      </a:r>
                      <a:r>
                        <a:rPr lang="en-CA" b="0" dirty="0"/>
                        <a:t> Rakah after Surah al-</a:t>
                      </a:r>
                      <a:r>
                        <a:rPr lang="en-CA" b="0" dirty="0" err="1"/>
                        <a:t>Fatihah</a:t>
                      </a:r>
                      <a:endParaRPr lang="en-CA" b="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418850346"/>
                  </a:ext>
                </a:extLst>
              </a:tr>
              <a:tr h="1982719">
                <a:tc>
                  <a:txBody>
                    <a:bodyPr/>
                    <a:lstStyle/>
                    <a:p>
                      <a:pPr algn="ctr" rtl="1"/>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اَللَّهُمَّ إِنِّي اَسْالُكَ بِمَفَاتِحِ ٱلْغَيبِ ٱلَّتِي لاَ يَعْلَمُهَا إِلاَّ ا</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نْتَ اَنْ تُصَلِّيَ عَلَىٰ مُحَمَّد وَآلِهِ وَ ا</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نْ ۔۔۔ اَللَّهُمَّ ا</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نْتَ وَلِيُّ نِعْمَتِي وَ</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ا</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لْقَادِرُ عَلَىٰ طَلِبَتِي تَعْلَمُ حَاجَتِي فَ</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أَ</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سْ</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أَ</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لُكَ بِحَقِّ مُحَمَّد</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 و</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َآلِهِ عَلَيْهِ وَعَلَيْهِمُ ٱلسَّلاَمُ لَمَّا قَضَيْتَهَا لِي</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1"/>
                      <a:r>
                        <a:rPr lang="ur-PK" sz="3000" dirty="0">
                          <a:solidFill>
                            <a:srgbClr val="000066"/>
                          </a:solidFill>
                          <a:latin typeface="Arabic Typesetting" panose="03020402040406030203" pitchFamily="66" charset="-78"/>
                          <a:cs typeface="Arabic Typesetting" panose="03020402040406030203" pitchFamily="66" charset="-78"/>
                        </a:rPr>
                        <a:t>وَعِندَهُ مَفَاتِحُ الْغَيْبِ لَا يَعْلَمُهَا إِلَّا هُوَ ۚ وَيَعْلَمُ مَا فِي الْبَرِّ وَالْبَحْرِ ۚ وَمَا تَسْقُطُ مِن وَرَقَةٍ إِلَّا يَعْلَمُهَا وَلَا حَبَّةٍ فِي ظُلُمَاتِ الْأَرْضِ وَلَا رَطْبٍ وَلَا يَابِسٍ إِلَّا فِي كِتَابٍ مُّبِينٍ</a:t>
                      </a:r>
                      <a:r>
                        <a:rPr lang="en-US" sz="3000" dirty="0">
                          <a:solidFill>
                            <a:srgbClr val="000066"/>
                          </a:solidFill>
                          <a:latin typeface="Arabic Typesetting" panose="03020402040406030203" pitchFamily="66" charset="-78"/>
                          <a:cs typeface="Arabic Typesetting" panose="03020402040406030203" pitchFamily="66" charset="-78"/>
                        </a:rPr>
                        <a:t>.</a:t>
                      </a:r>
                      <a:endParaRPr lang="ur-PK" sz="3000" dirty="0">
                        <a:solidFill>
                          <a:srgbClr val="000066"/>
                        </a:solidFill>
                        <a:latin typeface="Arabic Typesetting" panose="03020402040406030203" pitchFamily="66" charset="-78"/>
                        <a:cs typeface="Arabic Typesetting" panose="03020402040406030203" pitchFamily="66" charset="-7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rtl="1">
                        <a:buNone/>
                      </a:pPr>
                      <a:r>
                        <a:rPr lang="ur-PK" sz="3000" b="0" dirty="0">
                          <a:solidFill>
                            <a:srgbClr val="000066"/>
                          </a:solidFill>
                          <a:effectLst/>
                          <a:latin typeface="Arabic Typesetting" panose="03020402040406030203" pitchFamily="66" charset="-78"/>
                          <a:cs typeface="Arabic Typesetting" panose="03020402040406030203" pitchFamily="66" charset="-78"/>
                        </a:rPr>
                        <a:t>وَذَاٱلنُّونِ إِذ ذَّهَبَ مُغَاضِبًا فَظَنَّ أَن لَّن نَّقْدِرَ عَلَيْهِ فَنَادَىٰ فِي الظُّلُمَاتِ أَن لَّا إِلَٰهَ إِلَّا أَنتَ سُبْحَانَكَ إِنِّي كُنتُ مِنَ الظَّالِمِينَ</a:t>
                      </a:r>
                      <a:r>
                        <a:rPr lang="ar-EG" sz="3000" b="0" dirty="0">
                          <a:solidFill>
                            <a:srgbClr val="000066"/>
                          </a:solidFill>
                          <a:effectLst/>
                          <a:latin typeface="Arabic Typesetting" panose="03020402040406030203" pitchFamily="66" charset="-78"/>
                          <a:cs typeface="Arabic Typesetting" panose="03020402040406030203" pitchFamily="66" charset="-78"/>
                        </a:rPr>
                        <a:t>.</a:t>
                      </a:r>
                      <a:r>
                        <a:rPr lang="ur-PK" sz="3000" b="0" dirty="0">
                          <a:solidFill>
                            <a:srgbClr val="000066"/>
                          </a:solidFill>
                          <a:effectLst/>
                          <a:latin typeface="Arabic Typesetting" panose="03020402040406030203" pitchFamily="66" charset="-78"/>
                          <a:cs typeface="Arabic Typesetting" panose="03020402040406030203" pitchFamily="66" charset="-78"/>
                        </a:rPr>
                        <a:t>‏ فَاسْتَجَبْنَا لَهُ وَنَجَّيْنَاهُ مِنَ الْغَمِّ ۚ وَكَذَٰلِكَ نُنجِي الْمُؤْمِنِينَ</a:t>
                      </a:r>
                      <a:r>
                        <a:rPr lang="ar-EG" sz="3000" b="0" dirty="0">
                          <a:solidFill>
                            <a:srgbClr val="000066"/>
                          </a:solidFill>
                          <a:effectLst/>
                          <a:latin typeface="Arabic Typesetting" panose="03020402040406030203" pitchFamily="66" charset="-78"/>
                          <a:cs typeface="Arabic Typesetting" panose="03020402040406030203" pitchFamily="66" charset="-78"/>
                        </a:rPr>
                        <a:t>.</a:t>
                      </a:r>
                      <a:endParaRPr lang="en-CA" sz="3000" b="0" dirty="0">
                        <a:solidFill>
                          <a:srgbClr val="000066"/>
                        </a:solidFill>
                        <a:effectLst/>
                        <a:latin typeface="Arabic Typesetting" panose="03020402040406030203" pitchFamily="66" charset="-78"/>
                        <a:cs typeface="Arabic Typesetting" panose="03020402040406030203" pitchFamily="66" charset="-7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0690855"/>
                  </a:ext>
                </a:extLst>
              </a:tr>
              <a:tr h="1982719">
                <a:tc>
                  <a:txBody>
                    <a:bodyPr/>
                    <a:lstStyle/>
                    <a:p>
                      <a:r>
                        <a:rPr lang="en-US"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O Allah, I beseech You in the name of the Keys of the Invisible (world) that none knows save You; (please) send blessings to Muhammad and his Household and</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US"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O Allah, You are the source of the graces that I have, You have the power to respond to my request, and You know my needs; I therefore beseech You in the name of Muhammad and his Household, peace be upon him and them, to grant me my needs.</a:t>
                      </a:r>
                      <a:endPar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And with Him are the keys of the Invisible.</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None but He knows them.</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And He knows what is in the land and the sea.</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Not a leaf falls but He knows it,</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not a grain amid the darkness of the earth,</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naught of wet or dry</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but (it is noted) in a clear record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None/>
                      </a:pPr>
                      <a:r>
                        <a:rPr lang="en-US" sz="1600" b="0" i="0" dirty="0">
                          <a:solidFill>
                            <a:srgbClr val="000066"/>
                          </a:solidFill>
                          <a:effectLst/>
                          <a:latin typeface="Calibri Light" panose="020F0302020204030204" pitchFamily="34" charset="0"/>
                          <a:ea typeface="Calibri Light" panose="020F0302020204030204" pitchFamily="34" charset="0"/>
                          <a:cs typeface="Calibri Light" panose="020F0302020204030204" pitchFamily="34" charset="0"/>
                        </a:rPr>
                        <a:t>And (mention) </a:t>
                      </a:r>
                      <a:r>
                        <a:rPr lang="en-US" sz="1600" b="0" i="0" dirty="0" err="1">
                          <a:solidFill>
                            <a:srgbClr val="000066"/>
                          </a:solidFill>
                          <a:effectLst/>
                          <a:latin typeface="Calibri Light" panose="020F0302020204030204" pitchFamily="34" charset="0"/>
                          <a:ea typeface="Calibri Light" panose="020F0302020204030204" pitchFamily="34" charset="0"/>
                          <a:cs typeface="Calibri Light" panose="020F0302020204030204" pitchFamily="34" charset="0"/>
                        </a:rPr>
                        <a:t>Dhu'n</a:t>
                      </a:r>
                      <a:r>
                        <a:rPr lang="en-US" sz="1600" b="0" i="0" dirty="0">
                          <a:solidFill>
                            <a:srgbClr val="000066"/>
                          </a:solidFill>
                          <a:effectLst/>
                          <a:latin typeface="Calibri Light" panose="020F0302020204030204" pitchFamily="34" charset="0"/>
                          <a:ea typeface="Calibri Light" panose="020F0302020204030204" pitchFamily="34" charset="0"/>
                          <a:cs typeface="Calibri Light" panose="020F0302020204030204" pitchFamily="34" charset="0"/>
                        </a:rPr>
                        <a:t>-Nun (Jonah), when he went off in anger and deemed that We would not suppress his sustenance. But he cried out in the darkness, “There is no god save You. Be You Glorified! Lo! I have been a wrongdoer.” Then we heard his prayer and saved him from the anguish. Thus do we save the believers.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09838206"/>
                  </a:ext>
                </a:extLst>
              </a:tr>
            </a:tbl>
          </a:graphicData>
        </a:graphic>
      </p:graphicFrame>
    </p:spTree>
    <p:extLst>
      <p:ext uri="{BB962C8B-B14F-4D97-AF65-F5344CB8AC3E}">
        <p14:creationId xmlns:p14="http://schemas.microsoft.com/office/powerpoint/2010/main" val="33493886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975-C9C3-B1C3-CC48-65B36A85E13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090F39EA-2F1F-8CBB-0D63-A311D64BCB4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4844281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2749465" y="2492896"/>
            <a:ext cx="3156633"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تعقيبات العشاء</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1601325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07577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إِنَّهُ لَيْسَ لِي عِلْمٌ بِمَوْضِعِ رِزْقِي</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Allah! verily, I lack acquaintance with the place of my sustenance;</a:t>
            </a:r>
          </a:p>
        </p:txBody>
      </p:sp>
    </p:spTree>
    <p:extLst>
      <p:ext uri="{BB962C8B-B14F-4D97-AF65-F5344CB8AC3E}">
        <p14:creationId xmlns:p14="http://schemas.microsoft.com/office/powerpoint/2010/main" val="2556879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وَإِنَّمَا أَطْلُبُهُ بِخَطَرَاتٍ تَخْطُرُ عَلٰى قَلْبِي</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rather, I am seeking it owing to ideas that come upon my mind.</a:t>
            </a:r>
          </a:p>
        </p:txBody>
      </p:sp>
    </p:spTree>
    <p:extLst>
      <p:ext uri="{BB962C8B-B14F-4D97-AF65-F5344CB8AC3E}">
        <p14:creationId xmlns:p14="http://schemas.microsoft.com/office/powerpoint/2010/main" val="2840042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975-C9C3-B1C3-CC48-65B36A85E13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090F39EA-2F1F-8CBB-0D63-A311D64BCB4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46082600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فَأَجُولُ فِي طَلَبِهِ </a:t>
            </a:r>
            <a:r>
              <a:rPr lang="ar-SA" dirty="0" err="1"/>
              <a:t>ٱلْبُلْدَانَ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 consequently wander in countries searching for it.</a:t>
            </a:r>
          </a:p>
        </p:txBody>
      </p:sp>
    </p:spTree>
    <p:extLst>
      <p:ext uri="{BB962C8B-B14F-4D97-AF65-F5344CB8AC3E}">
        <p14:creationId xmlns:p14="http://schemas.microsoft.com/office/powerpoint/2010/main" val="1108641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فَأَنَا فِيمَا أَنَا طَالِبٌ </a:t>
            </a:r>
            <a:r>
              <a:rPr lang="ar-SA" dirty="0" err="1"/>
              <a:t>كَٱلْحَيْرَانِ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By doing such, I am as confused as the confounded,</a:t>
            </a:r>
          </a:p>
        </p:txBody>
      </p:sp>
    </p:spTree>
    <p:extLst>
      <p:ext uri="{BB962C8B-B14F-4D97-AF65-F5344CB8AC3E}">
        <p14:creationId xmlns:p14="http://schemas.microsoft.com/office/powerpoint/2010/main" val="46879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لاَ أَدْرِي أَفِي سَهْلٍ هُوَ أَمْ فِي جَبَلٍ</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since I do not know whether my sustenance lies in a plain, on a mountain,</a:t>
            </a:r>
            <a:br>
              <a:rPr lang="en-US" dirty="0"/>
            </a:br>
            <a:endParaRPr lang="en-US" dirty="0"/>
          </a:p>
        </p:txBody>
      </p:sp>
    </p:spTree>
    <p:extLst>
      <p:ext uri="{BB962C8B-B14F-4D97-AF65-F5344CB8AC3E}">
        <p14:creationId xmlns:p14="http://schemas.microsoft.com/office/powerpoint/2010/main" val="765318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أَمْ في أَرْضٍ أَمْ في سَمَاءٍ</a:t>
            </a:r>
            <a:br>
              <a:rPr lang="ar-SA" dirty="0"/>
            </a:br>
            <a:r>
              <a:rPr lang="ar-SA" dirty="0"/>
              <a:t>أَمْ فِي بَرٍّ أَمْ فِي بَحْرٍ</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on the ground, in the air, on lands, in seas,</a:t>
            </a:r>
          </a:p>
        </p:txBody>
      </p:sp>
    </p:spTree>
    <p:extLst>
      <p:ext uri="{BB962C8B-B14F-4D97-AF65-F5344CB8AC3E}">
        <p14:creationId xmlns:p14="http://schemas.microsoft.com/office/powerpoint/2010/main" val="1571507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وَعَلٰى يَدَيْ مَنْ</a:t>
            </a:r>
            <a:br>
              <a:rPr lang="en-CA" dirty="0"/>
            </a:br>
            <a:r>
              <a:rPr lang="ar-SA" dirty="0"/>
              <a:t>وَمِنْ قِبَلِ مَنْ</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at whose hands, or who the source of it is.</a:t>
            </a:r>
          </a:p>
        </p:txBody>
      </p:sp>
    </p:spTree>
    <p:extLst>
      <p:ext uri="{BB962C8B-B14F-4D97-AF65-F5344CB8AC3E}">
        <p14:creationId xmlns:p14="http://schemas.microsoft.com/office/powerpoint/2010/main" val="1939825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وَقَدْ عَلِمْتُ أَنَّ عِلْمَهُ عِنْدَكَ</a:t>
            </a:r>
            <a:br>
              <a:rPr lang="en-CA" dirty="0"/>
            </a:br>
            <a:r>
              <a:rPr lang="ar-SA" dirty="0"/>
              <a:t>وَأَسْبَابَهُ بِيَدِكَ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I have full knowledge that You know all these, </a:t>
            </a:r>
          </a:p>
          <a:p>
            <a:r>
              <a:rPr lang="en-CA" dirty="0"/>
              <a:t>the causes of them are in Your Hands,</a:t>
            </a:r>
          </a:p>
        </p:txBody>
      </p:sp>
    </p:spTree>
    <p:extLst>
      <p:ext uri="{BB962C8B-B14F-4D97-AF65-F5344CB8AC3E}">
        <p14:creationId xmlns:p14="http://schemas.microsoft.com/office/powerpoint/2010/main" val="786718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وَأَنْتَ </a:t>
            </a:r>
            <a:r>
              <a:rPr lang="ar-SA" dirty="0" err="1"/>
              <a:t>ٱلَّذِي</a:t>
            </a:r>
            <a:r>
              <a:rPr lang="ar-SA" dirty="0"/>
              <a:t> تَقْسِمُهُ بِلُطْفِكَ</a:t>
            </a:r>
            <a:br>
              <a:rPr lang="en-CA" dirty="0"/>
            </a:br>
            <a:r>
              <a:rPr lang="ar-SA" dirty="0"/>
              <a:t>وَتُسَبِّبُهُ بِرَحْمَتِكَ</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and it is You Who distribute it out of Your compassion and cause it out of Your mercy.</a:t>
            </a:r>
          </a:p>
          <a:p>
            <a:br>
              <a:rPr lang="en-CA" dirty="0"/>
            </a:br>
            <a:endParaRPr lang="en-US" dirty="0"/>
          </a:p>
        </p:txBody>
      </p:sp>
    </p:spTree>
    <p:extLst>
      <p:ext uri="{BB962C8B-B14F-4D97-AF65-F5344CB8AC3E}">
        <p14:creationId xmlns:p14="http://schemas.microsoft.com/office/powerpoint/2010/main" val="3632846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فَصَلِّ عَلٰى مُحَمَّدٍ </a:t>
            </a:r>
            <a:r>
              <a:rPr lang="ar-SA" dirty="0" err="1"/>
              <a:t>وَآلِهِ</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Allah, please send blessings to Muhammad and his Household</a:t>
            </a:r>
          </a:p>
        </p:txBody>
      </p:sp>
    </p:spTree>
    <p:extLst>
      <p:ext uri="{BB962C8B-B14F-4D97-AF65-F5344CB8AC3E}">
        <p14:creationId xmlns:p14="http://schemas.microsoft.com/office/powerpoint/2010/main" val="1284802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err="1"/>
              <a:t>وَٱجْعَلْ</a:t>
            </a:r>
            <a:r>
              <a:rPr lang="ar-SA" dirty="0"/>
              <a:t> يَا رَبِّ رِزْقَكَ لِي وَاسِعاً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make, O Lord, Your sustenance that is provided (by You) to me expansive,</a:t>
            </a:r>
          </a:p>
        </p:txBody>
      </p:sp>
    </p:spTree>
    <p:extLst>
      <p:ext uri="{BB962C8B-B14F-4D97-AF65-F5344CB8AC3E}">
        <p14:creationId xmlns:p14="http://schemas.microsoft.com/office/powerpoint/2010/main" val="1427371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وَمَطْلَبَهُ سَهْلاً</a:t>
            </a:r>
            <a:br>
              <a:rPr lang="en-CA" dirty="0"/>
            </a:br>
            <a:r>
              <a:rPr lang="ar-SA" dirty="0"/>
              <a:t>وَمَأْخَذَهُ قَرِيباً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my seeking for it easy for me, and its source close to me.</a:t>
            </a:r>
          </a:p>
        </p:txBody>
      </p:sp>
    </p:spTree>
    <p:extLst>
      <p:ext uri="{BB962C8B-B14F-4D97-AF65-F5344CB8AC3E}">
        <p14:creationId xmlns:p14="http://schemas.microsoft.com/office/powerpoint/2010/main" val="2920152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2741450" y="2492896"/>
            <a:ext cx="3172663"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تعقيبات المغرب</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1521323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تُعَنِّنِي بِطَلَبِ مَا لَمْ تُقَدِّرْ لِي فيهِ رِزْقاً</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Please, do not fatigue me by seeking that which You have not decided for me to take,</a:t>
            </a:r>
          </a:p>
        </p:txBody>
      </p:sp>
    </p:spTree>
    <p:extLst>
      <p:ext uri="{BB962C8B-B14F-4D97-AF65-F5344CB8AC3E}">
        <p14:creationId xmlns:p14="http://schemas.microsoft.com/office/powerpoint/2010/main" val="1832368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فَإِنَّكَ غَنِيٌّ عَنْ عَذَابِي [عَنَائِي‏]</a:t>
            </a:r>
            <a:br>
              <a:rPr lang="ar-SA" dirty="0"/>
            </a:br>
            <a:r>
              <a:rPr lang="ar-SA" dirty="0"/>
              <a:t>وَأَنَا فَقِيرٌ إِلٰى رَحْمَتِكَ</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because You are certainly in no need for tormenting me while I am in full need for Your mercy.</a:t>
            </a:r>
            <a:endParaRPr lang="en-US" dirty="0"/>
          </a:p>
        </p:txBody>
      </p:sp>
    </p:spTree>
    <p:extLst>
      <p:ext uri="{BB962C8B-B14F-4D97-AF65-F5344CB8AC3E}">
        <p14:creationId xmlns:p14="http://schemas.microsoft.com/office/powerpoint/2010/main" val="3910070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فَصَلِّ عَلٰى مُحَمَّدٍ </a:t>
            </a:r>
            <a:r>
              <a:rPr lang="ar-SA" dirty="0" err="1"/>
              <a:t>وَآلِهِ</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(Please) Send blessings upon Muhammad and his Household</a:t>
            </a:r>
          </a:p>
        </p:txBody>
      </p:sp>
    </p:spTree>
    <p:extLst>
      <p:ext uri="{BB962C8B-B14F-4D97-AF65-F5344CB8AC3E}">
        <p14:creationId xmlns:p14="http://schemas.microsoft.com/office/powerpoint/2010/main" val="3484487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وَجُدْ عَلٰى عَبْدِكَ بِفَضْلِكَ</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confer liberally upon me, Your slave, out of Your graciousness.</a:t>
            </a:r>
          </a:p>
        </p:txBody>
      </p:sp>
    </p:spTree>
    <p:extLst>
      <p:ext uri="{BB962C8B-B14F-4D97-AF65-F5344CB8AC3E}">
        <p14:creationId xmlns:p14="http://schemas.microsoft.com/office/powerpoint/2010/main" val="1375546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إِنَّكَ ذُو فَضْلٍ عَظيمٍ</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You are surely the Lord of great favor.</a:t>
            </a:r>
          </a:p>
        </p:txBody>
      </p:sp>
    </p:spTree>
    <p:extLst>
      <p:ext uri="{BB962C8B-B14F-4D97-AF65-F5344CB8AC3E}">
        <p14:creationId xmlns:p14="http://schemas.microsoft.com/office/powerpoint/2010/main" val="2412974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ctrTitle"/>
          </p:nvPr>
        </p:nvSpPr>
        <p:spPr>
          <a:xfrm>
            <a:off x="2209800" y="1753663"/>
            <a:ext cx="7702550" cy="3785652"/>
          </a:xfrm>
          <a:noFill/>
        </p:spPr>
        <p:txBody>
          <a:bodyPr wrap="square">
            <a:spAutoFit/>
          </a:bodyPr>
          <a:lstStyle/>
          <a:p>
            <a:pPr eaLnBrk="1" hangingPunct="1"/>
            <a:r>
              <a:rPr lang="en-US" altLang="en-US" sz="4800" kern="1200" dirty="0">
                <a:solidFill>
                  <a:srgbClr val="002060"/>
                </a:solidFill>
                <a:ea typeface="Calibri Light" panose="020F0302020204030204" pitchFamily="34" charset="0"/>
                <a:cs typeface="Arabic Typesetting" panose="03020402040406030203" pitchFamily="66" charset="-78"/>
              </a:rPr>
              <a:t>Please recite a </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Surah </a:t>
            </a:r>
            <a:r>
              <a:rPr lang="en-CA" altLang="en-US" sz="4800" kern="1200" dirty="0">
                <a:solidFill>
                  <a:srgbClr val="002060"/>
                </a:solidFill>
                <a:ea typeface="Calibri Light" panose="020F0302020204030204" pitchFamily="34" charset="0"/>
                <a:cs typeface="Arabic Typesetting" panose="03020402040406030203" pitchFamily="66" charset="-78"/>
              </a:rPr>
              <a:t>a</a:t>
            </a:r>
            <a:r>
              <a:rPr lang="en-US" altLang="en-US" sz="4800" kern="1200" dirty="0">
                <a:solidFill>
                  <a:srgbClr val="002060"/>
                </a:solidFill>
                <a:ea typeface="Calibri Light" panose="020F0302020204030204" pitchFamily="34" charset="0"/>
                <a:cs typeface="Arabic Typesetting" panose="03020402040406030203" pitchFamily="66" charset="-78"/>
              </a:rPr>
              <a:t>l-</a:t>
            </a:r>
            <a:r>
              <a:rPr lang="en-US" altLang="en-US" sz="4800" kern="1200" dirty="0" err="1">
                <a:solidFill>
                  <a:srgbClr val="002060"/>
                </a:solidFill>
                <a:ea typeface="Calibri Light" panose="020F0302020204030204" pitchFamily="34" charset="0"/>
                <a:cs typeface="Arabic Typesetting" panose="03020402040406030203" pitchFamily="66" charset="-78"/>
              </a:rPr>
              <a:t>Fatiha</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for</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all </a:t>
            </a:r>
            <a:r>
              <a:rPr lang="en-US" altLang="en-US" sz="4800" kern="1200" dirty="0" err="1">
                <a:solidFill>
                  <a:srgbClr val="002060"/>
                </a:solidFill>
                <a:ea typeface="Calibri Light" panose="020F0302020204030204" pitchFamily="34" charset="0"/>
                <a:cs typeface="Arabic Typesetting" panose="03020402040406030203" pitchFamily="66" charset="-78"/>
              </a:rPr>
              <a:t>marhumeen</a:t>
            </a:r>
            <a:br>
              <a:rPr lang="en-US" altLang="en-US" sz="4800" kern="1200" dirty="0">
                <a:solidFill>
                  <a:srgbClr val="002060"/>
                </a:solidFill>
                <a:ea typeface="Calibri Light" panose="020F0302020204030204" pitchFamily="34" charset="0"/>
                <a:cs typeface="Arabic Typesetting" panose="03020402040406030203" pitchFamily="66" charset="-78"/>
              </a:rPr>
            </a:br>
            <a:endParaRPr lang="en-GB" altLang="en-US" sz="4800" kern="1200" dirty="0">
              <a:solidFill>
                <a:srgbClr val="002060"/>
              </a:solidFill>
              <a:ea typeface="Calibri Light" panose="020F0302020204030204" pitchFamily="34" charset="0"/>
              <a:cs typeface="Arabic Typesetting" panose="03020402040406030203" pitchFamily="66" charset="-78"/>
            </a:endParaRPr>
          </a:p>
        </p:txBody>
      </p:sp>
      <p:sp>
        <p:nvSpPr>
          <p:cNvPr id="21508" name="Rectangle 4"/>
          <p:cNvSpPr>
            <a:spLocks noChangeArrowheads="1"/>
          </p:cNvSpPr>
          <p:nvPr/>
        </p:nvSpPr>
        <p:spPr bwMode="auto">
          <a:xfrm>
            <a:off x="1703389" y="6024563"/>
            <a:ext cx="8785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dirty="0">
                <a:solidFill>
                  <a:srgbClr val="000066"/>
                </a:solidFill>
                <a:latin typeface="Trebuchet MS" panose="020B0603020202020204" pitchFamily="34" charset="0"/>
                <a:cs typeface="Calibri Light" panose="020F0302020204030204" pitchFamily="34" charset="0"/>
              </a:rPr>
              <a:t>Kindly recite Surah Al-</a:t>
            </a:r>
            <a:r>
              <a:rPr lang="en-US" altLang="en-US" sz="1200" b="1" dirty="0" err="1">
                <a:solidFill>
                  <a:srgbClr val="000066"/>
                </a:solidFill>
                <a:latin typeface="Trebuchet MS" panose="020B0603020202020204" pitchFamily="34" charset="0"/>
                <a:cs typeface="Calibri Light" panose="020F0302020204030204" pitchFamily="34" charset="0"/>
              </a:rPr>
              <a:t>Fātiḥa</a:t>
            </a:r>
            <a:r>
              <a:rPr lang="en-US" altLang="en-US" sz="1200" b="1" dirty="0">
                <a:solidFill>
                  <a:srgbClr val="000066"/>
                </a:solidFill>
                <a:latin typeface="Trebuchet MS" panose="020B0603020202020204" pitchFamily="34" charset="0"/>
                <a:cs typeface="Calibri Light" panose="020F0302020204030204" pitchFamily="34" charset="0"/>
              </a:rPr>
              <a:t> for </a:t>
            </a:r>
            <a:r>
              <a:rPr lang="en-US" altLang="en-US" sz="1200" b="1" dirty="0" err="1">
                <a:solidFill>
                  <a:srgbClr val="000066"/>
                </a:solidFill>
                <a:latin typeface="Trebuchet MS" panose="020B0603020202020204" pitchFamily="34" charset="0"/>
                <a:cs typeface="Calibri Light" panose="020F0302020204030204" pitchFamily="34" charset="0"/>
              </a:rPr>
              <a:t>Marhumeen</a:t>
            </a:r>
            <a:r>
              <a:rPr lang="en-US" altLang="en-US" sz="1200" b="1" dirty="0">
                <a:solidFill>
                  <a:srgbClr val="000066"/>
                </a:solidFill>
                <a:latin typeface="Trebuchet MS" panose="020B0603020202020204" pitchFamily="34" charset="0"/>
                <a:cs typeface="Calibri Light" panose="020F0302020204030204" pitchFamily="34" charset="0"/>
              </a:rPr>
              <a:t> of all those who have worked towards making this small work possible.</a:t>
            </a:r>
          </a:p>
        </p:txBody>
      </p:sp>
      <p:grpSp>
        <p:nvGrpSpPr>
          <p:cNvPr id="2" name="Group 1">
            <a:extLst>
              <a:ext uri="{FF2B5EF4-FFF2-40B4-BE49-F238E27FC236}">
                <a16:creationId xmlns:a16="http://schemas.microsoft.com/office/drawing/2014/main" id="{FF832388-AA32-8ECC-C300-89AA783BCB77}"/>
              </a:ext>
            </a:extLst>
          </p:cNvPr>
          <p:cNvGrpSpPr/>
          <p:nvPr/>
        </p:nvGrpSpPr>
        <p:grpSpPr>
          <a:xfrm>
            <a:off x="4655840" y="6301562"/>
            <a:ext cx="2609137" cy="369332"/>
            <a:chOff x="3738690" y="1030144"/>
            <a:chExt cx="2609137" cy="369332"/>
          </a:xfrm>
        </p:grpSpPr>
        <p:sp>
          <p:nvSpPr>
            <p:cNvPr id="3" name="TextBox 2">
              <a:extLst>
                <a:ext uri="{FF2B5EF4-FFF2-40B4-BE49-F238E27FC236}">
                  <a16:creationId xmlns:a16="http://schemas.microsoft.com/office/drawing/2014/main" id="{D5573722-E002-3DAA-B27B-F9E7AF17F51D}"/>
                </a:ext>
              </a:extLst>
            </p:cNvPr>
            <p:cNvSpPr txBox="1"/>
            <p:nvPr/>
          </p:nvSpPr>
          <p:spPr>
            <a:xfrm>
              <a:off x="3738690" y="1030144"/>
              <a:ext cx="2232248" cy="369332"/>
            </a:xfrm>
            <a:prstGeom prst="rect">
              <a:avLst/>
            </a:prstGeom>
            <a:noFill/>
          </p:spPr>
          <p:txBody>
            <a:bodyPr wrap="square" rtlCol="0">
              <a:spAutoFit/>
            </a:bodyPr>
            <a:lstStyle/>
            <a:p>
              <a:pPr algn="ctr"/>
              <a:r>
                <a:rPr lang="en-US" b="1"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4" name="Picture 3" descr="Logo&#10;&#10;Description automatically generated">
              <a:extLst>
                <a:ext uri="{FF2B5EF4-FFF2-40B4-BE49-F238E27FC236}">
                  <a16:creationId xmlns:a16="http://schemas.microsoft.com/office/drawing/2014/main" id="{86F0A95E-14B4-517D-CE32-24184970AE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DB53-9193-B105-3A0E-884FBF3DAABB}"/>
              </a:ext>
            </a:extLst>
          </p:cNvPr>
          <p:cNvSpPr>
            <a:spLocks noGrp="1"/>
          </p:cNvSpPr>
          <p:nvPr>
            <p:ph type="title"/>
          </p:nvPr>
        </p:nvSpPr>
        <p:spPr>
          <a:xfrm>
            <a:off x="838201" y="166126"/>
            <a:ext cx="10515600" cy="1325563"/>
          </a:xfrm>
        </p:spPr>
        <p:txBody>
          <a:bodyPr/>
          <a:lstStyle/>
          <a:p>
            <a:pPr algn="ctr"/>
            <a:r>
              <a:rPr lang="en-CA" dirty="0">
                <a:solidFill>
                  <a:schemeClr val="accent6">
                    <a:lumMod val="50000"/>
                  </a:schemeClr>
                </a:solidFill>
                <a:latin typeface="Righteous"/>
              </a:rPr>
              <a:t>Salat for the first 10 days of </a:t>
            </a:r>
            <a:r>
              <a:rPr lang="en-CA" b="0" i="0" dirty="0" err="1">
                <a:solidFill>
                  <a:schemeClr val="accent6">
                    <a:lumMod val="50000"/>
                  </a:schemeClr>
                </a:solidFill>
                <a:effectLst/>
                <a:latin typeface="Righteous"/>
              </a:rPr>
              <a:t>Dhul-hijjah</a:t>
            </a:r>
            <a:endParaRPr lang="en-CA" dirty="0">
              <a:solidFill>
                <a:schemeClr val="accent6">
                  <a:lumMod val="50000"/>
                </a:schemeClr>
              </a:solidFill>
              <a:latin typeface="Righteous"/>
            </a:endParaRPr>
          </a:p>
        </p:txBody>
      </p:sp>
      <p:sp>
        <p:nvSpPr>
          <p:cNvPr id="8" name="TextBox 7">
            <a:extLst>
              <a:ext uri="{FF2B5EF4-FFF2-40B4-BE49-F238E27FC236}">
                <a16:creationId xmlns:a16="http://schemas.microsoft.com/office/drawing/2014/main" id="{89CE113C-55BD-CA68-F6A9-E0D1398B3B32}"/>
              </a:ext>
            </a:extLst>
          </p:cNvPr>
          <p:cNvSpPr txBox="1"/>
          <p:nvPr/>
        </p:nvSpPr>
        <p:spPr>
          <a:xfrm>
            <a:off x="6312024" y="2925076"/>
            <a:ext cx="5461698" cy="3477875"/>
          </a:xfrm>
          <a:prstGeom prst="rect">
            <a:avLst/>
          </a:prstGeom>
          <a:noFill/>
        </p:spPr>
        <p:txBody>
          <a:bodyPr wrap="square">
            <a:spAutoFit/>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وَوَاعَدْنَا مُوسَىٰ ثَلَاثينَ لَيْلَةً</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وَأَتْمَمْنَاهَا بِعَشْرٍ</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فَتَمَّ مِيقَاتُ رَبِّهِ أَرْبَعينَ لَيْلَةً</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وَقَالَ مُوسَىٰ لِأَخِيهِ هَارُونَ </a:t>
            </a:r>
            <a:r>
              <a:rPr kumimoji="0" lang="ar-EG"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ا</a:t>
            </a: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خْلُفْنِي فِي قَوْمِي</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وَأَصْلِحْ وَلَا تَتَّبِعْ سَبِيلَ </a:t>
            </a:r>
            <a:r>
              <a:rPr kumimoji="0" lang="ar-EG"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ا</a:t>
            </a: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لْمُفْسِدِينَ</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p:txBody>
      </p:sp>
      <p:sp>
        <p:nvSpPr>
          <p:cNvPr id="10" name="TextBox 9">
            <a:extLst>
              <a:ext uri="{FF2B5EF4-FFF2-40B4-BE49-F238E27FC236}">
                <a16:creationId xmlns:a16="http://schemas.microsoft.com/office/drawing/2014/main" id="{EA73857C-3572-CD12-470D-BC5D0B814C43}"/>
              </a:ext>
            </a:extLst>
          </p:cNvPr>
          <p:cNvSpPr txBox="1"/>
          <p:nvPr/>
        </p:nvSpPr>
        <p:spPr>
          <a:xfrm>
            <a:off x="706310" y="3140520"/>
            <a:ext cx="4968552" cy="304698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And We appointed with Moses a time of thirty nights and completed them with ten more, so the appointed time of his Lord was complete forty nights, and Moses said to his brother Aaron: Take my place among my people, and act well and do not follow the way of the mischief-makers.</a:t>
            </a:r>
          </a:p>
        </p:txBody>
      </p:sp>
      <p:sp>
        <p:nvSpPr>
          <p:cNvPr id="9" name="TextBox 8">
            <a:extLst>
              <a:ext uri="{FF2B5EF4-FFF2-40B4-BE49-F238E27FC236}">
                <a16:creationId xmlns:a16="http://schemas.microsoft.com/office/drawing/2014/main" id="{52ADEE9D-9820-3E25-2585-EBE889D48E27}"/>
              </a:ext>
            </a:extLst>
          </p:cNvPr>
          <p:cNvSpPr txBox="1"/>
          <p:nvPr/>
        </p:nvSpPr>
        <p:spPr>
          <a:xfrm>
            <a:off x="838199" y="1268760"/>
            <a:ext cx="10082337" cy="1477328"/>
          </a:xfrm>
          <a:prstGeom prst="rect">
            <a:avLst/>
          </a:prstGeom>
          <a:noFill/>
        </p:spPr>
        <p:txBody>
          <a:bodyPr wrap="square">
            <a:spAutoFit/>
          </a:bodyPr>
          <a:lstStyle/>
          <a:p>
            <a:r>
              <a:rPr lang="en-US" dirty="0"/>
              <a:t>The reward of offering this prayer is to participate in the rewards of those who go on Hajj.</a:t>
            </a:r>
          </a:p>
          <a:p>
            <a:endParaRPr lang="en-US" dirty="0"/>
          </a:p>
          <a:p>
            <a:r>
              <a:rPr lang="en-US" dirty="0"/>
              <a:t>At each of these ten nights, it is recommended to offer a </a:t>
            </a:r>
            <a:r>
              <a:rPr lang="en-US" b="1" dirty="0"/>
              <a:t>two-unit prayer between the Maghrib and `</a:t>
            </a:r>
            <a:r>
              <a:rPr lang="en-US" b="1" dirty="0" err="1"/>
              <a:t>Isha</a:t>
            </a:r>
            <a:r>
              <a:rPr lang="en-US" b="1" dirty="0"/>
              <a:t>' obligatory prayers and to </a:t>
            </a:r>
            <a:r>
              <a:rPr lang="en-US" b="1" dirty="0">
                <a:solidFill>
                  <a:schemeClr val="accent1">
                    <a:lumMod val="75000"/>
                  </a:schemeClr>
                </a:solidFill>
              </a:rPr>
              <a:t>recite at each unit Surah al-</a:t>
            </a:r>
            <a:r>
              <a:rPr lang="en-US" b="1" dirty="0" err="1">
                <a:solidFill>
                  <a:schemeClr val="accent1">
                    <a:lumMod val="75000"/>
                  </a:schemeClr>
                </a:solidFill>
              </a:rPr>
              <a:t>Fatihah</a:t>
            </a:r>
            <a:r>
              <a:rPr lang="en-US" b="1" dirty="0">
                <a:solidFill>
                  <a:schemeClr val="accent1">
                    <a:lumMod val="75000"/>
                  </a:schemeClr>
                </a:solidFill>
              </a:rPr>
              <a:t> once, Surah al-Tawhid once, and the following verse (7/142):</a:t>
            </a:r>
          </a:p>
        </p:txBody>
      </p:sp>
    </p:spTree>
    <p:extLst>
      <p:ext uri="{BB962C8B-B14F-4D97-AF65-F5344CB8AC3E}">
        <p14:creationId xmlns:p14="http://schemas.microsoft.com/office/powerpoint/2010/main" val="24676125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sz="8000" kern="1200" dirty="0">
                <a:latin typeface="Arabic Typesetting" panose="03020402040406030203" pitchFamily="66" charset="-78"/>
                <a:ea typeface="+mn-ea"/>
                <a:cs typeface="Arabic Typesetting" panose="03020402040406030203" pitchFamily="66" charset="-78"/>
              </a:rPr>
              <a:t>أَللّٰهُمَّ صَلِّ عَلٰى مُحَمَّدٍ وَآلِ مُحَمَّدٍ</a:t>
            </a:r>
            <a:endParaRPr lang="en-US" sz="8000" kern="1200" dirty="0">
              <a:latin typeface="Arabic Typesetting" panose="03020402040406030203" pitchFamily="66" charset="-78"/>
              <a:ea typeface="+mn-ea"/>
              <a:cs typeface="Arabic Typesetting" panose="03020402040406030203" pitchFamily="66" charset="-78"/>
            </a:endParaRP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kern="1200" dirty="0">
                <a:ea typeface="MS Mincho" pitchFamily="49" charset="-128"/>
              </a:rPr>
              <a:t>O' </a:t>
            </a:r>
            <a:r>
              <a:rPr lang="en-US" kern="1200" dirty="0" err="1">
                <a:ea typeface="MS Mincho" pitchFamily="49" charset="-128"/>
              </a:rPr>
              <a:t>Alláh</a:t>
            </a:r>
            <a:r>
              <a:rPr lang="en-US" kern="1200" dirty="0">
                <a:ea typeface="MS Mincho" pitchFamily="49" charset="-128"/>
              </a:rPr>
              <a:t> send Your blessings on Muhammad</a:t>
            </a:r>
          </a:p>
          <a:p>
            <a:pPr marL="342900" indent="-342900" eaLnBrk="1" hangingPunct="1">
              <a:defRPr/>
            </a:pPr>
            <a:r>
              <a:rPr lang="en-US" kern="1200" dirty="0">
                <a:ea typeface="MS Mincho" pitchFamily="49" charset="-128"/>
              </a:rPr>
              <a:t>and the family of Muhammad.</a:t>
            </a:r>
          </a:p>
        </p:txBody>
      </p:sp>
    </p:spTree>
    <p:extLst>
      <p:ext uri="{BB962C8B-B14F-4D97-AF65-F5344CB8AC3E}">
        <p14:creationId xmlns:p14="http://schemas.microsoft.com/office/powerpoint/2010/main" val="4261120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In the Name of </a:t>
            </a:r>
            <a:r>
              <a:rPr lang="en-US" dirty="0" err="1"/>
              <a:t>Alláh</a:t>
            </a:r>
            <a:r>
              <a:rPr lang="en-US" dirty="0"/>
              <a:t>, </a:t>
            </a:r>
          </a:p>
          <a:p>
            <a:r>
              <a:rPr lang="en-US" dirty="0"/>
              <a:t>the All-beneficent, the All-merciful. </a:t>
            </a:r>
          </a:p>
        </p:txBody>
      </p:sp>
    </p:spTree>
    <p:extLst>
      <p:ext uri="{BB962C8B-B14F-4D97-AF65-F5344CB8AC3E}">
        <p14:creationId xmlns:p14="http://schemas.microsoft.com/office/powerpoint/2010/main" val="3341712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إِنِّي أَسْأَلُكَ مُوجِبَاتِ رَحْمَتِكَ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Allah! I beseech You for the motives of Your mercy,</a:t>
            </a:r>
          </a:p>
        </p:txBody>
      </p:sp>
    </p:spTree>
    <p:extLst>
      <p:ext uri="{BB962C8B-B14F-4D97-AF65-F5344CB8AC3E}">
        <p14:creationId xmlns:p14="http://schemas.microsoft.com/office/powerpoint/2010/main" val="267277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وَعَزَائِمَ مَغْفِرَتِكَ </a:t>
            </a:r>
            <a:r>
              <a:rPr lang="ar-SA" dirty="0" err="1"/>
              <a:t>وَٱلنَّجَاةَ</a:t>
            </a:r>
            <a:r>
              <a:rPr lang="ar-SA" dirty="0"/>
              <a:t> مِنَ النَّارِ وَمِنْ كُلِّ بَلِيَّةٍ</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determining causes of Your forgiveness, deliverance from Hellfire and all misfortunes,</a:t>
            </a:r>
          </a:p>
        </p:txBody>
      </p:sp>
    </p:spTree>
    <p:extLst>
      <p:ext uri="{BB962C8B-B14F-4D97-AF65-F5344CB8AC3E}">
        <p14:creationId xmlns:p14="http://schemas.microsoft.com/office/powerpoint/2010/main" val="1182101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err="1"/>
              <a:t>وَٱلْفَوْزَ</a:t>
            </a:r>
            <a:r>
              <a:rPr lang="ar-SA" dirty="0"/>
              <a:t> </a:t>
            </a:r>
            <a:r>
              <a:rPr lang="ar-SA" dirty="0" err="1"/>
              <a:t>بِٱلْجَنَّةِ</a:t>
            </a:r>
            <a:r>
              <a:rPr lang="ar-SA" dirty="0"/>
              <a:t> وَ </a:t>
            </a:r>
            <a:r>
              <a:rPr lang="ar-SA" b="0" i="0" dirty="0" err="1">
                <a:solidFill>
                  <a:srgbClr val="000000"/>
                </a:solidFill>
                <a:effectLst/>
                <a:latin typeface="PDMS_Saleem_QuranFont-signed"/>
              </a:rPr>
              <a:t>ٱ</a:t>
            </a:r>
            <a:r>
              <a:rPr lang="ar-SA" dirty="0" err="1"/>
              <a:t>لرِّضْوَانَ</a:t>
            </a:r>
            <a:r>
              <a:rPr lang="ar-SA" dirty="0"/>
              <a:t> [</a:t>
            </a:r>
            <a:r>
              <a:rPr lang="ar-SA" b="0" i="0" dirty="0" err="1">
                <a:solidFill>
                  <a:srgbClr val="000000"/>
                </a:solidFill>
                <a:effectLst/>
                <a:latin typeface="PDMS_Saleem_QuranFont-signed"/>
              </a:rPr>
              <a:t>ٱ</a:t>
            </a:r>
            <a:r>
              <a:rPr lang="ar-SA" dirty="0" err="1"/>
              <a:t>لرِّضْوَانِ</a:t>
            </a:r>
            <a:r>
              <a:rPr lang="ar-SA" dirty="0"/>
              <a:t>‏] فِي دَارِ </a:t>
            </a:r>
            <a:r>
              <a:rPr lang="ar-SA" dirty="0" err="1"/>
              <a:t>ٱلسَّلاَمِ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winning Paradise,  Divine Contentment in the Abode of Peace,</a:t>
            </a:r>
          </a:p>
        </p:txBody>
      </p:sp>
    </p:spTree>
    <p:extLst>
      <p:ext uri="{BB962C8B-B14F-4D97-AF65-F5344CB8AC3E}">
        <p14:creationId xmlns:p14="http://schemas.microsoft.com/office/powerpoint/2010/main" val="2893221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وَجِوَارَ [جِوَارِ] نَبِيِّكَ مُحَمَّدٍ عَلَيْهِ </a:t>
            </a:r>
            <a:r>
              <a:rPr lang="ar-SA" dirty="0" err="1"/>
              <a:t>وَآلِهِ</a:t>
            </a:r>
            <a:r>
              <a:rPr lang="ar-SA" dirty="0"/>
              <a:t> </a:t>
            </a:r>
            <a:r>
              <a:rPr lang="ar-SA" dirty="0" err="1"/>
              <a:t>ٱلسَّلاَمُ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the vicinity of Your Prophet Muhammad—peace be upon him and his Household.</a:t>
            </a:r>
          </a:p>
        </p:txBody>
      </p:sp>
    </p:spTree>
    <p:extLst>
      <p:ext uri="{BB962C8B-B14F-4D97-AF65-F5344CB8AC3E}">
        <p14:creationId xmlns:p14="http://schemas.microsoft.com/office/powerpoint/2010/main" val="2144909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efault Design">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17278</TotalTime>
  <Words>1341</Words>
  <PresentationFormat>Widescreen</PresentationFormat>
  <Paragraphs>109</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Abbas</vt:lpstr>
      <vt:lpstr>Arabic Typesetting</vt:lpstr>
      <vt:lpstr>Arial</vt:lpstr>
      <vt:lpstr>Calibri</vt:lpstr>
      <vt:lpstr>Calibri Light</vt:lpstr>
      <vt:lpstr>PDMS_Saleem_QuranFont-signed</vt:lpstr>
      <vt:lpstr>Righteous</vt:lpstr>
      <vt:lpstr>Trebuchet MS</vt:lpstr>
      <vt:lpstr>Default Design</vt:lpstr>
      <vt:lpstr>Azaan</vt:lpstr>
      <vt:lpstr>PowerPoint Presentation</vt:lpstr>
      <vt:lpstr>PowerPoint Presentation</vt:lpstr>
      <vt:lpstr>أَللّٰهُمَّ صَلِّ عَلٰى مُحَمَّدٍ وَآلِ مُحَمَّدٍ</vt:lpstr>
      <vt:lpstr>بِسْمِ اللّٰهِ الرَّحْمٰنِ الرَّحِيمِ</vt:lpstr>
      <vt:lpstr>أَللّٰهُمَّ إِنِّي أَسْأَلُكَ مُوجِبَاتِ رَحْمَتِكَ</vt:lpstr>
      <vt:lpstr>وَعَزَائِمَ مَغْفِرَتِكَ وَٱلنَّجَاةَ مِنَ النَّارِ وَمِنْ كُلِّ بَلِيَّةٍ</vt:lpstr>
      <vt:lpstr>وَٱلْفَوْزَ بِٱلْجَنَّةِ وَ ٱلرِّضْوَانَ [ٱلرِّضْوَانِ‏] فِي دَارِ ٱلسَّلاَمِ</vt:lpstr>
      <vt:lpstr>وَجِوَارَ [جِوَارِ] نَبِيِّكَ مُحَمَّدٍ عَلَيْهِ وَآلِهِ ٱلسَّلاَمُ</vt:lpstr>
      <vt:lpstr>أَللّٰهُمَّ مَا بِنَا مِنْ نِعْمَةٍ فَمِنْكَ</vt:lpstr>
      <vt:lpstr>لاَ إِلٰهَ إِلاَّ أَنْتَ أَسْتَغْفِرُكَ وَ أَتُوبُ إِلَيْكَ</vt:lpstr>
      <vt:lpstr>أَللّٰهُمَّ صَلِّ عَلٰى مُحَمَّدٍ وَآلِ مُحَمَّدٍ</vt:lpstr>
      <vt:lpstr>Salaat Ghufaila Recited between Maghrib and Isha</vt:lpstr>
      <vt:lpstr>PowerPoint Presentation</vt:lpstr>
      <vt:lpstr>PowerPoint Presentation</vt:lpstr>
      <vt:lpstr>أَللّٰهُمَّ صَلِّ عَلٰى مُحَمَّدٍ وَآلِ مُحَمَّدٍ</vt:lpstr>
      <vt:lpstr>بِسْمِ اللّٰهِ الرَّحْمٰنِ الرَّحِيمِ</vt:lpstr>
      <vt:lpstr>أَللّٰهُمَّ إِنَّهُ لَيْسَ لِي عِلْمٌ بِمَوْضِعِ رِزْقِي</vt:lpstr>
      <vt:lpstr>وَإِنَّمَا أَطْلُبُهُ بِخَطَرَاتٍ تَخْطُرُ عَلٰى قَلْبِي</vt:lpstr>
      <vt:lpstr>فَأَجُولُ فِي طَلَبِهِ ٱلْبُلْدَانَ</vt:lpstr>
      <vt:lpstr>فَأَنَا فِيمَا أَنَا طَالِبٌ كَٱلْحَيْرَانِ</vt:lpstr>
      <vt:lpstr>لاَ أَدْرِي أَفِي سَهْلٍ هُوَ أَمْ فِي جَبَلٍ</vt:lpstr>
      <vt:lpstr>أَمْ في أَرْضٍ أَمْ في سَمَاءٍ أَمْ فِي بَرٍّ أَمْ فِي بَحْرٍ</vt:lpstr>
      <vt:lpstr>وَعَلٰى يَدَيْ مَنْ وَمِنْ قِبَلِ مَنْ</vt:lpstr>
      <vt:lpstr>وَقَدْ عَلِمْتُ أَنَّ عِلْمَهُ عِنْدَكَ وَأَسْبَابَهُ بِيَدِكَ</vt:lpstr>
      <vt:lpstr>وَأَنْتَ ٱلَّذِي تَقْسِمُهُ بِلُطْفِكَ وَتُسَبِّبُهُ بِرَحْمَتِكَ</vt:lpstr>
      <vt:lpstr>أَللّٰهُمَّ فَصَلِّ عَلٰى مُحَمَّدٍ وَآلِهِ</vt:lpstr>
      <vt:lpstr>وَٱجْعَلْ يَا رَبِّ رِزْقَكَ لِي وَاسِعاً</vt:lpstr>
      <vt:lpstr>وَمَطْلَبَهُ سَهْلاً وَمَأْخَذَهُ قَرِيباً</vt:lpstr>
      <vt:lpstr>وَلاَ تُعَنِّنِي بِطَلَبِ مَا لَمْ تُقَدِّرْ لِي فيهِ رِزْقاً</vt:lpstr>
      <vt:lpstr>فَإِنَّكَ غَنِيٌّ عَنْ عَذَابِي [عَنَائِي‏] وَأَنَا فَقِيرٌ إِلٰى رَحْمَتِكَ</vt:lpstr>
      <vt:lpstr>فَصَلِّ عَلٰى مُحَمَّدٍ وَآلِهِ</vt:lpstr>
      <vt:lpstr>وَجُدْ عَلٰى عَبْدِكَ بِفَضْلِكَ</vt:lpstr>
      <vt:lpstr>إِنَّكَ ذُو فَضْلٍ عَظيمٍ</vt:lpstr>
      <vt:lpstr>أَللّٰهُمَّ صَلِّ عَلٰى مُحَمَّدٍ وَآلِ مُحَمَّدٍ</vt:lpstr>
      <vt:lpstr>Please recite a  Surah al-Fatiha for all marhumeen </vt:lpstr>
      <vt:lpstr>Salat for the first 10 days of Dhul-hijjah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Printed>1601-01-01T00:00:00Z</cp:lastPrinted>
  <dcterms:created xsi:type="dcterms:W3CDTF">1601-01-01T00:00:00Z</dcterms:created>
  <dcterms:modified xsi:type="dcterms:W3CDTF">2023-05-17T19:58:38Z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