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4" r:id="rId2"/>
  </p:sldMasterIdLst>
  <p:notesMasterIdLst>
    <p:notesMasterId r:id="rId135"/>
  </p:notesMasterIdLst>
  <p:sldIdLst>
    <p:sldId id="262" r:id="rId3"/>
    <p:sldId id="5441" r:id="rId4"/>
    <p:sldId id="5042" r:id="rId5"/>
    <p:sldId id="264" r:id="rId6"/>
    <p:sldId id="265" r:id="rId7"/>
    <p:sldId id="267" r:id="rId8"/>
    <p:sldId id="268" r:id="rId9"/>
    <p:sldId id="269"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5446" r:id="rId78"/>
    <p:sldId id="344" r:id="rId79"/>
    <p:sldId id="345" r:id="rId80"/>
    <p:sldId id="346" r:id="rId81"/>
    <p:sldId id="347" r:id="rId82"/>
    <p:sldId id="348" r:id="rId83"/>
    <p:sldId id="350" r:id="rId84"/>
    <p:sldId id="351" r:id="rId85"/>
    <p:sldId id="353" r:id="rId86"/>
    <p:sldId id="354" r:id="rId87"/>
    <p:sldId id="355" r:id="rId88"/>
    <p:sldId id="357" r:id="rId89"/>
    <p:sldId id="358" r:id="rId90"/>
    <p:sldId id="359" r:id="rId91"/>
    <p:sldId id="360" r:id="rId92"/>
    <p:sldId id="361" r:id="rId93"/>
    <p:sldId id="362" r:id="rId94"/>
    <p:sldId id="363" r:id="rId95"/>
    <p:sldId id="365" r:id="rId96"/>
    <p:sldId id="366" r:id="rId97"/>
    <p:sldId id="367" r:id="rId98"/>
    <p:sldId id="368" r:id="rId99"/>
    <p:sldId id="369" r:id="rId100"/>
    <p:sldId id="370" r:id="rId101"/>
    <p:sldId id="372" r:id="rId102"/>
    <p:sldId id="373" r:id="rId103"/>
    <p:sldId id="374" r:id="rId104"/>
    <p:sldId id="375" r:id="rId105"/>
    <p:sldId id="376" r:id="rId106"/>
    <p:sldId id="377" r:id="rId107"/>
    <p:sldId id="379" r:id="rId108"/>
    <p:sldId id="380" r:id="rId109"/>
    <p:sldId id="381" r:id="rId110"/>
    <p:sldId id="382" r:id="rId111"/>
    <p:sldId id="383" r:id="rId112"/>
    <p:sldId id="384" r:id="rId113"/>
    <p:sldId id="385" r:id="rId114"/>
    <p:sldId id="386" r:id="rId115"/>
    <p:sldId id="387" r:id="rId116"/>
    <p:sldId id="389" r:id="rId117"/>
    <p:sldId id="390" r:id="rId118"/>
    <p:sldId id="391" r:id="rId119"/>
    <p:sldId id="392" r:id="rId120"/>
    <p:sldId id="393" r:id="rId121"/>
    <p:sldId id="394" r:id="rId122"/>
    <p:sldId id="395" r:id="rId123"/>
    <p:sldId id="396" r:id="rId124"/>
    <p:sldId id="397" r:id="rId125"/>
    <p:sldId id="398" r:id="rId126"/>
    <p:sldId id="399" r:id="rId127"/>
    <p:sldId id="400" r:id="rId128"/>
    <p:sldId id="401" r:id="rId129"/>
    <p:sldId id="402" r:id="rId130"/>
    <p:sldId id="403" r:id="rId131"/>
    <p:sldId id="404" r:id="rId132"/>
    <p:sldId id="5445" r:id="rId133"/>
    <p:sldId id="5524"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45" d="100"/>
          <a:sy n="45" d="100"/>
        </p:scale>
        <p:origin x="43"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3DBF1-9270-40B3-BB2B-D4CFAE2C1E62}"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98B80-AAB3-4387-93D4-379B6F4A6F8D}" type="slidenum">
              <a:rPr lang="en-US" smtClean="0"/>
              <a:t>‹#›</a:t>
            </a:fld>
            <a:endParaRPr lang="en-US"/>
          </a:p>
        </p:txBody>
      </p:sp>
    </p:spTree>
    <p:extLst>
      <p:ext uri="{BB962C8B-B14F-4D97-AF65-F5344CB8AC3E}">
        <p14:creationId xmlns:p14="http://schemas.microsoft.com/office/powerpoint/2010/main" val="335529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365C3A-9817-4996-AF4F-63ABACEED44D}" type="slidenum">
              <a:rPr kumimoji="0" lang="ar-SA" sz="12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123</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2122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2756"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5895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2146425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0154330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087089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96954124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31255204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7149908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9594483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36574687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8807059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154080440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310091745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41837002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3966766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4437909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34742995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1532755618"/>
      </p:ext>
    </p:extLst>
  </p:cSld>
  <p:clrMap bg1="lt1" tx1="dk1" bg2="lt2" tx2="dk2" accent1="accent1" accent2="accent2" accent3="accent3" accent4="accent4" accent5="accent5" accent6="accent6" hlink="hlink" folHlink="folHlink"/>
  <p:sldLayoutIdLst>
    <p:sldLayoutId id="2147483688" r:id="rId1"/>
    <p:sldLayoutId id="2147483692" r:id="rId2"/>
    <p:sldLayoutId id="2147483693" r:id="rId3"/>
  </p:sldLayoutIdLst>
  <p:transition>
    <p:fade/>
  </p:transition>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7590500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عاشورة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a:t>
            </a:r>
            <a:r>
              <a:rPr lang="ar-SA" dirty="0" err="1"/>
              <a:t>ٱلْاَرْوَاحِ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souls that resided in your courtyard.</a:t>
            </a:r>
          </a:p>
        </p:txBody>
      </p:sp>
    </p:spTree>
    <p:extLst>
      <p:ext uri="{BB962C8B-B14F-4D97-AF65-F5344CB8AC3E}">
        <p14:creationId xmlns:p14="http://schemas.microsoft.com/office/powerpoint/2010/main" val="296738004"/>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أَوَّلَ ظَالِمٍ</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the foremost persecutor</a:t>
            </a:r>
          </a:p>
        </p:txBody>
      </p:sp>
    </p:spTree>
    <p:extLst>
      <p:ext uri="{BB962C8B-B14F-4D97-AF65-F5344CB8AC3E}">
        <p14:creationId xmlns:p14="http://schemas.microsoft.com/office/powerpoint/2010/main" val="1403062156"/>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ظَلَمَ حَقَّ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who usurped the right of Muhammad and Muhammad’s Household</a:t>
            </a:r>
          </a:p>
        </p:txBody>
      </p:sp>
    </p:spTree>
    <p:extLst>
      <p:ext uri="{BB962C8B-B14F-4D97-AF65-F5344CB8AC3E}">
        <p14:creationId xmlns:p14="http://schemas.microsoft.com/office/powerpoint/2010/main" val="3754152567"/>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وَآخِرَ تَابِعٍ لَهُ عَلٰى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the last follower who acceded to his deed.</a:t>
            </a:r>
          </a:p>
        </p:txBody>
      </p:sp>
    </p:spTree>
    <p:extLst>
      <p:ext uri="{BB962C8B-B14F-4D97-AF65-F5344CB8AC3E}">
        <p14:creationId xmlns:p14="http://schemas.microsoft.com/office/powerpoint/2010/main" val="3124320767"/>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a:t>
            </a:r>
            <a:r>
              <a:rPr lang="ar-SA" dirty="0" err="1"/>
              <a:t>ٱلْعِصَابَةَ</a:t>
            </a:r>
            <a:r>
              <a:rPr lang="ar-SA" dirty="0"/>
              <a:t> </a:t>
            </a:r>
            <a:r>
              <a:rPr lang="ar-SA" dirty="0" err="1"/>
              <a:t>ٱلَّتِي</a:t>
            </a:r>
            <a:r>
              <a:rPr lang="ar-SA" dirty="0"/>
              <a:t> جَاهَدَتِ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the group that fought against al-</a:t>
            </a:r>
            <a:r>
              <a:rPr lang="en-US" dirty="0" err="1"/>
              <a:t>Husayn</a:t>
            </a:r>
            <a:endParaRPr lang="en-US" dirty="0"/>
          </a:p>
        </p:txBody>
      </p:sp>
    </p:spTree>
    <p:extLst>
      <p:ext uri="{BB962C8B-B14F-4D97-AF65-F5344CB8AC3E}">
        <p14:creationId xmlns:p14="http://schemas.microsoft.com/office/powerpoint/2010/main" val="182843923"/>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وَشَايَعَتْ وَبَايَعَتْ وَتَابَعَتْ عَلٰى قَتْلِهِ</a:t>
            </a:r>
          </a:p>
        </p:txBody>
      </p:sp>
      <p:sp>
        <p:nvSpPr>
          <p:cNvPr id="12" name="Subtitle 4"/>
          <p:cNvSpPr>
            <a:spLocks noGrp="1"/>
          </p:cNvSpPr>
          <p:nvPr>
            <p:ph type="body" sz="quarter" idx="10"/>
          </p:nvPr>
        </p:nvSpPr>
        <p:spPr>
          <a:xfrm>
            <a:off x="2171700" y="4495801"/>
            <a:ext cx="7848600" cy="1905000"/>
          </a:xfrm>
        </p:spPr>
        <p:txBody>
          <a:bodyPr/>
          <a:lstStyle/>
          <a:p>
            <a:r>
              <a:rPr lang="en-US" dirty="0"/>
              <a:t>and who supported each other against him, paid homage to his enemies, and participated in slaying him.</a:t>
            </a:r>
          </a:p>
        </p:txBody>
      </p:sp>
    </p:spTree>
    <p:extLst>
      <p:ext uri="{BB962C8B-B14F-4D97-AF65-F5344CB8AC3E}">
        <p14:creationId xmlns:p14="http://schemas.microsoft.com/office/powerpoint/2010/main" val="3662416108"/>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ٱلْعَنْهُمْ</a:t>
            </a:r>
            <a:r>
              <a:rPr lang="ar-SA" dirty="0"/>
              <a:t> جَمِيعاً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all of them.</a:t>
            </a:r>
          </a:p>
        </p:txBody>
      </p:sp>
    </p:spTree>
    <p:extLst>
      <p:ext uri="{BB962C8B-B14F-4D97-AF65-F5344CB8AC3E}">
        <p14:creationId xmlns:p14="http://schemas.microsoft.com/office/powerpoint/2010/main" val="3346111528"/>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1407458202"/>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a:t>
            </a:r>
            <a:r>
              <a:rPr lang="ar-SA" dirty="0" err="1"/>
              <a:t>ٱلْأَرْوَاحِ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and upon the souls that gathered in your courtyard.</a:t>
            </a:r>
          </a:p>
        </p:txBody>
      </p:sp>
    </p:spTree>
    <p:extLst>
      <p:ext uri="{BB962C8B-B14F-4D97-AF65-F5344CB8AC3E}">
        <p14:creationId xmlns:p14="http://schemas.microsoft.com/office/powerpoint/2010/main" val="4259730111"/>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 مِنِّي سَلاَمُ </a:t>
            </a:r>
            <a:r>
              <a:rPr lang="ar-SA" dirty="0" err="1"/>
              <a:t>ٱللَّهِ</a:t>
            </a:r>
            <a:r>
              <a:rPr lang="ar-SA" dirty="0"/>
              <a:t> أَبَداً</a:t>
            </a:r>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you from me forever</a:t>
            </a:r>
          </a:p>
        </p:txBody>
      </p:sp>
    </p:spTree>
    <p:extLst>
      <p:ext uri="{BB962C8B-B14F-4D97-AF65-F5344CB8AC3E}">
        <p14:creationId xmlns:p14="http://schemas.microsoft.com/office/powerpoint/2010/main" val="3538046264"/>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23362959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مِنِّي جَمِيعاً سَلاَمُ </a:t>
            </a:r>
            <a:r>
              <a:rPr lang="ar-SA" dirty="0" err="1"/>
              <a:t>ٱللَّهِ</a:t>
            </a:r>
            <a:r>
              <a:rPr lang="ar-SA" dirty="0"/>
              <a:t> </a:t>
            </a:r>
            <a:r>
              <a:rPr lang="ar-SA" dirty="0" err="1"/>
              <a:t>اَبَداً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all of you from me forever</a:t>
            </a:r>
          </a:p>
        </p:txBody>
      </p:sp>
    </p:spTree>
    <p:extLst>
      <p:ext uri="{BB962C8B-B14F-4D97-AF65-F5344CB8AC3E}">
        <p14:creationId xmlns:p14="http://schemas.microsoft.com/office/powerpoint/2010/main" val="183717708"/>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جَعَلَهُ </a:t>
            </a:r>
            <a:r>
              <a:rPr lang="ar-SA" dirty="0" err="1"/>
              <a:t>ٱللَّهُ</a:t>
            </a:r>
            <a:r>
              <a:rPr lang="ar-SA" dirty="0"/>
              <a:t> آخِرَ </a:t>
            </a:r>
            <a:r>
              <a:rPr lang="ar-SA" dirty="0" err="1"/>
              <a:t>ٱلْعَهْدِ</a:t>
            </a:r>
            <a:r>
              <a:rPr lang="ar-SA" dirty="0"/>
              <a:t> مِنِّي لِزِيَارَتِكُمْ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not cause this (visit) to be the last of my visit to you (all).</a:t>
            </a:r>
          </a:p>
        </p:txBody>
      </p:sp>
    </p:spTree>
    <p:extLst>
      <p:ext uri="{BB962C8B-B14F-4D97-AF65-F5344CB8AC3E}">
        <p14:creationId xmlns:p14="http://schemas.microsoft.com/office/powerpoint/2010/main" val="759870781"/>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a:t>
            </a:r>
            <a:r>
              <a:rPr lang="en-US" dirty="0" err="1"/>
              <a:t>Husayn</a:t>
            </a:r>
            <a:r>
              <a:rPr lang="en-US" dirty="0"/>
              <a:t>,</a:t>
            </a:r>
          </a:p>
        </p:txBody>
      </p:sp>
    </p:spTree>
    <p:extLst>
      <p:ext uri="{BB962C8B-B14F-4D97-AF65-F5344CB8AC3E}">
        <p14:creationId xmlns:p14="http://schemas.microsoft.com/office/powerpoint/2010/main" val="276575350"/>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عَلِيِّ بْنِ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`Ali ibn al-</a:t>
            </a:r>
            <a:r>
              <a:rPr lang="en-US" dirty="0" err="1"/>
              <a:t>Husayn</a:t>
            </a:r>
            <a:r>
              <a:rPr lang="en-US" dirty="0"/>
              <a:t>,</a:t>
            </a:r>
          </a:p>
        </p:txBody>
      </p:sp>
    </p:spTree>
    <p:extLst>
      <p:ext uri="{BB962C8B-B14F-4D97-AF65-F5344CB8AC3E}">
        <p14:creationId xmlns:p14="http://schemas.microsoft.com/office/powerpoint/2010/main" val="2053907955"/>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وَعَلٰى أَوْلاَدِ </a:t>
            </a:r>
            <a:r>
              <a:rPr lang="ar-SA" dirty="0" err="1"/>
              <a:t>ٱلْحُسَيْنِ</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the sons of al-</a:t>
            </a:r>
            <a:r>
              <a:rPr lang="en-US" dirty="0" err="1"/>
              <a:t>Husayn</a:t>
            </a:r>
            <a:r>
              <a:rPr lang="en-US" dirty="0"/>
              <a:t>,</a:t>
            </a:r>
          </a:p>
        </p:txBody>
      </p:sp>
    </p:spTree>
    <p:extLst>
      <p:ext uri="{BB962C8B-B14F-4D97-AF65-F5344CB8AC3E}">
        <p14:creationId xmlns:p14="http://schemas.microsoft.com/office/powerpoint/2010/main" val="2288507648"/>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أَصْحَابِ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the companions of al-</a:t>
            </a:r>
            <a:r>
              <a:rPr lang="en-US" dirty="0" err="1"/>
              <a:t>Husayn</a:t>
            </a:r>
            <a:r>
              <a:rPr lang="en-US" dirty="0"/>
              <a:t>.</a:t>
            </a:r>
          </a:p>
        </p:txBody>
      </p:sp>
    </p:spTree>
    <p:extLst>
      <p:ext uri="{BB962C8B-B14F-4D97-AF65-F5344CB8AC3E}">
        <p14:creationId xmlns:p14="http://schemas.microsoft.com/office/powerpoint/2010/main" val="3227346805"/>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خُصَّ أَنْتَ أَوَّلَ ظَالِمٍ </a:t>
            </a:r>
            <a:r>
              <a:rPr lang="ar-SA" dirty="0" err="1"/>
              <a:t>بِٱللَّعْنِ</a:t>
            </a:r>
            <a:r>
              <a:rPr lang="ar-SA" dirty="0"/>
              <a:t> مِنِّي</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(specially) blessing from the foremost persecutor</a:t>
            </a:r>
          </a:p>
        </p:txBody>
      </p:sp>
    </p:spTree>
    <p:extLst>
      <p:ext uri="{BB962C8B-B14F-4D97-AF65-F5344CB8AC3E}">
        <p14:creationId xmlns:p14="http://schemas.microsoft.com/office/powerpoint/2010/main" val="1158462275"/>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وَٱبْدَأْ</a:t>
            </a:r>
            <a:r>
              <a:rPr lang="ar-SA" dirty="0"/>
              <a:t> بِهِ أَوَّلاً</a:t>
            </a:r>
          </a:p>
        </p:txBody>
      </p:sp>
      <p:sp>
        <p:nvSpPr>
          <p:cNvPr id="12" name="Subtitle 4"/>
          <p:cNvSpPr>
            <a:spLocks noGrp="1"/>
          </p:cNvSpPr>
          <p:nvPr>
            <p:ph type="body" sz="quarter" idx="10"/>
          </p:nvPr>
        </p:nvSpPr>
        <p:spPr>
          <a:xfrm>
            <a:off x="2171700" y="4495801"/>
            <a:ext cx="7848600" cy="1905000"/>
          </a:xfrm>
        </p:spPr>
        <p:txBody>
          <a:bodyPr/>
          <a:lstStyle/>
          <a:p>
            <a:r>
              <a:rPr lang="en-US" dirty="0"/>
              <a:t>and begin with him first,</a:t>
            </a:r>
          </a:p>
        </p:txBody>
      </p:sp>
    </p:spTree>
    <p:extLst>
      <p:ext uri="{BB962C8B-B14F-4D97-AF65-F5344CB8AC3E}">
        <p14:creationId xmlns:p14="http://schemas.microsoft.com/office/powerpoint/2010/main" val="1721156165"/>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a:t>
            </a:r>
            <a:r>
              <a:rPr lang="en-CA" dirty="0"/>
              <a:t>]</a:t>
            </a:r>
            <a:r>
              <a:rPr lang="ar-SA" dirty="0" err="1"/>
              <a:t>ٱلْعَنِ</a:t>
            </a:r>
            <a:r>
              <a:rPr lang="en-CA" dirty="0"/>
              <a:t>[</a:t>
            </a:r>
            <a:r>
              <a:rPr lang="ar-SA" dirty="0"/>
              <a:t> </a:t>
            </a:r>
            <a:r>
              <a:rPr lang="ar-SA" dirty="0" err="1"/>
              <a:t>ٱلثَّانِيَ</a:t>
            </a:r>
            <a:r>
              <a:rPr lang="ar-SA" dirty="0"/>
              <a:t> </a:t>
            </a:r>
            <a:r>
              <a:rPr lang="ar-SA" dirty="0" err="1"/>
              <a:t>وَٱلثَّالِثَ</a:t>
            </a:r>
            <a:r>
              <a:rPr lang="ar-SA" dirty="0"/>
              <a:t> </a:t>
            </a:r>
            <a:r>
              <a:rPr lang="ar-SA" dirty="0" err="1"/>
              <a:t>وَٱلرَّابِعَ</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then the second, and the third, and the fourth.</a:t>
            </a:r>
          </a:p>
        </p:txBody>
      </p:sp>
    </p:spTree>
    <p:extLst>
      <p:ext uri="{BB962C8B-B14F-4D97-AF65-F5344CB8AC3E}">
        <p14:creationId xmlns:p14="http://schemas.microsoft.com/office/powerpoint/2010/main" val="336369604"/>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يَزِيدَ خَامِساً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Yazid fifthly,</a:t>
            </a:r>
          </a:p>
        </p:txBody>
      </p:sp>
    </p:spTree>
    <p:extLst>
      <p:ext uri="{BB962C8B-B14F-4D97-AF65-F5344CB8AC3E}">
        <p14:creationId xmlns:p14="http://schemas.microsoft.com/office/powerpoint/2010/main" val="2386154123"/>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وَٱلْعَنْ</a:t>
            </a:r>
            <a:r>
              <a:rPr lang="ar-SA" dirty="0"/>
              <a:t> عُبَيْدَ </a:t>
            </a:r>
            <a:r>
              <a:rPr lang="ar-SA" dirty="0" err="1"/>
              <a:t>ٱللَّهِ</a:t>
            </a:r>
            <a:r>
              <a:rPr lang="ar-SA" dirty="0"/>
              <a:t> بْنَ زِيَادٍ </a:t>
            </a:r>
            <a:r>
              <a:rPr lang="ar-SA" dirty="0" err="1"/>
              <a:t>وَٱبْنَ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and withhold blessing from `</a:t>
            </a:r>
            <a:r>
              <a:rPr lang="en-US" dirty="0" err="1"/>
              <a:t>Ubaydullah</a:t>
            </a:r>
            <a:r>
              <a:rPr lang="en-US" dirty="0"/>
              <a:t> ibn Ziyad, the son of </a:t>
            </a:r>
            <a:r>
              <a:rPr lang="en-US" dirty="0" err="1"/>
              <a:t>Marjanah</a:t>
            </a:r>
            <a:r>
              <a:rPr lang="en-US" dirty="0"/>
              <a:t>,</a:t>
            </a:r>
          </a:p>
        </p:txBody>
      </p:sp>
    </p:spTree>
    <p:extLst>
      <p:ext uri="{BB962C8B-B14F-4D97-AF65-F5344CB8AC3E}">
        <p14:creationId xmlns:p14="http://schemas.microsoft.com/office/powerpoint/2010/main" val="34307989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3929135007"/>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وَعُمَرَ بْنَ سَعْدٍ وَشِمْراً</a:t>
            </a:r>
          </a:p>
        </p:txBody>
      </p:sp>
      <p:sp>
        <p:nvSpPr>
          <p:cNvPr id="12" name="Subtitle 4"/>
          <p:cNvSpPr>
            <a:spLocks noGrp="1"/>
          </p:cNvSpPr>
          <p:nvPr>
            <p:ph type="body" sz="quarter" idx="10"/>
          </p:nvPr>
        </p:nvSpPr>
        <p:spPr>
          <a:xfrm>
            <a:off x="2171700" y="4495801"/>
            <a:ext cx="7848600" cy="1905000"/>
          </a:xfrm>
        </p:spPr>
        <p:txBody>
          <a:bodyPr/>
          <a:lstStyle/>
          <a:p>
            <a:r>
              <a:rPr lang="en-US" dirty="0"/>
              <a:t>`Umar ibn Sa`d, </a:t>
            </a:r>
            <a:r>
              <a:rPr lang="en-US" dirty="0" err="1"/>
              <a:t>Shimr</a:t>
            </a:r>
            <a:r>
              <a:rPr lang="en-US" dirty="0"/>
              <a:t>,</a:t>
            </a:r>
          </a:p>
        </p:txBody>
      </p:sp>
    </p:spTree>
    <p:extLst>
      <p:ext uri="{BB962C8B-B14F-4D97-AF65-F5344CB8AC3E}">
        <p14:creationId xmlns:p14="http://schemas.microsoft.com/office/powerpoint/2010/main" val="4092390257"/>
      </p:ext>
    </p:extLst>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وَآلَ </a:t>
            </a:r>
            <a:r>
              <a:rPr lang="ar-SA" dirty="0" err="1"/>
              <a:t>اَبِي</a:t>
            </a:r>
            <a:r>
              <a:rPr lang="ar-SA" dirty="0"/>
              <a:t> سُفْيَانَ وَآلَ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the family of Abu-Sufyan, the family of Ziyad, and the family of Marwan</a:t>
            </a:r>
          </a:p>
        </p:txBody>
      </p:sp>
    </p:spTree>
    <p:extLst>
      <p:ext uri="{BB962C8B-B14F-4D97-AF65-F5344CB8AC3E}">
        <p14:creationId xmlns:p14="http://schemas.microsoft.com/office/powerpoint/2010/main" val="804511781"/>
      </p:ext>
    </p:extLst>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 to the Resurrection Day.</a:t>
            </a:r>
          </a:p>
        </p:txBody>
      </p:sp>
    </p:spTree>
    <p:extLst>
      <p:ext uri="{BB962C8B-B14F-4D97-AF65-F5344CB8AC3E}">
        <p14:creationId xmlns:p14="http://schemas.microsoft.com/office/powerpoint/2010/main" val="2311162"/>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5640-97E4-51B2-34D8-586935D351D7}"/>
              </a:ext>
            </a:extLst>
          </p:cNvPr>
          <p:cNvSpPr>
            <a:spLocks noGrp="1"/>
          </p:cNvSpPr>
          <p:nvPr>
            <p:ph type="title"/>
          </p:nvPr>
        </p:nvSpPr>
        <p:spPr>
          <a:xfrm>
            <a:off x="0" y="2857500"/>
            <a:ext cx="12192000" cy="1143000"/>
          </a:xfrm>
        </p:spPr>
        <p:txBody>
          <a:bodyPr/>
          <a:lstStyle/>
          <a:p>
            <a:r>
              <a:rPr lang="en-US" dirty="0"/>
              <a:t>Please go in Prostration (Sajdah) and recite the following: </a:t>
            </a:r>
            <a:endParaRPr lang="en-CA" dirty="0"/>
          </a:p>
        </p:txBody>
      </p:sp>
      <p:sp>
        <p:nvSpPr>
          <p:cNvPr id="4" name="Text Placeholder 3">
            <a:extLst>
              <a:ext uri="{FF2B5EF4-FFF2-40B4-BE49-F238E27FC236}">
                <a16:creationId xmlns:a16="http://schemas.microsoft.com/office/drawing/2014/main" id="{5C8D206B-7386-600F-1DBA-DAEDEC25F2B2}"/>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3285225254"/>
      </p:ext>
    </p:extLst>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لَكَ </a:t>
            </a:r>
            <a:r>
              <a:rPr lang="ar-SA" dirty="0" err="1"/>
              <a:t>ٱلْحَمْدُ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extLst>
      <p:ext uri="{BB962C8B-B14F-4D97-AF65-F5344CB8AC3E}">
        <p14:creationId xmlns:p14="http://schemas.microsoft.com/office/powerpoint/2010/main" val="2178082779"/>
      </p:ext>
    </p:extLst>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حَمْدَ </a:t>
            </a:r>
            <a:r>
              <a:rPr lang="ar-SA" dirty="0" err="1"/>
              <a:t>ٱلشَّاكِرِينَ</a:t>
            </a:r>
            <a:r>
              <a:rPr lang="ar-SA" dirty="0"/>
              <a:t> لَكَ عَلٰى مُصَابِهِمْ</a:t>
            </a:r>
          </a:p>
        </p:txBody>
      </p:sp>
      <p:sp>
        <p:nvSpPr>
          <p:cNvPr id="12" name="Subtitle 4"/>
          <p:cNvSpPr>
            <a:spLocks noGrp="1"/>
          </p:cNvSpPr>
          <p:nvPr>
            <p:ph type="body" sz="quarter" idx="10"/>
          </p:nvPr>
        </p:nvSpPr>
        <p:spPr>
          <a:xfrm>
            <a:off x="2171700" y="4495801"/>
            <a:ext cx="7848600" cy="1905000"/>
          </a:xfrm>
        </p:spPr>
        <p:txBody>
          <a:bodyPr/>
          <a:lstStyle/>
          <a:p>
            <a:r>
              <a:rPr lang="en-US" dirty="0"/>
              <a:t>the praise of those who thank You for their misfortunes.</a:t>
            </a:r>
          </a:p>
        </p:txBody>
      </p:sp>
    </p:spTree>
    <p:extLst>
      <p:ext uri="{BB962C8B-B14F-4D97-AF65-F5344CB8AC3E}">
        <p14:creationId xmlns:p14="http://schemas.microsoft.com/office/powerpoint/2010/main" val="3698422504"/>
      </p:ext>
    </p:extLst>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عَلٰى عَظِيمِ رَزِيَّتِي</a:t>
            </a:r>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for my great misfortune.</a:t>
            </a:r>
          </a:p>
        </p:txBody>
      </p:sp>
    </p:spTree>
    <p:extLst>
      <p:ext uri="{BB962C8B-B14F-4D97-AF65-F5344CB8AC3E}">
        <p14:creationId xmlns:p14="http://schemas.microsoft.com/office/powerpoint/2010/main" val="631742427"/>
      </p:ext>
    </p:extLst>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ٱرْزُقْنِي</a:t>
            </a:r>
            <a:r>
              <a:rPr lang="ar-SA" dirty="0"/>
              <a:t> شَفَاعَةَ </a:t>
            </a:r>
            <a:r>
              <a:rPr lang="ar-SA" dirty="0" err="1"/>
              <a:t>ٱلْحُسَيْنِ</a:t>
            </a:r>
            <a:r>
              <a:rPr lang="ar-SA" dirty="0"/>
              <a:t> يَوْمَ </a:t>
            </a:r>
            <a:r>
              <a:rPr lang="ar-SA" dirty="0" err="1"/>
              <a:t>ٱلْوُرُودِ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grant me the intercession of al-</a:t>
            </a:r>
            <a:r>
              <a:rPr lang="en-US" dirty="0" err="1"/>
              <a:t>Husayn</a:t>
            </a:r>
            <a:r>
              <a:rPr lang="en-US" dirty="0"/>
              <a:t> on the Day of Coming (to You)</a:t>
            </a:r>
          </a:p>
        </p:txBody>
      </p:sp>
    </p:spTree>
    <p:extLst>
      <p:ext uri="{BB962C8B-B14F-4D97-AF65-F5344CB8AC3E}">
        <p14:creationId xmlns:p14="http://schemas.microsoft.com/office/powerpoint/2010/main" val="14108875"/>
      </p:ext>
    </p:extLst>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وَثَبِّتْ لِي قَدَمَ صِدْقٍ عِنْدَكَ</a:t>
            </a:r>
          </a:p>
        </p:txBody>
      </p:sp>
      <p:sp>
        <p:nvSpPr>
          <p:cNvPr id="12" name="Subtitle 4"/>
          <p:cNvSpPr>
            <a:spLocks noGrp="1"/>
          </p:cNvSpPr>
          <p:nvPr>
            <p:ph type="body" sz="quarter" idx="10"/>
          </p:nvPr>
        </p:nvSpPr>
        <p:spPr>
          <a:xfrm>
            <a:off x="2171700" y="4495801"/>
            <a:ext cx="7848600" cy="1905000"/>
          </a:xfrm>
        </p:spPr>
        <p:txBody>
          <a:bodyPr/>
          <a:lstStyle/>
          <a:p>
            <a:r>
              <a:rPr lang="en-US" dirty="0"/>
              <a:t>and make for me with You a firm step of honesty</a:t>
            </a:r>
          </a:p>
        </p:txBody>
      </p:sp>
    </p:spTree>
    <p:extLst>
      <p:ext uri="{BB962C8B-B14F-4D97-AF65-F5344CB8AC3E}">
        <p14:creationId xmlns:p14="http://schemas.microsoft.com/office/powerpoint/2010/main" val="2613296212"/>
      </p:ext>
    </p:extLst>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a:t>
            </a:r>
            <a:r>
              <a:rPr lang="ar-SA" dirty="0" err="1"/>
              <a:t>ٱلْحُسَيْنِ</a:t>
            </a:r>
            <a:r>
              <a:rPr lang="ar-SA" dirty="0"/>
              <a:t> وَأَصْحَابِ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with al-</a:t>
            </a:r>
            <a:r>
              <a:rPr lang="en-US" dirty="0" err="1"/>
              <a:t>Husayn</a:t>
            </a:r>
            <a:r>
              <a:rPr lang="en-US" dirty="0"/>
              <a:t> and the companions of al-</a:t>
            </a:r>
            <a:r>
              <a:rPr lang="en-US" dirty="0" err="1"/>
              <a:t>Husayn</a:t>
            </a:r>
            <a:endParaRPr lang="en-US" dirty="0"/>
          </a:p>
        </p:txBody>
      </p:sp>
    </p:spTree>
    <p:extLst>
      <p:ext uri="{BB962C8B-B14F-4D97-AF65-F5344CB8AC3E}">
        <p14:creationId xmlns:p14="http://schemas.microsoft.com/office/powerpoint/2010/main" val="42101428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633410013"/>
      </p:ext>
    </p:extLst>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ٱلَّذينَ</a:t>
            </a:r>
            <a:r>
              <a:rPr lang="ar-SA" dirty="0"/>
              <a:t> </a:t>
            </a:r>
            <a:r>
              <a:rPr lang="ar-SA" dirty="0" err="1"/>
              <a:t>بَذَلُوٱ</a:t>
            </a:r>
            <a:r>
              <a:rPr lang="ar-SA" dirty="0"/>
              <a:t> مُهَجَهُمْ دُونَ </a:t>
            </a:r>
            <a:r>
              <a:rPr lang="ar-SA" dirty="0" err="1"/>
              <a:t>ٱلْحُسَيْنِ</a:t>
            </a:r>
            <a:r>
              <a:rPr lang="ar-SA" dirty="0"/>
              <a:t> عَلَيْهِ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who sacrificed their souls in defense of al-</a:t>
            </a:r>
            <a:r>
              <a:rPr lang="en-US" dirty="0" err="1"/>
              <a:t>Husayn</a:t>
            </a:r>
            <a:r>
              <a:rPr lang="en-US" dirty="0"/>
              <a:t>, peace be upon him.</a:t>
            </a:r>
          </a:p>
        </p:txBody>
      </p:sp>
    </p:spTree>
    <p:extLst>
      <p:ext uri="{BB962C8B-B14F-4D97-AF65-F5344CB8AC3E}">
        <p14:creationId xmlns:p14="http://schemas.microsoft.com/office/powerpoint/2010/main" val="272849867"/>
      </p:ext>
    </p:extLst>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31879543"/>
      </p:ext>
    </p:extLst>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3713162" y="1720840"/>
            <a:ext cx="4765675" cy="3416320"/>
          </a:xfrm>
          <a:noFill/>
        </p:spPr>
        <p:txBody>
          <a:bodyPr wrap="square">
            <a:spAutoFit/>
          </a:bodyPr>
          <a:lstStyle/>
          <a:p>
            <a:pPr eaLnBrk="1" hangingPunct="1"/>
            <a:r>
              <a:rPr lang="en-US" altLang="en-US" sz="5400" kern="1200" dirty="0">
                <a:solidFill>
                  <a:srgbClr val="002060"/>
                </a:solidFill>
                <a:ea typeface="Calibri Light" panose="020F0302020204030204" pitchFamily="34" charset="0"/>
                <a:cs typeface="Arabic Typesetting" panose="03020402040406030203" pitchFamily="66" charset="-78"/>
              </a:rPr>
              <a:t>Please recite two </a:t>
            </a:r>
            <a:r>
              <a:rPr lang="en-US" altLang="en-US" sz="5400" kern="1200" dirty="0" err="1">
                <a:solidFill>
                  <a:srgbClr val="002060"/>
                </a:solidFill>
                <a:ea typeface="Calibri Light" panose="020F0302020204030204" pitchFamily="34" charset="0"/>
                <a:cs typeface="Arabic Typesetting" panose="03020402040406030203" pitchFamily="66" charset="-78"/>
              </a:rPr>
              <a:t>rakaahs</a:t>
            </a:r>
            <a:r>
              <a:rPr lang="en-US" altLang="en-US" sz="5400" kern="1200" dirty="0">
                <a:solidFill>
                  <a:srgbClr val="002060"/>
                </a:solidFill>
                <a:ea typeface="Calibri Light" panose="020F0302020204030204" pitchFamily="34" charset="0"/>
                <a:cs typeface="Arabic Typesetting" panose="03020402040406030203" pitchFamily="66" charset="-78"/>
              </a:rPr>
              <a:t> for Hadiya of </a:t>
            </a:r>
            <a:r>
              <a:rPr lang="en-US" altLang="en-US" sz="5400" kern="1200" dirty="0" err="1">
                <a:solidFill>
                  <a:srgbClr val="002060"/>
                </a:solidFill>
                <a:ea typeface="Calibri Light" panose="020F0302020204030204" pitchFamily="34" charset="0"/>
                <a:cs typeface="Arabic Typesetting" panose="03020402040406030203" pitchFamily="66" charset="-78"/>
              </a:rPr>
              <a:t>Ziyáráh</a:t>
            </a:r>
            <a:r>
              <a:rPr lang="en-US" altLang="en-US" sz="5400" kern="1200" dirty="0">
                <a:solidFill>
                  <a:srgbClr val="002060"/>
                </a:solidFill>
                <a:ea typeface="Calibri Light" panose="020F0302020204030204" pitchFamily="34" charset="0"/>
                <a:cs typeface="Arabic Typesetting" panose="03020402040406030203" pitchFamily="66" charset="-78"/>
              </a:rPr>
              <a:t> </a:t>
            </a:r>
            <a:r>
              <a:rPr lang="en-US" altLang="en-US" sz="5400" kern="1200" dirty="0" err="1">
                <a:solidFill>
                  <a:srgbClr val="002060"/>
                </a:solidFill>
                <a:ea typeface="Calibri Light" panose="020F0302020204030204" pitchFamily="34" charset="0"/>
                <a:cs typeface="Arabic Typesetting" panose="03020402040406030203" pitchFamily="66" charset="-78"/>
              </a:rPr>
              <a:t>Ashurá</a:t>
            </a:r>
            <a:endParaRPr lang="en-GB" altLang="en-US" sz="5400" kern="1200" dirty="0">
              <a:solidFill>
                <a:srgbClr val="002060"/>
              </a:solidFill>
              <a:ea typeface="Calibri Light" panose="020F0302020204030204" pitchFamily="34" charset="0"/>
              <a:cs typeface="Arabic Typesetting" panose="03020402040406030203" pitchFamily="66" charset="-78"/>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عَظُمَتِ </a:t>
            </a:r>
            <a:r>
              <a:rPr lang="ar-SA" dirty="0" err="1"/>
              <a:t>ٱلرَّزِيَّةُ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unbearable is the sorrow</a:t>
            </a:r>
          </a:p>
        </p:txBody>
      </p:sp>
    </p:spTree>
    <p:extLst>
      <p:ext uri="{BB962C8B-B14F-4D97-AF65-F5344CB8AC3E}">
        <p14:creationId xmlns:p14="http://schemas.microsoft.com/office/powerpoint/2010/main" val="8595285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a:t>
            </a:r>
            <a:r>
              <a:rPr lang="ar-SA" dirty="0" err="1"/>
              <a:t>ٱلْمُصيبَةُ</a:t>
            </a:r>
            <a:r>
              <a:rPr lang="ar-SA" dirty="0"/>
              <a:t> بِكَ</a:t>
            </a:r>
          </a:p>
        </p:txBody>
      </p:sp>
      <p:sp>
        <p:nvSpPr>
          <p:cNvPr id="12" name="Subtitle 4"/>
          <p:cNvSpPr>
            <a:spLocks noGrp="1"/>
          </p:cNvSpPr>
          <p:nvPr>
            <p:ph type="body" sz="quarter" idx="10"/>
          </p:nvPr>
        </p:nvSpPr>
        <p:spPr>
          <a:xfrm>
            <a:off x="2171700" y="4495801"/>
            <a:ext cx="7848600" cy="1905000"/>
          </a:xfrm>
        </p:spPr>
        <p:txBody>
          <a:bodyPr/>
          <a:lstStyle/>
          <a:p>
            <a:r>
              <a:rPr lang="en-US" dirty="0"/>
              <a:t>and excruciating and unbearable is the misfortune of you</a:t>
            </a:r>
          </a:p>
        </p:txBody>
      </p:sp>
    </p:spTree>
    <p:extLst>
      <p:ext uri="{BB962C8B-B14F-4D97-AF65-F5344CB8AC3E}">
        <p14:creationId xmlns:p14="http://schemas.microsoft.com/office/powerpoint/2010/main" val="934558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عَلَيْنَا وَعَلٰى جَمِيعِ أَهْلِ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for us and for all the people of Islam.</a:t>
            </a:r>
          </a:p>
        </p:txBody>
      </p:sp>
    </p:spTree>
    <p:extLst>
      <p:ext uri="{BB962C8B-B14F-4D97-AF65-F5344CB8AC3E}">
        <p14:creationId xmlns:p14="http://schemas.microsoft.com/office/powerpoint/2010/main" val="41934673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مُصِيبَتُكَ</a:t>
            </a:r>
          </a:p>
        </p:txBody>
      </p:sp>
      <p:sp>
        <p:nvSpPr>
          <p:cNvPr id="12" name="Subtitle 4"/>
          <p:cNvSpPr>
            <a:spLocks noGrp="1"/>
          </p:cNvSpPr>
          <p:nvPr>
            <p:ph type="body" sz="quarter" idx="10"/>
          </p:nvPr>
        </p:nvSpPr>
        <p:spPr>
          <a:xfrm>
            <a:off x="2171700" y="4495801"/>
            <a:ext cx="7848600" cy="1905000"/>
          </a:xfrm>
        </p:spPr>
        <p:txBody>
          <a:bodyPr/>
          <a:lstStyle/>
          <a:p>
            <a:r>
              <a:rPr lang="en-US" dirty="0"/>
              <a:t>Excruciating and unbearable has been your misfortune</a:t>
            </a:r>
          </a:p>
        </p:txBody>
      </p:sp>
    </p:spTree>
    <p:extLst>
      <p:ext uri="{BB962C8B-B14F-4D97-AF65-F5344CB8AC3E}">
        <p14:creationId xmlns:p14="http://schemas.microsoft.com/office/powerpoint/2010/main" val="28906884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ٱلسَّمَاوَاتِ</a:t>
            </a:r>
            <a:r>
              <a:rPr lang="ar-SA" dirty="0"/>
              <a:t> عَلٰى جَمِيعِ أَهْلِ </a:t>
            </a:r>
            <a:r>
              <a:rPr lang="ar-SA" dirty="0" err="1"/>
              <a:t>ٱلسَّمَاوَاتِ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heavens for all the inhabitants of the heavens.</a:t>
            </a:r>
          </a:p>
        </p:txBody>
      </p:sp>
    </p:spTree>
    <p:extLst>
      <p:ext uri="{BB962C8B-B14F-4D97-AF65-F5344CB8AC3E}">
        <p14:creationId xmlns:p14="http://schemas.microsoft.com/office/powerpoint/2010/main" val="38774965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فَلَعَنَ </a:t>
            </a:r>
            <a:r>
              <a:rPr lang="ar-SA" dirty="0" err="1"/>
              <a:t>ٱللَّهُ</a:t>
            </a:r>
            <a:r>
              <a:rPr lang="ar-SA" dirty="0"/>
              <a:t> أُمَّةً أَسَّسَتْ أَسَاسَ </a:t>
            </a:r>
            <a:r>
              <a:rPr lang="ar-SA" dirty="0" err="1"/>
              <a:t>ٱلظُّلْمِ</a:t>
            </a:r>
            <a:r>
              <a:rPr lang="ar-SA" dirty="0"/>
              <a:t> </a:t>
            </a:r>
            <a:r>
              <a:rPr lang="ar-SA" dirty="0" err="1"/>
              <a:t>وَٱلْجَوْرِ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may Allah withhold blessing from the people who laid the basis of persecution and wronging against you,</a:t>
            </a:r>
          </a:p>
        </p:txBody>
      </p:sp>
    </p:spTree>
    <p:extLst>
      <p:ext uri="{BB962C8B-B14F-4D97-AF65-F5344CB8AC3E}">
        <p14:creationId xmlns:p14="http://schemas.microsoft.com/office/powerpoint/2010/main" val="21937555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أَهْلَ </a:t>
            </a:r>
            <a:r>
              <a:rPr lang="ar-SA" dirty="0" err="1"/>
              <a:t>ٱلْبَيْتِ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Members of the Household.</a:t>
            </a:r>
          </a:p>
        </p:txBody>
      </p:sp>
    </p:spTree>
    <p:extLst>
      <p:ext uri="{BB962C8B-B14F-4D97-AF65-F5344CB8AC3E}">
        <p14:creationId xmlns:p14="http://schemas.microsoft.com/office/powerpoint/2010/main" val="39227944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وَلَعَنَ </a:t>
            </a:r>
            <a:r>
              <a:rPr lang="ar-SA" dirty="0" err="1"/>
              <a:t>ٱللَّهُ</a:t>
            </a:r>
            <a:r>
              <a:rPr lang="ar-SA" dirty="0"/>
              <a:t> أُمَّةً دَفَعَتْكُمْ عَنْ مَقَامِكُمْ</a:t>
            </a:r>
            <a:br>
              <a:rPr lang="ar-SA" dirty="0"/>
            </a:br>
            <a:r>
              <a:rPr lang="ar-SA" dirty="0"/>
              <a:t>وَأَزَالَتْكُمْ عَنْ مَرَاتِبِكُمُ </a:t>
            </a:r>
            <a:r>
              <a:rPr lang="ar-SA" dirty="0" err="1"/>
              <a:t>ٱلَّتِي</a:t>
            </a:r>
            <a:r>
              <a:rPr lang="ar-SA" dirty="0"/>
              <a:t> رَتَّبَكُمُ </a:t>
            </a:r>
            <a:r>
              <a:rPr lang="ar-SA" dirty="0" err="1"/>
              <a:t>ٱللَّهُ</a:t>
            </a:r>
            <a:r>
              <a:rPr lang="ar-SA" dirty="0"/>
              <a:t> فِيهَا</a:t>
            </a:r>
          </a:p>
        </p:txBody>
      </p:sp>
      <p:sp>
        <p:nvSpPr>
          <p:cNvPr id="12" name="Subtitle 4"/>
          <p:cNvSpPr>
            <a:spLocks noGrp="1"/>
          </p:cNvSpPr>
          <p:nvPr>
            <p:ph type="body" sz="quarter" idx="10"/>
          </p:nvPr>
        </p:nvSpPr>
        <p:spPr>
          <a:xfrm>
            <a:off x="1178983" y="4495802"/>
            <a:ext cx="9834033" cy="1905000"/>
          </a:xfrm>
        </p:spPr>
        <p:txBody>
          <a:bodyPr/>
          <a:lstStyle/>
          <a:p>
            <a:r>
              <a:rPr lang="en-US" dirty="0"/>
              <a:t>May Allah curse the people who drove you away from your position and removed you away from your ranks that Allah has put you in.</a:t>
            </a:r>
          </a:p>
        </p:txBody>
      </p:sp>
    </p:spTree>
    <p:extLst>
      <p:ext uri="{BB962C8B-B14F-4D97-AF65-F5344CB8AC3E}">
        <p14:creationId xmlns:p14="http://schemas.microsoft.com/office/powerpoint/2010/main" val="7464959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قَتَلَتْكُمْ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the people who slew you.</a:t>
            </a:r>
          </a:p>
        </p:txBody>
      </p:sp>
    </p:spTree>
    <p:extLst>
      <p:ext uri="{BB962C8B-B14F-4D97-AF65-F5344CB8AC3E}">
        <p14:creationId xmlns:p14="http://schemas.microsoft.com/office/powerpoint/2010/main" val="189716475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ٱلْمُمَهِّدِينَ</a:t>
            </a:r>
            <a:r>
              <a:rPr lang="ar-SA" dirty="0"/>
              <a:t> لَهُمْ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those who paved the way for them to do so</a:t>
            </a:r>
          </a:p>
        </p:txBody>
      </p:sp>
    </p:spTree>
    <p:extLst>
      <p:ext uri="{BB962C8B-B14F-4D97-AF65-F5344CB8AC3E}">
        <p14:creationId xmlns:p14="http://schemas.microsoft.com/office/powerpoint/2010/main" val="24609082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بِٱلتَّمْكِينِ</a:t>
            </a:r>
            <a:r>
              <a:rPr lang="ar-SA" dirty="0"/>
              <a:t> مِنْ قِتَالِكُمْ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made possible for them to fight against you.</a:t>
            </a:r>
          </a:p>
        </p:txBody>
      </p:sp>
    </p:spTree>
    <p:extLst>
      <p:ext uri="{BB962C8B-B14F-4D97-AF65-F5344CB8AC3E}">
        <p14:creationId xmlns:p14="http://schemas.microsoft.com/office/powerpoint/2010/main" val="17415961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 repudiate them in the presence of Allah and You</a:t>
            </a:r>
          </a:p>
        </p:txBody>
      </p:sp>
    </p:spTree>
    <p:extLst>
      <p:ext uri="{BB962C8B-B14F-4D97-AF65-F5344CB8AC3E}">
        <p14:creationId xmlns:p14="http://schemas.microsoft.com/office/powerpoint/2010/main" val="31633110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 </a:t>
            </a:r>
            <a:r>
              <a:rPr lang="en-CA" dirty="0"/>
              <a:t>]</a:t>
            </a:r>
            <a:r>
              <a:rPr lang="ar-SA" dirty="0"/>
              <a:t>مِنْ</a:t>
            </a:r>
            <a:r>
              <a:rPr lang="en-CA" dirty="0"/>
              <a:t>[</a:t>
            </a:r>
            <a:r>
              <a:rPr lang="ar-SA" dirty="0"/>
              <a:t> </a:t>
            </a:r>
            <a:r>
              <a:rPr lang="ar-SA" dirty="0" err="1"/>
              <a:t>اَشْيَاعِهِمْ</a:t>
            </a:r>
            <a:r>
              <a:rPr lang="ar-SA" dirty="0"/>
              <a:t> وَاَتْبَاعِهِمْ </a:t>
            </a:r>
            <a:r>
              <a:rPr lang="ar-SA" dirty="0" err="1"/>
              <a:t>وَاَوْلِيَائِهِمْ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repudiate their devotees, followers, and loyalists.</a:t>
            </a:r>
          </a:p>
        </p:txBody>
      </p:sp>
    </p:spTree>
    <p:extLst>
      <p:ext uri="{BB962C8B-B14F-4D97-AF65-F5344CB8AC3E}">
        <p14:creationId xmlns:p14="http://schemas.microsoft.com/office/powerpoint/2010/main" val="18164793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21368885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peace with those who are at peace with you</a:t>
            </a:r>
          </a:p>
        </p:txBody>
      </p:sp>
    </p:spTree>
    <p:extLst>
      <p:ext uri="{BB962C8B-B14F-4D97-AF65-F5344CB8AC3E}">
        <p14:creationId xmlns:p14="http://schemas.microsoft.com/office/powerpoint/2010/main" val="339002854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 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am at war against those who have fought against you up to the Resurrection Day.</a:t>
            </a:r>
          </a:p>
        </p:txBody>
      </p:sp>
    </p:spTree>
    <p:extLst>
      <p:ext uri="{BB962C8B-B14F-4D97-AF65-F5344CB8AC3E}">
        <p14:creationId xmlns:p14="http://schemas.microsoft.com/office/powerpoint/2010/main" val="35354045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family of Ziyad and the family of Marwan.</a:t>
            </a:r>
          </a:p>
        </p:txBody>
      </p:sp>
    </p:spTree>
    <p:extLst>
      <p:ext uri="{BB962C8B-B14F-4D97-AF65-F5344CB8AC3E}">
        <p14:creationId xmlns:p14="http://schemas.microsoft.com/office/powerpoint/2010/main" val="31094684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بَنِي أُمَيَّةَ قَاطِبَةً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descendants of </a:t>
            </a:r>
            <a:r>
              <a:rPr lang="en-US" dirty="0" err="1"/>
              <a:t>Umayyah</a:t>
            </a:r>
            <a:r>
              <a:rPr lang="en-US" dirty="0"/>
              <a:t> altogether.</a:t>
            </a:r>
          </a:p>
        </p:txBody>
      </p:sp>
    </p:spTree>
    <p:extLst>
      <p:ext uri="{BB962C8B-B14F-4D97-AF65-F5344CB8AC3E}">
        <p14:creationId xmlns:p14="http://schemas.microsoft.com/office/powerpoint/2010/main" val="251430486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son of </a:t>
            </a:r>
            <a:r>
              <a:rPr lang="en-US" dirty="0" err="1"/>
              <a:t>Marjanah</a:t>
            </a:r>
            <a:r>
              <a:rPr lang="en-US" dirty="0"/>
              <a:t>.</a:t>
            </a:r>
          </a:p>
        </p:txBody>
      </p:sp>
    </p:spTree>
    <p:extLst>
      <p:ext uri="{BB962C8B-B14F-4D97-AF65-F5344CB8AC3E}">
        <p14:creationId xmlns:p14="http://schemas.microsoft.com/office/powerpoint/2010/main" val="11805532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عُمَرَ بْنَ سَعْدٍ</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`Umar the son of Sa`d.</a:t>
            </a:r>
          </a:p>
        </p:txBody>
      </p:sp>
    </p:spTree>
    <p:extLst>
      <p:ext uri="{BB962C8B-B14F-4D97-AF65-F5344CB8AC3E}">
        <p14:creationId xmlns:p14="http://schemas.microsoft.com/office/powerpoint/2010/main" val="56222489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شِمْراً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a:t>
            </a:r>
            <a:r>
              <a:rPr lang="en-US" dirty="0" err="1"/>
              <a:t>Shimr</a:t>
            </a:r>
            <a:r>
              <a:rPr lang="en-US" dirty="0"/>
              <a:t>.</a:t>
            </a:r>
          </a:p>
        </p:txBody>
      </p:sp>
    </p:spTree>
    <p:extLst>
      <p:ext uri="{BB962C8B-B14F-4D97-AF65-F5344CB8AC3E}">
        <p14:creationId xmlns:p14="http://schemas.microsoft.com/office/powerpoint/2010/main" val="232685816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أَسْرَجَتْ وَأَلْجَمَتْ</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people who saddled up, gave reins to their horses,</a:t>
            </a:r>
          </a:p>
        </p:txBody>
      </p:sp>
    </p:spTree>
    <p:extLst>
      <p:ext uri="{BB962C8B-B14F-4D97-AF65-F5344CB8AC3E}">
        <p14:creationId xmlns:p14="http://schemas.microsoft.com/office/powerpoint/2010/main" val="57842138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وَتَنَقَّبَتْ لِقِتَالِكَ</a:t>
            </a:r>
          </a:p>
        </p:txBody>
      </p:sp>
      <p:sp>
        <p:nvSpPr>
          <p:cNvPr id="12" name="Subtitle 4"/>
          <p:cNvSpPr>
            <a:spLocks noGrp="1"/>
          </p:cNvSpPr>
          <p:nvPr>
            <p:ph type="body" sz="quarter" idx="10"/>
          </p:nvPr>
        </p:nvSpPr>
        <p:spPr>
          <a:xfrm>
            <a:off x="2171700" y="4495801"/>
            <a:ext cx="7848600" cy="1905000"/>
          </a:xfrm>
        </p:spPr>
        <p:txBody>
          <a:bodyPr/>
          <a:lstStyle/>
          <a:p>
            <a:r>
              <a:rPr lang="en-US" dirty="0"/>
              <a:t>and masked their faces in preparation for fighting against you.</a:t>
            </a:r>
          </a:p>
        </p:txBody>
      </p:sp>
    </p:spTree>
    <p:extLst>
      <p:ext uri="{BB962C8B-B14F-4D97-AF65-F5344CB8AC3E}">
        <p14:creationId xmlns:p14="http://schemas.microsoft.com/office/powerpoint/2010/main" val="369898356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extLst>
      <p:ext uri="{BB962C8B-B14F-4D97-AF65-F5344CB8AC3E}">
        <p14:creationId xmlns:p14="http://schemas.microsoft.com/office/powerpoint/2010/main" val="277138749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 مُصَابِي بِكَ</a:t>
            </a:r>
          </a:p>
        </p:txBody>
      </p:sp>
      <p:sp>
        <p:nvSpPr>
          <p:cNvPr id="12" name="Subtitle 4"/>
          <p:cNvSpPr>
            <a:spLocks noGrp="1"/>
          </p:cNvSpPr>
          <p:nvPr>
            <p:ph type="body" sz="quarter" idx="10"/>
          </p:nvPr>
        </p:nvSpPr>
        <p:spPr>
          <a:xfrm>
            <a:off x="2171700" y="4495801"/>
            <a:ext cx="7848600" cy="1905000"/>
          </a:xfrm>
        </p:spPr>
        <p:txBody>
          <a:bodyPr/>
          <a:lstStyle/>
          <a:p>
            <a:r>
              <a:rPr lang="en-US" dirty="0"/>
              <a:t>Extremely insufferable is my commiserations with you;</a:t>
            </a:r>
          </a:p>
        </p:txBody>
      </p:sp>
    </p:spTree>
    <p:extLst>
      <p:ext uri="{BB962C8B-B14F-4D97-AF65-F5344CB8AC3E}">
        <p14:creationId xmlns:p14="http://schemas.microsoft.com/office/powerpoint/2010/main" val="80364975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 مَقَامَكَ وَأَكْرَمَنِي</a:t>
            </a:r>
            <a:r>
              <a:rPr lang="en-CA" dirty="0"/>
              <a:t>] </a:t>
            </a:r>
            <a:r>
              <a:rPr lang="ar-SA" dirty="0" err="1"/>
              <a:t>بِکَ</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honored your position and honored me because of you</a:t>
            </a:r>
          </a:p>
        </p:txBody>
      </p:sp>
    </p:spTree>
    <p:extLst>
      <p:ext uri="{BB962C8B-B14F-4D97-AF65-F5344CB8AC3E}">
        <p14:creationId xmlns:p14="http://schemas.microsoft.com/office/powerpoint/2010/main" val="31487132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339183533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يَرْزُقَنِي طَلَبَ </a:t>
            </a:r>
            <a:r>
              <a:rPr lang="ar-SA" dirty="0" err="1"/>
              <a:t>ثَارِكَ</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endue me with the chance to avenge you</a:t>
            </a:r>
          </a:p>
        </p:txBody>
      </p:sp>
    </p:spTree>
    <p:extLst>
      <p:ext uri="{BB962C8B-B14F-4D97-AF65-F5344CB8AC3E}">
        <p14:creationId xmlns:p14="http://schemas.microsoft.com/office/powerpoint/2010/main" val="48451997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مَنْصُورٍ مِنْ أَهْلِ بَيْتِ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with a (Divinely) supported leader from the Household of Muhammad,</a:t>
            </a:r>
          </a:p>
        </p:txBody>
      </p:sp>
    </p:spTree>
    <p:extLst>
      <p:ext uri="{BB962C8B-B14F-4D97-AF65-F5344CB8AC3E}">
        <p14:creationId xmlns:p14="http://schemas.microsoft.com/office/powerpoint/2010/main" val="358167281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him and his Household.</a:t>
            </a:r>
          </a:p>
        </p:txBody>
      </p:sp>
    </p:spTree>
    <p:extLst>
      <p:ext uri="{BB962C8B-B14F-4D97-AF65-F5344CB8AC3E}">
        <p14:creationId xmlns:p14="http://schemas.microsoft.com/office/powerpoint/2010/main" val="65362969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عِنْدَكَ وَجِيهاً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illustrious in Your sight</a:t>
            </a:r>
          </a:p>
        </p:txBody>
      </p:sp>
    </p:spTree>
    <p:extLst>
      <p:ext uri="{BB962C8B-B14F-4D97-AF65-F5344CB8AC3E}">
        <p14:creationId xmlns:p14="http://schemas.microsoft.com/office/powerpoint/2010/main" val="126313782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بِٱلْحُسَيْنِ</a:t>
            </a:r>
            <a:r>
              <a:rPr lang="ar-SA" dirty="0"/>
              <a:t> عَلَيْهِ </a:t>
            </a:r>
            <a:r>
              <a:rPr lang="ar-SA" dirty="0" err="1"/>
              <a:t>ٱلسَّلاَمُ</a:t>
            </a:r>
            <a:r>
              <a:rPr lang="ar-SA" dirty="0"/>
              <a:t>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al-</a:t>
            </a:r>
            <a:r>
              <a:rPr lang="en-US" dirty="0" err="1"/>
              <a:t>Husayn</a:t>
            </a:r>
            <a:r>
              <a:rPr lang="en-US" dirty="0"/>
              <a:t>, peace be upon him, in this world and in the Hereafter.</a:t>
            </a:r>
          </a:p>
        </p:txBody>
      </p:sp>
    </p:spTree>
    <p:extLst>
      <p:ext uri="{BB962C8B-B14F-4D97-AF65-F5344CB8AC3E}">
        <p14:creationId xmlns:p14="http://schemas.microsoft.com/office/powerpoint/2010/main" val="212491486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3511975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أَتَقَرَّبُ إِلَى </a:t>
            </a:r>
            <a:r>
              <a:rPr lang="ar-SA" dirty="0" err="1"/>
              <a:t>ٱللَّهِ</a:t>
            </a:r>
            <a:r>
              <a:rPr lang="ar-SA" dirty="0"/>
              <a:t> وَإِلٰى رَسُولِهِ</a:t>
            </a:r>
          </a:p>
        </p:txBody>
      </p:sp>
      <p:sp>
        <p:nvSpPr>
          <p:cNvPr id="12" name="Subtitle 4"/>
          <p:cNvSpPr>
            <a:spLocks noGrp="1"/>
          </p:cNvSpPr>
          <p:nvPr>
            <p:ph type="body" sz="quarter" idx="10"/>
          </p:nvPr>
        </p:nvSpPr>
        <p:spPr>
          <a:xfrm>
            <a:off x="2171700" y="4495801"/>
            <a:ext cx="7848600" cy="1905000"/>
          </a:xfrm>
        </p:spPr>
        <p:txBody>
          <a:bodyPr/>
          <a:lstStyle/>
          <a:p>
            <a:r>
              <a:rPr lang="en-US" dirty="0"/>
              <a:t>I do seek nearness to Allah, to His Messenger,</a:t>
            </a:r>
          </a:p>
        </p:txBody>
      </p:sp>
    </p:spTree>
    <p:extLst>
      <p:ext uri="{BB962C8B-B14F-4D97-AF65-F5344CB8AC3E}">
        <p14:creationId xmlns:p14="http://schemas.microsoft.com/office/powerpoint/2010/main" val="51603831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أَمِيرِ </a:t>
            </a:r>
            <a:r>
              <a:rPr lang="ar-SA" dirty="0" err="1"/>
              <a:t>ٱلْمُؤْمِنِينَ</a:t>
            </a:r>
            <a:r>
              <a:rPr lang="ar-SA" dirty="0"/>
              <a:t> وَإِلٰى فَاطِمَةَ</a:t>
            </a:r>
          </a:p>
        </p:txBody>
      </p:sp>
      <p:sp>
        <p:nvSpPr>
          <p:cNvPr id="12" name="Subtitle 4"/>
          <p:cNvSpPr>
            <a:spLocks noGrp="1"/>
          </p:cNvSpPr>
          <p:nvPr>
            <p:ph type="body" sz="quarter" idx="10"/>
          </p:nvPr>
        </p:nvSpPr>
        <p:spPr>
          <a:xfrm>
            <a:off x="2171700" y="4495801"/>
            <a:ext cx="7848600" cy="1905000"/>
          </a:xfrm>
        </p:spPr>
        <p:txBody>
          <a:bodyPr/>
          <a:lstStyle/>
          <a:p>
            <a:r>
              <a:rPr lang="en-US" dirty="0"/>
              <a:t>to the Commander of the Faithful, to Fatimah,</a:t>
            </a:r>
          </a:p>
        </p:txBody>
      </p:sp>
    </p:spTree>
    <p:extLst>
      <p:ext uri="{BB962C8B-B14F-4D97-AF65-F5344CB8AC3E}">
        <p14:creationId xmlns:p14="http://schemas.microsoft.com/office/powerpoint/2010/main" val="43046458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a:t>
            </a:r>
            <a:r>
              <a:rPr lang="ar-SA" dirty="0" err="1"/>
              <a:t>ٱلْحَسَنِ</a:t>
            </a:r>
            <a:r>
              <a:rPr lang="ar-SA" dirty="0"/>
              <a:t> وَإِلَيْكَ بِمُوَالاَتِكَ</a:t>
            </a:r>
          </a:p>
        </p:txBody>
      </p:sp>
      <p:sp>
        <p:nvSpPr>
          <p:cNvPr id="12" name="Subtitle 4"/>
          <p:cNvSpPr>
            <a:spLocks noGrp="1"/>
          </p:cNvSpPr>
          <p:nvPr>
            <p:ph type="body" sz="quarter" idx="10"/>
          </p:nvPr>
        </p:nvSpPr>
        <p:spPr>
          <a:xfrm>
            <a:off x="2171700" y="4495801"/>
            <a:ext cx="7848600" cy="1905000"/>
          </a:xfrm>
        </p:spPr>
        <p:txBody>
          <a:bodyPr/>
          <a:lstStyle/>
          <a:p>
            <a:r>
              <a:rPr lang="en-US" dirty="0"/>
              <a:t>to al-Hasan, and to you by means of loyalty to you</a:t>
            </a:r>
          </a:p>
        </p:txBody>
      </p:sp>
    </p:spTree>
    <p:extLst>
      <p:ext uri="{BB962C8B-B14F-4D97-AF65-F5344CB8AC3E}">
        <p14:creationId xmlns:p14="http://schemas.microsoft.com/office/powerpoint/2010/main" val="369679682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مِمَّنْ أَسَّسَ أَسَاسَ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by means of repudiation of those who laid the basis of all that,</a:t>
            </a:r>
          </a:p>
        </p:txBody>
      </p:sp>
    </p:spTree>
    <p:extLst>
      <p:ext uri="{BB962C8B-B14F-4D97-AF65-F5344CB8AC3E}">
        <p14:creationId xmlns:p14="http://schemas.microsoft.com/office/powerpoint/2010/main" val="36799705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رَسُولِ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Allah’s Messenger.</a:t>
            </a:r>
          </a:p>
        </p:txBody>
      </p:sp>
    </p:spTree>
    <p:extLst>
      <p:ext uri="{BB962C8B-B14F-4D97-AF65-F5344CB8AC3E}">
        <p14:creationId xmlns:p14="http://schemas.microsoft.com/office/powerpoint/2010/main" val="362771462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وَبَنٰى عَلَيْهِ بُنْيَانَهُ</a:t>
            </a:r>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their foundations on it,</a:t>
            </a:r>
          </a:p>
        </p:txBody>
      </p:sp>
    </p:spTree>
    <p:extLst>
      <p:ext uri="{BB962C8B-B14F-4D97-AF65-F5344CB8AC3E}">
        <p14:creationId xmlns:p14="http://schemas.microsoft.com/office/powerpoint/2010/main" val="87203454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فِي ظُلْمِهِ وَجَوْرِهِ</a:t>
            </a:r>
            <a:br>
              <a:rPr lang="ar-SA" dirty="0"/>
            </a:br>
            <a:r>
              <a:rPr lang="ar-SA" dirty="0"/>
              <a:t>عَلَيْكُمْ وَعَلٰى أَشْيَاعِكُمْ</a:t>
            </a:r>
          </a:p>
        </p:txBody>
      </p:sp>
      <p:sp>
        <p:nvSpPr>
          <p:cNvPr id="12" name="Subtitle 4"/>
          <p:cNvSpPr>
            <a:spLocks noGrp="1"/>
          </p:cNvSpPr>
          <p:nvPr>
            <p:ph type="body" sz="quarter" idx="10"/>
          </p:nvPr>
        </p:nvSpPr>
        <p:spPr>
          <a:xfrm>
            <a:off x="2171700" y="4495801"/>
            <a:ext cx="7848600" cy="1905000"/>
          </a:xfrm>
        </p:spPr>
        <p:txBody>
          <a:bodyPr/>
          <a:lstStyle/>
          <a:p>
            <a:r>
              <a:rPr lang="en-US" dirty="0"/>
              <a:t>and continued in wronging and persecuting you and your adherents.</a:t>
            </a:r>
          </a:p>
        </p:txBody>
      </p:sp>
    </p:spTree>
    <p:extLst>
      <p:ext uri="{BB962C8B-B14F-4D97-AF65-F5344CB8AC3E}">
        <p14:creationId xmlns:p14="http://schemas.microsoft.com/office/powerpoint/2010/main" val="333937427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presence of Allah and you all do I repudiate these.</a:t>
            </a:r>
          </a:p>
        </p:txBody>
      </p:sp>
    </p:spTree>
    <p:extLst>
      <p:ext uri="{BB962C8B-B14F-4D97-AF65-F5344CB8AC3E}">
        <p14:creationId xmlns:p14="http://schemas.microsoft.com/office/powerpoint/2010/main" val="6037728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وَأَتَقَرَّبُ إِلَى </a:t>
            </a:r>
            <a:r>
              <a:rPr lang="ar-SA" dirty="0" err="1"/>
              <a:t>ٱللَّهِ</a:t>
            </a:r>
            <a:r>
              <a:rPr lang="ar-SA" dirty="0"/>
              <a:t> ثُمَّ إِلَيْكُمْ</a:t>
            </a:r>
          </a:p>
        </p:txBody>
      </p:sp>
      <p:sp>
        <p:nvSpPr>
          <p:cNvPr id="12" name="Subtitle 4"/>
          <p:cNvSpPr>
            <a:spLocks noGrp="1"/>
          </p:cNvSpPr>
          <p:nvPr>
            <p:ph type="body" sz="quarter" idx="10"/>
          </p:nvPr>
        </p:nvSpPr>
        <p:spPr>
          <a:xfrm>
            <a:off x="2171700" y="4495801"/>
            <a:ext cx="7848600" cy="1905000"/>
          </a:xfrm>
        </p:spPr>
        <p:txBody>
          <a:bodyPr/>
          <a:lstStyle/>
          <a:p>
            <a:r>
              <a:rPr lang="en-US" dirty="0"/>
              <a:t>And I seek nearness to Allah and then to you all</a:t>
            </a:r>
          </a:p>
        </p:txBody>
      </p:sp>
    </p:spTree>
    <p:extLst>
      <p:ext uri="{BB962C8B-B14F-4D97-AF65-F5344CB8AC3E}">
        <p14:creationId xmlns:p14="http://schemas.microsoft.com/office/powerpoint/2010/main" val="249535355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بِمُوَالاَتِكُمْ وَمُوَالاَةِ وَلِيِّكُمْ</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declaring loyalty to you and to your loyalists</a:t>
            </a:r>
          </a:p>
        </p:txBody>
      </p:sp>
    </p:spTree>
    <p:extLst>
      <p:ext uri="{BB962C8B-B14F-4D97-AF65-F5344CB8AC3E}">
        <p14:creationId xmlns:p14="http://schemas.microsoft.com/office/powerpoint/2010/main" val="292618075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declaring repudiation of your enemies</a:t>
            </a:r>
          </a:p>
        </p:txBody>
      </p:sp>
    </p:spTree>
    <p:extLst>
      <p:ext uri="{BB962C8B-B14F-4D97-AF65-F5344CB8AC3E}">
        <p14:creationId xmlns:p14="http://schemas.microsoft.com/office/powerpoint/2010/main" val="266529648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وَٱلنَّاصِبِينَ</a:t>
            </a:r>
            <a:r>
              <a:rPr lang="ar-SA" dirty="0"/>
              <a:t> لَكُمُ </a:t>
            </a:r>
            <a:r>
              <a:rPr lang="ar-SA" dirty="0" err="1"/>
              <a:t>ٱلْحَرْبَ</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those who incur animosity of you</a:t>
            </a:r>
          </a:p>
        </p:txBody>
      </p:sp>
    </p:spTree>
    <p:extLst>
      <p:ext uri="{BB962C8B-B14F-4D97-AF65-F5344CB8AC3E}">
        <p14:creationId xmlns:p14="http://schemas.microsoft.com/office/powerpoint/2010/main" val="16527217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أَشْيَاعِهِمْ وَأَتْبَاعِهِمْ</a:t>
            </a:r>
          </a:p>
        </p:txBody>
      </p:sp>
      <p:sp>
        <p:nvSpPr>
          <p:cNvPr id="12" name="Subtitle 4"/>
          <p:cNvSpPr>
            <a:spLocks noGrp="1"/>
          </p:cNvSpPr>
          <p:nvPr>
            <p:ph type="body" sz="quarter" idx="10"/>
          </p:nvPr>
        </p:nvSpPr>
        <p:spPr>
          <a:xfrm>
            <a:off x="2171700" y="4495801"/>
            <a:ext cx="7848600" cy="1905000"/>
          </a:xfrm>
        </p:spPr>
        <p:txBody>
          <a:bodyPr/>
          <a:lstStyle/>
          <a:p>
            <a:r>
              <a:rPr lang="en-US" dirty="0"/>
              <a:t>and repudiation of their adherents and followers.</a:t>
            </a:r>
          </a:p>
        </p:txBody>
      </p:sp>
    </p:spTree>
    <p:extLst>
      <p:ext uri="{BB962C8B-B14F-4D97-AF65-F5344CB8AC3E}">
        <p14:creationId xmlns:p14="http://schemas.microsoft.com/office/powerpoint/2010/main" val="409296837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verily at peace with those who have been at peace with you,</a:t>
            </a:r>
          </a:p>
        </p:txBody>
      </p:sp>
    </p:spTree>
    <p:extLst>
      <p:ext uri="{BB962C8B-B14F-4D97-AF65-F5344CB8AC3E}">
        <p14:creationId xmlns:p14="http://schemas.microsoft.com/office/powerpoint/2010/main" val="532243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war against those who fought against you,</a:t>
            </a:r>
          </a:p>
        </p:txBody>
      </p:sp>
    </p:spTree>
    <p:extLst>
      <p:ext uri="{BB962C8B-B14F-4D97-AF65-F5344CB8AC3E}">
        <p14:creationId xmlns:p14="http://schemas.microsoft.com/office/powerpoint/2010/main" val="7160651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a:t>
            </a:r>
            <a:r>
              <a:rPr lang="ar-SA" dirty="0" err="1"/>
              <a:t>اَمِيرِ</a:t>
            </a:r>
            <a:r>
              <a:rPr lang="ar-SA" dirty="0"/>
              <a:t> </a:t>
            </a:r>
            <a:r>
              <a:rPr lang="ar-SA" dirty="0" err="1"/>
              <a:t>ٱلْمُؤْمِنِينَ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the Commander of the Faithful</a:t>
            </a:r>
          </a:p>
        </p:txBody>
      </p:sp>
    </p:spTree>
    <p:extLst>
      <p:ext uri="{BB962C8B-B14F-4D97-AF65-F5344CB8AC3E}">
        <p14:creationId xmlns:p14="http://schemas.microsoft.com/office/powerpoint/2010/main" val="107397429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وَوَلِيٌّ لِمَنْ وَالاَكُمْ</a:t>
            </a:r>
          </a:p>
        </p:txBody>
      </p:sp>
      <p:sp>
        <p:nvSpPr>
          <p:cNvPr id="12" name="Subtitle 4"/>
          <p:cNvSpPr>
            <a:spLocks noGrp="1"/>
          </p:cNvSpPr>
          <p:nvPr>
            <p:ph type="body" sz="quarter" idx="10"/>
          </p:nvPr>
        </p:nvSpPr>
        <p:spPr>
          <a:xfrm>
            <a:off x="2171700" y="4495801"/>
            <a:ext cx="7848600" cy="1905000"/>
          </a:xfrm>
        </p:spPr>
        <p:txBody>
          <a:bodyPr/>
          <a:lstStyle/>
          <a:p>
            <a:r>
              <a:rPr lang="en-US" dirty="0"/>
              <a:t>loyalist to those who have been loyalist to you,</a:t>
            </a:r>
          </a:p>
        </p:txBody>
      </p:sp>
    </p:spTree>
    <p:extLst>
      <p:ext uri="{BB962C8B-B14F-4D97-AF65-F5344CB8AC3E}">
        <p14:creationId xmlns:p14="http://schemas.microsoft.com/office/powerpoint/2010/main" val="413615487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 لِمَنْ عَادَاكُمْ</a:t>
            </a:r>
          </a:p>
        </p:txBody>
      </p:sp>
      <p:sp>
        <p:nvSpPr>
          <p:cNvPr id="12" name="Subtitle 4"/>
          <p:cNvSpPr>
            <a:spLocks noGrp="1"/>
          </p:cNvSpPr>
          <p:nvPr>
            <p:ph type="body" sz="quarter" idx="10"/>
          </p:nvPr>
        </p:nvSpPr>
        <p:spPr>
          <a:xfrm>
            <a:off x="2171700" y="4495801"/>
            <a:ext cx="7848600" cy="1905000"/>
          </a:xfrm>
        </p:spPr>
        <p:txBody>
          <a:bodyPr/>
          <a:lstStyle/>
          <a:p>
            <a:r>
              <a:rPr lang="en-US" dirty="0"/>
              <a:t>and enemy of those who have shown enmity towards you.</a:t>
            </a:r>
          </a:p>
        </p:txBody>
      </p:sp>
    </p:spTree>
    <p:extLst>
      <p:ext uri="{BB962C8B-B14F-4D97-AF65-F5344CB8AC3E}">
        <p14:creationId xmlns:p14="http://schemas.microsoft.com/office/powerpoint/2010/main" val="188924197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أَكْرَمَنِي بِمَعْرِفَتِكُمْ</a:t>
            </a:r>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endued me with the honor of recognizing you</a:t>
            </a:r>
          </a:p>
        </p:txBody>
      </p:sp>
    </p:spTree>
    <p:extLst>
      <p:ext uri="{BB962C8B-B14F-4D97-AF65-F5344CB8AC3E}">
        <p14:creationId xmlns:p14="http://schemas.microsoft.com/office/powerpoint/2010/main" val="395170894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وَمَعْرِفَةِ أَوْلِيَائِكُمْ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recognizing your loyalists</a:t>
            </a:r>
          </a:p>
        </p:txBody>
      </p:sp>
    </p:spTree>
    <p:extLst>
      <p:ext uri="{BB962C8B-B14F-4D97-AF65-F5344CB8AC3E}">
        <p14:creationId xmlns:p14="http://schemas.microsoft.com/office/powerpoint/2010/main" val="343618065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وَرَزَقَنِيَ </a:t>
            </a:r>
            <a:r>
              <a:rPr lang="ar-SA" dirty="0" err="1"/>
              <a:t>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conferred upon me with repudiation of your enemies,</a:t>
            </a:r>
          </a:p>
        </p:txBody>
      </p:sp>
    </p:spTree>
    <p:extLst>
      <p:ext uri="{BB962C8B-B14F-4D97-AF65-F5344CB8AC3E}">
        <p14:creationId xmlns:p14="http://schemas.microsoft.com/office/powerpoint/2010/main" val="23321573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يَجْعَلَنِي مَعَكُمْ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include me with you in this world and in the Hereafter</a:t>
            </a:r>
          </a:p>
        </p:txBody>
      </p:sp>
    </p:spTree>
    <p:extLst>
      <p:ext uri="{BB962C8B-B14F-4D97-AF65-F5344CB8AC3E}">
        <p14:creationId xmlns:p14="http://schemas.microsoft.com/office/powerpoint/2010/main" val="1321347811"/>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يُثَبِّتَ لِي عِنْدَكُمْ قَدَمَ صِدْقٍ</a:t>
            </a:r>
          </a:p>
        </p:txBody>
      </p:sp>
      <p:sp>
        <p:nvSpPr>
          <p:cNvPr id="12" name="Subtitle 4"/>
          <p:cNvSpPr>
            <a:spLocks noGrp="1"/>
          </p:cNvSpPr>
          <p:nvPr>
            <p:ph type="body" sz="quarter" idx="10"/>
          </p:nvPr>
        </p:nvSpPr>
        <p:spPr>
          <a:xfrm>
            <a:off x="2171700" y="4495801"/>
            <a:ext cx="7848600" cy="1905000"/>
          </a:xfrm>
        </p:spPr>
        <p:txBody>
          <a:bodyPr/>
          <a:lstStyle/>
          <a:p>
            <a:r>
              <a:rPr lang="en-US" dirty="0"/>
              <a:t>and to make firm step of honesty for me with you</a:t>
            </a:r>
          </a:p>
        </p:txBody>
      </p:sp>
    </p:spTree>
    <p:extLst>
      <p:ext uri="{BB962C8B-B14F-4D97-AF65-F5344CB8AC3E}">
        <p14:creationId xmlns:p14="http://schemas.microsoft.com/office/powerpoint/2010/main" val="25221677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extLst>
      <p:ext uri="{BB962C8B-B14F-4D97-AF65-F5344CB8AC3E}">
        <p14:creationId xmlns:p14="http://schemas.microsoft.com/office/powerpoint/2010/main" val="2321960726"/>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وَأَسْأَلُهُ أَنْ يُبَلِّغَنِي </a:t>
            </a:r>
            <a:r>
              <a:rPr lang="ar-SA" dirty="0" err="1"/>
              <a:t>ٱلْمَقَامَ</a:t>
            </a:r>
            <a:r>
              <a:rPr lang="ar-SA" dirty="0"/>
              <a:t> </a:t>
            </a:r>
            <a:r>
              <a:rPr lang="ar-SA" dirty="0" err="1"/>
              <a:t>ٱلْمَحْمُودَ</a:t>
            </a:r>
            <a:r>
              <a:rPr lang="ar-SA" dirty="0"/>
              <a:t> لَكُمْ عِنْدَ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to make me attain the praiseworthy status that you enjoy with Allah</a:t>
            </a:r>
          </a:p>
        </p:txBody>
      </p:sp>
    </p:spTree>
    <p:extLst>
      <p:ext uri="{BB962C8B-B14F-4D97-AF65-F5344CB8AC3E}">
        <p14:creationId xmlns:p14="http://schemas.microsoft.com/office/powerpoint/2010/main" val="3370212320"/>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يَرْزُقَنِي طَلَبَ </a:t>
            </a:r>
            <a:r>
              <a:rPr lang="ar-SA" dirty="0" err="1"/>
              <a:t>ثَارِي</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bestow upon me with the chance to take my own vengeance</a:t>
            </a:r>
          </a:p>
        </p:txBody>
      </p:sp>
    </p:spTree>
    <p:extLst>
      <p:ext uri="{BB962C8B-B14F-4D97-AF65-F5344CB8AC3E}">
        <p14:creationId xmlns:p14="http://schemas.microsoft.com/office/powerpoint/2010/main" val="6905757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سَيِّدِ </a:t>
            </a:r>
            <a:r>
              <a:rPr lang="ar-SA" dirty="0" err="1"/>
              <a:t>ٱلْوَصِيِّينَ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son of the chief of the Prophets’ successors.</a:t>
            </a:r>
          </a:p>
        </p:txBody>
      </p:sp>
    </p:spTree>
    <p:extLst>
      <p:ext uri="{BB962C8B-B14F-4D97-AF65-F5344CB8AC3E}">
        <p14:creationId xmlns:p14="http://schemas.microsoft.com/office/powerpoint/2010/main" val="42496863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هُدىً ظَاهِرٍ</a:t>
            </a:r>
          </a:p>
        </p:txBody>
      </p:sp>
      <p:sp>
        <p:nvSpPr>
          <p:cNvPr id="12" name="Subtitle 4"/>
          <p:cNvSpPr>
            <a:spLocks noGrp="1"/>
          </p:cNvSpPr>
          <p:nvPr>
            <p:ph type="body" sz="quarter" idx="10"/>
          </p:nvPr>
        </p:nvSpPr>
        <p:spPr>
          <a:xfrm>
            <a:off x="2171700" y="4495801"/>
            <a:ext cx="7848600" cy="1905000"/>
          </a:xfrm>
        </p:spPr>
        <p:txBody>
          <a:bodyPr/>
          <a:lstStyle/>
          <a:p>
            <a:r>
              <a:rPr lang="en-US" dirty="0"/>
              <a:t>with a leader of true guidance who is (Divinely) sustained</a:t>
            </a:r>
          </a:p>
        </p:txBody>
      </p:sp>
    </p:spTree>
    <p:extLst>
      <p:ext uri="{BB962C8B-B14F-4D97-AF65-F5344CB8AC3E}">
        <p14:creationId xmlns:p14="http://schemas.microsoft.com/office/powerpoint/2010/main" val="281048860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نَاطِقٍ </a:t>
            </a:r>
            <a:r>
              <a:rPr lang="ar-SA" dirty="0" err="1"/>
              <a:t>بِٱلْحَقِّ</a:t>
            </a:r>
            <a:r>
              <a:rPr lang="ar-SA" dirty="0"/>
              <a:t> مِنْكُمْ</a:t>
            </a:r>
          </a:p>
        </p:txBody>
      </p:sp>
      <p:sp>
        <p:nvSpPr>
          <p:cNvPr id="12" name="Subtitle 4"/>
          <p:cNvSpPr>
            <a:spLocks noGrp="1"/>
          </p:cNvSpPr>
          <p:nvPr>
            <p:ph type="body" sz="quarter" idx="10"/>
          </p:nvPr>
        </p:nvSpPr>
        <p:spPr>
          <a:xfrm>
            <a:off x="2171700" y="4495801"/>
            <a:ext cx="7848600" cy="1905000"/>
          </a:xfrm>
        </p:spPr>
        <p:txBody>
          <a:bodyPr/>
          <a:lstStyle/>
          <a:p>
            <a:r>
              <a:rPr lang="en-US" dirty="0"/>
              <a:t>and expressing the truth from among you.</a:t>
            </a:r>
          </a:p>
        </p:txBody>
      </p:sp>
    </p:spTree>
    <p:extLst>
      <p:ext uri="{BB962C8B-B14F-4D97-AF65-F5344CB8AC3E}">
        <p14:creationId xmlns:p14="http://schemas.microsoft.com/office/powerpoint/2010/main" val="230700851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 </a:t>
            </a:r>
            <a:r>
              <a:rPr lang="ar-SA" dirty="0" err="1"/>
              <a:t>ٱللَّهَ</a:t>
            </a:r>
            <a:r>
              <a:rPr lang="ar-SA" dirty="0"/>
              <a:t> بِحَقِّكُمْ</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Allah in your names</a:t>
            </a:r>
          </a:p>
        </p:txBody>
      </p:sp>
    </p:spTree>
    <p:extLst>
      <p:ext uri="{BB962C8B-B14F-4D97-AF65-F5344CB8AC3E}">
        <p14:creationId xmlns:p14="http://schemas.microsoft.com/office/powerpoint/2010/main" val="2974545304"/>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وَبِٱلشَّأْنِ</a:t>
            </a:r>
            <a:r>
              <a:rPr lang="ar-SA" dirty="0"/>
              <a:t> </a:t>
            </a:r>
            <a:r>
              <a:rPr lang="ar-SA" dirty="0" err="1"/>
              <a:t>ٱلَّذِي</a:t>
            </a:r>
            <a:r>
              <a:rPr lang="ar-SA" dirty="0"/>
              <a:t> لَكُمْ عِنْدَهُ</a:t>
            </a:r>
          </a:p>
        </p:txBody>
      </p:sp>
      <p:sp>
        <p:nvSpPr>
          <p:cNvPr id="12" name="Subtitle 4"/>
          <p:cNvSpPr>
            <a:spLocks noGrp="1"/>
          </p:cNvSpPr>
          <p:nvPr>
            <p:ph type="body" sz="quarter" idx="10"/>
          </p:nvPr>
        </p:nvSpPr>
        <p:spPr>
          <a:xfrm>
            <a:off x="2171700" y="4495801"/>
            <a:ext cx="7848600" cy="1905000"/>
          </a:xfrm>
        </p:spPr>
        <p:txBody>
          <a:bodyPr/>
          <a:lstStyle/>
          <a:p>
            <a:r>
              <a:rPr lang="en-US" dirty="0"/>
              <a:t>and in the name of the standing that you enjoy with Him</a:t>
            </a:r>
          </a:p>
        </p:txBody>
      </p:sp>
    </p:spTree>
    <p:extLst>
      <p:ext uri="{BB962C8B-B14F-4D97-AF65-F5344CB8AC3E}">
        <p14:creationId xmlns:p14="http://schemas.microsoft.com/office/powerpoint/2010/main" val="339981111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يُعْطِيَنِي بِمُصَابِي بِكُمْ</a:t>
            </a:r>
          </a:p>
        </p:txBody>
      </p:sp>
      <p:sp>
        <p:nvSpPr>
          <p:cNvPr id="12" name="Subtitle 4"/>
          <p:cNvSpPr>
            <a:spLocks noGrp="1"/>
          </p:cNvSpPr>
          <p:nvPr>
            <p:ph type="body" sz="quarter" idx="10"/>
          </p:nvPr>
        </p:nvSpPr>
        <p:spPr>
          <a:xfrm>
            <a:off x="2171700" y="4495801"/>
            <a:ext cx="7848600" cy="1905000"/>
          </a:xfrm>
        </p:spPr>
        <p:txBody>
          <a:bodyPr/>
          <a:lstStyle/>
          <a:p>
            <a:r>
              <a:rPr lang="en-US" dirty="0"/>
              <a:t>to recompense me for my commiserations for you</a:t>
            </a:r>
          </a:p>
        </p:txBody>
      </p:sp>
    </p:spTree>
    <p:extLst>
      <p:ext uri="{BB962C8B-B14F-4D97-AF65-F5344CB8AC3E}">
        <p14:creationId xmlns:p14="http://schemas.microsoft.com/office/powerpoint/2010/main" val="244490069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أَفْضَلَ مَا يُعْطِي مُصَاباً بِمُصِيبَتِهِ</a:t>
            </a:r>
          </a:p>
        </p:txBody>
      </p:sp>
      <p:sp>
        <p:nvSpPr>
          <p:cNvPr id="12" name="Subtitle 4"/>
          <p:cNvSpPr>
            <a:spLocks noGrp="1"/>
          </p:cNvSpPr>
          <p:nvPr>
            <p:ph type="body" sz="quarter" idx="10"/>
          </p:nvPr>
        </p:nvSpPr>
        <p:spPr>
          <a:xfrm>
            <a:off x="2171700" y="4495801"/>
            <a:ext cx="7848600" cy="1905000"/>
          </a:xfrm>
        </p:spPr>
        <p:txBody>
          <a:bodyPr/>
          <a:lstStyle/>
          <a:p>
            <a:r>
              <a:rPr lang="en-US" dirty="0"/>
              <a:t>with the most favorite thing that He ever gives as compensation for misfortunes that has afflicted anyone. </a:t>
            </a:r>
          </a:p>
        </p:txBody>
      </p:sp>
    </p:spTree>
    <p:extLst>
      <p:ext uri="{BB962C8B-B14F-4D97-AF65-F5344CB8AC3E}">
        <p14:creationId xmlns:p14="http://schemas.microsoft.com/office/powerpoint/2010/main" val="3717647275"/>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مُصِيبَةً مَا أَعْظَمَهَا</a:t>
            </a:r>
          </a:p>
        </p:txBody>
      </p:sp>
      <p:sp>
        <p:nvSpPr>
          <p:cNvPr id="12" name="Subtitle 4"/>
          <p:cNvSpPr>
            <a:spLocks noGrp="1"/>
          </p:cNvSpPr>
          <p:nvPr>
            <p:ph type="body" sz="quarter" idx="10"/>
          </p:nvPr>
        </p:nvSpPr>
        <p:spPr>
          <a:xfrm>
            <a:off x="2171700" y="4495801"/>
            <a:ext cx="7848600" cy="1905000"/>
          </a:xfrm>
        </p:spPr>
        <p:txBody>
          <a:bodyPr/>
          <a:lstStyle/>
          <a:p>
            <a:r>
              <a:rPr lang="en-US" dirty="0"/>
              <a:t>(Your) misfortune has been so astounding</a:t>
            </a:r>
          </a:p>
        </p:txBody>
      </p:sp>
    </p:spTree>
    <p:extLst>
      <p:ext uri="{BB962C8B-B14F-4D97-AF65-F5344CB8AC3E}">
        <p14:creationId xmlns:p14="http://schemas.microsoft.com/office/powerpoint/2010/main" val="655578126"/>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وَأَعْظَمَ رَزِيَّتَهَا فِي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 catastrophic for Islam</a:t>
            </a:r>
          </a:p>
        </p:txBody>
      </p:sp>
    </p:spTree>
    <p:extLst>
      <p:ext uri="{BB962C8B-B14F-4D97-AF65-F5344CB8AC3E}">
        <p14:creationId xmlns:p14="http://schemas.microsoft.com/office/powerpoint/2010/main" val="445313541"/>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جَمِيعِ </a:t>
            </a:r>
            <a:r>
              <a:rPr lang="ar-SA" dirty="0" err="1"/>
              <a:t>ٱلسَّمَاوَاتِ</a:t>
            </a:r>
            <a:r>
              <a:rPr lang="ar-SA" dirty="0"/>
              <a:t> </a:t>
            </a:r>
            <a:r>
              <a:rPr lang="ar-SA" dirty="0" err="1"/>
              <a:t>وَٱلأَرْضِ</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all the heavens and the entire earth.</a:t>
            </a:r>
          </a:p>
        </p:txBody>
      </p:sp>
    </p:spTree>
    <p:extLst>
      <p:ext uri="{BB962C8B-B14F-4D97-AF65-F5344CB8AC3E}">
        <p14:creationId xmlns:p14="http://schemas.microsoft.com/office/powerpoint/2010/main" val="407360932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in this situation of mine</a:t>
            </a:r>
          </a:p>
        </p:txBody>
      </p:sp>
    </p:spTree>
    <p:extLst>
      <p:ext uri="{BB962C8B-B14F-4D97-AF65-F5344CB8AC3E}">
        <p14:creationId xmlns:p14="http://schemas.microsoft.com/office/powerpoint/2010/main" val="22048859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فَاطِمَةَ سَيِّدَةِ نِسَاءِ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Fatimah, the doyenne of the women of the worlds.</a:t>
            </a:r>
          </a:p>
        </p:txBody>
      </p:sp>
    </p:spTree>
    <p:extLst>
      <p:ext uri="{BB962C8B-B14F-4D97-AF65-F5344CB8AC3E}">
        <p14:creationId xmlns:p14="http://schemas.microsoft.com/office/powerpoint/2010/main" val="250474425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مِمَّنْ تَنَالُهُ مِنْكَ صَلَوَاتٌ وَرَحْمَةٌ وَمَغْفِرَةٌ</a:t>
            </a:r>
          </a:p>
        </p:txBody>
      </p:sp>
      <p:sp>
        <p:nvSpPr>
          <p:cNvPr id="12" name="Subtitle 4"/>
          <p:cNvSpPr>
            <a:spLocks noGrp="1"/>
          </p:cNvSpPr>
          <p:nvPr>
            <p:ph type="body" sz="quarter" idx="10"/>
          </p:nvPr>
        </p:nvSpPr>
        <p:spPr>
          <a:xfrm>
            <a:off x="2171700" y="4495801"/>
            <a:ext cx="7848600" cy="1905000"/>
          </a:xfrm>
        </p:spPr>
        <p:txBody>
          <a:bodyPr/>
          <a:lstStyle/>
          <a:p>
            <a:r>
              <a:rPr lang="en-US" dirty="0"/>
              <a:t>one of those who receive blessings, mercy, and forgiveness from You.</a:t>
            </a:r>
          </a:p>
        </p:txBody>
      </p:sp>
    </p:spTree>
    <p:extLst>
      <p:ext uri="{BB962C8B-B14F-4D97-AF65-F5344CB8AC3E}">
        <p14:creationId xmlns:p14="http://schemas.microsoft.com/office/powerpoint/2010/main" val="990580501"/>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a:t>
            </a:r>
            <a:r>
              <a:rPr lang="ar-SA" dirty="0"/>
              <a:t> مَحْيَايَ مَحْيَا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my lifetime in the same way as Muhammad and Muhammad’s Household lived</a:t>
            </a:r>
          </a:p>
        </p:txBody>
      </p:sp>
    </p:spTree>
    <p:extLst>
      <p:ext uri="{BB962C8B-B14F-4D97-AF65-F5344CB8AC3E}">
        <p14:creationId xmlns:p14="http://schemas.microsoft.com/office/powerpoint/2010/main" val="507656945"/>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وَمَمَاتِي مَمَاتَ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die on the same principles on which Muhammad and Muhammad’s Household died.</a:t>
            </a:r>
          </a:p>
        </p:txBody>
      </p:sp>
    </p:spTree>
    <p:extLst>
      <p:ext uri="{BB962C8B-B14F-4D97-AF65-F5344CB8AC3E}">
        <p14:creationId xmlns:p14="http://schemas.microsoft.com/office/powerpoint/2010/main" val="4066067718"/>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 هٰذَا يَوْمٌ تَبَرَّكَتْ بِهِ بَنُو أُمَيَّةَ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this </a:t>
            </a:r>
            <a:r>
              <a:rPr lang="en-US" dirty="0" err="1"/>
              <a:t>dayhas</a:t>
            </a:r>
            <a:r>
              <a:rPr lang="en-US" dirty="0"/>
              <a:t> been regarded as blessed day by the descendants of </a:t>
            </a:r>
            <a:r>
              <a:rPr lang="en-US" dirty="0" err="1"/>
              <a:t>Umayyah</a:t>
            </a:r>
            <a:endParaRPr lang="en-US" dirty="0"/>
          </a:p>
        </p:txBody>
      </p:sp>
    </p:spTree>
    <p:extLst>
      <p:ext uri="{BB962C8B-B14F-4D97-AF65-F5344CB8AC3E}">
        <p14:creationId xmlns:p14="http://schemas.microsoft.com/office/powerpoint/2010/main" val="1396300958"/>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آكِلَةِ </a:t>
            </a:r>
            <a:r>
              <a:rPr lang="ar-SA" dirty="0" err="1"/>
              <a:t>ٱلْأَكـبَادِ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by the son of the liver-eater woman,</a:t>
            </a:r>
          </a:p>
        </p:txBody>
      </p:sp>
    </p:spTree>
    <p:extLst>
      <p:ext uri="{BB962C8B-B14F-4D97-AF65-F5344CB8AC3E}">
        <p14:creationId xmlns:p14="http://schemas.microsoft.com/office/powerpoint/2010/main" val="2018614314"/>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ٱللَّعِينُ</a:t>
            </a:r>
            <a:r>
              <a:rPr lang="ar-SA" dirty="0"/>
              <a:t> </a:t>
            </a:r>
            <a:r>
              <a:rPr lang="ar-SA" dirty="0" err="1"/>
              <a:t>ٱبْنُ</a:t>
            </a:r>
            <a:r>
              <a:rPr lang="ar-SA" dirty="0"/>
              <a:t> </a:t>
            </a:r>
            <a:r>
              <a:rPr lang="ar-SA" dirty="0" err="1"/>
              <a:t>ٱللَّعِينِ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 one who is been withhold of any blessings and son of the whom has been withhold of any blessings</a:t>
            </a:r>
          </a:p>
        </p:txBody>
      </p:sp>
    </p:spTree>
    <p:extLst>
      <p:ext uri="{BB962C8B-B14F-4D97-AF65-F5344CB8AC3E}">
        <p14:creationId xmlns:p14="http://schemas.microsoft.com/office/powerpoint/2010/main" val="980301184"/>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a:t>
            </a:r>
            <a:r>
              <a:rPr lang="en-CA" dirty="0"/>
              <a:t>]</a:t>
            </a:r>
            <a:r>
              <a:rPr lang="ar-SA" dirty="0"/>
              <a:t>لِسَانِكَ</a:t>
            </a:r>
            <a:r>
              <a:rPr lang="en-CA" dirty="0"/>
              <a:t>[</a:t>
            </a:r>
            <a:r>
              <a:rPr lang="ar-SA" dirty="0"/>
              <a:t> وَلِسَانِ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by the tongue of You and by the tongue of Your Prophet, Allah’s peace be upon him and his progeny,</a:t>
            </a:r>
          </a:p>
        </p:txBody>
      </p:sp>
    </p:spTree>
    <p:extLst>
      <p:ext uri="{BB962C8B-B14F-4D97-AF65-F5344CB8AC3E}">
        <p14:creationId xmlns:p14="http://schemas.microsoft.com/office/powerpoint/2010/main" val="3841479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كُلِّ مَوْطِنٍ وَمَوْقِفٍ</a:t>
            </a:r>
          </a:p>
        </p:txBody>
      </p:sp>
      <p:sp>
        <p:nvSpPr>
          <p:cNvPr id="12" name="Subtitle 4"/>
          <p:cNvSpPr>
            <a:spLocks noGrp="1"/>
          </p:cNvSpPr>
          <p:nvPr>
            <p:ph type="body" sz="quarter" idx="10"/>
          </p:nvPr>
        </p:nvSpPr>
        <p:spPr>
          <a:xfrm>
            <a:off x="2171700" y="4495801"/>
            <a:ext cx="7848600" cy="1905000"/>
          </a:xfrm>
        </p:spPr>
        <p:txBody>
          <a:bodyPr/>
          <a:lstStyle/>
          <a:p>
            <a:r>
              <a:rPr lang="en-US" dirty="0"/>
              <a:t>on every occasion and in every situation,</a:t>
            </a:r>
          </a:p>
        </p:txBody>
      </p:sp>
    </p:spTree>
    <p:extLst>
      <p:ext uri="{BB962C8B-B14F-4D97-AF65-F5344CB8AC3E}">
        <p14:creationId xmlns:p14="http://schemas.microsoft.com/office/powerpoint/2010/main" val="513616603"/>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وَقَفَ فِيهِ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which Your Prophet, Allah’s peace be upon him and his progeny, attended.</a:t>
            </a:r>
          </a:p>
        </p:txBody>
      </p:sp>
    </p:spTree>
    <p:extLst>
      <p:ext uri="{BB962C8B-B14F-4D97-AF65-F5344CB8AC3E}">
        <p14:creationId xmlns:p14="http://schemas.microsoft.com/office/powerpoint/2010/main" val="3124481252"/>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أَبَا سُفْيَانَ وَمُعَاوِيَةَ وَيَزيدَ بْنَ مُعَاوِيَةَ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Abu-Sufyan, Mu`awiyah, and Yazid son of Mu`awiyah.</a:t>
            </a:r>
          </a:p>
        </p:txBody>
      </p:sp>
    </p:spTree>
    <p:extLst>
      <p:ext uri="{BB962C8B-B14F-4D97-AF65-F5344CB8AC3E}">
        <p14:creationId xmlns:p14="http://schemas.microsoft.com/office/powerpoint/2010/main" val="39200462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ثَارَ </a:t>
            </a:r>
            <a:r>
              <a:rPr lang="ar-SA" dirty="0" err="1"/>
              <a:t>ٱللَّهِ</a:t>
            </a:r>
            <a:r>
              <a:rPr lang="ar-SA" dirty="0"/>
              <a:t> وَاَبْنَ </a:t>
            </a:r>
            <a:r>
              <a:rPr lang="ar-SA" dirty="0" err="1"/>
              <a:t>ثَارِهِ</a:t>
            </a:r>
            <a:br>
              <a:rPr lang="ar-SA" dirty="0"/>
            </a:br>
            <a:r>
              <a:rPr lang="ar-SA" dirty="0" err="1"/>
              <a:t>وَٱلْوِتْرَ</a:t>
            </a:r>
            <a:r>
              <a:rPr lang="ar-SA" dirty="0"/>
              <a:t> </a:t>
            </a:r>
            <a:r>
              <a:rPr lang="ar-SA" dirty="0" err="1"/>
              <a:t>ٱلْمَوْتُورَ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vengeance of Allah, son of His vengeance, and the unavenged so far.</a:t>
            </a:r>
          </a:p>
        </p:txBody>
      </p:sp>
    </p:spTree>
    <p:extLst>
      <p:ext uri="{BB962C8B-B14F-4D97-AF65-F5344CB8AC3E}">
        <p14:creationId xmlns:p14="http://schemas.microsoft.com/office/powerpoint/2010/main" val="1401381493"/>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عَلَيْهِمْ مِنْكَ </a:t>
            </a:r>
            <a:r>
              <a:rPr lang="ar-SA" dirty="0" err="1"/>
              <a:t>ٱللَّعْنَةُ</a:t>
            </a:r>
            <a:r>
              <a:rPr lang="ar-SA" dirty="0"/>
              <a:t> أَبَدَ </a:t>
            </a:r>
            <a:r>
              <a:rPr lang="ar-SA" dirty="0" err="1"/>
              <a:t>ٱلآبِدِينَ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May You withhold blessings from them incessantly and everlastingly.</a:t>
            </a:r>
          </a:p>
        </p:txBody>
      </p:sp>
    </p:spTree>
    <p:extLst>
      <p:ext uri="{BB962C8B-B14F-4D97-AF65-F5344CB8AC3E}">
        <p14:creationId xmlns:p14="http://schemas.microsoft.com/office/powerpoint/2010/main" val="2697732218"/>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وَهٰذَا</a:t>
            </a:r>
            <a:r>
              <a:rPr lang="ar-SA" dirty="0"/>
              <a:t> يَوْمٌ فَرِحَتْ بِهِ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This is the day on which the family of Ziyad and the family of Marwan gloated</a:t>
            </a:r>
          </a:p>
        </p:txBody>
      </p:sp>
    </p:spTree>
    <p:extLst>
      <p:ext uri="{BB962C8B-B14F-4D97-AF65-F5344CB8AC3E}">
        <p14:creationId xmlns:p14="http://schemas.microsoft.com/office/powerpoint/2010/main" val="2166957151"/>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بِقَتْلِهِمُ </a:t>
            </a:r>
            <a:r>
              <a:rPr lang="ar-SA" dirty="0" err="1"/>
              <a:t>ٱلْحُسَيْنَ</a:t>
            </a:r>
            <a:r>
              <a:rPr lang="ar-SA" dirty="0"/>
              <a:t> صَلَوَاتُ </a:t>
            </a:r>
            <a:r>
              <a:rPr lang="ar-SA" dirty="0" err="1"/>
              <a:t>ٱللَّهِ</a:t>
            </a:r>
            <a:r>
              <a:rPr lang="ar-SA" dirty="0"/>
              <a:t> عَلَيْهِ</a:t>
            </a:r>
          </a:p>
        </p:txBody>
      </p:sp>
      <p:sp>
        <p:nvSpPr>
          <p:cNvPr id="12" name="Subtitle 4"/>
          <p:cNvSpPr>
            <a:spLocks noGrp="1"/>
          </p:cNvSpPr>
          <p:nvPr>
            <p:ph type="body" sz="quarter" idx="10"/>
          </p:nvPr>
        </p:nvSpPr>
        <p:spPr>
          <a:xfrm>
            <a:off x="2171700" y="4495801"/>
            <a:ext cx="7848600" cy="1905000"/>
          </a:xfrm>
        </p:spPr>
        <p:txBody>
          <a:bodyPr/>
          <a:lstStyle/>
          <a:p>
            <a:r>
              <a:rPr lang="en-US" dirty="0"/>
              <a:t>because they had killed al-</a:t>
            </a:r>
            <a:r>
              <a:rPr lang="en-US" dirty="0" err="1"/>
              <a:t>Husayn</a:t>
            </a:r>
            <a:r>
              <a:rPr lang="en-US" dirty="0"/>
              <a:t>, Allah’s blessings be upon him.</a:t>
            </a:r>
          </a:p>
        </p:txBody>
      </p:sp>
    </p:spTree>
    <p:extLst>
      <p:ext uri="{BB962C8B-B14F-4D97-AF65-F5344CB8AC3E}">
        <p14:creationId xmlns:p14="http://schemas.microsoft.com/office/powerpoint/2010/main" val="1045704591"/>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فَضَاعِفْ عَلَيْهِمُ </a:t>
            </a:r>
            <a:r>
              <a:rPr lang="ar-SA" dirty="0" err="1"/>
              <a:t>ٱللَّعْنَ</a:t>
            </a:r>
            <a:r>
              <a:rPr lang="ar-SA" dirty="0"/>
              <a:t> مِنْكَ </a:t>
            </a:r>
            <a:r>
              <a:rPr lang="ar-SA" dirty="0" err="1"/>
              <a:t>وَٱلْعَذَابَ</a:t>
            </a:r>
            <a:r>
              <a:rPr lang="ar-SA" dirty="0"/>
              <a:t> </a:t>
            </a:r>
            <a:r>
              <a:rPr lang="en-CA" dirty="0"/>
              <a:t>]</a:t>
            </a:r>
            <a:r>
              <a:rPr lang="ar-SA" dirty="0" err="1"/>
              <a:t>ٱلالِيمَ</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O Allah, please withhold your blessings from them and double for them the painful chastisement.</a:t>
            </a:r>
          </a:p>
          <a:p>
            <a:endParaRPr lang="en-US" dirty="0"/>
          </a:p>
        </p:txBody>
      </p:sp>
    </p:spTree>
    <p:extLst>
      <p:ext uri="{BB962C8B-B14F-4D97-AF65-F5344CB8AC3E}">
        <p14:creationId xmlns:p14="http://schemas.microsoft.com/office/powerpoint/2010/main" val="3615401832"/>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إِنِّي أَتَقَرَّبُ إِلَيْكَ فِي هٰذَا </a:t>
            </a:r>
            <a:r>
              <a:rPr lang="ar-SA" dirty="0" err="1"/>
              <a:t>ٱلْيَوْمِ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do seek nearness to You on this day,</a:t>
            </a:r>
          </a:p>
        </p:txBody>
      </p:sp>
    </p:spTree>
    <p:extLst>
      <p:ext uri="{BB962C8B-B14F-4D97-AF65-F5344CB8AC3E}">
        <p14:creationId xmlns:p14="http://schemas.microsoft.com/office/powerpoint/2010/main" val="1634298014"/>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مَوْقِفِي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on this occasion,</a:t>
            </a:r>
          </a:p>
        </p:txBody>
      </p:sp>
    </p:spTree>
    <p:extLst>
      <p:ext uri="{BB962C8B-B14F-4D97-AF65-F5344CB8AC3E}">
        <p14:creationId xmlns:p14="http://schemas.microsoft.com/office/powerpoint/2010/main" val="1443640532"/>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وَأَيَّامِ حَيَاتِي</a:t>
            </a:r>
          </a:p>
        </p:txBody>
      </p:sp>
      <p:sp>
        <p:nvSpPr>
          <p:cNvPr id="12" name="Subtitle 4"/>
          <p:cNvSpPr>
            <a:spLocks noGrp="1"/>
          </p:cNvSpPr>
          <p:nvPr>
            <p:ph type="body" sz="quarter" idx="10"/>
          </p:nvPr>
        </p:nvSpPr>
        <p:spPr>
          <a:xfrm>
            <a:off x="2171700" y="4495801"/>
            <a:ext cx="7848600" cy="1905000"/>
          </a:xfrm>
        </p:spPr>
        <p:txBody>
          <a:bodyPr/>
          <a:lstStyle/>
          <a:p>
            <a:r>
              <a:rPr lang="en-US" dirty="0"/>
              <a:t>and on all the days of my lifetime,</a:t>
            </a:r>
          </a:p>
        </p:txBody>
      </p:sp>
    </p:spTree>
    <p:extLst>
      <p:ext uri="{BB962C8B-B14F-4D97-AF65-F5344CB8AC3E}">
        <p14:creationId xmlns:p14="http://schemas.microsoft.com/office/powerpoint/2010/main" val="1687600945"/>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بِٱلْبَرَاءَةِ</a:t>
            </a:r>
            <a:r>
              <a:rPr lang="ar-SA" dirty="0"/>
              <a:t> مِنْهُمْ </a:t>
            </a:r>
            <a:r>
              <a:rPr lang="ar-SA" dirty="0" err="1"/>
              <a:t>وَٱللَّعْنَةِ</a:t>
            </a:r>
            <a:r>
              <a:rPr lang="ar-SA" dirty="0"/>
              <a:t> عَلَيْهِمْ</a:t>
            </a:r>
          </a:p>
        </p:txBody>
      </p:sp>
      <p:sp>
        <p:nvSpPr>
          <p:cNvPr id="12" name="Subtitle 4"/>
          <p:cNvSpPr>
            <a:spLocks noGrp="1"/>
          </p:cNvSpPr>
          <p:nvPr>
            <p:ph type="body" sz="quarter" idx="10"/>
          </p:nvPr>
        </p:nvSpPr>
        <p:spPr>
          <a:xfrm>
            <a:off x="2171700" y="4495801"/>
            <a:ext cx="7848600" cy="1905000"/>
          </a:xfrm>
        </p:spPr>
        <p:txBody>
          <a:bodyPr/>
          <a:lstStyle/>
          <a:p>
            <a:r>
              <a:rPr lang="en-US" dirty="0"/>
              <a:t>by repudiating these and invoking Your punishment upon them,</a:t>
            </a:r>
          </a:p>
        </p:txBody>
      </p:sp>
    </p:spTree>
    <p:extLst>
      <p:ext uri="{BB962C8B-B14F-4D97-AF65-F5344CB8AC3E}">
        <p14:creationId xmlns:p14="http://schemas.microsoft.com/office/powerpoint/2010/main" val="2181387509"/>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وَبِٱلْمُوَالاَةِ</a:t>
            </a:r>
            <a:r>
              <a:rPr lang="ar-SA" dirty="0"/>
              <a:t> لِنَبِيِّكَ وَآلِ نَبِيِّكَ</a:t>
            </a:r>
          </a:p>
        </p:txBody>
      </p:sp>
      <p:sp>
        <p:nvSpPr>
          <p:cNvPr id="12" name="Subtitle 4"/>
          <p:cNvSpPr>
            <a:spLocks noGrp="1"/>
          </p:cNvSpPr>
          <p:nvPr>
            <p:ph type="body" sz="quarter" idx="10"/>
          </p:nvPr>
        </p:nvSpPr>
        <p:spPr>
          <a:xfrm>
            <a:off x="2171700" y="4495801"/>
            <a:ext cx="7848600" cy="1905000"/>
          </a:xfrm>
        </p:spPr>
        <p:txBody>
          <a:bodyPr/>
          <a:lstStyle/>
          <a:p>
            <a:r>
              <a:rPr lang="en-US" dirty="0"/>
              <a:t>and by declaring loyalty to Your Prophet and Your Prophet’s Household,</a:t>
            </a:r>
          </a:p>
        </p:txBody>
      </p:sp>
    </p:spTree>
    <p:extLst>
      <p:ext uri="{BB962C8B-B14F-4D97-AF65-F5344CB8AC3E}">
        <p14:creationId xmlns:p14="http://schemas.microsoft.com/office/powerpoint/2010/main" val="599113010"/>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عَلَيْهِ وَ</a:t>
            </a:r>
            <a:r>
              <a:rPr lang="en-CA" dirty="0"/>
              <a:t>[</a:t>
            </a:r>
            <a:r>
              <a:rPr lang="ar-SA" dirty="0"/>
              <a:t>عَلَيْهِمُ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and] them.</a:t>
            </a:r>
          </a:p>
        </p:txBody>
      </p:sp>
    </p:spTree>
    <p:extLst>
      <p:ext uri="{BB962C8B-B14F-4D97-AF65-F5344CB8AC3E}">
        <p14:creationId xmlns:p14="http://schemas.microsoft.com/office/powerpoint/2010/main" val="1211882714"/>
      </p:ext>
    </p:extLst>
  </p:cSld>
  <p:clrMapOvr>
    <a:masterClrMapping/>
  </p:clrMapOvr>
  <p:transition>
    <p:fade/>
  </p:transition>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2297</Words>
  <PresentationFormat>Widescreen</PresentationFormat>
  <Paragraphs>270</Paragraphs>
  <Slides>132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132</vt:i4>
      </vt:variant>
    </vt:vector>
  </HeadingPairs>
  <TitlesOfParts>
    <vt:vector size="139" baseType="lpstr">
      <vt:lpstr>Abbas</vt:lpstr>
      <vt:lpstr>Arabic Typesetting</vt:lpstr>
      <vt:lpstr>Arial</vt:lpstr>
      <vt:lpstr>Calibri</vt:lpstr>
      <vt:lpstr>Calibri Light</vt:lpstr>
      <vt:lpstr>AZ Duas</vt:lpstr>
      <vt:lpstr>Default Design</vt:lpstr>
      <vt:lpstr>PowerPoint Presentation</vt:lpstr>
      <vt:lpstr>أَللّٰهُمَّ صَلِّ عَلٰى مُحَمَّدٍ وَآلِ مُحَمَّدٍ</vt:lpstr>
      <vt:lpstr>بِسْمِ اللّٰهِ الرَّحْمٰنِ الرَّحِيمِ</vt:lpstr>
      <vt:lpstr>اَلسَّلاَمُ عَلَيْكَ يَا أَبَا عَبْدِ ٱللَّهِ</vt:lpstr>
      <vt:lpstr>اَلسَّلاَمُ عَلَيْكَ يَا بْنَ رَسُولِ ٱللَّهِ</vt:lpstr>
      <vt:lpstr>اَلسَّلاَمُ عَلَيْكَ يَا بْنَ اَمِيرِ ٱلْمُؤْمِنِينَ</vt:lpstr>
      <vt:lpstr>وَٱبْنَ سَيِّدِ ٱلْوَصِيِّينَ</vt:lpstr>
      <vt:lpstr>اَلسَّلاَمُ عَلَيْكَ يَا بْنَ فَاطِمَةَ سَيِّدَةِ نِسَاءِ ٱلْعَالَمِينَ</vt:lpstr>
      <vt:lpstr>اَلسَّلاَمُ عَلَيْكَ يَا ثَارَ ٱللَّهِ وَاَبْنَ ثَارِهِ وَٱلْوِتْرَ ٱلْمَوْتُورَ</vt:lpstr>
      <vt:lpstr>اَلسَّلاَمُ عَلَيْكَ وَعَلَى ٱلْاَرْوَاحِ ٱلَّتِي حَلَّتْ بِفِنَائِكَ</vt:lpstr>
      <vt:lpstr>عَلَيْكُمْ مِنِّي جَمِيعاً سَلاَمُ ٱللَّهِ اَبَداً</vt:lpstr>
      <vt:lpstr>مَا بَقِيتُ وَبَقِيَ ٱللَّيْلُ وَٱلنَّهَارُ</vt:lpstr>
      <vt:lpstr>يَا أَبَا عَبْدِ ٱللَّهِ</vt:lpstr>
      <vt:lpstr>لَقَدْ عَظُمَتِ ٱلرَّزِيَّةُ</vt:lpstr>
      <vt:lpstr>وَجَلَّتْ وَعَظُمَتِ ٱلْمُصيبَةُ بِكَ</vt:lpstr>
      <vt:lpstr>عَلَيْنَا وَعَلٰى جَمِيعِ أَهْلِ ٱلْإِسْلاَمِ</vt:lpstr>
      <vt:lpstr>وَجَلَّتْ وَعَظُمَتْ مُصِيبَتُكَ</vt:lpstr>
      <vt:lpstr>فِي ٱلسَّمَاوَاتِ عَلٰى جَمِيعِ أَهْلِ ٱلسَّمَاوَاتِ</vt:lpstr>
      <vt:lpstr>فَلَعَنَ ٱللَّهُ أُمَّةً أَسَّسَتْ أَسَاسَ ٱلظُّلْمِ وَٱلْجَوْرِ</vt:lpstr>
      <vt:lpstr>عَلَيْكُمْ أَهْلَ ٱلْبَيْتِ</vt:lpstr>
      <vt:lpstr>وَلَعَنَ ٱللَّهُ أُمَّةً دَفَعَتْكُمْ عَنْ مَقَامِكُمْ وَأَزَالَتْكُمْ عَنْ مَرَاتِبِكُمُ ٱلَّتِي رَتَّبَكُمُ ٱللَّهُ فِيهَا</vt:lpstr>
      <vt:lpstr>وَلَعَنَ ٱللَّهُ أُمَّةً قَتَلَتْكُمْ</vt:lpstr>
      <vt:lpstr>وَلَعَنَ ٱللَّهُ ٱلْمُمَهِّدِينَ لَهُمْ</vt:lpstr>
      <vt:lpstr>بِٱلتَّمْكِينِ مِنْ قِتَالِكُمْ</vt:lpstr>
      <vt:lpstr>بَرِئْتُ إِلَى ٱللَّهِ وَإِلَيْكُمْ مِنْهُمْ</vt:lpstr>
      <vt:lpstr>وَ ]مِنْ[ اَشْيَاعِهِمْ وَاَتْبَاعِهِمْ وَاَوْلِيَائِهِمْ</vt:lpstr>
      <vt:lpstr>يَا أَبَا عَبْدِ ٱللَّهِ</vt:lpstr>
      <vt:lpstr>إِنِّي سِلْمٌ لِمَنْ سَالَمَكُمْ</vt:lpstr>
      <vt:lpstr>وَحَرْبٌ لِمَنْ حَارَبَكُمْ إِلٰى يَوْمِ ٱلْقِيَامَةِ</vt:lpstr>
      <vt:lpstr>وَلَعَنَ ٱللَّهُ آلَ زِيَادٍ وَآلَ مَرْوَانَ</vt:lpstr>
      <vt:lpstr>وَلَعَنَ ٱللَّهُ بَنِي أُمَيَّةَ قَاطِبَةً</vt:lpstr>
      <vt:lpstr>وَلَعَنَ ٱللَّهُ ٱبْنَ مَرْجَانَةَ</vt:lpstr>
      <vt:lpstr>وَلَعَنَ ٱللَّهُ عُمَرَ بْنَ سَعْدٍ</vt:lpstr>
      <vt:lpstr>وَلَعَنَ ٱللَّهُ شِمْراً</vt:lpstr>
      <vt:lpstr>وَلَعَنَ ٱللَّهُ أُمَّةً أَسْرَجَتْ وَأَلْجَمَتْ</vt:lpstr>
      <vt:lpstr>وَتَنَقَّبَتْ لِقِتَالِكَ</vt:lpstr>
      <vt:lpstr>بِأَبِي أَنْتَ وَأُمِّي</vt:lpstr>
      <vt:lpstr>لَقَدْ عَظُمَ مُصَابِي بِكَ</vt:lpstr>
      <vt:lpstr>فَأَسْأَلُ ٱللّٰهَ ٱلَّذِي أَكْرَمَ مَقَامَكَ وَأَكْرَمَنِي] بِکَ[</vt:lpstr>
      <vt:lpstr>أَنْ يَرْزُقَنِي طَلَبَ ثَارِكَ</vt:lpstr>
      <vt:lpstr>مَعَ إِمَامٍ مَنْصُورٍ مِنْ أَهْلِ بَيْتِ مُحَمَّدٍ</vt:lpstr>
      <vt:lpstr>صَلَّى ٱللّٰهُ عَلَيْهِ وَآلِهِ</vt:lpstr>
      <vt:lpstr>أَللّٰهُمَّ ٱجْعَلْنِي عِنْدَكَ وَجِيهاً</vt:lpstr>
      <vt:lpstr>بِٱلْحُسَيْنِ عَلَيْهِ ٱلسَّلاَمُ فِي ٱلدُّنْيَا وَٱلآخِرَةِ</vt:lpstr>
      <vt:lpstr>يَا أَبَا عَبْدِ ٱللَّهِ</vt:lpstr>
      <vt:lpstr>إِنِّي أَتَقَرَّبُ إِلَى ٱللَّهِ وَإِلٰى رَسُولِهِ</vt:lpstr>
      <vt:lpstr>وَإِلٰى أَمِيرِ ٱلْمُؤْمِنِينَ وَإِلٰى فَاطِمَةَ</vt:lpstr>
      <vt:lpstr>وَإِلَى ٱلْحَسَنِ وَإِلَيْكَ بِمُوَالاَتِكَ</vt:lpstr>
      <vt:lpstr>وَبِٱلْبَرَاءَةِ مِمَّنْ أَسَّسَ أَسَاسَ ذٰلِكَ</vt:lpstr>
      <vt:lpstr>وَبَنٰى عَلَيْهِ بُنْيَانَهُ</vt:lpstr>
      <vt:lpstr>وَجَرٰى فِي ظُلْمِهِ وَجَوْرِهِ عَلَيْكُمْ وَعَلٰى أَشْيَاعِكُمْ</vt:lpstr>
      <vt:lpstr>بَرِئْتُ إِلَى ٱللَّهِ وَإِلَيْكُمْ مِنْهُمْ</vt:lpstr>
      <vt:lpstr>وَأَتَقَرَّبُ إِلَى ٱللَّهِ ثُمَّ إِلَيْكُمْ</vt:lpstr>
      <vt:lpstr>بِمُوَالاَتِكُمْ وَمُوَالاَةِ وَلِيِّكُمْ</vt:lpstr>
      <vt:lpstr>وَبِٱلْبَرَاءَةِ مِنْ أَعْدَائِكُمْ</vt:lpstr>
      <vt:lpstr>وَٱلنَّاصِبِينَ لَكُمُ ٱلْحَرْبَ</vt:lpstr>
      <vt:lpstr>وَبِٱلْبَرَاءَةِ مِنْ أَشْيَاعِهِمْ وَأَتْبَاعِهِمْ</vt:lpstr>
      <vt:lpstr>إِنِّي سِلْمٌ لِمَنْ سَالَمَكُمْ</vt:lpstr>
      <vt:lpstr>وَحَرْبٌ لِمَنْ حَارَبَكُمْ</vt:lpstr>
      <vt:lpstr>وَوَلِيٌّ لِمَنْ وَالاَكُمْ</vt:lpstr>
      <vt:lpstr>وَعَدُوٌّ لِمَنْ عَادَاكُمْ</vt:lpstr>
      <vt:lpstr>فَأَسْأَلُ ٱللَّهَ ٱلَّذِي أَكْرَمَنِي بِمَعْرِفَتِكُمْ</vt:lpstr>
      <vt:lpstr>وَمَعْرِفَةِ أَوْلِيَائِكُمْ</vt:lpstr>
      <vt:lpstr>وَرَزَقَنِيَ ٱلْبَرَاءَةَ مِنْ أَعْدَائِكُمْ</vt:lpstr>
      <vt:lpstr>أَنْ يَجْعَلَنِي مَعَكُمْ فِي ٱلدُّنْيَا وَٱلآخِرَةِ</vt:lpstr>
      <vt:lpstr>وَأَنْ يُثَبِّتَ لِي عِنْدَكُمْ قَدَمَ صِدْقٍ</vt:lpstr>
      <vt:lpstr>فِي ٱلدُّنْيَا وَٱلآخِرَةِ</vt:lpstr>
      <vt:lpstr>وَأَسْأَلُهُ أَنْ يُبَلِّغَنِي ٱلْمَقَامَ ٱلْمَحْمُودَ لَكُمْ عِنْدَ ٱللَّهِ</vt:lpstr>
      <vt:lpstr>وَأَنْ يَرْزُقَنِي طَلَبَ ثَارِي</vt:lpstr>
      <vt:lpstr>مَعَ إِمَامٍ هُدىً ظَاهِرٍ</vt:lpstr>
      <vt:lpstr>نَاطِقٍ بِٱلْحَقِّ مِنْكُمْ</vt:lpstr>
      <vt:lpstr>وَأَسْأَلُ ٱللَّهَ بِحَقِّكُمْ</vt:lpstr>
      <vt:lpstr>وَبِٱلشَّأْنِ ٱلَّذِي لَكُمْ عِنْدَهُ</vt:lpstr>
      <vt:lpstr>أَنْ يُعْطِيَنِي بِمُصَابِي بِكُمْ</vt:lpstr>
      <vt:lpstr>أَفْضَلَ مَا يُعْطِي مُصَاباً بِمُصِيبَتِهِ</vt:lpstr>
      <vt:lpstr>مُصِيبَةً مَا أَعْظَمَهَا</vt:lpstr>
      <vt:lpstr>وَأَعْظَمَ رَزِيَّتَهَا فِي ٱلإِسْلاَمِ</vt:lpstr>
      <vt:lpstr>وَفِي جَمِيعِ ٱلسَّمَاوَاتِ وَٱلأَرْضِ</vt:lpstr>
      <vt:lpstr>أَللّٰهُمَّ ٱجْعَلْنِي فِي مَقَامِي هٰذَا</vt:lpstr>
      <vt:lpstr>مِمَّنْ تَنَالُهُ مِنْكَ صَلَوَاتٌ وَرَحْمَةٌ وَمَغْفِرَةٌ</vt:lpstr>
      <vt:lpstr>أَللّٰهُمَّ ٱجْعَلْ مَحْيَايَ مَحْيَا مُحَمَّدٍ وَآلِ مُحَمَّدٍ</vt:lpstr>
      <vt:lpstr>وَمَمَاتِي مَمَاتَ مُحَمَّدٍ وَآلِ مُحَمَّدٍ</vt:lpstr>
      <vt:lpstr>أَللّٰهُمَّ إِنَّ هٰذَا يَوْمٌ تَبَرَّكَتْ بِهِ بَنُو أُمَيَّةَ</vt:lpstr>
      <vt:lpstr>وَٱبْنُ آكِلَةِ ٱلْأَكـبَادِ</vt:lpstr>
      <vt:lpstr>ٱللَّعِينُ ٱبْنُ ٱللَّعِينِ</vt:lpstr>
      <vt:lpstr>عَلٰى ]لِسَانِكَ[ وَلِسَانِ نَبِيِّكَ ]صَلَّى ٱللَّهُ عَلَيْهِ وَآلِهِ [</vt:lpstr>
      <vt:lpstr>فِي كُلِّ مَوْطِنٍ وَمَوْقِفٍ</vt:lpstr>
      <vt:lpstr>وَقَفَ فِيهِ نَبِيُّكَ ]صَلَّى ٱللَّهُ عَلَيْهِ وَآلِهِ [</vt:lpstr>
      <vt:lpstr>أَللّٰهُمَّ ٱلْعَنْ أَبَا سُفْيَانَ وَمُعَاوِيَةَ وَيَزيدَ بْنَ مُعَاوِيَةَ</vt:lpstr>
      <vt:lpstr>عَلَيْهِمْ مِنْكَ ٱللَّعْنَةُ أَبَدَ ٱلآبِدِينَ</vt:lpstr>
      <vt:lpstr>وَهٰذَا يَوْمٌ فَرِحَتْ بِهِ آلُ زِيَادٍ وَآلُ مَرْوَانَ</vt:lpstr>
      <vt:lpstr>بِقَتْلِهِمُ ٱلْحُسَيْنَ صَلَوَاتُ ٱللَّهِ عَلَيْهِ</vt:lpstr>
      <vt:lpstr>أَللّٰهُمَّ فَضَاعِفْ عَلَيْهِمُ ٱللَّعْنَ مِنْكَ وَٱلْعَذَابَ ]ٱلالِيمَ[</vt:lpstr>
      <vt:lpstr>أَللّٰهُمَّ إِنِّي أَتَقَرَّبُ إِلَيْكَ فِي هٰذَا ٱلْيَوْمِ</vt:lpstr>
      <vt:lpstr>وَفِي مَوْقِفِي هٰذَا</vt:lpstr>
      <vt:lpstr>وَأَيَّامِ حَيَاتِي</vt:lpstr>
      <vt:lpstr>بِٱلْبَرَاءَةِ مِنْهُمْ وَٱللَّعْنَةِ عَلَيْهِمْ</vt:lpstr>
      <vt:lpstr>وَبِٱلْمُوَالاَةِ لِنَبِيِّكَ وَآلِ نَبِيِّكَ</vt:lpstr>
      <vt:lpstr>]عَلَيْهِ وَ[عَلَيْهِمُ ٱلسَّلاَمُ</vt:lpstr>
      <vt:lpstr>أَللّٰهُمَّ ٱلْعَنْ أَوَّلَ ظَالِمٍ</vt:lpstr>
      <vt:lpstr>ظَلَمَ حَقَّ مُحَمَّدٍ وَآلِ مُحَمَّدٍ</vt:lpstr>
      <vt:lpstr>وَآخِرَ تَابِعٍ لَهُ عَلٰى ذٰلِكَ</vt:lpstr>
      <vt:lpstr>أَللّٰهُمَّ ٱلْعَنِ ٱلْعِصَابَةَ ٱلَّتِي جَاهَدَتِ ٱلْحُسَيْنَ</vt:lpstr>
      <vt:lpstr>وَشَايَعَتْ وَبَايَعَتْ وَتَابَعَتْ عَلٰى قَتْلِهِ</vt:lpstr>
      <vt:lpstr>أَللّٰهُمَّ ٱلْعَنْهُمْ جَمِيعاً</vt:lpstr>
      <vt:lpstr>اَلسَّلاَمُ عَلَيْكَ يَا أَبَا عَبْدِ ٱللَّهِ</vt:lpstr>
      <vt:lpstr>وَعَلَى ٱلْأَرْوَاحِ ٱلَّتِي حَلَّتْ بِفِنَائِكَ</vt:lpstr>
      <vt:lpstr>عَلَيْكَ مِنِّي سَلاَمُ ٱللَّهِ أَبَداً</vt:lpstr>
      <vt:lpstr>مَا بَقِيتُ وَبَقِيَ ٱللَّيْلُ وَٱلنَّهَارَ</vt:lpstr>
      <vt:lpstr>وَلاَ جَعَلَهُ ٱللَّهُ آخِرَ ٱلْعَهْدِ مِنِّي لِزِيَارَتِكُمْ</vt:lpstr>
      <vt:lpstr>اَلسَّلاَمُ عَلَى ٱلْحُسَيْنِ</vt:lpstr>
      <vt:lpstr>وَعَلٰى عَلِيِّ بْنِ ٱلْحُسَيْنِ</vt:lpstr>
      <vt:lpstr>]وَعَلٰى أَوْلاَدِ ٱلْحُسَيْنِ[</vt:lpstr>
      <vt:lpstr>وَعَلٰى أَصْحَابِ ٱلْحُسَيْنِ</vt:lpstr>
      <vt:lpstr>أَللّٰهُمَّ خُصَّ أَنْتَ أَوَّلَ ظَالِمٍ بِٱللَّعْنِ مِنِّي</vt:lpstr>
      <vt:lpstr>وَٱبْدَأْ بِهِ أَوَّلاً</vt:lpstr>
      <vt:lpstr>ثُمَّ ]ٱلْعَنِ[ ٱلثَّانِيَ وَٱلثَّالِثَ وَٱلرَّابِعَ</vt:lpstr>
      <vt:lpstr>أَللّٰهُمَّ ٱلْعَنْ يَزِيدَ خَامِساً</vt:lpstr>
      <vt:lpstr>وَٱلْعَنْ عُبَيْدَ ٱللَّهِ بْنَ زِيَادٍ وَٱبْنَ مَرْجَانَةَ</vt:lpstr>
      <vt:lpstr>وَعُمَرَ بْنَ سَعْدٍ وَشِمْراً</vt:lpstr>
      <vt:lpstr>وَآلَ اَبِي سُفْيَانَ وَآلَ زِيَادٍ وَآلَ مَرْوَانَ</vt:lpstr>
      <vt:lpstr>إِلٰى يَوْمِ ٱلْقِيَامَةِ</vt:lpstr>
      <vt:lpstr>Please go in Prostration (Sajdah) and recite the following: </vt:lpstr>
      <vt:lpstr>أَللّٰهُمَّ لَكَ ٱلْحَمْدُ</vt:lpstr>
      <vt:lpstr>حَمْدَ ٱلشَّاكِرِينَ لَكَ عَلٰى مُصَابِهِمْ</vt:lpstr>
      <vt:lpstr>اَلْحَمْدُ لِلَّهِ عَلٰى عَظِيمِ رَزِيَّتِي</vt:lpstr>
      <vt:lpstr>أَللّٰهُمَّ ٱرْزُقْنِي شَفَاعَةَ ٱلْحُسَيْنِ يَوْمَ ٱلْوُرُودِ</vt:lpstr>
      <vt:lpstr>وَثَبِّتْ لِي قَدَمَ صِدْقٍ عِنْدَكَ</vt:lpstr>
      <vt:lpstr>مَعَ ٱلْحُسَيْنِ وَأَصْحَابِ ٱلْحُسَيْنِ</vt:lpstr>
      <vt:lpstr>ٱلَّذينَ بَذَلُوٱ مُهَجَهُمْ دُونَ ٱلْحُسَيْنِ عَلَيْهِ ٱلسَّلاَمُ</vt:lpstr>
      <vt:lpstr>أَللّٰهُمَّ صَلِّ عَلٰى مُحَمَّدٍ وَآلِ مُحَمَّدٍ</vt:lpstr>
      <vt:lpstr>Please recite two rakaahs for Hadiya of Ziyáráh Ashurá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2020-08-27T09:09:02Z</dcterms:created>
  <dcterms:modified xsi:type="dcterms:W3CDTF">2023-07-27T20:37:19Z</dcterms:modified>
</cp:coreProperties>
</file>