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60" r:id="rId1"/>
  </p:sldMasterIdLst>
  <p:sldIdLst>
    <p:sldId id="5435" r:id="rId2"/>
    <p:sldId id="5216" r:id="rId3"/>
    <p:sldId id="1715" r:id="rId4"/>
    <p:sldId id="5436" r:id="rId5"/>
    <p:sldId id="5437" r:id="rId6"/>
    <p:sldId id="5438" r:id="rId7"/>
    <p:sldId id="5439" r:id="rId8"/>
    <p:sldId id="5440" r:id="rId9"/>
    <p:sldId id="5441" r:id="rId10"/>
    <p:sldId id="5442" r:id="rId11"/>
    <p:sldId id="5443" r:id="rId12"/>
    <p:sldId id="5444" r:id="rId13"/>
    <p:sldId id="5445" r:id="rId14"/>
    <p:sldId id="5446" r:id="rId15"/>
    <p:sldId id="5447" r:id="rId16"/>
    <p:sldId id="5448" r:id="rId17"/>
    <p:sldId id="5449" r:id="rId18"/>
    <p:sldId id="5450" r:id="rId19"/>
    <p:sldId id="5451" r:id="rId20"/>
    <p:sldId id="5452" r:id="rId21"/>
    <p:sldId id="5453" r:id="rId22"/>
    <p:sldId id="5454" r:id="rId23"/>
    <p:sldId id="5455" r:id="rId24"/>
    <p:sldId id="5456" r:id="rId25"/>
    <p:sldId id="5457" r:id="rId26"/>
    <p:sldId id="5458" r:id="rId27"/>
    <p:sldId id="5459" r:id="rId28"/>
    <p:sldId id="5460" r:id="rId29"/>
    <p:sldId id="5461" r:id="rId30"/>
    <p:sldId id="5462" r:id="rId31"/>
    <p:sldId id="5463" r:id="rId32"/>
    <p:sldId id="5465" r:id="rId33"/>
    <p:sldId id="5466" r:id="rId34"/>
    <p:sldId id="5467" r:id="rId35"/>
    <p:sldId id="5468" r:id="rId36"/>
    <p:sldId id="5469" r:id="rId37"/>
    <p:sldId id="5470" r:id="rId38"/>
    <p:sldId id="5471" r:id="rId39"/>
    <p:sldId id="5472" r:id="rId40"/>
    <p:sldId id="5473" r:id="rId41"/>
    <p:sldId id="5474" r:id="rId42"/>
    <p:sldId id="5475" r:id="rId43"/>
    <p:sldId id="5476" r:id="rId44"/>
    <p:sldId id="5477" r:id="rId45"/>
    <p:sldId id="5478" r:id="rId46"/>
    <p:sldId id="5479" r:id="rId47"/>
    <p:sldId id="5480" r:id="rId48"/>
    <p:sldId id="5481" r:id="rId49"/>
    <p:sldId id="5482" r:id="rId50"/>
    <p:sldId id="5483" r:id="rId51"/>
    <p:sldId id="5484" r:id="rId52"/>
    <p:sldId id="5485" r:id="rId53"/>
    <p:sldId id="5486" r:id="rId54"/>
    <p:sldId id="5487" r:id="rId55"/>
    <p:sldId id="5488" r:id="rId56"/>
    <p:sldId id="5489" r:id="rId57"/>
    <p:sldId id="5490" r:id="rId58"/>
    <p:sldId id="5491" r:id="rId59"/>
    <p:sldId id="5492" r:id="rId60"/>
    <p:sldId id="5493" r:id="rId61"/>
    <p:sldId id="5506" r:id="rId62"/>
    <p:sldId id="5494" r:id="rId63"/>
    <p:sldId id="5495" r:id="rId64"/>
    <p:sldId id="5496" r:id="rId65"/>
    <p:sldId id="5497" r:id="rId66"/>
    <p:sldId id="5498" r:id="rId67"/>
    <p:sldId id="5499" r:id="rId68"/>
    <p:sldId id="5500" r:id="rId69"/>
    <p:sldId id="5501" r:id="rId70"/>
    <p:sldId id="5502" r:id="rId71"/>
    <p:sldId id="5503" r:id="rId72"/>
    <p:sldId id="5504" r:id="rId73"/>
    <p:sldId id="5505" r:id="rId74"/>
    <p:sldId id="5507" r:id="rId75"/>
    <p:sldId id="5508" r:id="rId76"/>
    <p:sldId id="5509" r:id="rId77"/>
    <p:sldId id="5554" r:id="rId78"/>
    <p:sldId id="5510" r:id="rId79"/>
    <p:sldId id="5511" r:id="rId80"/>
    <p:sldId id="5512" r:id="rId81"/>
    <p:sldId id="5513" r:id="rId82"/>
    <p:sldId id="5514" r:id="rId83"/>
    <p:sldId id="5515" r:id="rId84"/>
    <p:sldId id="5516" r:id="rId85"/>
    <p:sldId id="5517" r:id="rId86"/>
    <p:sldId id="5518" r:id="rId87"/>
    <p:sldId id="5519" r:id="rId88"/>
    <p:sldId id="5520" r:id="rId89"/>
    <p:sldId id="5521" r:id="rId90"/>
    <p:sldId id="5522" r:id="rId91"/>
    <p:sldId id="5555" r:id="rId92"/>
    <p:sldId id="5523" r:id="rId93"/>
    <p:sldId id="5524" r:id="rId94"/>
    <p:sldId id="5525" r:id="rId95"/>
    <p:sldId id="5526" r:id="rId96"/>
    <p:sldId id="5527" r:id="rId97"/>
    <p:sldId id="5528" r:id="rId98"/>
    <p:sldId id="5529" r:id="rId99"/>
    <p:sldId id="5556" r:id="rId100"/>
    <p:sldId id="377" r:id="rId101"/>
    <p:sldId id="1350" r:id="rId102"/>
  </p:sldIdLst>
  <p:sldSz cx="12192000" cy="6858000"/>
  <p:notesSz cx="6858000" cy="9144000"/>
  <p:embeddedFontLst>
    <p:embeddedFont>
      <p:font typeface="Abbas" panose="02000000000000000000" pitchFamily="2" charset="-78"/>
      <p:regular r:id="rId103"/>
    </p:embeddedFont>
    <p:embeddedFont>
      <p:font typeface="Arabic Typesetting" panose="03020402040406030203" pitchFamily="66" charset="-78"/>
      <p:regular r:id="rId104"/>
    </p:embeddedFont>
    <p:embeddedFont>
      <p:font typeface="Calibri Light" panose="020F0302020204030204" pitchFamily="34" charset="0"/>
      <p:regular r:id="rId105"/>
      <p:italic r:id="rId106"/>
    </p:embeddedFont>
    <p:embeddedFont>
      <p:font typeface="Trebuchet MS" panose="020B0603020202020204" pitchFamily="34" charset="0"/>
      <p:regular r:id="rId107"/>
      <p:bold r:id="rId108"/>
      <p:italic r:id="rId109"/>
      <p:boldItalic r:id="rId11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90C8EF5-BD61-4FDD-A084-D6EA7C9C3764}">
          <p14:sldIdLst>
            <p14:sldId id="5435"/>
          </p14:sldIdLst>
        </p14:section>
        <p14:section name="al-Imam al-Husayn" id="{F99B426D-A7AA-43CA-B935-B2DCBB37DF73}">
          <p14:sldIdLst>
            <p14:sldId id="5216"/>
            <p14:sldId id="1715"/>
            <p14:sldId id="5436"/>
            <p14:sldId id="5437"/>
            <p14:sldId id="5438"/>
            <p14:sldId id="5439"/>
            <p14:sldId id="5440"/>
            <p14:sldId id="5441"/>
            <p14:sldId id="5442"/>
            <p14:sldId id="5443"/>
            <p14:sldId id="5444"/>
            <p14:sldId id="5445"/>
            <p14:sldId id="5446"/>
            <p14:sldId id="5447"/>
            <p14:sldId id="5448"/>
            <p14:sldId id="5449"/>
            <p14:sldId id="5450"/>
            <p14:sldId id="5451"/>
            <p14:sldId id="5452"/>
            <p14:sldId id="5453"/>
            <p14:sldId id="5454"/>
            <p14:sldId id="5455"/>
            <p14:sldId id="5456"/>
            <p14:sldId id="5457"/>
            <p14:sldId id="5458"/>
            <p14:sldId id="5459"/>
            <p14:sldId id="5460"/>
            <p14:sldId id="5461"/>
            <p14:sldId id="5462"/>
            <p14:sldId id="5463"/>
            <p14:sldId id="5465"/>
            <p14:sldId id="5466"/>
            <p14:sldId id="5467"/>
            <p14:sldId id="5468"/>
            <p14:sldId id="5469"/>
            <p14:sldId id="5470"/>
            <p14:sldId id="5471"/>
            <p14:sldId id="5472"/>
            <p14:sldId id="5473"/>
            <p14:sldId id="5474"/>
            <p14:sldId id="5475"/>
            <p14:sldId id="5476"/>
            <p14:sldId id="5477"/>
            <p14:sldId id="5478"/>
            <p14:sldId id="5479"/>
            <p14:sldId id="5480"/>
            <p14:sldId id="5481"/>
            <p14:sldId id="5482"/>
            <p14:sldId id="5483"/>
            <p14:sldId id="5484"/>
            <p14:sldId id="5485"/>
            <p14:sldId id="5486"/>
            <p14:sldId id="5487"/>
            <p14:sldId id="5488"/>
            <p14:sldId id="5489"/>
            <p14:sldId id="5490"/>
            <p14:sldId id="5491"/>
            <p14:sldId id="5492"/>
            <p14:sldId id="5493"/>
          </p14:sldIdLst>
        </p14:section>
        <p14:section name="Ali al-Akbar" id="{3D1D6C9C-6ACE-4296-9D91-704A06A29A73}">
          <p14:sldIdLst>
            <p14:sldId id="5506"/>
            <p14:sldId id="5494"/>
            <p14:sldId id="5495"/>
            <p14:sldId id="5496"/>
            <p14:sldId id="5497"/>
            <p14:sldId id="5498"/>
            <p14:sldId id="5499"/>
            <p14:sldId id="5500"/>
            <p14:sldId id="5501"/>
            <p14:sldId id="5502"/>
            <p14:sldId id="5503"/>
            <p14:sldId id="5504"/>
            <p14:sldId id="5505"/>
            <p14:sldId id="5507"/>
            <p14:sldId id="5508"/>
            <p14:sldId id="5509"/>
          </p14:sldIdLst>
        </p14:section>
        <p14:section name="Shuhada" id="{BD8B761A-9D7D-4F63-A143-52227A3865FE}">
          <p14:sldIdLst>
            <p14:sldId id="5554"/>
            <p14:sldId id="5510"/>
            <p14:sldId id="5511"/>
            <p14:sldId id="5512"/>
            <p14:sldId id="5513"/>
            <p14:sldId id="5514"/>
            <p14:sldId id="5515"/>
            <p14:sldId id="5516"/>
            <p14:sldId id="5517"/>
            <p14:sldId id="5518"/>
            <p14:sldId id="5519"/>
            <p14:sldId id="5520"/>
            <p14:sldId id="5521"/>
            <p14:sldId id="5522"/>
          </p14:sldIdLst>
        </p14:section>
        <p14:section name="Abal Fadhl 'Abbas" id="{8932BB6F-0F0D-4327-94B6-2F381F640777}">
          <p14:sldIdLst>
            <p14:sldId id="5555"/>
            <p14:sldId id="5523"/>
            <p14:sldId id="5524"/>
            <p14:sldId id="5525"/>
            <p14:sldId id="5526"/>
            <p14:sldId id="5527"/>
            <p14:sldId id="5528"/>
            <p14:sldId id="5529"/>
            <p14:sldId id="5556"/>
            <p14:sldId id="377"/>
            <p14:sldId id="135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8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F6ED"/>
    <a:srgbClr val="DEF9FA"/>
    <a:srgbClr val="1EBCBF"/>
    <a:srgbClr val="1EBCBD"/>
    <a:srgbClr val="E5E5E5"/>
    <a:srgbClr val="EBE1C7"/>
    <a:srgbClr val="7F472E"/>
    <a:srgbClr val="127274"/>
    <a:srgbClr val="364FA1"/>
    <a:srgbClr val="BC89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07" autoAdjust="0"/>
    <p:restoredTop sz="96247" autoAdjust="0"/>
  </p:normalViewPr>
  <p:slideViewPr>
    <p:cSldViewPr showGuides="1">
      <p:cViewPr varScale="1">
        <p:scale>
          <a:sx n="89" d="100"/>
          <a:sy n="89" d="100"/>
        </p:scale>
        <p:origin x="504" y="72"/>
      </p:cViewPr>
      <p:guideLst>
        <p:guide orient="horz" pos="2160"/>
        <p:guide pos="38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viewProps" Target="viewProps.xml"/><Relationship Id="rId16" Type="http://schemas.openxmlformats.org/officeDocument/2006/relationships/slide" Target="slides/slide15.xml"/><Relationship Id="rId107" Type="http://schemas.openxmlformats.org/officeDocument/2006/relationships/font" Target="fonts/font5.fntdata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theme" Target="theme/theme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font" Target="fonts/font1.fntdata"/><Relationship Id="rId108" Type="http://schemas.openxmlformats.org/officeDocument/2006/relationships/font" Target="fonts/font6.fntdata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font" Target="fonts/font4.fntdata"/><Relationship Id="rId114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font" Target="fonts/font7.fntdata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font" Target="fonts/font2.fntdata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font" Target="fonts/font8.fntdata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font" Target="fonts/font3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CDB1E04-9C93-4F4E-87BA-65021A195A3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D3ABF13-3972-4E05-80EF-F338CA55946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1CC7930-5A0A-43A1-A8B6-156859A9720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1E7A3D-E83D-462E-8E22-65ED617997D8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30533829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0EF34D9-C97B-4F8D-AE79-DE53FCB0E91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A419E6A-1FEF-4E4A-91CE-A51B6ED5BA8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B74B8CD-3EFA-4299-8C61-38E73B16E85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B124E7-09F0-470F-9B26-84927EE972A3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19690287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52BB6F7-5CB5-4E3F-8AF4-8419F96DDA3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E2D3B6E-7A28-4BFA-95BA-BF7DD6EEBC5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62C204B-C706-4C77-AAC2-A9DCFE47A30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78B95F-81EE-4EF0-BD0D-C29BC91CAADE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82592342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F37F430-F16A-4C7B-B236-9408B533A45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FCABDDC-AAFF-451C-9B1A-0AD808307B8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7E087BA-7129-41A6-A6CA-AE71B84D7C4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3B47EA-5D2D-44B5-B00B-9EB09598820D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30261585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42985DA-3725-4A28-B450-8CD0D854307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98DB53C-B0ED-438B-B3D5-61AD3386505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3E02C7A-ED15-4DD4-BFFD-6670D4EAA7A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20D4B9-0318-455C-B9C1-8BB506B47616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47504631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2092FA-E61C-4F6C-BA59-26585948875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822F7D-330A-4CF3-A8D0-6209CFD1B9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10388E-11D9-4277-9489-37016BD87AD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E22B72-9C01-4C25-8037-C40ED6758063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31874957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176F40A1-B697-4F34-91E0-9ADAD6589EA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65ABE4F-2A8D-4FA2-AE62-232FF8E9B24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88C29A7A-6BDB-4894-A7EF-1EAE1EE4D09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BCE551-000D-49CC-AA49-1672F102B6D5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67188447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D484766C-898A-454A-9A43-47A2FFDD522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5FA8736-A817-46A9-BC41-8A723AA9D2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DD1DB9D-71EF-4240-92E5-DBD43FACDE7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7341C89-0F5C-4636-A8F9-3DCE73C27E78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11373976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1F7B182F-A89F-43BA-8466-F84CCC25090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8FDFA919-3BC9-4AF4-A9B0-28018595B4F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5A7B8ADD-E0E6-4D30-B96C-6119333EB10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22DD61-5DCA-4840-B9D2-BB7CCF2A78EC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50271568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9DC5DA-E62F-4DF7-BC65-E3F5F14B85E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CD00A1-9379-4730-95BC-B6170185E0C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AFAF78-A28C-4AC3-9893-34E3C5A4D00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AE5E0F-40DD-47AB-8B4E-5124FC0C1773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97411959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FD11B4-93D6-48E9-B18E-00886AF307E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963232C-CAB8-40A0-B0DB-06B43A470ED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EB0791F-CBA9-465D-B96B-70E2B6D4442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105F36-3A88-4AA8-812E-AAAF0128834C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34129011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D4405A52-8C2E-40A2-8620-AAFB51FB30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5E1A9FA4-1C7D-46F2-8CF7-948B1921E7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B138A590-10C0-4C1A-8545-4901061CC0F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E3836F13-8176-4C82-A792-F06ED1C8725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F3DF23F8-A0C4-4683-B9D8-078DC22E960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0543D2D5-7C63-49C9-A11D-E57D636DA732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73800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fade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Calibri Light" panose="020F0302020204030204" pitchFamily="34" charset="0"/>
          <a:ea typeface="+mj-ea"/>
          <a:cs typeface="Calibri Light" panose="020F030202020403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rgbClr val="000066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C058F4-8092-7F8E-980E-595091FCF798}"/>
              </a:ext>
            </a:extLst>
          </p:cNvPr>
          <p:cNvSpPr txBox="1"/>
          <p:nvPr/>
        </p:nvSpPr>
        <p:spPr>
          <a:xfrm>
            <a:off x="3046513" y="44624"/>
            <a:ext cx="31935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7200">
                <a:solidFill>
                  <a:srgbClr val="000066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defRPr>
            </a:lvl1pPr>
          </a:lstStyle>
          <a:p>
            <a:pPr rtl="1"/>
            <a:r>
              <a:rPr lang="ar-EG" sz="1600" dirty="0">
                <a:solidFill>
                  <a:srgbClr val="127274"/>
                </a:solidFill>
                <a:latin typeface="Abbas" panose="02000000000000000000" pitchFamily="2" charset="-78"/>
                <a:cs typeface="Abbas" panose="02000000000000000000" pitchFamily="2" charset="-78"/>
              </a:rPr>
              <a:t>بسم الله الرحمن الرحيم</a:t>
            </a:r>
            <a:r>
              <a:rPr lang="en-CA" sz="1600" dirty="0">
                <a:solidFill>
                  <a:srgbClr val="127274"/>
                </a:solidFill>
                <a:latin typeface="Abbas" panose="02000000000000000000" pitchFamily="2" charset="-78"/>
                <a:cs typeface="Abbas" panose="02000000000000000000" pitchFamily="2" charset="-78"/>
              </a:rPr>
              <a:t>         	   </a:t>
            </a:r>
            <a:r>
              <a:rPr lang="ar-EG" sz="1600" dirty="0">
                <a:solidFill>
                  <a:srgbClr val="127274"/>
                </a:solidFill>
                <a:latin typeface="Abbas" panose="02000000000000000000" pitchFamily="2" charset="-78"/>
                <a:cs typeface="Abbas" panose="02000000000000000000" pitchFamily="2" charset="-78"/>
              </a:rPr>
              <a:t>اللهم عجل لوليك الفرج</a:t>
            </a:r>
            <a:endParaRPr lang="en-CA" sz="1600" dirty="0">
              <a:solidFill>
                <a:srgbClr val="127274"/>
              </a:solidFill>
              <a:latin typeface="Abbas" panose="02000000000000000000" pitchFamily="2" charset="-78"/>
              <a:cs typeface="Abbas" panose="02000000000000000000" pitchFamily="2" charset="-78"/>
            </a:endParaRPr>
          </a:p>
        </p:txBody>
      </p:sp>
      <p:pic>
        <p:nvPicPr>
          <p:cNvPr id="6" name="Picture 5" descr="A picture containing diagram&#10;&#10;Description automatically generated">
            <a:extLst>
              <a:ext uri="{FF2B5EF4-FFF2-40B4-BE49-F238E27FC236}">
                <a16:creationId xmlns:a16="http://schemas.microsoft.com/office/drawing/2014/main" id="{485A370B-86C7-A74B-345F-62BD5BF904B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232" y="332656"/>
            <a:ext cx="3803256" cy="537976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92170D6-7FFF-3281-75E9-55571870E894}"/>
              </a:ext>
            </a:extLst>
          </p:cNvPr>
          <p:cNvSpPr txBox="1"/>
          <p:nvPr/>
        </p:nvSpPr>
        <p:spPr>
          <a:xfrm>
            <a:off x="1626562" y="2492896"/>
            <a:ext cx="54024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kern="1200">
                <a:solidFill>
                  <a:srgbClr val="00206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Arabic Typesetting" panose="03020402040406030203" pitchFamily="66" charset="-78"/>
              </a:rPr>
              <a:t>Ziyarat </a:t>
            </a:r>
            <a:r>
              <a:rPr lang="en-US" sz="7200" kern="1200" dirty="0">
                <a:solidFill>
                  <a:srgbClr val="00206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Arabic Typesetting" panose="03020402040406030203" pitchFamily="66" charset="-78"/>
              </a:rPr>
              <a:t>Warith</a:t>
            </a:r>
            <a:endParaRPr lang="en-CA" sz="7200" dirty="0">
              <a:solidFill>
                <a:srgbClr val="002060"/>
              </a:solidFill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E29220-8368-0C85-B81C-FFC0AC094D33}"/>
              </a:ext>
            </a:extLst>
          </p:cNvPr>
          <p:cNvSpPr txBox="1"/>
          <p:nvPr/>
        </p:nvSpPr>
        <p:spPr>
          <a:xfrm>
            <a:off x="204512" y="5373216"/>
            <a:ext cx="8432979" cy="1389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4000"/>
              </a:lnSpc>
              <a:spcAft>
                <a:spcPts val="1200"/>
              </a:spcAft>
            </a:pPr>
            <a:r>
              <a:rPr lang="ur-PK" sz="2400" dirty="0">
                <a:solidFill>
                  <a:srgbClr val="127274"/>
                </a:solidFill>
                <a:latin typeface="Abbas" panose="02000000000000000000" pitchFamily="2" charset="-78"/>
                <a:cs typeface="Abbas" panose="02000000000000000000" pitchFamily="2" charset="-78"/>
              </a:rPr>
              <a:t>وَنُرِيدُ أَن نَّمُنَّ عَلَى الَّذِينَ اسْتُضْعِفُوا فِي الْأَرْضِ وَنَجْعَلَهُمْ أَئِمَّةً وَنَجْعَلَهُمُ الْوَارِثِينَ </a:t>
            </a:r>
            <a:endParaRPr lang="en-CA" sz="2400" dirty="0">
              <a:solidFill>
                <a:srgbClr val="127274"/>
              </a:solidFill>
              <a:latin typeface="Abbas" panose="02000000000000000000" pitchFamily="2" charset="-78"/>
              <a:cs typeface="Abbas" panose="02000000000000000000" pitchFamily="2" charset="-78"/>
            </a:endParaRPr>
          </a:p>
          <a:p>
            <a:pPr algn="ctr">
              <a:lnSpc>
                <a:spcPct val="114000"/>
              </a:lnSpc>
            </a:pPr>
            <a:r>
              <a:rPr lang="ur-PK" sz="1400" i="1" dirty="0">
                <a:solidFill>
                  <a:srgbClr val="127274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‎</a:t>
            </a:r>
            <a:r>
              <a:rPr lang="en-US" sz="1400" i="1" dirty="0">
                <a:solidFill>
                  <a:srgbClr val="127274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And We desired to show </a:t>
            </a:r>
            <a:r>
              <a:rPr lang="en-US" sz="1400" i="1" dirty="0" err="1">
                <a:solidFill>
                  <a:srgbClr val="127274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favour</a:t>
            </a:r>
            <a:r>
              <a:rPr lang="en-US" sz="1400" i="1" dirty="0">
                <a:solidFill>
                  <a:srgbClr val="127274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upon those who were abased in the land, </a:t>
            </a:r>
          </a:p>
          <a:p>
            <a:pPr algn="ctr">
              <a:lnSpc>
                <a:spcPct val="114000"/>
              </a:lnSpc>
            </a:pPr>
            <a:r>
              <a:rPr lang="en-US" sz="1400" i="1" dirty="0">
                <a:solidFill>
                  <a:srgbClr val="127274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and to make them imams, and to make them the heirs,</a:t>
            </a:r>
          </a:p>
          <a:p>
            <a:pPr algn="ctr">
              <a:lnSpc>
                <a:spcPct val="114000"/>
              </a:lnSpc>
            </a:pPr>
            <a:r>
              <a:rPr lang="en-US" sz="1200" i="1" dirty="0">
                <a:solidFill>
                  <a:srgbClr val="127274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(Surah </a:t>
            </a:r>
            <a:r>
              <a:rPr lang="en-US" sz="1200" i="1" dirty="0" err="1">
                <a:solidFill>
                  <a:srgbClr val="127274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Qasas</a:t>
            </a:r>
            <a:r>
              <a:rPr lang="en-US" sz="1200" i="1" dirty="0">
                <a:solidFill>
                  <a:srgbClr val="127274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: 5)</a:t>
            </a:r>
            <a:endParaRPr lang="en-CA" sz="1200" i="1" dirty="0">
              <a:solidFill>
                <a:srgbClr val="127274"/>
              </a:solidFill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82CBF9-E447-FA79-0E81-D629672FEEB1}"/>
              </a:ext>
            </a:extLst>
          </p:cNvPr>
          <p:cNvSpPr txBox="1"/>
          <p:nvPr/>
        </p:nvSpPr>
        <p:spPr>
          <a:xfrm>
            <a:off x="8328248" y="5877272"/>
            <a:ext cx="3515224" cy="6639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ur-PK" sz="1400" dirty="0">
                <a:solidFill>
                  <a:srgbClr val="7F472E"/>
                </a:solidFill>
                <a:latin typeface="Abbas" panose="02000000000000000000" pitchFamily="2" charset="-78"/>
                <a:cs typeface="Abbas" panose="02000000000000000000" pitchFamily="2" charset="-78"/>
              </a:rPr>
              <a:t>إِنَّهُمْ يَرَوْنَهُ بَعِيداً وَنَرَاهُ قَرِيباً</a:t>
            </a:r>
            <a:endParaRPr lang="en-CA" sz="1400" dirty="0">
              <a:solidFill>
                <a:srgbClr val="7F472E"/>
              </a:solidFill>
              <a:latin typeface="Abbas" panose="02000000000000000000" pitchFamily="2" charset="-78"/>
              <a:cs typeface="Abbas" panose="02000000000000000000" pitchFamily="2" charset="-78"/>
            </a:endParaRPr>
          </a:p>
          <a:p>
            <a:pPr algn="ctr">
              <a:lnSpc>
                <a:spcPct val="150000"/>
              </a:lnSpc>
            </a:pPr>
            <a:r>
              <a:rPr lang="en-US" sz="1100" i="1" dirty="0">
                <a:solidFill>
                  <a:srgbClr val="7F472E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Surely, they see it to be far off, and We see it near</a:t>
            </a:r>
            <a:endParaRPr lang="en-CA" sz="1100" i="1" dirty="0">
              <a:solidFill>
                <a:srgbClr val="7F472E"/>
              </a:solidFill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8015285-864E-CEB3-E321-EF96BAE19BFC}"/>
              </a:ext>
            </a:extLst>
          </p:cNvPr>
          <p:cNvGrpSpPr/>
          <p:nvPr/>
        </p:nvGrpSpPr>
        <p:grpSpPr>
          <a:xfrm>
            <a:off x="2910799" y="3635732"/>
            <a:ext cx="2609137" cy="369332"/>
            <a:chOff x="3738690" y="1030144"/>
            <a:chExt cx="2609137" cy="36933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80BBE72-1CAF-03C6-7CC1-981DCA294062}"/>
                </a:ext>
              </a:extLst>
            </p:cNvPr>
            <p:cNvSpPr txBox="1"/>
            <p:nvPr/>
          </p:nvSpPr>
          <p:spPr>
            <a:xfrm>
              <a:off x="3738690" y="1030144"/>
              <a:ext cx="2232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0066"/>
                  </a:solidFill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Courtesy of </a:t>
              </a:r>
            </a:p>
          </p:txBody>
        </p:sp>
        <p:pic>
          <p:nvPicPr>
            <p:cNvPr id="13" name="Picture 12" descr="Logo&#10;&#10;Description automatically generated">
              <a:extLst>
                <a:ext uri="{FF2B5EF4-FFF2-40B4-BE49-F238E27FC236}">
                  <a16:creationId xmlns:a16="http://schemas.microsoft.com/office/drawing/2014/main" id="{7A498940-6FAA-9858-2AD5-3DF71881CC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7285" y="1074091"/>
              <a:ext cx="880542" cy="2146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25068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23392" y="1443306"/>
            <a:ext cx="11089926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اَلسَّلاَمُ عَلَيْكَ يَا وَارِثَ أَمِيرِ </a:t>
            </a:r>
            <a:r>
              <a:rPr lang="ar-SA" altLang="en-US" sz="8000" dirty="0" err="1">
                <a:latin typeface="Arabic Typesetting" panose="03020402040406030203" pitchFamily="66" charset="-78"/>
                <a:cs typeface="Arabic Typesetting" panose="03020402040406030203" pitchFamily="66" charset="-78"/>
              </a:rPr>
              <a:t>ٱلْمُؤْمِنِينَ</a:t>
            </a:r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 عَلَيْهِ </a:t>
            </a:r>
            <a:r>
              <a:rPr lang="ar-SA" altLang="en-US" sz="8000" dirty="0" err="1">
                <a:latin typeface="Arabic Typesetting" panose="03020402040406030203" pitchFamily="66" charset="-78"/>
                <a:cs typeface="Arabic Typesetting" panose="03020402040406030203" pitchFamily="66" charset="-78"/>
              </a:rPr>
              <a:t>ٱلسَّلاَمُ</a:t>
            </a:r>
            <a:endParaRPr lang="en-US" altLang="en-US" sz="80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47851" y="3381375"/>
            <a:ext cx="8424863" cy="1077218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b="1" dirty="0">
                <a:ea typeface="MS Mincho" charset="-128"/>
              </a:rPr>
              <a:t>Peace be upon you, O inheritor of the Commander of the Faithful, peace be upon him.</a:t>
            </a:r>
          </a:p>
        </p:txBody>
      </p:sp>
    </p:spTree>
    <p:extLst>
      <p:ext uri="{BB962C8B-B14F-4D97-AF65-F5344CB8AC3E}">
        <p14:creationId xmlns:p14="http://schemas.microsoft.com/office/powerpoint/2010/main" val="3200303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209800" y="1753663"/>
            <a:ext cx="7702550" cy="3785652"/>
          </a:xfrm>
          <a:noFill/>
        </p:spPr>
        <p:txBody>
          <a:bodyPr wrap="square">
            <a:spAutoFit/>
          </a:bodyPr>
          <a:lstStyle/>
          <a:p>
            <a:pPr eaLnBrk="1" hangingPunct="1"/>
            <a: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Please recite a </a:t>
            </a:r>
            <a:b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</a:br>
            <a: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Surah </a:t>
            </a:r>
            <a:r>
              <a:rPr lang="en-CA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a</a:t>
            </a:r>
            <a: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l-</a:t>
            </a:r>
            <a:r>
              <a:rPr lang="en-US" altLang="en-US" sz="4800" kern="1200" dirty="0" err="1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Fatiha</a:t>
            </a:r>
            <a:b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</a:br>
            <a: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for</a:t>
            </a:r>
            <a:b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</a:br>
            <a: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all </a:t>
            </a:r>
            <a:r>
              <a:rPr lang="en-US" altLang="en-US" sz="4800" kern="1200" dirty="0" err="1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marhumeen</a:t>
            </a:r>
            <a:b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</a:br>
            <a:endParaRPr lang="en-GB" altLang="en-US" sz="4800" kern="1200" dirty="0">
              <a:solidFill>
                <a:srgbClr val="002060"/>
              </a:solidFill>
              <a:ea typeface="Calibri Light" panose="020F0302020204030204" pitchFamily="34" charset="0"/>
              <a:cs typeface="Arabic Typesetting" panose="03020402040406030203" pitchFamily="66" charset="-78"/>
            </a:endParaRP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1703389" y="6024563"/>
            <a:ext cx="878522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200" b="1" dirty="0">
                <a:solidFill>
                  <a:srgbClr val="000066"/>
                </a:solidFill>
                <a:latin typeface="Trebuchet MS" panose="020B0603020202020204" pitchFamily="34" charset="0"/>
                <a:cs typeface="Calibri Light" panose="020F0302020204030204" pitchFamily="34" charset="0"/>
              </a:rPr>
              <a:t>Kindly recite Surah Al-</a:t>
            </a:r>
            <a:r>
              <a:rPr lang="en-US" altLang="en-US" sz="1200" b="1" dirty="0" err="1">
                <a:solidFill>
                  <a:srgbClr val="000066"/>
                </a:solidFill>
                <a:latin typeface="Trebuchet MS" panose="020B0603020202020204" pitchFamily="34" charset="0"/>
                <a:cs typeface="Calibri Light" panose="020F0302020204030204" pitchFamily="34" charset="0"/>
              </a:rPr>
              <a:t>Fātiḥa</a:t>
            </a:r>
            <a:r>
              <a:rPr lang="en-US" altLang="en-US" sz="1200" b="1" dirty="0">
                <a:solidFill>
                  <a:srgbClr val="000066"/>
                </a:solidFill>
                <a:latin typeface="Trebuchet MS" panose="020B0603020202020204" pitchFamily="34" charset="0"/>
                <a:cs typeface="Calibri Light" panose="020F0302020204030204" pitchFamily="34" charset="0"/>
              </a:rPr>
              <a:t> for </a:t>
            </a:r>
            <a:r>
              <a:rPr lang="en-US" altLang="en-US" sz="1200" b="1" dirty="0" err="1">
                <a:solidFill>
                  <a:srgbClr val="000066"/>
                </a:solidFill>
                <a:latin typeface="Trebuchet MS" panose="020B0603020202020204" pitchFamily="34" charset="0"/>
                <a:cs typeface="Calibri Light" panose="020F0302020204030204" pitchFamily="34" charset="0"/>
              </a:rPr>
              <a:t>Marhumeen</a:t>
            </a:r>
            <a:r>
              <a:rPr lang="en-US" altLang="en-US" sz="1200" b="1" dirty="0">
                <a:solidFill>
                  <a:srgbClr val="000066"/>
                </a:solidFill>
                <a:latin typeface="Trebuchet MS" panose="020B0603020202020204" pitchFamily="34" charset="0"/>
                <a:cs typeface="Calibri Light" panose="020F0302020204030204" pitchFamily="34" charset="0"/>
              </a:rPr>
              <a:t> of all those who have worked towards making this small work possible.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2135188" y="2274838"/>
            <a:ext cx="792162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4800" dirty="0">
                <a:solidFill>
                  <a:srgbClr val="00206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Arabic Typesetting" panose="03020402040406030203" pitchFamily="66" charset="-78"/>
              </a:rPr>
              <a:t>It is recommended to recite two </a:t>
            </a:r>
            <a:r>
              <a:rPr lang="en-US" altLang="en-US" sz="4800" dirty="0" err="1">
                <a:solidFill>
                  <a:srgbClr val="00206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Arabic Typesetting" panose="03020402040406030203" pitchFamily="66" charset="-78"/>
              </a:rPr>
              <a:t>rakaah</a:t>
            </a:r>
            <a:r>
              <a:rPr lang="en-US" altLang="en-US" sz="4800" dirty="0">
                <a:solidFill>
                  <a:srgbClr val="00206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Arabic Typesetting" panose="03020402040406030203" pitchFamily="66" charset="-78"/>
              </a:rPr>
              <a:t> Salah as Hadiya Ziyarah.</a:t>
            </a:r>
            <a:endParaRPr lang="en-GB" altLang="en-US" sz="4800" dirty="0">
              <a:solidFill>
                <a:srgbClr val="002060"/>
              </a:solidFill>
              <a:latin typeface="Calibri Light" panose="020F0302020204030204" pitchFamily="34" charset="0"/>
              <a:ea typeface="Calibri Light" panose="020F0302020204030204" pitchFamily="34" charset="0"/>
              <a:cs typeface="Arabic Typesetting" panose="03020402040406030203" pitchFamily="66" charset="-78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443306"/>
            <a:ext cx="1219200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اَلسَّلاَمُ عَلَيْكَ يَا </a:t>
            </a:r>
            <a:r>
              <a:rPr lang="ar-SA" altLang="en-US" sz="8000" dirty="0" err="1">
                <a:latin typeface="Arabic Typesetting" panose="03020402040406030203" pitchFamily="66" charset="-78"/>
                <a:cs typeface="Arabic Typesetting" panose="03020402040406030203" pitchFamily="66" charset="-78"/>
              </a:rPr>
              <a:t>ٱبْنَ</a:t>
            </a:r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 مُحَمَّدٍ </a:t>
            </a:r>
            <a:r>
              <a:rPr lang="ar-SA" altLang="en-US" sz="8000" dirty="0" err="1">
                <a:latin typeface="Arabic Typesetting" panose="03020402040406030203" pitchFamily="66" charset="-78"/>
                <a:cs typeface="Arabic Typesetting" panose="03020402040406030203" pitchFamily="66" charset="-78"/>
              </a:rPr>
              <a:t>ٱلْمُصْطَفٰى</a:t>
            </a:r>
            <a:endParaRPr lang="en-US" altLang="en-US" sz="80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47851" y="3381375"/>
            <a:ext cx="8424863" cy="1077218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b="1" dirty="0">
                <a:ea typeface="MS Mincho" charset="-128"/>
              </a:rPr>
              <a:t>Peace be upon you, O son of Muhammad the well-chosen Prophet.</a:t>
            </a:r>
          </a:p>
        </p:txBody>
      </p:sp>
    </p:spTree>
    <p:extLst>
      <p:ext uri="{BB962C8B-B14F-4D97-AF65-F5344CB8AC3E}">
        <p14:creationId xmlns:p14="http://schemas.microsoft.com/office/powerpoint/2010/main" val="2848067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23392" y="1443306"/>
            <a:ext cx="11089926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اَلسَّلاَمُ عَلَيْكَ يَا </a:t>
            </a:r>
            <a:r>
              <a:rPr lang="ar-SA" altLang="en-US" sz="8000" dirty="0" err="1">
                <a:latin typeface="Arabic Typesetting" panose="03020402040406030203" pitchFamily="66" charset="-78"/>
                <a:cs typeface="Arabic Typesetting" panose="03020402040406030203" pitchFamily="66" charset="-78"/>
              </a:rPr>
              <a:t>ٱبْنَ</a:t>
            </a:r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 عَلِيٍّ </a:t>
            </a:r>
            <a:r>
              <a:rPr lang="ar-SA" altLang="en-US" sz="8000" dirty="0" err="1">
                <a:latin typeface="Arabic Typesetting" panose="03020402040406030203" pitchFamily="66" charset="-78"/>
                <a:cs typeface="Arabic Typesetting" panose="03020402040406030203" pitchFamily="66" charset="-78"/>
              </a:rPr>
              <a:t>ٱلْمُرْتَضٰى</a:t>
            </a:r>
            <a:endParaRPr lang="en-US" altLang="en-US" sz="80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47851" y="3381375"/>
            <a:ext cx="8424863" cy="584775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b="1" dirty="0">
                <a:ea typeface="MS Mincho" charset="-128"/>
              </a:rPr>
              <a:t>Peace be upon you, O son of `Ali the well-pleased.</a:t>
            </a:r>
          </a:p>
        </p:txBody>
      </p:sp>
    </p:spTree>
    <p:extLst>
      <p:ext uri="{BB962C8B-B14F-4D97-AF65-F5344CB8AC3E}">
        <p14:creationId xmlns:p14="http://schemas.microsoft.com/office/powerpoint/2010/main" val="1899994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23392" y="1443306"/>
            <a:ext cx="11089926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اَلسَّلاَمُ عَلَيْكَ يَا </a:t>
            </a:r>
            <a:r>
              <a:rPr lang="ar-SA" altLang="en-US" sz="8000" dirty="0" err="1">
                <a:latin typeface="Arabic Typesetting" panose="03020402040406030203" pitchFamily="66" charset="-78"/>
                <a:cs typeface="Arabic Typesetting" panose="03020402040406030203" pitchFamily="66" charset="-78"/>
              </a:rPr>
              <a:t>ٱبْنَ</a:t>
            </a:r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 فَاطِمَةَ </a:t>
            </a:r>
            <a:r>
              <a:rPr lang="ar-SA" altLang="en-US" sz="8000" dirty="0" err="1">
                <a:latin typeface="Arabic Typesetting" panose="03020402040406030203" pitchFamily="66" charset="-78"/>
                <a:cs typeface="Arabic Typesetting" panose="03020402040406030203" pitchFamily="66" charset="-78"/>
              </a:rPr>
              <a:t>ٱلزَّهْرَاءِ</a:t>
            </a:r>
            <a:endParaRPr lang="en-US" altLang="en-US" sz="80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47851" y="3381375"/>
            <a:ext cx="8424863" cy="1077218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b="1" dirty="0">
                <a:ea typeface="MS Mincho" charset="-128"/>
              </a:rPr>
              <a:t>Peace be upon you, O son of Fatimah the luminous lady.</a:t>
            </a:r>
          </a:p>
        </p:txBody>
      </p:sp>
    </p:spTree>
    <p:extLst>
      <p:ext uri="{BB962C8B-B14F-4D97-AF65-F5344CB8AC3E}">
        <p14:creationId xmlns:p14="http://schemas.microsoft.com/office/powerpoint/2010/main" val="4103292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23392" y="1443306"/>
            <a:ext cx="11089926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اَلسَّلاَمُ عَلَيْكَ يَا </a:t>
            </a:r>
            <a:r>
              <a:rPr lang="ar-SA" altLang="en-US" sz="8000" dirty="0" err="1">
                <a:latin typeface="Arabic Typesetting" panose="03020402040406030203" pitchFamily="66" charset="-78"/>
                <a:cs typeface="Arabic Typesetting" panose="03020402040406030203" pitchFamily="66" charset="-78"/>
              </a:rPr>
              <a:t>ٱبْن</a:t>
            </a:r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 خَدِيـجَةَ </a:t>
            </a:r>
            <a:r>
              <a:rPr lang="ar-SA" altLang="en-US" sz="8000" dirty="0" err="1">
                <a:latin typeface="Arabic Typesetting" panose="03020402040406030203" pitchFamily="66" charset="-78"/>
                <a:cs typeface="Arabic Typesetting" panose="03020402040406030203" pitchFamily="66" charset="-78"/>
              </a:rPr>
              <a:t>ٱلْكُبْرٰى</a:t>
            </a:r>
            <a:endParaRPr lang="en-US" altLang="en-US" sz="80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47851" y="3381375"/>
            <a:ext cx="8424863" cy="1077218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b="1" dirty="0">
                <a:ea typeface="MS Mincho" charset="-128"/>
              </a:rPr>
              <a:t>Peace be upon you, O son of Khadijah the grand lady.</a:t>
            </a:r>
          </a:p>
        </p:txBody>
      </p:sp>
    </p:spTree>
    <p:extLst>
      <p:ext uri="{BB962C8B-B14F-4D97-AF65-F5344CB8AC3E}">
        <p14:creationId xmlns:p14="http://schemas.microsoft.com/office/powerpoint/2010/main" val="2567784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23392" y="1443306"/>
            <a:ext cx="11089926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اَلسَّلاَمُ عَلَيْكَ يَا ثَارَ </a:t>
            </a:r>
            <a:r>
              <a:rPr lang="ar-SA" altLang="en-US" sz="8000" dirty="0" err="1">
                <a:latin typeface="Arabic Typesetting" panose="03020402040406030203" pitchFamily="66" charset="-78"/>
                <a:cs typeface="Arabic Typesetting" panose="03020402040406030203" pitchFamily="66" charset="-78"/>
              </a:rPr>
              <a:t>ٱللَّهِ</a:t>
            </a:r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 </a:t>
            </a:r>
            <a:r>
              <a:rPr lang="ar-SA" altLang="en-US" sz="8000" dirty="0" err="1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وَٱبْنَ</a:t>
            </a:r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 </a:t>
            </a:r>
            <a:r>
              <a:rPr lang="ar-SA" altLang="en-US" sz="8000" dirty="0" err="1">
                <a:latin typeface="Arabic Typesetting" panose="03020402040406030203" pitchFamily="66" charset="-78"/>
                <a:cs typeface="Arabic Typesetting" panose="03020402040406030203" pitchFamily="66" charset="-78"/>
              </a:rPr>
              <a:t>ثَارِهِ</a:t>
            </a:r>
            <a:endParaRPr lang="en-US" altLang="en-US" sz="80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47851" y="3381375"/>
            <a:ext cx="8424863" cy="1077218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b="1" dirty="0">
                <a:ea typeface="MS Mincho" charset="-128"/>
              </a:rPr>
              <a:t>Peace be upon you, O vengeance of Allah, son of His vengeance,</a:t>
            </a:r>
          </a:p>
        </p:txBody>
      </p:sp>
    </p:spTree>
    <p:extLst>
      <p:ext uri="{BB962C8B-B14F-4D97-AF65-F5344CB8AC3E}">
        <p14:creationId xmlns:p14="http://schemas.microsoft.com/office/powerpoint/2010/main" val="1494060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23392" y="1443306"/>
            <a:ext cx="11089926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sz="8000" dirty="0" err="1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وَٱلْوِتْرَ</a:t>
            </a:r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 </a:t>
            </a:r>
            <a:r>
              <a:rPr lang="ar-SA" altLang="en-US" sz="8000" dirty="0" err="1">
                <a:latin typeface="Arabic Typesetting" panose="03020402040406030203" pitchFamily="66" charset="-78"/>
                <a:cs typeface="Arabic Typesetting" panose="03020402040406030203" pitchFamily="66" charset="-78"/>
              </a:rPr>
              <a:t>ٱلْمَوْتُورَ</a:t>
            </a:r>
            <a:endParaRPr lang="en-US" altLang="en-US" sz="80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47851" y="3381375"/>
            <a:ext cx="8424863" cy="584775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b="1" dirty="0">
                <a:ea typeface="MS Mincho" charset="-128"/>
              </a:rPr>
              <a:t>and the unavenged so far.</a:t>
            </a:r>
          </a:p>
        </p:txBody>
      </p:sp>
    </p:spTree>
    <p:extLst>
      <p:ext uri="{BB962C8B-B14F-4D97-AF65-F5344CB8AC3E}">
        <p14:creationId xmlns:p14="http://schemas.microsoft.com/office/powerpoint/2010/main" val="1081266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23392" y="1443306"/>
            <a:ext cx="11089926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أَشْهَدُ أَنَّكَ قَدْ أَقَمْتَ </a:t>
            </a:r>
            <a:r>
              <a:rPr lang="ar-SA" altLang="en-US" sz="8000" dirty="0" err="1">
                <a:latin typeface="Arabic Typesetting" panose="03020402040406030203" pitchFamily="66" charset="-78"/>
                <a:cs typeface="Arabic Typesetting" panose="03020402040406030203" pitchFamily="66" charset="-78"/>
              </a:rPr>
              <a:t>ٱلصَّلاَةَ</a:t>
            </a:r>
            <a:endParaRPr lang="en-US" altLang="en-US" sz="80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47851" y="3381375"/>
            <a:ext cx="8424863" cy="584775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b="1" dirty="0">
                <a:ea typeface="MS Mincho" charset="-128"/>
              </a:rPr>
              <a:t>I bear witness that you performed the prayers,</a:t>
            </a:r>
          </a:p>
        </p:txBody>
      </p:sp>
    </p:spTree>
    <p:extLst>
      <p:ext uri="{BB962C8B-B14F-4D97-AF65-F5344CB8AC3E}">
        <p14:creationId xmlns:p14="http://schemas.microsoft.com/office/powerpoint/2010/main" val="976831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23392" y="1443306"/>
            <a:ext cx="11089926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وَآتَيْتَ </a:t>
            </a:r>
            <a:r>
              <a:rPr lang="ar-SA" altLang="en-US" sz="8000" dirty="0" err="1">
                <a:latin typeface="Arabic Typesetting" panose="03020402040406030203" pitchFamily="66" charset="-78"/>
                <a:cs typeface="Arabic Typesetting" panose="03020402040406030203" pitchFamily="66" charset="-78"/>
              </a:rPr>
              <a:t>ٱلزَّكَاةَ</a:t>
            </a:r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 </a:t>
            </a:r>
            <a:endParaRPr lang="en-US" altLang="en-US" sz="80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47851" y="3381375"/>
            <a:ext cx="8424863" cy="584775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b="1" dirty="0">
                <a:ea typeface="MS Mincho" charset="-128"/>
              </a:rPr>
              <a:t>defrayed the poor-rate,</a:t>
            </a:r>
          </a:p>
        </p:txBody>
      </p:sp>
    </p:spTree>
    <p:extLst>
      <p:ext uri="{BB962C8B-B14F-4D97-AF65-F5344CB8AC3E}">
        <p14:creationId xmlns:p14="http://schemas.microsoft.com/office/powerpoint/2010/main" val="1866739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23392" y="1443306"/>
            <a:ext cx="11089926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وَأَمَرْتَ </a:t>
            </a:r>
            <a:r>
              <a:rPr lang="ar-SA" altLang="en-US" sz="8000" dirty="0" err="1">
                <a:latin typeface="Arabic Typesetting" panose="03020402040406030203" pitchFamily="66" charset="-78"/>
                <a:cs typeface="Arabic Typesetting" panose="03020402040406030203" pitchFamily="66" charset="-78"/>
              </a:rPr>
              <a:t>بِٱلْمَعْرُوفِ</a:t>
            </a:r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، وَنَهَيْتَ عَنِ </a:t>
            </a:r>
            <a:r>
              <a:rPr lang="ar-SA" altLang="en-US" sz="8000" dirty="0" err="1">
                <a:latin typeface="Arabic Typesetting" panose="03020402040406030203" pitchFamily="66" charset="-78"/>
                <a:cs typeface="Arabic Typesetting" panose="03020402040406030203" pitchFamily="66" charset="-78"/>
              </a:rPr>
              <a:t>ٱلْمُنْكَرِ</a:t>
            </a:r>
            <a:endParaRPr lang="en-US" altLang="en-US" sz="80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47851" y="3381375"/>
            <a:ext cx="8424863" cy="584775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b="1" dirty="0">
                <a:ea typeface="MS Mincho" charset="-128"/>
              </a:rPr>
              <a:t>enjoined the right,</a:t>
            </a:r>
            <a:r>
              <a:rPr lang="ar-SA" altLang="en-US" b="1" dirty="0">
                <a:ea typeface="MS Mincho" charset="-128"/>
              </a:rPr>
              <a:t> </a:t>
            </a:r>
            <a:r>
              <a:rPr lang="en-CA" altLang="en-US" b="1" dirty="0">
                <a:ea typeface="MS Mincho" charset="-128"/>
              </a:rPr>
              <a:t>forbade the wrong,</a:t>
            </a:r>
            <a:endParaRPr lang="en-US" altLang="en-US" b="1" dirty="0">
              <a:ea typeface="MS Mincho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78367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6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12EC544-DD31-3863-42CE-4D0FE043B250}"/>
              </a:ext>
            </a:extLst>
          </p:cNvPr>
          <p:cNvSpPr txBox="1"/>
          <p:nvPr/>
        </p:nvSpPr>
        <p:spPr>
          <a:xfrm>
            <a:off x="1989450" y="2276872"/>
            <a:ext cx="835597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4800" kern="1200" dirty="0">
                <a:solidFill>
                  <a:srgbClr val="00206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Arabic Typesetting" panose="03020402040406030203" pitchFamily="66" charset="-78"/>
              </a:rPr>
              <a:t>Ziyarah of Imam al-</a:t>
            </a:r>
            <a:r>
              <a:rPr lang="en-US" sz="4800" kern="1200" dirty="0" err="1">
                <a:solidFill>
                  <a:srgbClr val="00206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Arabic Typesetting" panose="03020402040406030203" pitchFamily="66" charset="-78"/>
              </a:rPr>
              <a:t>Husayn</a:t>
            </a:r>
            <a:r>
              <a:rPr lang="en-US" sz="4800" kern="1200" dirty="0">
                <a:solidFill>
                  <a:srgbClr val="00206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Arabic Typesetting" panose="03020402040406030203" pitchFamily="66" charset="-78"/>
              </a:rPr>
              <a:t> (A</a:t>
            </a:r>
            <a:r>
              <a:rPr lang="en-US" sz="4800" dirty="0">
                <a:solidFill>
                  <a:srgbClr val="00206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Arabic Typesetting" panose="03020402040406030203" pitchFamily="66" charset="-78"/>
              </a:rPr>
              <a:t>)</a:t>
            </a:r>
            <a:endParaRPr lang="en-US" altLang="en-US" sz="3600" dirty="0">
              <a:solidFill>
                <a:srgbClr val="00206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8234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23392" y="1443306"/>
            <a:ext cx="11089926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وَأَطَعْتَ </a:t>
            </a:r>
            <a:r>
              <a:rPr lang="ar-SA" altLang="en-US" sz="8000" dirty="0" err="1">
                <a:latin typeface="Arabic Typesetting" panose="03020402040406030203" pitchFamily="66" charset="-78"/>
                <a:cs typeface="Arabic Typesetting" panose="03020402040406030203" pitchFamily="66" charset="-78"/>
              </a:rPr>
              <a:t>ٱللَّهَ</a:t>
            </a:r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 وَرَسُولَهُ حَتّٰى أَتَاكَ </a:t>
            </a:r>
            <a:r>
              <a:rPr lang="ar-SA" altLang="en-US" sz="8000" dirty="0" err="1">
                <a:latin typeface="Arabic Typesetting" panose="03020402040406030203" pitchFamily="66" charset="-78"/>
                <a:cs typeface="Arabic Typesetting" panose="03020402040406030203" pitchFamily="66" charset="-78"/>
              </a:rPr>
              <a:t>ٱلْيَقِينُ</a:t>
            </a:r>
            <a:endParaRPr lang="en-US" altLang="en-US" sz="80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47851" y="3381375"/>
            <a:ext cx="8424863" cy="1077218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b="1" dirty="0">
                <a:ea typeface="MS Mincho" charset="-128"/>
              </a:rPr>
              <a:t>and obeyed Allah and His Messenger until death came upon you.</a:t>
            </a:r>
          </a:p>
        </p:txBody>
      </p:sp>
    </p:spTree>
    <p:extLst>
      <p:ext uri="{BB962C8B-B14F-4D97-AF65-F5344CB8AC3E}">
        <p14:creationId xmlns:p14="http://schemas.microsoft.com/office/powerpoint/2010/main" val="87598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23392" y="1443306"/>
            <a:ext cx="11089926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فَلَعَنَ </a:t>
            </a:r>
            <a:r>
              <a:rPr lang="ar-SA" altLang="en-US" sz="8000" dirty="0" err="1">
                <a:latin typeface="Arabic Typesetting" panose="03020402040406030203" pitchFamily="66" charset="-78"/>
                <a:cs typeface="Arabic Typesetting" panose="03020402040406030203" pitchFamily="66" charset="-78"/>
              </a:rPr>
              <a:t>ٱللَّهُ</a:t>
            </a:r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 أُمَّةً قَتَلَتْكَ</a:t>
            </a:r>
            <a:endParaRPr lang="en-US" altLang="en-US" sz="80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47851" y="3381375"/>
            <a:ext cx="8424863" cy="584775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b="1" dirty="0">
                <a:ea typeface="MS Mincho" charset="-128"/>
              </a:rPr>
              <a:t>So, may Allah curse the people who slew you.</a:t>
            </a:r>
          </a:p>
        </p:txBody>
      </p:sp>
    </p:spTree>
    <p:extLst>
      <p:ext uri="{BB962C8B-B14F-4D97-AF65-F5344CB8AC3E}">
        <p14:creationId xmlns:p14="http://schemas.microsoft.com/office/powerpoint/2010/main" val="2471886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23392" y="1443306"/>
            <a:ext cx="11089926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وَلَعَنَ </a:t>
            </a:r>
            <a:r>
              <a:rPr lang="ar-SA" altLang="en-US" sz="8000" dirty="0" err="1">
                <a:latin typeface="Arabic Typesetting" panose="03020402040406030203" pitchFamily="66" charset="-78"/>
                <a:cs typeface="Arabic Typesetting" panose="03020402040406030203" pitchFamily="66" charset="-78"/>
              </a:rPr>
              <a:t>ٱللَّهُ</a:t>
            </a:r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 أُمَّةً ظَلَمَتْكَ</a:t>
            </a:r>
            <a:endParaRPr lang="en-US" altLang="en-US" sz="80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47851" y="3381375"/>
            <a:ext cx="8424863" cy="584775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b="1" dirty="0">
                <a:ea typeface="MS Mincho" charset="-128"/>
              </a:rPr>
              <a:t>May Allah curse the people who persecuted you.</a:t>
            </a:r>
          </a:p>
        </p:txBody>
      </p:sp>
    </p:spTree>
    <p:extLst>
      <p:ext uri="{BB962C8B-B14F-4D97-AF65-F5344CB8AC3E}">
        <p14:creationId xmlns:p14="http://schemas.microsoft.com/office/powerpoint/2010/main" val="2736151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23392" y="1443306"/>
            <a:ext cx="11089926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وَلَعَنَ </a:t>
            </a:r>
            <a:r>
              <a:rPr lang="ar-SA" altLang="en-US" sz="8000" dirty="0" err="1">
                <a:latin typeface="Arabic Typesetting" panose="03020402040406030203" pitchFamily="66" charset="-78"/>
                <a:cs typeface="Arabic Typesetting" panose="03020402040406030203" pitchFamily="66" charset="-78"/>
              </a:rPr>
              <a:t>ٱللَّهُ</a:t>
            </a:r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 أُمَّةً سَمِعَتْ بِذٰلِكَ فَرَضِيَتْ بِهِ</a:t>
            </a:r>
            <a:endParaRPr lang="en-US" altLang="en-US" sz="80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47851" y="3381375"/>
            <a:ext cx="8424863" cy="1077218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b="1" dirty="0">
                <a:ea typeface="MS Mincho" charset="-128"/>
              </a:rPr>
              <a:t>May Allah curse the people who were pleased when they had heard of that.</a:t>
            </a:r>
          </a:p>
        </p:txBody>
      </p:sp>
    </p:spTree>
    <p:extLst>
      <p:ext uri="{BB962C8B-B14F-4D97-AF65-F5344CB8AC3E}">
        <p14:creationId xmlns:p14="http://schemas.microsoft.com/office/powerpoint/2010/main" val="213346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23392" y="1443306"/>
            <a:ext cx="11089926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يَا مَوْلاَيَ يَا أَبَا عَبْدِ </a:t>
            </a:r>
            <a:r>
              <a:rPr lang="ar-SA" altLang="en-US" sz="8000" dirty="0" err="1">
                <a:latin typeface="Arabic Typesetting" panose="03020402040406030203" pitchFamily="66" charset="-78"/>
                <a:cs typeface="Arabic Typesetting" panose="03020402040406030203" pitchFamily="66" charset="-78"/>
              </a:rPr>
              <a:t>ٱللَّهِ</a:t>
            </a:r>
            <a:endParaRPr lang="en-US" altLang="en-US" sz="80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47851" y="3381375"/>
            <a:ext cx="8424863" cy="584775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pl-PL" altLang="en-US" b="1" dirty="0">
                <a:ea typeface="MS Mincho" charset="-128"/>
              </a:rPr>
              <a:t>O my Master, O Abu-`Abdullah!</a:t>
            </a:r>
            <a:endParaRPr lang="en-US" altLang="en-US" b="1" dirty="0">
              <a:ea typeface="MS Mincho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92017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23392" y="1443306"/>
            <a:ext cx="11089926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أَشْهَدُ أَنَّكَ كُنْتَ نُوراً فِي </a:t>
            </a:r>
            <a:r>
              <a:rPr lang="ar-SA" altLang="en-US" sz="8000" dirty="0" err="1">
                <a:latin typeface="Arabic Typesetting" panose="03020402040406030203" pitchFamily="66" charset="-78"/>
                <a:cs typeface="Arabic Typesetting" panose="03020402040406030203" pitchFamily="66" charset="-78"/>
              </a:rPr>
              <a:t>ٱلأَصْلاَبِ</a:t>
            </a:r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 </a:t>
            </a:r>
            <a:r>
              <a:rPr lang="ar-SA" altLang="en-US" sz="8000" dirty="0" err="1">
                <a:latin typeface="Arabic Typesetting" panose="03020402040406030203" pitchFamily="66" charset="-78"/>
                <a:cs typeface="Arabic Typesetting" panose="03020402040406030203" pitchFamily="66" charset="-78"/>
              </a:rPr>
              <a:t>ٱلشَّامِخَةِ</a:t>
            </a:r>
            <a:endParaRPr lang="en-US" altLang="en-US" sz="80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47851" y="3381375"/>
            <a:ext cx="8424863" cy="1077218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b="1" dirty="0">
                <a:ea typeface="MS Mincho" charset="-128"/>
              </a:rPr>
              <a:t>I bear witness that you were light in the sublime loins</a:t>
            </a:r>
          </a:p>
        </p:txBody>
      </p:sp>
    </p:spTree>
    <p:extLst>
      <p:ext uri="{BB962C8B-B14F-4D97-AF65-F5344CB8AC3E}">
        <p14:creationId xmlns:p14="http://schemas.microsoft.com/office/powerpoint/2010/main" val="462462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23392" y="1443306"/>
            <a:ext cx="11089926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sz="8000" dirty="0" err="1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وَٱلأَرْحَامِ</a:t>
            </a:r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 </a:t>
            </a:r>
            <a:r>
              <a:rPr lang="ar-SA" altLang="en-US" sz="8000" dirty="0" err="1">
                <a:latin typeface="Arabic Typesetting" panose="03020402040406030203" pitchFamily="66" charset="-78"/>
                <a:cs typeface="Arabic Typesetting" panose="03020402040406030203" pitchFamily="66" charset="-78"/>
              </a:rPr>
              <a:t>ٱلْمُطَهَّرَةِ</a:t>
            </a:r>
            <a:endParaRPr lang="en-US" altLang="en-US" sz="80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47851" y="3381375"/>
            <a:ext cx="8424863" cy="584775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b="1" dirty="0">
                <a:ea typeface="MS Mincho" charset="-128"/>
              </a:rPr>
              <a:t>and purified wombs;</a:t>
            </a:r>
          </a:p>
        </p:txBody>
      </p:sp>
    </p:spTree>
    <p:extLst>
      <p:ext uri="{BB962C8B-B14F-4D97-AF65-F5344CB8AC3E}">
        <p14:creationId xmlns:p14="http://schemas.microsoft.com/office/powerpoint/2010/main" val="256915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23392" y="1443306"/>
            <a:ext cx="11089926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لَمْ تُنَجِّسْكَ </a:t>
            </a:r>
            <a:r>
              <a:rPr lang="ar-SA" altLang="en-US" sz="8000" dirty="0" err="1">
                <a:latin typeface="Arabic Typesetting" panose="03020402040406030203" pitchFamily="66" charset="-78"/>
                <a:cs typeface="Arabic Typesetting" panose="03020402040406030203" pitchFamily="66" charset="-78"/>
              </a:rPr>
              <a:t>ٱلْجَاهِلِيَّةُ</a:t>
            </a:r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 </a:t>
            </a:r>
            <a:r>
              <a:rPr lang="ar-SA" altLang="en-US" sz="8000" dirty="0" err="1">
                <a:latin typeface="Arabic Typesetting" panose="03020402040406030203" pitchFamily="66" charset="-78"/>
                <a:cs typeface="Arabic Typesetting" panose="03020402040406030203" pitchFamily="66" charset="-78"/>
              </a:rPr>
              <a:t>بِأَنْجَاسِهَا</a:t>
            </a:r>
            <a:endParaRPr lang="en-US" altLang="en-US" sz="80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47851" y="3381375"/>
            <a:ext cx="8424863" cy="1077218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b="1" dirty="0">
                <a:ea typeface="MS Mincho" charset="-128"/>
              </a:rPr>
              <a:t>the impurities of the Ignorance Era could not object you to filth</a:t>
            </a:r>
          </a:p>
        </p:txBody>
      </p:sp>
    </p:spTree>
    <p:extLst>
      <p:ext uri="{BB962C8B-B14F-4D97-AF65-F5344CB8AC3E}">
        <p14:creationId xmlns:p14="http://schemas.microsoft.com/office/powerpoint/2010/main" val="1171322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23392" y="1443306"/>
            <a:ext cx="11089926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وَلَمْ تُلْبِسْكَ مِنْ مُدْلَهِمَّاتِ ثِيَابِهَا</a:t>
            </a:r>
            <a:endParaRPr lang="en-US" altLang="en-US" sz="80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47851" y="3381375"/>
            <a:ext cx="8424863" cy="584775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b="1" dirty="0">
                <a:ea typeface="MS Mincho" charset="-128"/>
              </a:rPr>
              <a:t>nor could it dress you its murky clothes.</a:t>
            </a:r>
          </a:p>
        </p:txBody>
      </p:sp>
    </p:spTree>
    <p:extLst>
      <p:ext uri="{BB962C8B-B14F-4D97-AF65-F5344CB8AC3E}">
        <p14:creationId xmlns:p14="http://schemas.microsoft.com/office/powerpoint/2010/main" val="4187805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23392" y="1443306"/>
            <a:ext cx="11089926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وَأَشْهَدُ أَنَّكَ مِنْ دَعَائِمِ </a:t>
            </a:r>
            <a:r>
              <a:rPr lang="ar-SA" altLang="en-US" sz="8000" dirty="0" err="1">
                <a:latin typeface="Arabic Typesetting" panose="03020402040406030203" pitchFamily="66" charset="-78"/>
                <a:cs typeface="Arabic Typesetting" panose="03020402040406030203" pitchFamily="66" charset="-78"/>
              </a:rPr>
              <a:t>ٱلدِّينِ</a:t>
            </a:r>
            <a:endParaRPr lang="en-US" altLang="en-US" sz="80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47851" y="3381375"/>
            <a:ext cx="8424863" cy="1077218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b="1" dirty="0">
                <a:ea typeface="MS Mincho" charset="-128"/>
              </a:rPr>
              <a:t>I also bear witness that you are one of the mainstays of the religion</a:t>
            </a:r>
          </a:p>
        </p:txBody>
      </p:sp>
    </p:spTree>
    <p:extLst>
      <p:ext uri="{BB962C8B-B14F-4D97-AF65-F5344CB8AC3E}">
        <p14:creationId xmlns:p14="http://schemas.microsoft.com/office/powerpoint/2010/main" val="3054780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74826" y="1443306"/>
            <a:ext cx="8569325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اَللَّهُمَّ صَلِّ عَلٰى مُحَمَّدٍ وَآلِ مُحَمَّدٍ</a:t>
            </a:r>
            <a:endParaRPr lang="en-US" altLang="en-US" sz="80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47851" y="3381375"/>
            <a:ext cx="8424863" cy="10668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b="1" dirty="0">
                <a:ea typeface="MS Mincho" charset="-128"/>
              </a:rPr>
              <a:t>O </a:t>
            </a:r>
            <a:r>
              <a:rPr lang="en-US" altLang="en-US" b="1" dirty="0" err="1">
                <a:ea typeface="MS Mincho" charset="-128"/>
              </a:rPr>
              <a:t>Alláh</a:t>
            </a:r>
            <a:r>
              <a:rPr lang="en-US" altLang="en-US" b="1" dirty="0">
                <a:ea typeface="MS Mincho" charset="-128"/>
              </a:rPr>
              <a:t> bless Muhammad and the family of Muhammad.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23392" y="1443306"/>
            <a:ext cx="11089926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وَأَرْكَانِ </a:t>
            </a:r>
            <a:r>
              <a:rPr lang="ar-SA" altLang="en-US" sz="8000" dirty="0" err="1">
                <a:latin typeface="Arabic Typesetting" panose="03020402040406030203" pitchFamily="66" charset="-78"/>
                <a:cs typeface="Arabic Typesetting" panose="03020402040406030203" pitchFamily="66" charset="-78"/>
              </a:rPr>
              <a:t>ٱلْمُؤْمِنِينَ</a:t>
            </a:r>
            <a:endParaRPr lang="en-US" altLang="en-US" sz="80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47851" y="3381375"/>
            <a:ext cx="8424863" cy="584775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b="1" dirty="0">
                <a:ea typeface="MS Mincho" charset="-128"/>
              </a:rPr>
              <a:t>and the supports of the faithful believers.</a:t>
            </a:r>
          </a:p>
        </p:txBody>
      </p:sp>
    </p:spTree>
    <p:extLst>
      <p:ext uri="{BB962C8B-B14F-4D97-AF65-F5344CB8AC3E}">
        <p14:creationId xmlns:p14="http://schemas.microsoft.com/office/powerpoint/2010/main" val="3260327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23392" y="1443306"/>
            <a:ext cx="11089926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وَأَشْهَدُ أَنَّكَ </a:t>
            </a:r>
            <a:r>
              <a:rPr lang="ar-SA" altLang="en-US" sz="8000" dirty="0" err="1">
                <a:latin typeface="Arabic Typesetting" panose="03020402040406030203" pitchFamily="66" charset="-78"/>
                <a:cs typeface="Arabic Typesetting" panose="03020402040406030203" pitchFamily="66" charset="-78"/>
              </a:rPr>
              <a:t>ٱلإِمَامُ</a:t>
            </a:r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 </a:t>
            </a:r>
            <a:r>
              <a:rPr lang="ar-SA" altLang="en-US" sz="8000" dirty="0" err="1">
                <a:latin typeface="Arabic Typesetting" panose="03020402040406030203" pitchFamily="66" charset="-78"/>
                <a:cs typeface="Arabic Typesetting" panose="03020402040406030203" pitchFamily="66" charset="-78"/>
              </a:rPr>
              <a:t>ٱلْبَرُّ</a:t>
            </a:r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 </a:t>
            </a:r>
            <a:r>
              <a:rPr lang="ar-SA" altLang="en-US" sz="8000" dirty="0" err="1">
                <a:latin typeface="Arabic Typesetting" panose="03020402040406030203" pitchFamily="66" charset="-78"/>
                <a:cs typeface="Arabic Typesetting" panose="03020402040406030203" pitchFamily="66" charset="-78"/>
              </a:rPr>
              <a:t>ٱلتَّقِيُّ</a:t>
            </a:r>
            <a:endParaRPr lang="en-US" altLang="en-US" sz="80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47851" y="3381375"/>
            <a:ext cx="8424863" cy="1077218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b="1" dirty="0">
                <a:ea typeface="MS Mincho" charset="-128"/>
              </a:rPr>
              <a:t>I also bear witness that you are the God-fearing, pious,</a:t>
            </a:r>
          </a:p>
        </p:txBody>
      </p:sp>
    </p:spTree>
    <p:extLst>
      <p:ext uri="{BB962C8B-B14F-4D97-AF65-F5344CB8AC3E}">
        <p14:creationId xmlns:p14="http://schemas.microsoft.com/office/powerpoint/2010/main" val="1929081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23392" y="1443306"/>
            <a:ext cx="11089926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sz="8000" dirty="0" err="1">
                <a:latin typeface="Arabic Typesetting" panose="03020402040406030203" pitchFamily="66" charset="-78"/>
                <a:cs typeface="Arabic Typesetting" panose="03020402040406030203" pitchFamily="66" charset="-78"/>
              </a:rPr>
              <a:t>ٱلرَّضِيُّ</a:t>
            </a:r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 </a:t>
            </a:r>
            <a:r>
              <a:rPr lang="ar-SA" altLang="en-US" sz="8000" dirty="0" err="1">
                <a:latin typeface="Arabic Typesetting" panose="03020402040406030203" pitchFamily="66" charset="-78"/>
                <a:cs typeface="Arabic Typesetting" panose="03020402040406030203" pitchFamily="66" charset="-78"/>
              </a:rPr>
              <a:t>ٱلزَّكِيُّ</a:t>
            </a:r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 </a:t>
            </a:r>
            <a:r>
              <a:rPr lang="ar-SA" altLang="en-US" sz="8000" dirty="0" err="1">
                <a:latin typeface="Arabic Typesetting" panose="03020402040406030203" pitchFamily="66" charset="-78"/>
                <a:cs typeface="Arabic Typesetting" panose="03020402040406030203" pitchFamily="66" charset="-78"/>
              </a:rPr>
              <a:t>ٱلْهَادِي</a:t>
            </a:r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 </a:t>
            </a:r>
            <a:r>
              <a:rPr lang="ar-SA" altLang="en-US" sz="8000" dirty="0" err="1">
                <a:latin typeface="Arabic Typesetting" panose="03020402040406030203" pitchFamily="66" charset="-78"/>
                <a:cs typeface="Arabic Typesetting" panose="03020402040406030203" pitchFamily="66" charset="-78"/>
              </a:rPr>
              <a:t>ٱلْمَهْدِيُّ</a:t>
            </a:r>
            <a:endParaRPr lang="en-US" altLang="en-US" sz="80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47851" y="3381375"/>
            <a:ext cx="8424863" cy="1077218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b="1" dirty="0">
                <a:ea typeface="MS Mincho" charset="-128"/>
              </a:rPr>
              <a:t>pleased, immaculate, guide, and well-guided Imam.</a:t>
            </a:r>
          </a:p>
        </p:txBody>
      </p:sp>
    </p:spTree>
    <p:extLst>
      <p:ext uri="{BB962C8B-B14F-4D97-AF65-F5344CB8AC3E}">
        <p14:creationId xmlns:p14="http://schemas.microsoft.com/office/powerpoint/2010/main" val="4093125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23392" y="1443306"/>
            <a:ext cx="11089926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وَأَشْهَدُ أَنَّ </a:t>
            </a:r>
            <a:r>
              <a:rPr lang="ar-SA" altLang="en-US" sz="8000" dirty="0" err="1">
                <a:latin typeface="Arabic Typesetting" panose="03020402040406030203" pitchFamily="66" charset="-78"/>
                <a:cs typeface="Arabic Typesetting" panose="03020402040406030203" pitchFamily="66" charset="-78"/>
              </a:rPr>
              <a:t>ٱلأَئِمَّةَ</a:t>
            </a:r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 مِنْ وُلْدِكَ كَلِمَةُ </a:t>
            </a:r>
            <a:r>
              <a:rPr lang="ar-SA" altLang="en-US" sz="8000" dirty="0" err="1">
                <a:latin typeface="Arabic Typesetting" panose="03020402040406030203" pitchFamily="66" charset="-78"/>
                <a:cs typeface="Arabic Typesetting" panose="03020402040406030203" pitchFamily="66" charset="-78"/>
              </a:rPr>
              <a:t>ٱلتَّقْوٰى</a:t>
            </a:r>
            <a:endParaRPr lang="en-US" altLang="en-US" sz="80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47851" y="3381375"/>
            <a:ext cx="8424863" cy="1077218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b="1" dirty="0">
                <a:ea typeface="MS Mincho" charset="-128"/>
              </a:rPr>
              <a:t>And (I bear witness) that the Imams from your progeny are the spokesmen of piety,</a:t>
            </a:r>
          </a:p>
        </p:txBody>
      </p:sp>
    </p:spTree>
    <p:extLst>
      <p:ext uri="{BB962C8B-B14F-4D97-AF65-F5344CB8AC3E}">
        <p14:creationId xmlns:p14="http://schemas.microsoft.com/office/powerpoint/2010/main" val="633462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23392" y="1443306"/>
            <a:ext cx="11089926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وَأَعْلاَمُ </a:t>
            </a:r>
            <a:r>
              <a:rPr lang="ar-SA" altLang="en-US" sz="8000" dirty="0" err="1">
                <a:latin typeface="Arabic Typesetting" panose="03020402040406030203" pitchFamily="66" charset="-78"/>
                <a:cs typeface="Arabic Typesetting" panose="03020402040406030203" pitchFamily="66" charset="-78"/>
              </a:rPr>
              <a:t>ٱلْهُدٰى</a:t>
            </a:r>
            <a:endParaRPr lang="en-US" altLang="en-US" sz="80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47851" y="3381375"/>
            <a:ext cx="8424863" cy="584775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b="1" dirty="0">
                <a:ea typeface="MS Mincho" charset="-128"/>
              </a:rPr>
              <a:t>the signs of guidance,</a:t>
            </a:r>
          </a:p>
        </p:txBody>
      </p:sp>
    </p:spTree>
    <p:extLst>
      <p:ext uri="{BB962C8B-B14F-4D97-AF65-F5344CB8AC3E}">
        <p14:creationId xmlns:p14="http://schemas.microsoft.com/office/powerpoint/2010/main" val="471576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23392" y="1443306"/>
            <a:ext cx="11089926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sz="8000" dirty="0" err="1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وَٱلْعُروَةُ</a:t>
            </a:r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 </a:t>
            </a:r>
            <a:r>
              <a:rPr lang="ar-SA" altLang="en-US" sz="8000" dirty="0" err="1">
                <a:latin typeface="Arabic Typesetting" panose="03020402040406030203" pitchFamily="66" charset="-78"/>
                <a:cs typeface="Arabic Typesetting" panose="03020402040406030203" pitchFamily="66" charset="-78"/>
              </a:rPr>
              <a:t>ٱلْوُثْقٰى</a:t>
            </a:r>
            <a:endParaRPr lang="en-US" altLang="en-US" sz="80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47851" y="3381375"/>
            <a:ext cx="8424863" cy="584775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b="1" dirty="0">
                <a:ea typeface="MS Mincho" charset="-128"/>
              </a:rPr>
              <a:t>the firmest handle (of Islam),</a:t>
            </a:r>
          </a:p>
        </p:txBody>
      </p:sp>
    </p:spTree>
    <p:extLst>
      <p:ext uri="{BB962C8B-B14F-4D97-AF65-F5344CB8AC3E}">
        <p14:creationId xmlns:p14="http://schemas.microsoft.com/office/powerpoint/2010/main" val="4051754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23392" y="1443306"/>
            <a:ext cx="11089926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sz="8000" dirty="0" err="1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وَٱلْحُجَّةُ</a:t>
            </a:r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 عَلٰى أَهْلِ </a:t>
            </a:r>
            <a:r>
              <a:rPr lang="ar-SA" altLang="en-US" sz="8000" dirty="0" err="1">
                <a:latin typeface="Arabic Typesetting" panose="03020402040406030203" pitchFamily="66" charset="-78"/>
                <a:cs typeface="Arabic Typesetting" panose="03020402040406030203" pitchFamily="66" charset="-78"/>
              </a:rPr>
              <a:t>ٱلدُّنْيَا</a:t>
            </a:r>
            <a:endParaRPr lang="en-US" altLang="en-US" sz="80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47851" y="3381375"/>
            <a:ext cx="8424863" cy="1077218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b="1" dirty="0">
                <a:ea typeface="MS Mincho" charset="-128"/>
              </a:rPr>
              <a:t>and the decisive Argument against the inhabitants of the world.</a:t>
            </a:r>
          </a:p>
        </p:txBody>
      </p:sp>
    </p:spTree>
    <p:extLst>
      <p:ext uri="{BB962C8B-B14F-4D97-AF65-F5344CB8AC3E}">
        <p14:creationId xmlns:p14="http://schemas.microsoft.com/office/powerpoint/2010/main" val="374901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23392" y="1443306"/>
            <a:ext cx="11089926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وَأُشْهِدُ </a:t>
            </a:r>
            <a:r>
              <a:rPr lang="ar-SA" altLang="en-US" sz="8000" dirty="0" err="1">
                <a:latin typeface="Arabic Typesetting" panose="03020402040406030203" pitchFamily="66" charset="-78"/>
                <a:cs typeface="Arabic Typesetting" panose="03020402040406030203" pitchFamily="66" charset="-78"/>
              </a:rPr>
              <a:t>ٱللَّهَ</a:t>
            </a:r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 وَمَلاَئِكَتَهُ</a:t>
            </a:r>
            <a:endParaRPr lang="en-US" altLang="en-US" sz="80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47851" y="3381375"/>
            <a:ext cx="8424863" cy="584775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b="1" dirty="0">
                <a:ea typeface="MS Mincho" charset="-128"/>
              </a:rPr>
              <a:t>And I call Allah, His angels,</a:t>
            </a:r>
          </a:p>
        </p:txBody>
      </p:sp>
    </p:spTree>
    <p:extLst>
      <p:ext uri="{BB962C8B-B14F-4D97-AF65-F5344CB8AC3E}">
        <p14:creationId xmlns:p14="http://schemas.microsoft.com/office/powerpoint/2010/main" val="4072535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23392" y="1443306"/>
            <a:ext cx="11089926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وَأَنْبِيَاءَهُ وَرُسُلَهُ</a:t>
            </a:r>
            <a:endParaRPr lang="en-US" altLang="en-US" sz="80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47851" y="3381375"/>
            <a:ext cx="8424863" cy="584775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b="1" dirty="0">
                <a:ea typeface="MS Mincho" charset="-128"/>
              </a:rPr>
              <a:t>His Prophets, and His Messenger</a:t>
            </a:r>
          </a:p>
        </p:txBody>
      </p:sp>
    </p:spTree>
    <p:extLst>
      <p:ext uri="{BB962C8B-B14F-4D97-AF65-F5344CB8AC3E}">
        <p14:creationId xmlns:p14="http://schemas.microsoft.com/office/powerpoint/2010/main" val="2436675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23392" y="1443306"/>
            <a:ext cx="11089926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أَنِّي بِكُمْ مُؤْمِنٌ وَبِـإِيَابِكُمْ مُوقِنٌ</a:t>
            </a:r>
            <a:endParaRPr lang="en-US" altLang="en-US" sz="80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47851" y="3381375"/>
            <a:ext cx="8424863" cy="1077218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b="1" dirty="0">
                <a:ea typeface="MS Mincho" charset="-128"/>
              </a:rPr>
              <a:t>to witness for me that I believe in you all and in your Return,</a:t>
            </a:r>
          </a:p>
        </p:txBody>
      </p:sp>
    </p:spTree>
    <p:extLst>
      <p:ext uri="{BB962C8B-B14F-4D97-AF65-F5344CB8AC3E}">
        <p14:creationId xmlns:p14="http://schemas.microsoft.com/office/powerpoint/2010/main" val="1141098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74826" y="1443306"/>
            <a:ext cx="8569325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اَلسَّلاَمُ عَلَيْكَ يَا وَارِثَ آدَمَ صَفْوَةِ </a:t>
            </a:r>
            <a:r>
              <a:rPr lang="ar-SA" altLang="en-US" sz="8000" dirty="0" err="1">
                <a:latin typeface="Arabic Typesetting" panose="03020402040406030203" pitchFamily="66" charset="-78"/>
                <a:cs typeface="Arabic Typesetting" panose="03020402040406030203" pitchFamily="66" charset="-78"/>
              </a:rPr>
              <a:t>ٱللَّهِ</a:t>
            </a:r>
            <a:endParaRPr lang="ar-SA" altLang="en-US" sz="80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47851" y="3381375"/>
            <a:ext cx="8424863" cy="10668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b="1" dirty="0">
                <a:ea typeface="MS Mincho" charset="-128"/>
              </a:rPr>
              <a:t>Peace be upon you, O inheritor of Adam the choice of Allah.</a:t>
            </a:r>
          </a:p>
        </p:txBody>
      </p:sp>
    </p:spTree>
    <p:extLst>
      <p:ext uri="{BB962C8B-B14F-4D97-AF65-F5344CB8AC3E}">
        <p14:creationId xmlns:p14="http://schemas.microsoft.com/office/powerpoint/2010/main" val="938260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23392" y="1443306"/>
            <a:ext cx="11089926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بِشَرَائِعِ دِينِي وَخَوَاتِيمِ عَمَلي</a:t>
            </a:r>
            <a:endParaRPr lang="en-US" altLang="en-US" sz="80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47851" y="3381375"/>
            <a:ext cx="8424863" cy="1077218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b="1" dirty="0">
                <a:ea typeface="MS Mincho" charset="-128"/>
              </a:rPr>
              <a:t>I have full confidence in the laws of my religion and in the seals of my deeds,</a:t>
            </a:r>
          </a:p>
        </p:txBody>
      </p:sp>
    </p:spTree>
    <p:extLst>
      <p:ext uri="{BB962C8B-B14F-4D97-AF65-F5344CB8AC3E}">
        <p14:creationId xmlns:p14="http://schemas.microsoft.com/office/powerpoint/2010/main" val="766746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23392" y="1443306"/>
            <a:ext cx="11089926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وَقَلْبِي لِقَلْبِكُمْ سِلْمٌ</a:t>
            </a:r>
            <a:endParaRPr lang="en-US" altLang="en-US" sz="80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47851" y="3381375"/>
            <a:ext cx="8424863" cy="584775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b="1" dirty="0">
                <a:ea typeface="MS Mincho" charset="-128"/>
              </a:rPr>
              <a:t>my heart is at peace with you all,</a:t>
            </a:r>
          </a:p>
        </p:txBody>
      </p:sp>
    </p:spTree>
    <p:extLst>
      <p:ext uri="{BB962C8B-B14F-4D97-AF65-F5344CB8AC3E}">
        <p14:creationId xmlns:p14="http://schemas.microsoft.com/office/powerpoint/2010/main" val="1889401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23392" y="1443306"/>
            <a:ext cx="11089926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وَأَمْرِي لأَمْرِكُمْ مُتَّبِعٌ</a:t>
            </a:r>
            <a:endParaRPr lang="en-US" altLang="en-US" sz="80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47851" y="3381375"/>
            <a:ext cx="8424863" cy="584775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b="1" dirty="0">
                <a:ea typeface="MS Mincho" charset="-128"/>
              </a:rPr>
              <a:t>and all my affairs are based on your commands.</a:t>
            </a:r>
          </a:p>
        </p:txBody>
      </p:sp>
    </p:spTree>
    <p:extLst>
      <p:ext uri="{BB962C8B-B14F-4D97-AF65-F5344CB8AC3E}">
        <p14:creationId xmlns:p14="http://schemas.microsoft.com/office/powerpoint/2010/main" val="2022969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23392" y="1443306"/>
            <a:ext cx="11089926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صَلَوَاتُ اللَّهِ عَلَيْكُمْ وَعَلٰى أَرْوَاحِكُمْ</a:t>
            </a:r>
            <a:endParaRPr lang="en-US" altLang="en-US" sz="80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47851" y="3381375"/>
            <a:ext cx="8424863" cy="584775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b="1" dirty="0">
                <a:ea typeface="MS Mincho" charset="-128"/>
              </a:rPr>
              <a:t>May Allah’s benedictions be on your souls,</a:t>
            </a:r>
          </a:p>
        </p:txBody>
      </p:sp>
    </p:spTree>
    <p:extLst>
      <p:ext uri="{BB962C8B-B14F-4D97-AF65-F5344CB8AC3E}">
        <p14:creationId xmlns:p14="http://schemas.microsoft.com/office/powerpoint/2010/main" val="370388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23392" y="1443306"/>
            <a:ext cx="11089926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وَعَلٰى أَجْسَادِكُمْ وَعَلٰى أَجْسَامِكُمْ</a:t>
            </a:r>
            <a:endParaRPr lang="en-US" altLang="en-US" sz="80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47851" y="3381375"/>
            <a:ext cx="8424863" cy="584775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b="1" dirty="0">
                <a:ea typeface="MS Mincho" charset="-128"/>
              </a:rPr>
              <a:t>your bodies, your forms,</a:t>
            </a:r>
          </a:p>
        </p:txBody>
      </p:sp>
    </p:spTree>
    <p:extLst>
      <p:ext uri="{BB962C8B-B14F-4D97-AF65-F5344CB8AC3E}">
        <p14:creationId xmlns:p14="http://schemas.microsoft.com/office/powerpoint/2010/main" val="1220790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23392" y="1443306"/>
            <a:ext cx="11089926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وَعَلٰى شَاهِدِكُمْ وَعَلٰى غَائِبِكُمْ</a:t>
            </a:r>
            <a:endParaRPr lang="en-US" altLang="en-US" sz="80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47851" y="3381375"/>
            <a:ext cx="8424863" cy="584775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b="1" dirty="0">
                <a:ea typeface="MS Mincho" charset="-128"/>
              </a:rPr>
              <a:t>the present and the absent from you,</a:t>
            </a:r>
          </a:p>
        </p:txBody>
      </p:sp>
    </p:spTree>
    <p:extLst>
      <p:ext uri="{BB962C8B-B14F-4D97-AF65-F5344CB8AC3E}">
        <p14:creationId xmlns:p14="http://schemas.microsoft.com/office/powerpoint/2010/main" val="3606135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23392" y="1443306"/>
            <a:ext cx="11089926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وَعَلٰى ظَاهِرِكُمْ وَعَلٰى بَاطِنِكُمْ</a:t>
            </a:r>
            <a:endParaRPr lang="en-US" altLang="en-US" sz="80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47851" y="3381375"/>
            <a:ext cx="8424863" cy="584775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b="1" dirty="0">
                <a:ea typeface="MS Mincho" charset="-128"/>
              </a:rPr>
              <a:t>and the apparent and the invisible from you.</a:t>
            </a:r>
          </a:p>
        </p:txBody>
      </p:sp>
    </p:spTree>
    <p:extLst>
      <p:ext uri="{BB962C8B-B14F-4D97-AF65-F5344CB8AC3E}">
        <p14:creationId xmlns:p14="http://schemas.microsoft.com/office/powerpoint/2010/main" val="707665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23392" y="1443306"/>
            <a:ext cx="11089926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بِأَبِي أَنْتَ وَأُمِّي يَا بْنَ رَسُولِ </a:t>
            </a:r>
            <a:r>
              <a:rPr lang="ar-SA" altLang="en-US" sz="8000" dirty="0" err="1">
                <a:latin typeface="Arabic Typesetting" panose="03020402040406030203" pitchFamily="66" charset="-78"/>
                <a:cs typeface="Arabic Typesetting" panose="03020402040406030203" pitchFamily="66" charset="-78"/>
              </a:rPr>
              <a:t>ٱللَّهِ</a:t>
            </a:r>
            <a:endParaRPr lang="en-US" altLang="en-US" sz="80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47851" y="3381375"/>
            <a:ext cx="8424863" cy="1077218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b="1" dirty="0">
                <a:ea typeface="MS Mincho" charset="-128"/>
              </a:rPr>
              <a:t>My father and mother be sacrificed for you, O son of the Messenger of Allah!</a:t>
            </a:r>
          </a:p>
        </p:txBody>
      </p:sp>
    </p:spTree>
    <p:extLst>
      <p:ext uri="{BB962C8B-B14F-4D97-AF65-F5344CB8AC3E}">
        <p14:creationId xmlns:p14="http://schemas.microsoft.com/office/powerpoint/2010/main" val="2639563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23392" y="1443306"/>
            <a:ext cx="11089926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بِأَبِي أَنْتَ وَأُمِّي يَا أَبَا عَبْدِ </a:t>
            </a:r>
            <a:r>
              <a:rPr lang="ar-SA" altLang="en-US" sz="8000" dirty="0" err="1">
                <a:latin typeface="Arabic Typesetting" panose="03020402040406030203" pitchFamily="66" charset="-78"/>
                <a:cs typeface="Arabic Typesetting" panose="03020402040406030203" pitchFamily="66" charset="-78"/>
              </a:rPr>
              <a:t>ٱللَّهِ</a:t>
            </a:r>
            <a:endParaRPr lang="en-US" altLang="en-US" sz="80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47851" y="3381375"/>
            <a:ext cx="8424863" cy="1077218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b="1" dirty="0">
                <a:ea typeface="MS Mincho" charset="-128"/>
              </a:rPr>
              <a:t>My father and mother be sacrificed for you, O Abu `Abdullah!</a:t>
            </a:r>
          </a:p>
        </p:txBody>
      </p:sp>
    </p:spTree>
    <p:extLst>
      <p:ext uri="{BB962C8B-B14F-4D97-AF65-F5344CB8AC3E}">
        <p14:creationId xmlns:p14="http://schemas.microsoft.com/office/powerpoint/2010/main" val="3435893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23392" y="1443306"/>
            <a:ext cx="11089926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لَقَدْ عَظُمَتِ </a:t>
            </a:r>
            <a:r>
              <a:rPr lang="ar-SA" altLang="en-US" sz="8000" dirty="0" err="1">
                <a:latin typeface="Arabic Typesetting" panose="03020402040406030203" pitchFamily="66" charset="-78"/>
                <a:cs typeface="Arabic Typesetting" panose="03020402040406030203" pitchFamily="66" charset="-78"/>
              </a:rPr>
              <a:t>ٱلرَّزِيَّةُ</a:t>
            </a:r>
            <a:endParaRPr lang="en-US" altLang="en-US" sz="80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47851" y="3381375"/>
            <a:ext cx="8424863" cy="584775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b="1" dirty="0">
                <a:ea typeface="MS Mincho" charset="-128"/>
              </a:rPr>
              <a:t>Extremely terrible was the calamity</a:t>
            </a:r>
          </a:p>
        </p:txBody>
      </p:sp>
    </p:spTree>
    <p:extLst>
      <p:ext uri="{BB962C8B-B14F-4D97-AF65-F5344CB8AC3E}">
        <p14:creationId xmlns:p14="http://schemas.microsoft.com/office/powerpoint/2010/main" val="1233901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74826" y="1443306"/>
            <a:ext cx="8569325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اَلسَّلاَمُ عَلَيْكَ يَا وَارِثَ نُوحٍ نَبِيِّ </a:t>
            </a:r>
            <a:r>
              <a:rPr lang="ar-SA" altLang="en-US" sz="8000" dirty="0" err="1">
                <a:latin typeface="Arabic Typesetting" panose="03020402040406030203" pitchFamily="66" charset="-78"/>
                <a:cs typeface="Arabic Typesetting" panose="03020402040406030203" pitchFamily="66" charset="-78"/>
              </a:rPr>
              <a:t>ٱللَّهِ</a:t>
            </a:r>
            <a:endParaRPr lang="ar-SA" altLang="en-US" sz="80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47851" y="3381375"/>
            <a:ext cx="8424863" cy="10668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b="1" dirty="0">
                <a:ea typeface="MS Mincho" charset="-128"/>
              </a:rPr>
              <a:t>Peace be upon you, O inheritor of Noah the prophet of Allah.</a:t>
            </a:r>
          </a:p>
        </p:txBody>
      </p:sp>
    </p:spTree>
    <p:extLst>
      <p:ext uri="{BB962C8B-B14F-4D97-AF65-F5344CB8AC3E}">
        <p14:creationId xmlns:p14="http://schemas.microsoft.com/office/powerpoint/2010/main" val="1469047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23392" y="1443306"/>
            <a:ext cx="11089926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وَجَلَّتِ </a:t>
            </a:r>
            <a:r>
              <a:rPr lang="ar-SA" altLang="en-US" sz="8000" dirty="0" err="1">
                <a:latin typeface="Arabic Typesetting" panose="03020402040406030203" pitchFamily="66" charset="-78"/>
                <a:cs typeface="Arabic Typesetting" panose="03020402040406030203" pitchFamily="66" charset="-78"/>
              </a:rPr>
              <a:t>ٱلْمُصيبَةُ</a:t>
            </a:r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 بِكَ عَلَيْنَا</a:t>
            </a:r>
            <a:endParaRPr lang="en-US" altLang="en-US" sz="80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47851" y="3381375"/>
            <a:ext cx="8424863" cy="1077218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b="1" dirty="0">
                <a:ea typeface="MS Mincho" charset="-128"/>
              </a:rPr>
              <a:t>and astounding is the misfortune that you suffered upon us</a:t>
            </a:r>
          </a:p>
        </p:txBody>
      </p:sp>
    </p:spTree>
    <p:extLst>
      <p:ext uri="{BB962C8B-B14F-4D97-AF65-F5344CB8AC3E}">
        <p14:creationId xmlns:p14="http://schemas.microsoft.com/office/powerpoint/2010/main" val="3392170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23392" y="1443306"/>
            <a:ext cx="11089926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وَعَلٰى جَمِيعِ أَهْلِ </a:t>
            </a:r>
            <a:r>
              <a:rPr lang="ar-SA" altLang="en-US" sz="8000" dirty="0" err="1">
                <a:latin typeface="Arabic Typesetting" panose="03020402040406030203" pitchFamily="66" charset="-78"/>
                <a:cs typeface="Arabic Typesetting" panose="03020402040406030203" pitchFamily="66" charset="-78"/>
              </a:rPr>
              <a:t>ٱلسَّمَاوَاتِ</a:t>
            </a:r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 </a:t>
            </a:r>
            <a:r>
              <a:rPr lang="ar-SA" altLang="en-US" sz="8000" dirty="0" err="1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وَٱلأَرْضِ</a:t>
            </a:r>
            <a:endParaRPr lang="en-US" altLang="en-US" sz="80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47851" y="3381375"/>
            <a:ext cx="8424863" cy="1077218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b="1" dirty="0">
                <a:ea typeface="MS Mincho" charset="-128"/>
              </a:rPr>
              <a:t>and upon all the inhabitants of the heavens and the earth.</a:t>
            </a:r>
          </a:p>
        </p:txBody>
      </p:sp>
    </p:spTree>
    <p:extLst>
      <p:ext uri="{BB962C8B-B14F-4D97-AF65-F5344CB8AC3E}">
        <p14:creationId xmlns:p14="http://schemas.microsoft.com/office/powerpoint/2010/main" val="3709051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23392" y="1443306"/>
            <a:ext cx="11089926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فَلَعَنَ </a:t>
            </a:r>
            <a:r>
              <a:rPr lang="ar-SA" altLang="en-US" sz="8000" dirty="0" err="1">
                <a:latin typeface="Arabic Typesetting" panose="03020402040406030203" pitchFamily="66" charset="-78"/>
                <a:cs typeface="Arabic Typesetting" panose="03020402040406030203" pitchFamily="66" charset="-78"/>
              </a:rPr>
              <a:t>ٱللَّهُ</a:t>
            </a:r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 أُمَّةً أَسْرَجَتْ وَأَلْجَمَتْ</a:t>
            </a:r>
            <a:endParaRPr lang="en-US" altLang="en-US" sz="80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47851" y="3381375"/>
            <a:ext cx="8424863" cy="1077218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b="1" dirty="0">
                <a:ea typeface="MS Mincho" charset="-128"/>
              </a:rPr>
              <a:t>Therefore, Allah may curse the people who saddled up, gave rein to their horses,</a:t>
            </a:r>
          </a:p>
        </p:txBody>
      </p:sp>
    </p:spTree>
    <p:extLst>
      <p:ext uri="{BB962C8B-B14F-4D97-AF65-F5344CB8AC3E}">
        <p14:creationId xmlns:p14="http://schemas.microsoft.com/office/powerpoint/2010/main" val="3948493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23392" y="1443306"/>
            <a:ext cx="11089926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وَتَهَيَّأَتْ لِقِتَالِكَ</a:t>
            </a:r>
            <a:endParaRPr lang="en-US" altLang="en-US" sz="80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47851" y="3381375"/>
            <a:ext cx="8424863" cy="584775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b="1" dirty="0">
                <a:ea typeface="MS Mincho" charset="-128"/>
              </a:rPr>
              <a:t>and prepared themselves to kill you.</a:t>
            </a:r>
          </a:p>
        </p:txBody>
      </p:sp>
    </p:spTree>
    <p:extLst>
      <p:ext uri="{BB962C8B-B14F-4D97-AF65-F5344CB8AC3E}">
        <p14:creationId xmlns:p14="http://schemas.microsoft.com/office/powerpoint/2010/main" val="500833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23392" y="1443306"/>
            <a:ext cx="11089926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يَا مَوْلاَيَ يَا أَبَا عَبْدِ </a:t>
            </a:r>
            <a:r>
              <a:rPr lang="ar-SA" altLang="en-US" sz="8000" dirty="0" err="1">
                <a:latin typeface="Arabic Typesetting" panose="03020402040406030203" pitchFamily="66" charset="-78"/>
                <a:cs typeface="Arabic Typesetting" panose="03020402040406030203" pitchFamily="66" charset="-78"/>
              </a:rPr>
              <a:t>ٱللَّهِ</a:t>
            </a:r>
            <a:endParaRPr lang="en-US" altLang="en-US" sz="80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47851" y="3381375"/>
            <a:ext cx="8424863" cy="584775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pl-PL" altLang="en-US" b="1" dirty="0">
                <a:ea typeface="MS Mincho" charset="-128"/>
              </a:rPr>
              <a:t>O my Master, O Abu `Abdullah!</a:t>
            </a:r>
            <a:endParaRPr lang="en-US" altLang="en-US" b="1" dirty="0">
              <a:ea typeface="MS Mincho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4510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23392" y="1443306"/>
            <a:ext cx="11089926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قَصَدْتُ حَرَمَكَ</a:t>
            </a:r>
            <a:endParaRPr lang="en-US" altLang="en-US" sz="80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47851" y="3381375"/>
            <a:ext cx="8424863" cy="584775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b="1" dirty="0">
                <a:ea typeface="MS Mincho" charset="-128"/>
              </a:rPr>
              <a:t>I moved towards your sanctuary</a:t>
            </a:r>
          </a:p>
        </p:txBody>
      </p:sp>
    </p:spTree>
    <p:extLst>
      <p:ext uri="{BB962C8B-B14F-4D97-AF65-F5344CB8AC3E}">
        <p14:creationId xmlns:p14="http://schemas.microsoft.com/office/powerpoint/2010/main" val="2916410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23392" y="1443306"/>
            <a:ext cx="11089926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وَأَتَيْتُ إِلٰى مَشْهَدِكَ</a:t>
            </a:r>
            <a:endParaRPr lang="en-US" altLang="en-US" sz="80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47851" y="3381375"/>
            <a:ext cx="8424863" cy="584775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b="1" dirty="0">
                <a:ea typeface="MS Mincho" charset="-128"/>
              </a:rPr>
              <a:t>and came to your shrine</a:t>
            </a:r>
          </a:p>
        </p:txBody>
      </p:sp>
    </p:spTree>
    <p:extLst>
      <p:ext uri="{BB962C8B-B14F-4D97-AF65-F5344CB8AC3E}">
        <p14:creationId xmlns:p14="http://schemas.microsoft.com/office/powerpoint/2010/main" val="338669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23392" y="1443306"/>
            <a:ext cx="11089926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أَسْأَلُ </a:t>
            </a:r>
            <a:r>
              <a:rPr lang="ar-SA" altLang="en-US" sz="8000" dirty="0" err="1">
                <a:latin typeface="Arabic Typesetting" panose="03020402040406030203" pitchFamily="66" charset="-78"/>
                <a:cs typeface="Arabic Typesetting" panose="03020402040406030203" pitchFamily="66" charset="-78"/>
              </a:rPr>
              <a:t>ٱللَّهَ</a:t>
            </a:r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 </a:t>
            </a:r>
            <a:r>
              <a:rPr lang="ar-SA" altLang="en-US" sz="8000" dirty="0" err="1">
                <a:latin typeface="Arabic Typesetting" panose="03020402040406030203" pitchFamily="66" charset="-78"/>
                <a:cs typeface="Arabic Typesetting" panose="03020402040406030203" pitchFamily="66" charset="-78"/>
              </a:rPr>
              <a:t>بِٱلشَّأْنِ</a:t>
            </a:r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 </a:t>
            </a:r>
            <a:r>
              <a:rPr lang="ar-SA" altLang="en-US" sz="8000" dirty="0" err="1">
                <a:latin typeface="Arabic Typesetting" panose="03020402040406030203" pitchFamily="66" charset="-78"/>
                <a:cs typeface="Arabic Typesetting" panose="03020402040406030203" pitchFamily="66" charset="-78"/>
              </a:rPr>
              <a:t>ٱلَّذِي</a:t>
            </a:r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 لَكَ عِنْدَهُ</a:t>
            </a:r>
            <a:endParaRPr lang="en-US" altLang="en-US" sz="80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47851" y="3381375"/>
            <a:ext cx="8424863" cy="1077218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b="1" dirty="0">
                <a:ea typeface="MS Mincho" charset="-128"/>
              </a:rPr>
              <a:t>beseeching Allah in the name of the standing that you enjoy with Him</a:t>
            </a:r>
          </a:p>
        </p:txBody>
      </p:sp>
    </p:spTree>
    <p:extLst>
      <p:ext uri="{BB962C8B-B14F-4D97-AF65-F5344CB8AC3E}">
        <p14:creationId xmlns:p14="http://schemas.microsoft.com/office/powerpoint/2010/main" val="3596636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23392" y="1443306"/>
            <a:ext cx="11089926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sz="8000" dirty="0" err="1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وَبِٱلْمَحَلِّ</a:t>
            </a:r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 </a:t>
            </a:r>
            <a:r>
              <a:rPr lang="ar-SA" altLang="en-US" sz="8000" dirty="0" err="1">
                <a:latin typeface="Arabic Typesetting" panose="03020402040406030203" pitchFamily="66" charset="-78"/>
                <a:cs typeface="Arabic Typesetting" panose="03020402040406030203" pitchFamily="66" charset="-78"/>
              </a:rPr>
              <a:t>ٱلَّذِي</a:t>
            </a:r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 لَكَ لَدَيْهِ</a:t>
            </a:r>
            <a:endParaRPr lang="en-US" altLang="en-US" sz="80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47851" y="3381375"/>
            <a:ext cx="8424863" cy="584775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b="1" dirty="0">
                <a:ea typeface="MS Mincho" charset="-128"/>
              </a:rPr>
              <a:t>and the position that you occupy with Him</a:t>
            </a:r>
          </a:p>
        </p:txBody>
      </p:sp>
    </p:spTree>
    <p:extLst>
      <p:ext uri="{BB962C8B-B14F-4D97-AF65-F5344CB8AC3E}">
        <p14:creationId xmlns:p14="http://schemas.microsoft.com/office/powerpoint/2010/main" val="3113211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23392" y="1443306"/>
            <a:ext cx="11089926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أَنْ يُصَلِّيَ عَلٰى مُحَمَّدٍ وَآلِ مُحَمَّدٍ</a:t>
            </a:r>
            <a:endParaRPr lang="en-US" altLang="en-US" sz="80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47851" y="3381375"/>
            <a:ext cx="8424863" cy="1077218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b="1" dirty="0">
                <a:ea typeface="MS Mincho" charset="-128"/>
              </a:rPr>
              <a:t>to send blessings on Muhammad and on the Household of Muhammad</a:t>
            </a:r>
          </a:p>
        </p:txBody>
      </p:sp>
    </p:spTree>
    <p:extLst>
      <p:ext uri="{BB962C8B-B14F-4D97-AF65-F5344CB8AC3E}">
        <p14:creationId xmlns:p14="http://schemas.microsoft.com/office/powerpoint/2010/main" val="485768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87488" y="1443306"/>
            <a:ext cx="9289726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اَلسَّلاَمُ عَلَيْكَ يَا وَارِثَ إِبْرَاهِيمَ خَلِيلِ </a:t>
            </a:r>
            <a:r>
              <a:rPr lang="ar-SA" altLang="en-US" sz="8000" dirty="0" err="1">
                <a:latin typeface="Arabic Typesetting" panose="03020402040406030203" pitchFamily="66" charset="-78"/>
                <a:cs typeface="Arabic Typesetting" panose="03020402040406030203" pitchFamily="66" charset="-78"/>
              </a:rPr>
              <a:t>ٱللَّهِ</a:t>
            </a:r>
            <a:endParaRPr lang="en-US" altLang="en-US" sz="80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47851" y="3381375"/>
            <a:ext cx="8424863" cy="10668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b="1" dirty="0">
                <a:ea typeface="MS Mincho" charset="-128"/>
              </a:rPr>
              <a:t>Peace be upon you, O inheritor of Abraham the intimate friend of Allah.</a:t>
            </a:r>
          </a:p>
        </p:txBody>
      </p:sp>
    </p:spTree>
    <p:extLst>
      <p:ext uri="{BB962C8B-B14F-4D97-AF65-F5344CB8AC3E}">
        <p14:creationId xmlns:p14="http://schemas.microsoft.com/office/powerpoint/2010/main" val="3202955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23392" y="1443306"/>
            <a:ext cx="11089926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وَأَنْ يَجْعَلَنِي مَعَكُمْ فِي </a:t>
            </a:r>
            <a:r>
              <a:rPr lang="ar-SA" altLang="en-US" sz="8000" dirty="0" err="1">
                <a:latin typeface="Arabic Typesetting" panose="03020402040406030203" pitchFamily="66" charset="-78"/>
                <a:cs typeface="Arabic Typesetting" panose="03020402040406030203" pitchFamily="66" charset="-78"/>
              </a:rPr>
              <a:t>ٱلدُّنْيَا</a:t>
            </a:r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 </a:t>
            </a:r>
            <a:r>
              <a:rPr lang="ar-SA" altLang="en-US" sz="8000" dirty="0" err="1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وَٱلآخِرَةِ</a:t>
            </a:r>
            <a:endParaRPr lang="en-US" altLang="en-US" sz="80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47851" y="3381375"/>
            <a:ext cx="8424863" cy="1077218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b="1" dirty="0">
                <a:ea typeface="MS Mincho" charset="-128"/>
              </a:rPr>
              <a:t>and to keep me with you in this world and in the Hereafter.</a:t>
            </a:r>
          </a:p>
        </p:txBody>
      </p:sp>
    </p:spTree>
    <p:extLst>
      <p:ext uri="{BB962C8B-B14F-4D97-AF65-F5344CB8AC3E}">
        <p14:creationId xmlns:p14="http://schemas.microsoft.com/office/powerpoint/2010/main" val="1500370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6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12EC544-DD31-3863-42CE-4D0FE043B250}"/>
              </a:ext>
            </a:extLst>
          </p:cNvPr>
          <p:cNvSpPr txBox="1"/>
          <p:nvPr/>
        </p:nvSpPr>
        <p:spPr>
          <a:xfrm>
            <a:off x="1989450" y="2276872"/>
            <a:ext cx="835597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Arabic Typesetting" panose="03020402040406030203" pitchFamily="66" charset="-78"/>
              </a:rPr>
              <a:t>Ziyarah of Ali ibn al-</a:t>
            </a:r>
            <a:r>
              <a:rPr kumimoji="0" lang="en-US" sz="48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Arabic Typesetting" panose="03020402040406030203" pitchFamily="66" charset="-78"/>
              </a:rPr>
              <a:t>Husayn</a:t>
            </a: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Arabic Typesetting" panose="03020402040406030203" pitchFamily="66" charset="-78"/>
              </a:rPr>
              <a:t> (A)</a:t>
            </a:r>
            <a:endParaRPr kumimoji="0" lang="en-US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 Light" panose="020F0302020204030204" pitchFamily="34" charset="0"/>
              <a:ea typeface="+mn-ea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6857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23392" y="1443306"/>
            <a:ext cx="11089926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اَلسَّلاَمُ عَلَيْكَ يَا </a:t>
            </a:r>
            <a:r>
              <a:rPr lang="ar-SA" altLang="en-US" sz="8000" dirty="0" err="1">
                <a:latin typeface="Arabic Typesetting" panose="03020402040406030203" pitchFamily="66" charset="-78"/>
                <a:cs typeface="Arabic Typesetting" panose="03020402040406030203" pitchFamily="66" charset="-78"/>
              </a:rPr>
              <a:t>ٱبْن</a:t>
            </a:r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 رَسُولِ </a:t>
            </a:r>
            <a:r>
              <a:rPr lang="ar-SA" altLang="en-US" sz="8000" dirty="0" err="1">
                <a:latin typeface="Arabic Typesetting" panose="03020402040406030203" pitchFamily="66" charset="-78"/>
                <a:cs typeface="Arabic Typesetting" panose="03020402040406030203" pitchFamily="66" charset="-78"/>
              </a:rPr>
              <a:t>ٱللَّهِ</a:t>
            </a:r>
            <a:endParaRPr lang="en-US" altLang="en-US" sz="80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47851" y="3381375"/>
            <a:ext cx="8424863" cy="1077218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b="1" dirty="0">
                <a:ea typeface="MS Mincho" charset="-128"/>
              </a:rPr>
              <a:t>Peace be upon you, O son of the Messenger of Allah.</a:t>
            </a:r>
          </a:p>
        </p:txBody>
      </p:sp>
    </p:spTree>
    <p:extLst>
      <p:ext uri="{BB962C8B-B14F-4D97-AF65-F5344CB8AC3E}">
        <p14:creationId xmlns:p14="http://schemas.microsoft.com/office/powerpoint/2010/main" val="1863796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23392" y="1443306"/>
            <a:ext cx="11089926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اَلسَّلاَمُ عَلَيْكَ يَا </a:t>
            </a:r>
            <a:r>
              <a:rPr lang="ar-SA" altLang="en-US" sz="8000" dirty="0" err="1">
                <a:latin typeface="Arabic Typesetting" panose="03020402040406030203" pitchFamily="66" charset="-78"/>
                <a:cs typeface="Arabic Typesetting" panose="03020402040406030203" pitchFamily="66" charset="-78"/>
              </a:rPr>
              <a:t>ٱبْن</a:t>
            </a:r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 نَبِيِّ </a:t>
            </a:r>
            <a:r>
              <a:rPr lang="ar-SA" altLang="en-US" sz="8000" dirty="0" err="1">
                <a:latin typeface="Arabic Typesetting" panose="03020402040406030203" pitchFamily="66" charset="-78"/>
                <a:cs typeface="Arabic Typesetting" panose="03020402040406030203" pitchFamily="66" charset="-78"/>
              </a:rPr>
              <a:t>ٱللَّهِ</a:t>
            </a:r>
            <a:endParaRPr lang="en-US" altLang="en-US" sz="80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47851" y="3381375"/>
            <a:ext cx="8424863" cy="584775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b="1" dirty="0">
                <a:ea typeface="MS Mincho" charset="-128"/>
              </a:rPr>
              <a:t>Peace be upon you, O son of the Prophet of Allah.</a:t>
            </a:r>
          </a:p>
        </p:txBody>
      </p:sp>
    </p:spTree>
    <p:extLst>
      <p:ext uri="{BB962C8B-B14F-4D97-AF65-F5344CB8AC3E}">
        <p14:creationId xmlns:p14="http://schemas.microsoft.com/office/powerpoint/2010/main" val="695018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23392" y="1443306"/>
            <a:ext cx="11089926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اَلسَّلاَمُ عَلَيْكَ يَا </a:t>
            </a:r>
            <a:r>
              <a:rPr lang="ar-SA" altLang="en-US" sz="8000" dirty="0" err="1">
                <a:latin typeface="Arabic Typesetting" panose="03020402040406030203" pitchFamily="66" charset="-78"/>
                <a:cs typeface="Arabic Typesetting" panose="03020402040406030203" pitchFamily="66" charset="-78"/>
              </a:rPr>
              <a:t>ٱبْن</a:t>
            </a:r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 أَمِيرِ </a:t>
            </a:r>
            <a:r>
              <a:rPr lang="ar-SA" altLang="en-US" sz="8000" dirty="0" err="1">
                <a:latin typeface="Arabic Typesetting" panose="03020402040406030203" pitchFamily="66" charset="-78"/>
                <a:cs typeface="Arabic Typesetting" panose="03020402040406030203" pitchFamily="66" charset="-78"/>
              </a:rPr>
              <a:t>ٱلْمُؤْمِنِينَ</a:t>
            </a:r>
            <a:endParaRPr lang="en-US" altLang="en-US" sz="80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47851" y="3381375"/>
            <a:ext cx="8424863" cy="1077218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b="1" dirty="0">
                <a:ea typeface="MS Mincho" charset="-128"/>
              </a:rPr>
              <a:t>Peace be upon you, O son of the commander of the faithful.</a:t>
            </a:r>
          </a:p>
        </p:txBody>
      </p:sp>
    </p:spTree>
    <p:extLst>
      <p:ext uri="{BB962C8B-B14F-4D97-AF65-F5344CB8AC3E}">
        <p14:creationId xmlns:p14="http://schemas.microsoft.com/office/powerpoint/2010/main" val="1031937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23392" y="1443306"/>
            <a:ext cx="11089926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اَلسَّلاَمُ عَلَيْكَ يَا </a:t>
            </a:r>
            <a:r>
              <a:rPr lang="ar-SA" altLang="en-US" sz="8000" dirty="0" err="1">
                <a:latin typeface="Arabic Typesetting" panose="03020402040406030203" pitchFamily="66" charset="-78"/>
                <a:cs typeface="Arabic Typesetting" panose="03020402040406030203" pitchFamily="66" charset="-78"/>
              </a:rPr>
              <a:t>ٱبْن</a:t>
            </a:r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 </a:t>
            </a:r>
            <a:r>
              <a:rPr lang="ar-SA" altLang="en-US" sz="8000" dirty="0" err="1">
                <a:latin typeface="Arabic Typesetting" panose="03020402040406030203" pitchFamily="66" charset="-78"/>
                <a:cs typeface="Arabic Typesetting" panose="03020402040406030203" pitchFamily="66" charset="-78"/>
              </a:rPr>
              <a:t>ٱلْحُسَيْنِ</a:t>
            </a:r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 </a:t>
            </a:r>
            <a:r>
              <a:rPr lang="ar-SA" altLang="en-US" sz="8000" dirty="0" err="1">
                <a:latin typeface="Arabic Typesetting" panose="03020402040406030203" pitchFamily="66" charset="-78"/>
                <a:cs typeface="Arabic Typesetting" panose="03020402040406030203" pitchFamily="66" charset="-78"/>
              </a:rPr>
              <a:t>ٱلشَّهِيدِ</a:t>
            </a:r>
            <a:endParaRPr lang="en-US" altLang="en-US" sz="80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47851" y="3381375"/>
            <a:ext cx="8424863" cy="584775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b="1" dirty="0">
                <a:ea typeface="MS Mincho" charset="-128"/>
              </a:rPr>
              <a:t>Peace be upon you, O son of al-</a:t>
            </a:r>
            <a:r>
              <a:rPr lang="en-US" altLang="en-US" b="1" dirty="0" err="1">
                <a:ea typeface="MS Mincho" charset="-128"/>
              </a:rPr>
              <a:t>Husayn</a:t>
            </a:r>
            <a:r>
              <a:rPr lang="en-US" altLang="en-US" b="1" dirty="0">
                <a:ea typeface="MS Mincho" charset="-128"/>
              </a:rPr>
              <a:t> the martyr.</a:t>
            </a:r>
          </a:p>
        </p:txBody>
      </p:sp>
    </p:spTree>
    <p:extLst>
      <p:ext uri="{BB962C8B-B14F-4D97-AF65-F5344CB8AC3E}">
        <p14:creationId xmlns:p14="http://schemas.microsoft.com/office/powerpoint/2010/main" val="3861182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23392" y="1443306"/>
            <a:ext cx="11089926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اَلسَّلاَمُ عَلَيْكَ أَيُّهَا </a:t>
            </a:r>
            <a:r>
              <a:rPr lang="ar-SA" altLang="en-US" sz="8000" dirty="0" err="1">
                <a:latin typeface="Arabic Typesetting" panose="03020402040406030203" pitchFamily="66" charset="-78"/>
                <a:cs typeface="Arabic Typesetting" panose="03020402040406030203" pitchFamily="66" charset="-78"/>
              </a:rPr>
              <a:t>ٱلشَّهِيدُ</a:t>
            </a:r>
            <a:endParaRPr lang="en-US" altLang="en-US" sz="80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47851" y="3381375"/>
            <a:ext cx="8424863" cy="584775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b="1" dirty="0">
                <a:ea typeface="MS Mincho" charset="-128"/>
              </a:rPr>
              <a:t>Peace be upon you, O martyr.</a:t>
            </a:r>
          </a:p>
        </p:txBody>
      </p:sp>
    </p:spTree>
    <p:extLst>
      <p:ext uri="{BB962C8B-B14F-4D97-AF65-F5344CB8AC3E}">
        <p14:creationId xmlns:p14="http://schemas.microsoft.com/office/powerpoint/2010/main" val="2311830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23392" y="1443306"/>
            <a:ext cx="11089926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اَلسَّلاَمُ عَلَيْكَ أَيُّهَا </a:t>
            </a:r>
            <a:r>
              <a:rPr lang="ar-SA" altLang="en-US" sz="8000" dirty="0" err="1">
                <a:latin typeface="Arabic Typesetting" panose="03020402040406030203" pitchFamily="66" charset="-78"/>
                <a:cs typeface="Arabic Typesetting" panose="03020402040406030203" pitchFamily="66" charset="-78"/>
              </a:rPr>
              <a:t>ٱلْمَظْلُومُ</a:t>
            </a:r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 </a:t>
            </a:r>
            <a:r>
              <a:rPr lang="ar-SA" altLang="en-US" sz="8000" dirty="0" err="1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وَٱبْنُ</a:t>
            </a:r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 </a:t>
            </a:r>
            <a:r>
              <a:rPr lang="ar-SA" altLang="en-US" sz="8000" dirty="0" err="1">
                <a:latin typeface="Arabic Typesetting" panose="03020402040406030203" pitchFamily="66" charset="-78"/>
                <a:cs typeface="Arabic Typesetting" panose="03020402040406030203" pitchFamily="66" charset="-78"/>
              </a:rPr>
              <a:t>ٱلْمَظْلُومِ</a:t>
            </a:r>
            <a:endParaRPr lang="en-US" altLang="en-US" sz="80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47851" y="3381375"/>
            <a:ext cx="8424863" cy="1077218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b="1" dirty="0">
                <a:ea typeface="MS Mincho" charset="-128"/>
              </a:rPr>
              <a:t>Peace be upon you, O wronged and harassed and the son of the wrong and harassed.</a:t>
            </a:r>
          </a:p>
        </p:txBody>
      </p:sp>
    </p:spTree>
    <p:extLst>
      <p:ext uri="{BB962C8B-B14F-4D97-AF65-F5344CB8AC3E}">
        <p14:creationId xmlns:p14="http://schemas.microsoft.com/office/powerpoint/2010/main" val="128434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23392" y="1443306"/>
            <a:ext cx="11089926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لَعَنَ </a:t>
            </a:r>
            <a:r>
              <a:rPr lang="ar-SA" altLang="en-US" sz="8000" dirty="0" err="1">
                <a:latin typeface="Arabic Typesetting" panose="03020402040406030203" pitchFamily="66" charset="-78"/>
                <a:cs typeface="Arabic Typesetting" panose="03020402040406030203" pitchFamily="66" charset="-78"/>
              </a:rPr>
              <a:t>ٱللَّهُ</a:t>
            </a:r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 أُمَّةً قَتَلَتْكَ</a:t>
            </a:r>
            <a:endParaRPr lang="en-US" altLang="en-US" sz="80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47851" y="3381375"/>
            <a:ext cx="8424863" cy="584775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b="1" dirty="0">
                <a:ea typeface="MS Mincho" charset="-128"/>
              </a:rPr>
              <a:t>Curse of Allah be on those who killed you.</a:t>
            </a:r>
          </a:p>
        </p:txBody>
      </p:sp>
    </p:spTree>
    <p:extLst>
      <p:ext uri="{BB962C8B-B14F-4D97-AF65-F5344CB8AC3E}">
        <p14:creationId xmlns:p14="http://schemas.microsoft.com/office/powerpoint/2010/main" val="2426843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23392" y="1443306"/>
            <a:ext cx="11089926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وَلَعَنَ </a:t>
            </a:r>
            <a:r>
              <a:rPr lang="ar-SA" altLang="en-US" sz="8000" dirty="0" err="1">
                <a:latin typeface="Arabic Typesetting" panose="03020402040406030203" pitchFamily="66" charset="-78"/>
                <a:cs typeface="Arabic Typesetting" panose="03020402040406030203" pitchFamily="66" charset="-78"/>
              </a:rPr>
              <a:t>ٱللَّهُ</a:t>
            </a:r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 أُمَّةً ظَلَمَتْكَ</a:t>
            </a:r>
            <a:endParaRPr lang="en-US" altLang="en-US" sz="80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47851" y="3381375"/>
            <a:ext cx="8424863" cy="584775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b="1" dirty="0">
                <a:ea typeface="MS Mincho" charset="-128"/>
              </a:rPr>
              <a:t>Curse of Allah be on those who persecuted you.</a:t>
            </a:r>
          </a:p>
        </p:txBody>
      </p:sp>
    </p:spTree>
    <p:extLst>
      <p:ext uri="{BB962C8B-B14F-4D97-AF65-F5344CB8AC3E}">
        <p14:creationId xmlns:p14="http://schemas.microsoft.com/office/powerpoint/2010/main" val="2350746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74826" y="1443306"/>
            <a:ext cx="8569325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اَلسَّلاَمُ عَلَيْكَ يَا وَارِثَ مُوسٰى كَلِيمِ </a:t>
            </a:r>
            <a:r>
              <a:rPr lang="ar-SA" altLang="en-US" sz="8000" dirty="0" err="1">
                <a:latin typeface="Arabic Typesetting" panose="03020402040406030203" pitchFamily="66" charset="-78"/>
                <a:cs typeface="Arabic Typesetting" panose="03020402040406030203" pitchFamily="66" charset="-78"/>
              </a:rPr>
              <a:t>ٱللَّهِ</a:t>
            </a:r>
            <a:endParaRPr lang="en-US" altLang="en-US" sz="80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47851" y="3381375"/>
            <a:ext cx="8424863" cy="10668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b="1" dirty="0">
                <a:ea typeface="MS Mincho" charset="-128"/>
              </a:rPr>
              <a:t>Peace be upon you, O inheritor of Moses the spoken by Allah.</a:t>
            </a:r>
          </a:p>
        </p:txBody>
      </p:sp>
    </p:spTree>
    <p:extLst>
      <p:ext uri="{BB962C8B-B14F-4D97-AF65-F5344CB8AC3E}">
        <p14:creationId xmlns:p14="http://schemas.microsoft.com/office/powerpoint/2010/main" val="2908295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23392" y="1443306"/>
            <a:ext cx="11089926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وَلَعَنَ </a:t>
            </a:r>
            <a:r>
              <a:rPr lang="ar-SA" altLang="en-US" sz="8000" dirty="0" err="1">
                <a:latin typeface="Arabic Typesetting" panose="03020402040406030203" pitchFamily="66" charset="-78"/>
                <a:cs typeface="Arabic Typesetting" panose="03020402040406030203" pitchFamily="66" charset="-78"/>
              </a:rPr>
              <a:t>ٱللَّهُ</a:t>
            </a:r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 أُمَّةً سَمِعَتْ </a:t>
            </a:r>
            <a:r>
              <a:rPr lang="ar-SA" altLang="en-US" sz="800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بِذٰلِكَ فَرَضِيَتْ </a:t>
            </a:r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بِهِ</a:t>
            </a:r>
            <a:endParaRPr lang="en-US" altLang="en-US" sz="80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47851" y="3381375"/>
            <a:ext cx="8424863" cy="1077218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b="1" dirty="0">
                <a:ea typeface="MS Mincho" charset="-128"/>
              </a:rPr>
              <a:t>Curse of Allah be on those who heard this even but rested satisfied.</a:t>
            </a:r>
          </a:p>
        </p:txBody>
      </p:sp>
    </p:spTree>
    <p:extLst>
      <p:ext uri="{BB962C8B-B14F-4D97-AF65-F5344CB8AC3E}">
        <p14:creationId xmlns:p14="http://schemas.microsoft.com/office/powerpoint/2010/main" val="1498027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23392" y="1443306"/>
            <a:ext cx="11089926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اَلسَّلاَمُ عَلَيْكَ يَا وَلِيَّ </a:t>
            </a:r>
            <a:r>
              <a:rPr lang="ar-SA" altLang="en-US" sz="8000" dirty="0" err="1">
                <a:latin typeface="Arabic Typesetting" panose="03020402040406030203" pitchFamily="66" charset="-78"/>
                <a:cs typeface="Arabic Typesetting" panose="03020402040406030203" pitchFamily="66" charset="-78"/>
              </a:rPr>
              <a:t>ٱللَّهِ</a:t>
            </a:r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 </a:t>
            </a:r>
            <a:r>
              <a:rPr lang="ar-SA" altLang="en-US" sz="8000" dirty="0" err="1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وَٱبْنَ</a:t>
            </a:r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 وَلِيِّهِ</a:t>
            </a:r>
            <a:endParaRPr lang="en-US" altLang="en-US" sz="80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47851" y="3381375"/>
            <a:ext cx="8424863" cy="1077218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b="1" dirty="0">
                <a:ea typeface="MS Mincho" charset="-128"/>
              </a:rPr>
              <a:t>Peace be upon you, O intimate servant of Allah and the son of His intimate servant.</a:t>
            </a:r>
          </a:p>
        </p:txBody>
      </p:sp>
    </p:spTree>
    <p:extLst>
      <p:ext uri="{BB962C8B-B14F-4D97-AF65-F5344CB8AC3E}">
        <p14:creationId xmlns:p14="http://schemas.microsoft.com/office/powerpoint/2010/main" val="3178590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23392" y="1443306"/>
            <a:ext cx="11089926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لَقَدْ عَظُمَتِ </a:t>
            </a:r>
            <a:r>
              <a:rPr lang="ar-SA" altLang="en-US" sz="8000" dirty="0" err="1">
                <a:latin typeface="Arabic Typesetting" panose="03020402040406030203" pitchFamily="66" charset="-78"/>
                <a:cs typeface="Arabic Typesetting" panose="03020402040406030203" pitchFamily="66" charset="-78"/>
              </a:rPr>
              <a:t>ٱلْمُصيبَةُ</a:t>
            </a:r>
            <a:endParaRPr lang="en-US" altLang="en-US" sz="80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47851" y="3381375"/>
            <a:ext cx="8424863" cy="584775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b="1" dirty="0">
                <a:ea typeface="MS Mincho" charset="-128"/>
              </a:rPr>
              <a:t>Extremely terrible was the calamity</a:t>
            </a:r>
          </a:p>
        </p:txBody>
      </p:sp>
    </p:spTree>
    <p:extLst>
      <p:ext uri="{BB962C8B-B14F-4D97-AF65-F5344CB8AC3E}">
        <p14:creationId xmlns:p14="http://schemas.microsoft.com/office/powerpoint/2010/main" val="1574171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23392" y="1443306"/>
            <a:ext cx="11089926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وَجَلَّتِ </a:t>
            </a:r>
            <a:r>
              <a:rPr lang="ar-SA" altLang="en-US" sz="8000" dirty="0" err="1">
                <a:latin typeface="Arabic Typesetting" panose="03020402040406030203" pitchFamily="66" charset="-78"/>
                <a:cs typeface="Arabic Typesetting" panose="03020402040406030203" pitchFamily="66" charset="-78"/>
              </a:rPr>
              <a:t>ٱلرَّزِيَّةُ</a:t>
            </a:r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 بِكَ عَلَيْنَا</a:t>
            </a:r>
            <a:endParaRPr lang="en-US" altLang="en-US" sz="80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47851" y="3381375"/>
            <a:ext cx="8424863" cy="1077218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b="1" dirty="0">
                <a:ea typeface="MS Mincho" charset="-128"/>
              </a:rPr>
              <a:t>and astounding is the misfortune that you suffered, upon us</a:t>
            </a:r>
          </a:p>
        </p:txBody>
      </p:sp>
    </p:spTree>
    <p:extLst>
      <p:ext uri="{BB962C8B-B14F-4D97-AF65-F5344CB8AC3E}">
        <p14:creationId xmlns:p14="http://schemas.microsoft.com/office/powerpoint/2010/main" val="2908090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23392" y="1443306"/>
            <a:ext cx="11089926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وَعَلٰى جَمِيعِ </a:t>
            </a:r>
            <a:r>
              <a:rPr lang="ar-SA" altLang="en-US" sz="8000" dirty="0" err="1">
                <a:latin typeface="Arabic Typesetting" panose="03020402040406030203" pitchFamily="66" charset="-78"/>
                <a:cs typeface="Arabic Typesetting" panose="03020402040406030203" pitchFamily="66" charset="-78"/>
              </a:rPr>
              <a:t>ٱلْمُسْلِمينَ</a:t>
            </a:r>
            <a:endParaRPr lang="en-US" altLang="en-US" sz="80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47851" y="3381375"/>
            <a:ext cx="8424863" cy="584775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b="1" dirty="0">
                <a:ea typeface="MS Mincho" charset="-128"/>
              </a:rPr>
              <a:t>and upon all Muslims.</a:t>
            </a:r>
          </a:p>
        </p:txBody>
      </p:sp>
    </p:spTree>
    <p:extLst>
      <p:ext uri="{BB962C8B-B14F-4D97-AF65-F5344CB8AC3E}">
        <p14:creationId xmlns:p14="http://schemas.microsoft.com/office/powerpoint/2010/main" val="969304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23392" y="1443306"/>
            <a:ext cx="11089926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فَلَعَنَ </a:t>
            </a:r>
            <a:r>
              <a:rPr lang="ar-SA" altLang="en-US" sz="8000" dirty="0" err="1">
                <a:latin typeface="Arabic Typesetting" panose="03020402040406030203" pitchFamily="66" charset="-78"/>
                <a:cs typeface="Arabic Typesetting" panose="03020402040406030203" pitchFamily="66" charset="-78"/>
              </a:rPr>
              <a:t>ٱللَّهُ</a:t>
            </a:r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 أُمَّةً قَتَلَتْكَ</a:t>
            </a:r>
            <a:endParaRPr lang="en-US" altLang="en-US" sz="80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47851" y="3381375"/>
            <a:ext cx="8424863" cy="584775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b="1" dirty="0">
                <a:ea typeface="MS Mincho" charset="-128"/>
              </a:rPr>
              <a:t>So, curse of Allah be on those who killed you</a:t>
            </a:r>
          </a:p>
        </p:txBody>
      </p:sp>
    </p:spTree>
    <p:extLst>
      <p:ext uri="{BB962C8B-B14F-4D97-AF65-F5344CB8AC3E}">
        <p14:creationId xmlns:p14="http://schemas.microsoft.com/office/powerpoint/2010/main" val="2716247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23392" y="1443306"/>
            <a:ext cx="11089926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وَأَبْرَأُ إِلٰى </a:t>
            </a:r>
            <a:r>
              <a:rPr lang="ar-SA" altLang="en-US" sz="8000" dirty="0" err="1">
                <a:latin typeface="Arabic Typesetting" panose="03020402040406030203" pitchFamily="66" charset="-78"/>
                <a:cs typeface="Arabic Typesetting" panose="03020402040406030203" pitchFamily="66" charset="-78"/>
              </a:rPr>
              <a:t>ٱللَّهِ</a:t>
            </a:r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 وَإِلَيْكَ مِنْهُمْ</a:t>
            </a:r>
            <a:endParaRPr lang="en-US" altLang="en-US" sz="80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47851" y="3381375"/>
            <a:ext cx="8424863" cy="1077218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b="1" dirty="0">
                <a:ea typeface="MS Mincho" charset="-128"/>
              </a:rPr>
              <a:t>and I disavow them in the presence of Allah and You.</a:t>
            </a:r>
          </a:p>
        </p:txBody>
      </p:sp>
    </p:spTree>
    <p:extLst>
      <p:ext uri="{BB962C8B-B14F-4D97-AF65-F5344CB8AC3E}">
        <p14:creationId xmlns:p14="http://schemas.microsoft.com/office/powerpoint/2010/main" val="1805003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6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12EC544-DD31-3863-42CE-4D0FE043B250}"/>
              </a:ext>
            </a:extLst>
          </p:cNvPr>
          <p:cNvSpPr txBox="1"/>
          <p:nvPr/>
        </p:nvSpPr>
        <p:spPr>
          <a:xfrm>
            <a:off x="1989450" y="2276872"/>
            <a:ext cx="835597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Arabic Typesetting" panose="03020402040406030203" pitchFamily="66" charset="-78"/>
              </a:rPr>
              <a:t>Ziyarah of all </a:t>
            </a:r>
            <a:r>
              <a:rPr kumimoji="0" lang="en-US" sz="48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Arabic Typesetting" panose="03020402040406030203" pitchFamily="66" charset="-78"/>
              </a:rPr>
              <a:t>Shuhada</a:t>
            </a:r>
            <a:endParaRPr kumimoji="0" lang="en-US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 Light" panose="020F0302020204030204" pitchFamily="34" charset="0"/>
              <a:ea typeface="+mn-ea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4818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23392" y="1443306"/>
            <a:ext cx="11089926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اَلسَّلاَمُ عَلَيْكُمْ يَا أَوْلِيَاءَ </a:t>
            </a:r>
            <a:r>
              <a:rPr lang="ar-SA" altLang="en-US" sz="8000" dirty="0" err="1">
                <a:latin typeface="Arabic Typesetting" panose="03020402040406030203" pitchFamily="66" charset="-78"/>
                <a:cs typeface="Arabic Typesetting" panose="03020402040406030203" pitchFamily="66" charset="-78"/>
              </a:rPr>
              <a:t>ٱللَّهِ</a:t>
            </a:r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 وَأَحِبَّائَهُ</a:t>
            </a:r>
            <a:endParaRPr lang="en-US" altLang="en-US" sz="80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47851" y="3381375"/>
            <a:ext cx="8424863" cy="1077218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b="1" dirty="0">
                <a:ea typeface="MS Mincho" charset="-128"/>
              </a:rPr>
              <a:t>Peace be upon all of you, O friends and dears of Allah.</a:t>
            </a:r>
          </a:p>
        </p:txBody>
      </p:sp>
    </p:spTree>
    <p:extLst>
      <p:ext uri="{BB962C8B-B14F-4D97-AF65-F5344CB8AC3E}">
        <p14:creationId xmlns:p14="http://schemas.microsoft.com/office/powerpoint/2010/main" val="3518516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23392" y="1443306"/>
            <a:ext cx="11089926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اَلسَّلاَمُ عَلَيْكُمْ يَا أَصْفِيَاءَ </a:t>
            </a:r>
            <a:r>
              <a:rPr lang="ar-SA" altLang="en-US" sz="8000" dirty="0" err="1">
                <a:latin typeface="Arabic Typesetting" panose="03020402040406030203" pitchFamily="66" charset="-78"/>
                <a:cs typeface="Arabic Typesetting" panose="03020402040406030203" pitchFamily="66" charset="-78"/>
              </a:rPr>
              <a:t>ٱللَّهِ</a:t>
            </a:r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 </a:t>
            </a:r>
            <a:r>
              <a:rPr lang="ar-SA" altLang="en-US" sz="8000" dirty="0" err="1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وَأَوِدَّاءَهُ</a:t>
            </a:r>
            <a:endParaRPr lang="en-US" altLang="en-US" sz="80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47851" y="3381375"/>
            <a:ext cx="8424863" cy="1077218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b="1" dirty="0">
                <a:ea typeface="MS Mincho" charset="-128"/>
              </a:rPr>
              <a:t>Peace be upon all of you, O choice of Allah and sincerely attached to Him.</a:t>
            </a:r>
          </a:p>
        </p:txBody>
      </p:sp>
    </p:spTree>
    <p:extLst>
      <p:ext uri="{BB962C8B-B14F-4D97-AF65-F5344CB8AC3E}">
        <p14:creationId xmlns:p14="http://schemas.microsoft.com/office/powerpoint/2010/main" val="1603327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74826" y="1443306"/>
            <a:ext cx="8569325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اَلسَّلاَمُ عَلَيْكَ يَا وَارِثَ عِيسٰى رُوحِ </a:t>
            </a:r>
            <a:r>
              <a:rPr lang="ar-SA" altLang="en-US" sz="8000" dirty="0" err="1">
                <a:latin typeface="Arabic Typesetting" panose="03020402040406030203" pitchFamily="66" charset="-78"/>
                <a:cs typeface="Arabic Typesetting" panose="03020402040406030203" pitchFamily="66" charset="-78"/>
              </a:rPr>
              <a:t>ٱللَّهِ</a:t>
            </a:r>
            <a:endParaRPr lang="en-US" altLang="en-US" sz="80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47851" y="3381375"/>
            <a:ext cx="8424863" cy="10668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b="1" dirty="0">
                <a:ea typeface="MS Mincho" charset="-128"/>
              </a:rPr>
              <a:t>Peace be upon you, O inheritor of Jesus the spirit of Allah.</a:t>
            </a:r>
          </a:p>
        </p:txBody>
      </p:sp>
    </p:spTree>
    <p:extLst>
      <p:ext uri="{BB962C8B-B14F-4D97-AF65-F5344CB8AC3E}">
        <p14:creationId xmlns:p14="http://schemas.microsoft.com/office/powerpoint/2010/main" val="1267728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23392" y="1443306"/>
            <a:ext cx="11089926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اَلسَّلاَمُ عَلَيْكُمْ يَا أَنْصَارَ دِينِ </a:t>
            </a:r>
            <a:r>
              <a:rPr lang="ar-SA" altLang="en-US" sz="8000" dirty="0" err="1">
                <a:latin typeface="Arabic Typesetting" panose="03020402040406030203" pitchFamily="66" charset="-78"/>
                <a:cs typeface="Arabic Typesetting" panose="03020402040406030203" pitchFamily="66" charset="-78"/>
              </a:rPr>
              <a:t>ٱللَّهِ</a:t>
            </a:r>
            <a:endParaRPr lang="en-US" altLang="en-US" sz="80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47851" y="3381375"/>
            <a:ext cx="8424863" cy="1077218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b="1" dirty="0">
                <a:ea typeface="MS Mincho" charset="-128"/>
              </a:rPr>
              <a:t>Peace be upon all of you, O supporters of Allah’s religion.</a:t>
            </a:r>
          </a:p>
        </p:txBody>
      </p:sp>
    </p:spTree>
    <p:extLst>
      <p:ext uri="{BB962C8B-B14F-4D97-AF65-F5344CB8AC3E}">
        <p14:creationId xmlns:p14="http://schemas.microsoft.com/office/powerpoint/2010/main" val="2632689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23392" y="1443306"/>
            <a:ext cx="11089926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اَلسَّلاَمُ عَلَيْكُمْ يَا أَنْصَارَ رَسُولِ </a:t>
            </a:r>
            <a:r>
              <a:rPr lang="ar-SA" altLang="en-US" sz="8000" dirty="0" err="1">
                <a:latin typeface="Arabic Typesetting" panose="03020402040406030203" pitchFamily="66" charset="-78"/>
                <a:cs typeface="Arabic Typesetting" panose="03020402040406030203" pitchFamily="66" charset="-78"/>
              </a:rPr>
              <a:t>ٱللَّهِ</a:t>
            </a:r>
            <a:endParaRPr lang="en-US" altLang="en-US" sz="80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47851" y="3381375"/>
            <a:ext cx="8424863" cy="1077218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b="1" dirty="0">
                <a:ea typeface="MS Mincho" charset="-128"/>
              </a:rPr>
              <a:t>Peace be upon all of you, O supporters of the Messenger of Allah.</a:t>
            </a:r>
          </a:p>
        </p:txBody>
      </p:sp>
    </p:spTree>
    <p:extLst>
      <p:ext uri="{BB962C8B-B14F-4D97-AF65-F5344CB8AC3E}">
        <p14:creationId xmlns:p14="http://schemas.microsoft.com/office/powerpoint/2010/main" val="3922548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23392" y="1443306"/>
            <a:ext cx="11089926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اَلسَّلاَمُ عَلَيْكُمْ يَا أَنْصَارَ أَمِيرِ </a:t>
            </a:r>
            <a:r>
              <a:rPr lang="ar-SA" altLang="en-US" sz="8000" dirty="0" err="1">
                <a:latin typeface="Arabic Typesetting" panose="03020402040406030203" pitchFamily="66" charset="-78"/>
                <a:cs typeface="Arabic Typesetting" panose="03020402040406030203" pitchFamily="66" charset="-78"/>
              </a:rPr>
              <a:t>ٱلْمُؤْمِنِينَ</a:t>
            </a:r>
            <a:endParaRPr lang="en-US" altLang="en-US" sz="80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47851" y="3381375"/>
            <a:ext cx="8424863" cy="1077218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b="1" dirty="0">
                <a:ea typeface="MS Mincho" charset="-128"/>
              </a:rPr>
              <a:t>Peace be upon all of you, O supporters of the Commander of the Faithful.</a:t>
            </a:r>
          </a:p>
        </p:txBody>
      </p:sp>
    </p:spTree>
    <p:extLst>
      <p:ext uri="{BB962C8B-B14F-4D97-AF65-F5344CB8AC3E}">
        <p14:creationId xmlns:p14="http://schemas.microsoft.com/office/powerpoint/2010/main" val="3174478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23392" y="1443306"/>
            <a:ext cx="11089926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اَلسَّلاَمُ عَلَيْكُمْ يَا أَنْصَارَ فَاطِمَةَ سَيِّدَةِ نِسَاءِ </a:t>
            </a:r>
            <a:r>
              <a:rPr lang="ar-SA" altLang="en-US" sz="8000" dirty="0" err="1">
                <a:latin typeface="Arabic Typesetting" panose="03020402040406030203" pitchFamily="66" charset="-78"/>
                <a:cs typeface="Arabic Typesetting" panose="03020402040406030203" pitchFamily="66" charset="-78"/>
              </a:rPr>
              <a:t>ٱلْعَالَمِينَ</a:t>
            </a:r>
            <a:endParaRPr lang="en-US" altLang="en-US" sz="80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47851" y="3381375"/>
            <a:ext cx="8424863" cy="1077218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b="1" dirty="0">
                <a:ea typeface="MS Mincho" charset="-128"/>
              </a:rPr>
              <a:t>Peace be upon all of you, O supporters of Fatimah the doyenne of the women of this world.</a:t>
            </a:r>
          </a:p>
        </p:txBody>
      </p:sp>
    </p:spTree>
    <p:extLst>
      <p:ext uri="{BB962C8B-B14F-4D97-AF65-F5344CB8AC3E}">
        <p14:creationId xmlns:p14="http://schemas.microsoft.com/office/powerpoint/2010/main" val="3396606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23392" y="1443306"/>
            <a:ext cx="11089926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اَلسَّلاَمُ عَلَيْكُمْ يَا أَنْصَارَ أَبِي مُحَمَّدٍ</a:t>
            </a:r>
            <a:endParaRPr lang="en-US" altLang="en-US" sz="80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47851" y="3381375"/>
            <a:ext cx="8424863" cy="1077218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b="1" dirty="0">
                <a:ea typeface="MS Mincho" charset="-128"/>
              </a:rPr>
              <a:t>Peace be upon all of you, O supporters of Abu Muhammad,</a:t>
            </a:r>
          </a:p>
        </p:txBody>
      </p:sp>
    </p:spTree>
    <p:extLst>
      <p:ext uri="{BB962C8B-B14F-4D97-AF65-F5344CB8AC3E}">
        <p14:creationId xmlns:p14="http://schemas.microsoft.com/office/powerpoint/2010/main" val="192927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23392" y="1443306"/>
            <a:ext cx="11089926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sz="8000" dirty="0" err="1">
                <a:latin typeface="Arabic Typesetting" panose="03020402040406030203" pitchFamily="66" charset="-78"/>
                <a:cs typeface="Arabic Typesetting" panose="03020402040406030203" pitchFamily="66" charset="-78"/>
              </a:rPr>
              <a:t>ٱلْحَسَنِ</a:t>
            </a:r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 </a:t>
            </a:r>
            <a:r>
              <a:rPr lang="ar-SA" altLang="en-US" sz="8000" dirty="0" err="1">
                <a:latin typeface="Arabic Typesetting" panose="03020402040406030203" pitchFamily="66" charset="-78"/>
                <a:cs typeface="Arabic Typesetting" panose="03020402040406030203" pitchFamily="66" charset="-78"/>
              </a:rPr>
              <a:t>ٱبْنِ</a:t>
            </a:r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 عَلِيٍّ الْوَلِيِّ [الزَّكِيِ‏] النَّاصِحِ</a:t>
            </a:r>
            <a:endParaRPr lang="en-US" altLang="en-US" sz="80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47851" y="3381375"/>
            <a:ext cx="8424863" cy="584775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b="1" dirty="0">
                <a:ea typeface="MS Mincho" charset="-128"/>
              </a:rPr>
              <a:t>al-Hasan the son of `Ali, the saintly and sincere.</a:t>
            </a:r>
          </a:p>
        </p:txBody>
      </p:sp>
    </p:spTree>
    <p:extLst>
      <p:ext uri="{BB962C8B-B14F-4D97-AF65-F5344CB8AC3E}">
        <p14:creationId xmlns:p14="http://schemas.microsoft.com/office/powerpoint/2010/main" val="2464226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23392" y="1443306"/>
            <a:ext cx="11089926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اَلسَّلاَمُ عَلَيْكُمْ يَا أَنْصَارَ أَبِي عَبْدِ </a:t>
            </a:r>
            <a:r>
              <a:rPr lang="ar-SA" altLang="en-US" sz="8000" dirty="0" err="1">
                <a:latin typeface="Arabic Typesetting" panose="03020402040406030203" pitchFamily="66" charset="-78"/>
                <a:cs typeface="Arabic Typesetting" panose="03020402040406030203" pitchFamily="66" charset="-78"/>
              </a:rPr>
              <a:t>ٱللَّهِ</a:t>
            </a:r>
            <a:endParaRPr lang="en-US" altLang="en-US" sz="80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47851" y="3381375"/>
            <a:ext cx="8424863" cy="1077218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b="1" dirty="0">
                <a:ea typeface="MS Mincho" charset="-128"/>
              </a:rPr>
              <a:t>Peace be upon all of you, O supporters of Abu-`Abdullah.</a:t>
            </a:r>
          </a:p>
        </p:txBody>
      </p:sp>
    </p:spTree>
    <p:extLst>
      <p:ext uri="{BB962C8B-B14F-4D97-AF65-F5344CB8AC3E}">
        <p14:creationId xmlns:p14="http://schemas.microsoft.com/office/powerpoint/2010/main" val="4116981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23392" y="1443306"/>
            <a:ext cx="11089926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بِأَبِي أَنْتُمْ وَأُمِّي</a:t>
            </a:r>
            <a:endParaRPr lang="en-US" altLang="en-US" sz="80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47851" y="3381375"/>
            <a:ext cx="8424863" cy="584775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b="1" dirty="0">
                <a:ea typeface="MS Mincho" charset="-128"/>
              </a:rPr>
              <a:t>My father and mother be sacrificed for you.</a:t>
            </a:r>
          </a:p>
        </p:txBody>
      </p:sp>
    </p:spTree>
    <p:extLst>
      <p:ext uri="{BB962C8B-B14F-4D97-AF65-F5344CB8AC3E}">
        <p14:creationId xmlns:p14="http://schemas.microsoft.com/office/powerpoint/2010/main" val="4142805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23392" y="1443306"/>
            <a:ext cx="11089926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طِبْتُمْ وَطَابَتِ </a:t>
            </a:r>
            <a:r>
              <a:rPr lang="ar-SA" altLang="en-US" sz="8000" dirty="0" err="1">
                <a:latin typeface="Arabic Typesetting" panose="03020402040406030203" pitchFamily="66" charset="-78"/>
                <a:cs typeface="Arabic Typesetting" panose="03020402040406030203" pitchFamily="66" charset="-78"/>
              </a:rPr>
              <a:t>ٱلأَرْضُ</a:t>
            </a:r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 </a:t>
            </a:r>
            <a:r>
              <a:rPr lang="ar-SA" altLang="en-US" sz="8000" dirty="0" err="1">
                <a:latin typeface="Arabic Typesetting" panose="03020402040406030203" pitchFamily="66" charset="-78"/>
                <a:cs typeface="Arabic Typesetting" panose="03020402040406030203" pitchFamily="66" charset="-78"/>
              </a:rPr>
              <a:t>ٱلَّتِي</a:t>
            </a:r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 فِيهَا دُفِنْتُمْ</a:t>
            </a:r>
            <a:endParaRPr lang="en-US" altLang="en-US" sz="80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47851" y="3381375"/>
            <a:ext cx="8424863" cy="1077218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b="1" dirty="0">
                <a:ea typeface="MS Mincho" charset="-128"/>
              </a:rPr>
              <a:t>Verily, pure be you and pure be the soil in which you were buried.</a:t>
            </a:r>
          </a:p>
        </p:txBody>
      </p:sp>
    </p:spTree>
    <p:extLst>
      <p:ext uri="{BB962C8B-B14F-4D97-AF65-F5344CB8AC3E}">
        <p14:creationId xmlns:p14="http://schemas.microsoft.com/office/powerpoint/2010/main" val="4265444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23392" y="1443306"/>
            <a:ext cx="11089926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وَفُزْتُمْ فَوْزاً عَظيماً</a:t>
            </a:r>
            <a:endParaRPr lang="en-US" altLang="en-US" sz="80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47851" y="3381375"/>
            <a:ext cx="8424863" cy="584775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b="1" dirty="0">
                <a:ea typeface="MS Mincho" charset="-128"/>
              </a:rPr>
              <a:t>You attained great success.</a:t>
            </a:r>
          </a:p>
        </p:txBody>
      </p:sp>
    </p:spTree>
    <p:extLst>
      <p:ext uri="{BB962C8B-B14F-4D97-AF65-F5344CB8AC3E}">
        <p14:creationId xmlns:p14="http://schemas.microsoft.com/office/powerpoint/2010/main" val="222179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58579" y="1484784"/>
            <a:ext cx="9217718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اَلسَّلاَمُ عَلَيْكَ يَا وَارِثَ مُحَمَّدٍ حَبِيبِ </a:t>
            </a:r>
            <a:r>
              <a:rPr lang="ar-SA" altLang="en-US" sz="8000" dirty="0" err="1">
                <a:latin typeface="Arabic Typesetting" panose="03020402040406030203" pitchFamily="66" charset="-78"/>
                <a:cs typeface="Arabic Typesetting" panose="03020402040406030203" pitchFamily="66" charset="-78"/>
              </a:rPr>
              <a:t>ٱللَّهِ</a:t>
            </a:r>
            <a:endParaRPr lang="en-US" altLang="en-US" sz="80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47851" y="3381375"/>
            <a:ext cx="8424863" cy="10668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b="1" dirty="0">
                <a:ea typeface="MS Mincho" charset="-128"/>
              </a:rPr>
              <a:t>Peace be upon you, O inheritor of Muhammad the most beloved by Allah.</a:t>
            </a:r>
          </a:p>
        </p:txBody>
      </p:sp>
    </p:spTree>
    <p:extLst>
      <p:ext uri="{BB962C8B-B14F-4D97-AF65-F5344CB8AC3E}">
        <p14:creationId xmlns:p14="http://schemas.microsoft.com/office/powerpoint/2010/main" val="459204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23392" y="1443306"/>
            <a:ext cx="11089926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فَيَا لَيْتَنِي كُنْتُ مَعَكُمْ فَأَفُوزَ مَعَكُمْ</a:t>
            </a:r>
            <a:endParaRPr lang="en-US" altLang="en-US" sz="80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47851" y="3381375"/>
            <a:ext cx="8424863" cy="1077218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b="1" dirty="0">
                <a:ea typeface="MS Mincho" charset="-128"/>
              </a:rPr>
              <a:t>Would that I were with you so that I could also share the accomplishment with you.</a:t>
            </a:r>
          </a:p>
        </p:txBody>
      </p:sp>
    </p:spTree>
    <p:extLst>
      <p:ext uri="{BB962C8B-B14F-4D97-AF65-F5344CB8AC3E}">
        <p14:creationId xmlns:p14="http://schemas.microsoft.com/office/powerpoint/2010/main" val="3075875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6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12EC544-DD31-3863-42CE-4D0FE043B250}"/>
              </a:ext>
            </a:extLst>
          </p:cNvPr>
          <p:cNvSpPr txBox="1"/>
          <p:nvPr/>
        </p:nvSpPr>
        <p:spPr>
          <a:xfrm>
            <a:off x="1989450" y="2276872"/>
            <a:ext cx="835597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Arabic Typesetting" panose="03020402040406030203" pitchFamily="66" charset="-78"/>
              </a:rPr>
              <a:t>Ziyarah of </a:t>
            </a:r>
            <a:r>
              <a:rPr kumimoji="0" lang="en-US" sz="48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Arabic Typesetting" panose="03020402040406030203" pitchFamily="66" charset="-78"/>
              </a:rPr>
              <a:t>Abal</a:t>
            </a: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Arabic Typesetting" panose="03020402040406030203" pitchFamily="66" charset="-78"/>
              </a:rPr>
              <a:t> </a:t>
            </a:r>
            <a:r>
              <a:rPr kumimoji="0" lang="en-US" sz="48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Arabic Typesetting" panose="03020402040406030203" pitchFamily="66" charset="-78"/>
              </a:rPr>
              <a:t>Fadhl</a:t>
            </a: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Arabic Typesetting" panose="03020402040406030203" pitchFamily="66" charset="-78"/>
              </a:rPr>
              <a:t> 'Abbas (A)</a:t>
            </a:r>
            <a:endParaRPr kumimoji="0" lang="en-US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 Light" panose="020F0302020204030204" pitchFamily="34" charset="0"/>
              <a:ea typeface="+mn-ea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5605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23392" y="1443306"/>
            <a:ext cx="11089926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اَلسَّلاَمُ عَلَيْكَ يَا </a:t>
            </a:r>
            <a:r>
              <a:rPr lang="ar-SA" altLang="en-US" sz="8000" dirty="0" err="1">
                <a:latin typeface="Arabic Typesetting" panose="03020402040406030203" pitchFamily="66" charset="-78"/>
                <a:cs typeface="Arabic Typesetting" panose="03020402040406030203" pitchFamily="66" charset="-78"/>
              </a:rPr>
              <a:t>ٱبْنَ</a:t>
            </a:r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 امِيرِ </a:t>
            </a:r>
            <a:r>
              <a:rPr lang="ar-SA" altLang="en-US" sz="8000" dirty="0" err="1">
                <a:latin typeface="Arabic Typesetting" panose="03020402040406030203" pitchFamily="66" charset="-78"/>
                <a:cs typeface="Arabic Typesetting" panose="03020402040406030203" pitchFamily="66" charset="-78"/>
              </a:rPr>
              <a:t>ٱلْمُؤْمِنِينَ</a:t>
            </a:r>
            <a:endParaRPr lang="en-US" altLang="en-US" sz="80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47851" y="3381375"/>
            <a:ext cx="8424863" cy="1077218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b="1" dirty="0">
                <a:ea typeface="MS Mincho" charset="-128"/>
              </a:rPr>
              <a:t>Peace be upon you, O son of the Commander of the Faithful.</a:t>
            </a:r>
          </a:p>
        </p:txBody>
      </p:sp>
    </p:spTree>
    <p:extLst>
      <p:ext uri="{BB962C8B-B14F-4D97-AF65-F5344CB8AC3E}">
        <p14:creationId xmlns:p14="http://schemas.microsoft.com/office/powerpoint/2010/main" val="791939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23392" y="1443306"/>
            <a:ext cx="11089926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اَلسَّلاَمُ عَلَيْكَ ايُّهَا </a:t>
            </a:r>
            <a:r>
              <a:rPr lang="ar-SA" altLang="en-US" sz="8000" dirty="0" err="1">
                <a:latin typeface="Arabic Typesetting" panose="03020402040406030203" pitchFamily="66" charset="-78"/>
                <a:cs typeface="Arabic Typesetting" panose="03020402040406030203" pitchFamily="66" charset="-78"/>
              </a:rPr>
              <a:t>ٱلْعَبْدُ</a:t>
            </a:r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 </a:t>
            </a:r>
            <a:r>
              <a:rPr lang="ar-SA" altLang="en-US" sz="8000" dirty="0" err="1">
                <a:latin typeface="Arabic Typesetting" panose="03020402040406030203" pitchFamily="66" charset="-78"/>
                <a:cs typeface="Arabic Typesetting" panose="03020402040406030203" pitchFamily="66" charset="-78"/>
              </a:rPr>
              <a:t>ٱلصَّالِحُ</a:t>
            </a:r>
            <a:endParaRPr lang="en-US" altLang="en-US" sz="80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47851" y="3381375"/>
            <a:ext cx="8424863" cy="584775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b="1" dirty="0">
                <a:ea typeface="MS Mincho" charset="-128"/>
              </a:rPr>
              <a:t>Peace be upon you, O righteous servant (of Allah)</a:t>
            </a:r>
          </a:p>
        </p:txBody>
      </p:sp>
    </p:spTree>
    <p:extLst>
      <p:ext uri="{BB962C8B-B14F-4D97-AF65-F5344CB8AC3E}">
        <p14:creationId xmlns:p14="http://schemas.microsoft.com/office/powerpoint/2010/main" val="2794579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23392" y="1443306"/>
            <a:ext cx="11089926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sz="8000" dirty="0" err="1">
                <a:latin typeface="Arabic Typesetting" panose="03020402040406030203" pitchFamily="66" charset="-78"/>
                <a:cs typeface="Arabic Typesetting" panose="03020402040406030203" pitchFamily="66" charset="-78"/>
              </a:rPr>
              <a:t>ٱلْمُطِيعُ</a:t>
            </a:r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 لِلَّهِ وَلِرَسُولِهِ</a:t>
            </a:r>
            <a:endParaRPr lang="en-US" altLang="en-US" sz="80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47851" y="3381375"/>
            <a:ext cx="8424863" cy="584775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b="1" dirty="0">
                <a:ea typeface="MS Mincho" charset="-128"/>
              </a:rPr>
              <a:t>and obedient to Allah and to His Messenger.</a:t>
            </a:r>
          </a:p>
        </p:txBody>
      </p:sp>
    </p:spTree>
    <p:extLst>
      <p:ext uri="{BB962C8B-B14F-4D97-AF65-F5344CB8AC3E}">
        <p14:creationId xmlns:p14="http://schemas.microsoft.com/office/powerpoint/2010/main" val="2598764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23392" y="1443306"/>
            <a:ext cx="11089926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اشْهَدُ انَّكَ قَدْ جَاهَدْتَ وَنَصَحْتَ</a:t>
            </a:r>
            <a:endParaRPr lang="en-US" altLang="en-US" sz="80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47851" y="3381375"/>
            <a:ext cx="8424863" cy="1077218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b="1" dirty="0">
                <a:ea typeface="MS Mincho" charset="-128"/>
              </a:rPr>
              <a:t>I bear witness that you strove (in the way of Allah), acted sincerely,</a:t>
            </a:r>
          </a:p>
        </p:txBody>
      </p:sp>
    </p:spTree>
    <p:extLst>
      <p:ext uri="{BB962C8B-B14F-4D97-AF65-F5344CB8AC3E}">
        <p14:creationId xmlns:p14="http://schemas.microsoft.com/office/powerpoint/2010/main" val="804089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23392" y="1443306"/>
            <a:ext cx="11089926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وَصَبَرْتَ حَتّٰى اتَاكَ </a:t>
            </a:r>
            <a:r>
              <a:rPr lang="ar-SA" altLang="en-US" sz="8000" dirty="0" err="1">
                <a:latin typeface="Arabic Typesetting" panose="03020402040406030203" pitchFamily="66" charset="-78"/>
                <a:cs typeface="Arabic Typesetting" panose="03020402040406030203" pitchFamily="66" charset="-78"/>
              </a:rPr>
              <a:t>ٱلْيَقِينُ</a:t>
            </a:r>
            <a:endParaRPr lang="en-US" altLang="en-US" sz="80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47851" y="3381375"/>
            <a:ext cx="8424863" cy="584775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b="1" dirty="0">
                <a:ea typeface="MS Mincho" charset="-128"/>
              </a:rPr>
              <a:t>and tolerated (harm) until death came upon you.</a:t>
            </a:r>
          </a:p>
        </p:txBody>
      </p:sp>
    </p:spTree>
    <p:extLst>
      <p:ext uri="{BB962C8B-B14F-4D97-AF65-F5344CB8AC3E}">
        <p14:creationId xmlns:p14="http://schemas.microsoft.com/office/powerpoint/2010/main" val="6700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23392" y="1443306"/>
            <a:ext cx="11089926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لَعَنَ </a:t>
            </a:r>
            <a:r>
              <a:rPr lang="ar-SA" altLang="en-US" sz="8000" dirty="0" err="1">
                <a:latin typeface="Arabic Typesetting" panose="03020402040406030203" pitchFamily="66" charset="-78"/>
                <a:cs typeface="Arabic Typesetting" panose="03020402040406030203" pitchFamily="66" charset="-78"/>
              </a:rPr>
              <a:t>ٱللَّهُ</a:t>
            </a:r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 </a:t>
            </a:r>
            <a:r>
              <a:rPr lang="ar-SA" altLang="en-US" sz="8000" dirty="0" err="1">
                <a:latin typeface="Arabic Typesetting" panose="03020402040406030203" pitchFamily="66" charset="-78"/>
                <a:cs typeface="Arabic Typesetting" panose="03020402040406030203" pitchFamily="66" charset="-78"/>
              </a:rPr>
              <a:t>ٱلظَّالِمِينَ</a:t>
            </a:r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 لَكُمْ مِنَ </a:t>
            </a:r>
            <a:r>
              <a:rPr lang="ar-SA" altLang="en-US" sz="8000" dirty="0" err="1">
                <a:latin typeface="Arabic Typesetting" panose="03020402040406030203" pitchFamily="66" charset="-78"/>
                <a:cs typeface="Arabic Typesetting" panose="03020402040406030203" pitchFamily="66" charset="-78"/>
              </a:rPr>
              <a:t>ٱلاوَّلِينَ</a:t>
            </a:r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 </a:t>
            </a:r>
            <a:r>
              <a:rPr lang="ar-SA" altLang="en-US" sz="8000" dirty="0" err="1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وَٱلآخِرِينَ</a:t>
            </a:r>
            <a:endParaRPr lang="en-US" altLang="en-US" sz="80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47851" y="3381375"/>
            <a:ext cx="8424863" cy="1077218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b="1" dirty="0">
                <a:ea typeface="MS Mincho" charset="-128"/>
              </a:rPr>
              <a:t>May Allah curse those who wronged you from the past and the present generations</a:t>
            </a:r>
          </a:p>
        </p:txBody>
      </p:sp>
    </p:spTree>
    <p:extLst>
      <p:ext uri="{BB962C8B-B14F-4D97-AF65-F5344CB8AC3E}">
        <p14:creationId xmlns:p14="http://schemas.microsoft.com/office/powerpoint/2010/main" val="1034873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23392" y="1443306"/>
            <a:ext cx="11089926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وَالْحَقَهُمْ بِدَرْكِ </a:t>
            </a:r>
            <a:r>
              <a:rPr lang="ar-SA" altLang="en-US" sz="8000" dirty="0" err="1">
                <a:latin typeface="Arabic Typesetting" panose="03020402040406030203" pitchFamily="66" charset="-78"/>
                <a:cs typeface="Arabic Typesetting" panose="03020402040406030203" pitchFamily="66" charset="-78"/>
              </a:rPr>
              <a:t>ٱلْجَحِيمِ</a:t>
            </a:r>
            <a:endParaRPr lang="en-US" altLang="en-US" sz="80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47851" y="3381375"/>
            <a:ext cx="8424863" cy="1077218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b="1" dirty="0">
                <a:ea typeface="MS Mincho" charset="-128"/>
              </a:rPr>
              <a:t>and may He send them to the lowest layer of the blazing Hell.</a:t>
            </a:r>
          </a:p>
        </p:txBody>
      </p:sp>
    </p:spTree>
    <p:extLst>
      <p:ext uri="{BB962C8B-B14F-4D97-AF65-F5344CB8AC3E}">
        <p14:creationId xmlns:p14="http://schemas.microsoft.com/office/powerpoint/2010/main" val="2581596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74826" y="1443306"/>
            <a:ext cx="8569325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اَللَّهُمَّ صَلِّ عَلٰى مُحَمَّدٍ وَآلِ مُحَمَّدٍ</a:t>
            </a:r>
            <a:endParaRPr lang="en-US" altLang="en-US" sz="80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47851" y="3381375"/>
            <a:ext cx="8424863" cy="10668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b="1" dirty="0">
                <a:ea typeface="MS Mincho" charset="-128"/>
              </a:rPr>
              <a:t>O </a:t>
            </a:r>
            <a:r>
              <a:rPr lang="en-US" altLang="en-US" b="1" dirty="0" err="1">
                <a:ea typeface="MS Mincho" charset="-128"/>
              </a:rPr>
              <a:t>Alláh</a:t>
            </a:r>
            <a:r>
              <a:rPr lang="en-US" altLang="en-US" b="1" dirty="0">
                <a:ea typeface="MS Mincho" charset="-128"/>
              </a:rPr>
              <a:t> bless Muhammad and the family of Muhammad.</a:t>
            </a:r>
          </a:p>
        </p:txBody>
      </p:sp>
    </p:spTree>
    <p:extLst>
      <p:ext uri="{BB962C8B-B14F-4D97-AF65-F5344CB8AC3E}">
        <p14:creationId xmlns:p14="http://schemas.microsoft.com/office/powerpoint/2010/main" val="4016056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theme/theme1.xml><?xml version="1.0" encoding="utf-8"?>
<a:theme xmlns:a="http://schemas.openxmlformats.org/drawingml/2006/main" name="Default Design">
  <a:themeElements>
    <a:clrScheme name="Default Design 14">
      <a:dk1>
        <a:srgbClr val="FFFFFF"/>
      </a:dk1>
      <a:lt1>
        <a:srgbClr val="FFFFFF"/>
      </a:lt1>
      <a:dk2>
        <a:srgbClr val="FFFFFF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>
        <a:spAutoFit/>
      </a:bodyPr>
      <a:lstStyle>
        <a:defPPr algn="ctr">
          <a:defRPr sz="4800" dirty="0" smtClean="0">
            <a:solidFill>
              <a:srgbClr val="000066"/>
            </a:solidFill>
            <a:latin typeface="Urdu Typesetting" panose="03020402040406030203" pitchFamily="66" charset="-78"/>
            <a:cs typeface="Urdu Typesetting" panose="03020402040406030203" pitchFamily="66" charset="-78"/>
          </a:defRPr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FFFFFF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DADADA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FFFFFF"/>
        </a:dk1>
        <a:lt1>
          <a:srgbClr val="FFFFFF"/>
        </a:lt1>
        <a:dk2>
          <a:srgbClr val="FFFFFF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DADADA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904</TotalTime>
  <Words>1710</Words>
  <PresentationFormat>Widescreen</PresentationFormat>
  <Paragraphs>204</Paragraphs>
  <Slides>101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101</vt:i4>
      </vt:variant>
    </vt:vector>
  </HeadingPairs>
  <TitlesOfParts>
    <vt:vector size="107" baseType="lpstr">
      <vt:lpstr>Arial</vt:lpstr>
      <vt:lpstr>Calibri Light</vt:lpstr>
      <vt:lpstr>Arabic Typesetting</vt:lpstr>
      <vt:lpstr>Abbas</vt:lpstr>
      <vt:lpstr>Trebuchet MS</vt:lpstr>
      <vt:lpstr>Default Design</vt:lpstr>
      <vt:lpstr>PowerPoint Presentation</vt:lpstr>
      <vt:lpstr>PowerPoint Presentation</vt:lpstr>
      <vt:lpstr>اَللَّهُمَّ صَلِّ عَلٰى مُحَمَّدٍ وَآلِ مُحَمَّدٍ</vt:lpstr>
      <vt:lpstr>اَلسَّلاَمُ عَلَيْكَ يَا وَارِثَ آدَمَ صَفْوَةِ ٱللَّهِ</vt:lpstr>
      <vt:lpstr>اَلسَّلاَمُ عَلَيْكَ يَا وَارِثَ نُوحٍ نَبِيِّ ٱللَّهِ</vt:lpstr>
      <vt:lpstr>اَلسَّلاَمُ عَلَيْكَ يَا وَارِثَ إِبْرَاهِيمَ خَلِيلِ ٱللَّهِ</vt:lpstr>
      <vt:lpstr>اَلسَّلاَمُ عَلَيْكَ يَا وَارِثَ مُوسٰى كَلِيمِ ٱللَّهِ</vt:lpstr>
      <vt:lpstr>اَلسَّلاَمُ عَلَيْكَ يَا وَارِثَ عِيسٰى رُوحِ ٱللَّهِ</vt:lpstr>
      <vt:lpstr>اَلسَّلاَمُ عَلَيْكَ يَا وَارِثَ مُحَمَّدٍ حَبِيبِ ٱللَّهِ</vt:lpstr>
      <vt:lpstr>اَلسَّلاَمُ عَلَيْكَ يَا وَارِثَ أَمِيرِ ٱلْمُؤْمِنِينَ عَلَيْهِ ٱلسَّلاَمُ</vt:lpstr>
      <vt:lpstr>اَلسَّلاَمُ عَلَيْكَ يَا ٱبْنَ مُحَمَّدٍ ٱلْمُصْطَفٰى</vt:lpstr>
      <vt:lpstr>اَلسَّلاَمُ عَلَيْكَ يَا ٱبْنَ عَلِيٍّ ٱلْمُرْتَضٰى</vt:lpstr>
      <vt:lpstr>اَلسَّلاَمُ عَلَيْكَ يَا ٱبْنَ فَاطِمَةَ ٱلزَّهْرَاءِ</vt:lpstr>
      <vt:lpstr>اَلسَّلاَمُ عَلَيْكَ يَا ٱبْن خَدِيـجَةَ ٱلْكُبْرٰى</vt:lpstr>
      <vt:lpstr>اَلسَّلاَمُ عَلَيْكَ يَا ثَارَ ٱللَّهِ وَٱبْنَ ثَارِهِ</vt:lpstr>
      <vt:lpstr>وَٱلْوِتْرَ ٱلْمَوْتُورَ</vt:lpstr>
      <vt:lpstr>أَشْهَدُ أَنَّكَ قَدْ أَقَمْتَ ٱلصَّلاَةَ</vt:lpstr>
      <vt:lpstr>وَآتَيْتَ ٱلزَّكَاةَ </vt:lpstr>
      <vt:lpstr>وَأَمَرْتَ بِٱلْمَعْرُوفِ، وَنَهَيْتَ عَنِ ٱلْمُنْكَرِ</vt:lpstr>
      <vt:lpstr>وَأَطَعْتَ ٱللَّهَ وَرَسُولَهُ حَتّٰى أَتَاكَ ٱلْيَقِينُ</vt:lpstr>
      <vt:lpstr>فَلَعَنَ ٱللَّهُ أُمَّةً قَتَلَتْكَ</vt:lpstr>
      <vt:lpstr>وَلَعَنَ ٱللَّهُ أُمَّةً ظَلَمَتْكَ</vt:lpstr>
      <vt:lpstr>وَلَعَنَ ٱللَّهُ أُمَّةً سَمِعَتْ بِذٰلِكَ فَرَضِيَتْ بِهِ</vt:lpstr>
      <vt:lpstr>يَا مَوْلاَيَ يَا أَبَا عَبْدِ ٱللَّهِ</vt:lpstr>
      <vt:lpstr>أَشْهَدُ أَنَّكَ كُنْتَ نُوراً فِي ٱلأَصْلاَبِ ٱلشَّامِخَةِ</vt:lpstr>
      <vt:lpstr>وَٱلأَرْحَامِ ٱلْمُطَهَّرَةِ</vt:lpstr>
      <vt:lpstr>لَمْ تُنَجِّسْكَ ٱلْجَاهِلِيَّةُ بِأَنْجَاسِهَا</vt:lpstr>
      <vt:lpstr>وَلَمْ تُلْبِسْكَ مِنْ مُدْلَهِمَّاتِ ثِيَابِهَا</vt:lpstr>
      <vt:lpstr>وَأَشْهَدُ أَنَّكَ مِنْ دَعَائِمِ ٱلدِّينِ</vt:lpstr>
      <vt:lpstr>وَأَرْكَانِ ٱلْمُؤْمِنِينَ</vt:lpstr>
      <vt:lpstr>وَأَشْهَدُ أَنَّكَ ٱلإِمَامُ ٱلْبَرُّ ٱلتَّقِيُّ</vt:lpstr>
      <vt:lpstr>ٱلرَّضِيُّ ٱلزَّكِيُّ ٱلْهَادِي ٱلْمَهْدِيُّ</vt:lpstr>
      <vt:lpstr>وَأَشْهَدُ أَنَّ ٱلأَئِمَّةَ مِنْ وُلْدِكَ كَلِمَةُ ٱلتَّقْوٰى</vt:lpstr>
      <vt:lpstr>وَأَعْلاَمُ ٱلْهُدٰى</vt:lpstr>
      <vt:lpstr>وَٱلْعُروَةُ ٱلْوُثْقٰى</vt:lpstr>
      <vt:lpstr>وَٱلْحُجَّةُ عَلٰى أَهْلِ ٱلدُّنْيَا</vt:lpstr>
      <vt:lpstr>وَأُشْهِدُ ٱللَّهَ وَمَلاَئِكَتَهُ</vt:lpstr>
      <vt:lpstr>وَأَنْبِيَاءَهُ وَرُسُلَهُ</vt:lpstr>
      <vt:lpstr>أَنِّي بِكُمْ مُؤْمِنٌ وَبِـإِيَابِكُمْ مُوقِنٌ</vt:lpstr>
      <vt:lpstr>بِشَرَائِعِ دِينِي وَخَوَاتِيمِ عَمَلي</vt:lpstr>
      <vt:lpstr>وَقَلْبِي لِقَلْبِكُمْ سِلْمٌ</vt:lpstr>
      <vt:lpstr>وَأَمْرِي لأَمْرِكُمْ مُتَّبِعٌ</vt:lpstr>
      <vt:lpstr>صَلَوَاتُ اللَّهِ عَلَيْكُمْ وَعَلٰى أَرْوَاحِكُمْ</vt:lpstr>
      <vt:lpstr>وَعَلٰى أَجْسَادِكُمْ وَعَلٰى أَجْسَامِكُمْ</vt:lpstr>
      <vt:lpstr>وَعَلٰى شَاهِدِكُمْ وَعَلٰى غَائِبِكُمْ</vt:lpstr>
      <vt:lpstr>وَعَلٰى ظَاهِرِكُمْ وَعَلٰى بَاطِنِكُمْ</vt:lpstr>
      <vt:lpstr>بِأَبِي أَنْتَ وَأُمِّي يَا بْنَ رَسُولِ ٱللَّهِ</vt:lpstr>
      <vt:lpstr>بِأَبِي أَنْتَ وَأُمِّي يَا أَبَا عَبْدِ ٱللَّهِ</vt:lpstr>
      <vt:lpstr>لَقَدْ عَظُمَتِ ٱلرَّزِيَّةُ</vt:lpstr>
      <vt:lpstr>وَجَلَّتِ ٱلْمُصيبَةُ بِكَ عَلَيْنَا</vt:lpstr>
      <vt:lpstr>وَعَلٰى جَمِيعِ أَهْلِ ٱلسَّمَاوَاتِ وَٱلأَرْضِ</vt:lpstr>
      <vt:lpstr>فَلَعَنَ ٱللَّهُ أُمَّةً أَسْرَجَتْ وَأَلْجَمَتْ</vt:lpstr>
      <vt:lpstr>وَتَهَيَّأَتْ لِقِتَالِكَ</vt:lpstr>
      <vt:lpstr>يَا مَوْلاَيَ يَا أَبَا عَبْدِ ٱللَّهِ</vt:lpstr>
      <vt:lpstr>قَصَدْتُ حَرَمَكَ</vt:lpstr>
      <vt:lpstr>وَأَتَيْتُ إِلٰى مَشْهَدِكَ</vt:lpstr>
      <vt:lpstr>أَسْأَلُ ٱللَّهَ بِٱلشَّأْنِ ٱلَّذِي لَكَ عِنْدَهُ</vt:lpstr>
      <vt:lpstr>وَبِٱلْمَحَلِّ ٱلَّذِي لَكَ لَدَيْهِ</vt:lpstr>
      <vt:lpstr>أَنْ يُصَلِّيَ عَلٰى مُحَمَّدٍ وَآلِ مُحَمَّدٍ</vt:lpstr>
      <vt:lpstr>وَأَنْ يَجْعَلَنِي مَعَكُمْ فِي ٱلدُّنْيَا وَٱلآخِرَةِ</vt:lpstr>
      <vt:lpstr>PowerPoint Presentation</vt:lpstr>
      <vt:lpstr>اَلسَّلاَمُ عَلَيْكَ يَا ٱبْن رَسُولِ ٱللَّهِ</vt:lpstr>
      <vt:lpstr>اَلسَّلاَمُ عَلَيْكَ يَا ٱبْن نَبِيِّ ٱللَّهِ</vt:lpstr>
      <vt:lpstr>اَلسَّلاَمُ عَلَيْكَ يَا ٱبْن أَمِيرِ ٱلْمُؤْمِنِينَ</vt:lpstr>
      <vt:lpstr>اَلسَّلاَمُ عَلَيْكَ يَا ٱبْن ٱلْحُسَيْنِ ٱلشَّهِيدِ</vt:lpstr>
      <vt:lpstr>اَلسَّلاَمُ عَلَيْكَ أَيُّهَا ٱلشَّهِيدُ</vt:lpstr>
      <vt:lpstr>اَلسَّلاَمُ عَلَيْكَ أَيُّهَا ٱلْمَظْلُومُ وَٱبْنُ ٱلْمَظْلُومِ</vt:lpstr>
      <vt:lpstr>لَعَنَ ٱللَّهُ أُمَّةً قَتَلَتْكَ</vt:lpstr>
      <vt:lpstr>وَلَعَنَ ٱللَّهُ أُمَّةً ظَلَمَتْكَ</vt:lpstr>
      <vt:lpstr>وَلَعَنَ ٱللَّهُ أُمَّةً سَمِعَتْ بِذٰلِكَ فَرَضِيَتْ بِهِ</vt:lpstr>
      <vt:lpstr>اَلسَّلاَمُ عَلَيْكَ يَا وَلِيَّ ٱللَّهِ وَٱبْنَ وَلِيِّهِ</vt:lpstr>
      <vt:lpstr>لَقَدْ عَظُمَتِ ٱلْمُصيبَةُ</vt:lpstr>
      <vt:lpstr>وَجَلَّتِ ٱلرَّزِيَّةُ بِكَ عَلَيْنَا</vt:lpstr>
      <vt:lpstr>وَعَلٰى جَمِيعِ ٱلْمُسْلِمينَ</vt:lpstr>
      <vt:lpstr>فَلَعَنَ ٱللَّهُ أُمَّةً قَتَلَتْكَ</vt:lpstr>
      <vt:lpstr>وَأَبْرَأُ إِلٰى ٱللَّهِ وَإِلَيْكَ مِنْهُمْ</vt:lpstr>
      <vt:lpstr>PowerPoint Presentation</vt:lpstr>
      <vt:lpstr>اَلسَّلاَمُ عَلَيْكُمْ يَا أَوْلِيَاءَ ٱللَّهِ وَأَحِبَّائَهُ</vt:lpstr>
      <vt:lpstr>اَلسَّلاَمُ عَلَيْكُمْ يَا أَصْفِيَاءَ ٱللَّهِ وَأَوِدَّاءَهُ</vt:lpstr>
      <vt:lpstr>اَلسَّلاَمُ عَلَيْكُمْ يَا أَنْصَارَ دِينِ ٱللَّهِ</vt:lpstr>
      <vt:lpstr>اَلسَّلاَمُ عَلَيْكُمْ يَا أَنْصَارَ رَسُولِ ٱللَّهِ</vt:lpstr>
      <vt:lpstr>اَلسَّلاَمُ عَلَيْكُمْ يَا أَنْصَارَ أَمِيرِ ٱلْمُؤْمِنِينَ</vt:lpstr>
      <vt:lpstr>اَلسَّلاَمُ عَلَيْكُمْ يَا أَنْصَارَ فَاطِمَةَ سَيِّدَةِ نِسَاءِ ٱلْعَالَمِينَ</vt:lpstr>
      <vt:lpstr>اَلسَّلاَمُ عَلَيْكُمْ يَا أَنْصَارَ أَبِي مُحَمَّدٍ</vt:lpstr>
      <vt:lpstr>ٱلْحَسَنِ ٱبْنِ عَلِيٍّ الْوَلِيِّ [الزَّكِيِ‏] النَّاصِحِ</vt:lpstr>
      <vt:lpstr>اَلسَّلاَمُ عَلَيْكُمْ يَا أَنْصَارَ أَبِي عَبْدِ ٱللَّهِ</vt:lpstr>
      <vt:lpstr>بِأَبِي أَنْتُمْ وَأُمِّي</vt:lpstr>
      <vt:lpstr>طِبْتُمْ وَطَابَتِ ٱلأَرْضُ ٱلَّتِي فِيهَا دُفِنْتُمْ</vt:lpstr>
      <vt:lpstr>وَفُزْتُمْ فَوْزاً عَظيماً</vt:lpstr>
      <vt:lpstr>فَيَا لَيْتَنِي كُنْتُ مَعَكُمْ فَأَفُوزَ مَعَكُمْ</vt:lpstr>
      <vt:lpstr>PowerPoint Presentation</vt:lpstr>
      <vt:lpstr>اَلسَّلاَمُ عَلَيْكَ يَا ٱبْنَ امِيرِ ٱلْمُؤْمِنِينَ</vt:lpstr>
      <vt:lpstr>اَلسَّلاَمُ عَلَيْكَ ايُّهَا ٱلْعَبْدُ ٱلصَّالِحُ</vt:lpstr>
      <vt:lpstr>ٱلْمُطِيعُ لِلَّهِ وَلِرَسُولِهِ</vt:lpstr>
      <vt:lpstr>اشْهَدُ انَّكَ قَدْ جَاهَدْتَ وَنَصَحْتَ</vt:lpstr>
      <vt:lpstr>وَصَبَرْتَ حَتّٰى اتَاكَ ٱلْيَقِينُ</vt:lpstr>
      <vt:lpstr>لَعَنَ ٱللَّهُ ٱلظَّالِمِينَ لَكُمْ مِنَ ٱلاوَّلِينَ وَٱلآخِرِينَ</vt:lpstr>
      <vt:lpstr>وَالْحَقَهُمْ بِدَرْكِ ٱلْجَحِيمِ</vt:lpstr>
      <vt:lpstr>اَللَّهُمَّ صَلِّ عَلٰى مُحَمَّدٍ وَآلِ مُحَمَّدٍ</vt:lpstr>
      <vt:lpstr>Please recite a  Surah al-Fatiha for all marhumeen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2022-03-17T06:00:11Z</dcterms:created>
  <dcterms:modified xsi:type="dcterms:W3CDTF">2023-03-14T05:21:20Z</dcterms:modified>
</cp:coreProperties>
</file>