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sldIdLst>
    <p:sldId id="5595" r:id="rId2"/>
    <p:sldId id="5441" r:id="rId3"/>
    <p:sldId id="5042" r:id="rId4"/>
    <p:sldId id="3394" r:id="rId5"/>
    <p:sldId id="3395" r:id="rId6"/>
    <p:sldId id="3396" r:id="rId7"/>
    <p:sldId id="3397" r:id="rId8"/>
    <p:sldId id="3398" r:id="rId9"/>
    <p:sldId id="3399" r:id="rId10"/>
    <p:sldId id="3400" r:id="rId11"/>
    <p:sldId id="3401" r:id="rId12"/>
    <p:sldId id="3402" r:id="rId13"/>
    <p:sldId id="3403" r:id="rId14"/>
    <p:sldId id="3404" r:id="rId15"/>
    <p:sldId id="5579" r:id="rId16"/>
    <p:sldId id="3405" r:id="rId17"/>
    <p:sldId id="3494" r:id="rId18"/>
    <p:sldId id="3495" r:id="rId19"/>
    <p:sldId id="3496" r:id="rId20"/>
    <p:sldId id="5593" r:id="rId21"/>
    <p:sldId id="3408" r:id="rId22"/>
    <p:sldId id="3409" r:id="rId23"/>
    <p:sldId id="5581" r:id="rId24"/>
    <p:sldId id="3410" r:id="rId25"/>
    <p:sldId id="3411" r:id="rId26"/>
    <p:sldId id="3412" r:id="rId27"/>
    <p:sldId id="3413" r:id="rId28"/>
    <p:sldId id="3414" r:id="rId29"/>
    <p:sldId id="3415" r:id="rId30"/>
    <p:sldId id="5514" r:id="rId31"/>
    <p:sldId id="5515" r:id="rId32"/>
    <p:sldId id="5516" r:id="rId33"/>
    <p:sldId id="5517" r:id="rId34"/>
    <p:sldId id="5594" r:id="rId35"/>
    <p:sldId id="3419" r:id="rId36"/>
    <p:sldId id="3420" r:id="rId37"/>
    <p:sldId id="5519" r:id="rId38"/>
    <p:sldId id="5520" r:id="rId39"/>
    <p:sldId id="5521" r:id="rId40"/>
    <p:sldId id="5522" r:id="rId41"/>
    <p:sldId id="5523" r:id="rId42"/>
    <p:sldId id="5583" r:id="rId43"/>
    <p:sldId id="3425" r:id="rId44"/>
    <p:sldId id="3426" r:id="rId45"/>
    <p:sldId id="5525" r:id="rId46"/>
    <p:sldId id="5526" r:id="rId47"/>
    <p:sldId id="5527" r:id="rId48"/>
    <p:sldId id="5528" r:id="rId49"/>
    <p:sldId id="5529" r:id="rId50"/>
    <p:sldId id="5584" r:id="rId51"/>
    <p:sldId id="3431" r:id="rId52"/>
    <p:sldId id="3432" r:id="rId53"/>
    <p:sldId id="5531" r:id="rId54"/>
    <p:sldId id="5532" r:id="rId55"/>
    <p:sldId id="5533" r:id="rId56"/>
    <p:sldId id="5534" r:id="rId57"/>
    <p:sldId id="5535" r:id="rId58"/>
    <p:sldId id="5585" r:id="rId59"/>
    <p:sldId id="3437" r:id="rId60"/>
    <p:sldId id="3438" r:id="rId61"/>
    <p:sldId id="5537" r:id="rId62"/>
    <p:sldId id="5538" r:id="rId63"/>
    <p:sldId id="5539" r:id="rId64"/>
    <p:sldId id="5540" r:id="rId65"/>
    <p:sldId id="5541" r:id="rId66"/>
    <p:sldId id="5586" r:id="rId67"/>
    <p:sldId id="3443" r:id="rId68"/>
    <p:sldId id="3444" r:id="rId69"/>
    <p:sldId id="5543" r:id="rId70"/>
    <p:sldId id="5544" r:id="rId71"/>
    <p:sldId id="5545" r:id="rId72"/>
    <p:sldId id="5546" r:id="rId73"/>
    <p:sldId id="5547" r:id="rId74"/>
    <p:sldId id="5587" r:id="rId75"/>
    <p:sldId id="3449" r:id="rId76"/>
    <p:sldId id="3450" r:id="rId77"/>
    <p:sldId id="5549" r:id="rId78"/>
    <p:sldId id="5550" r:id="rId79"/>
    <p:sldId id="5551" r:id="rId80"/>
    <p:sldId id="5552" r:id="rId81"/>
    <p:sldId id="5553" r:id="rId82"/>
    <p:sldId id="5588" r:id="rId83"/>
    <p:sldId id="3455" r:id="rId84"/>
    <p:sldId id="3456" r:id="rId85"/>
    <p:sldId id="5555" r:id="rId86"/>
    <p:sldId id="5556" r:id="rId87"/>
    <p:sldId id="5557" r:id="rId88"/>
    <p:sldId id="5558" r:id="rId89"/>
    <p:sldId id="5559" r:id="rId90"/>
    <p:sldId id="5589" r:id="rId91"/>
    <p:sldId id="3461" r:id="rId92"/>
    <p:sldId id="3462" r:id="rId93"/>
    <p:sldId id="5561" r:id="rId94"/>
    <p:sldId id="5562" r:id="rId95"/>
    <p:sldId id="5563" r:id="rId96"/>
    <p:sldId id="5564" r:id="rId97"/>
    <p:sldId id="5565" r:id="rId98"/>
    <p:sldId id="5590" r:id="rId99"/>
    <p:sldId id="3467" r:id="rId100"/>
    <p:sldId id="3468" r:id="rId101"/>
    <p:sldId id="5567" r:id="rId102"/>
    <p:sldId id="5568" r:id="rId103"/>
    <p:sldId id="5569" r:id="rId104"/>
    <p:sldId id="5570" r:id="rId105"/>
    <p:sldId id="5571" r:id="rId106"/>
    <p:sldId id="5591" r:id="rId107"/>
    <p:sldId id="3473" r:id="rId108"/>
    <p:sldId id="3474" r:id="rId109"/>
    <p:sldId id="5573" r:id="rId110"/>
    <p:sldId id="5574" r:id="rId111"/>
    <p:sldId id="5575" r:id="rId112"/>
    <p:sldId id="5576" r:id="rId113"/>
    <p:sldId id="5577" r:id="rId114"/>
    <p:sldId id="5592" r:id="rId115"/>
    <p:sldId id="5513" r:id="rId116"/>
    <p:sldId id="3479" r:id="rId117"/>
    <p:sldId id="3481" r:id="rId118"/>
    <p:sldId id="3482" r:id="rId119"/>
    <p:sldId id="3483" r:id="rId120"/>
    <p:sldId id="3484" r:id="rId121"/>
    <p:sldId id="3485" r:id="rId122"/>
    <p:sldId id="3486" r:id="rId123"/>
    <p:sldId id="3487" r:id="rId124"/>
    <p:sldId id="3488" r:id="rId125"/>
    <p:sldId id="5596" r:id="rId126"/>
    <p:sldId id="5440" r:id="rId127"/>
  </p:sldIdLst>
  <p:sldSz cx="12192000" cy="6858000"/>
  <p:notesSz cx="6400800" cy="86868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66"/>
    <a:srgbClr val="800000"/>
    <a:srgbClr val="000099"/>
    <a:srgbClr val="FFFF00"/>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869" autoAdjust="0"/>
    <p:restoredTop sz="94660"/>
  </p:normalViewPr>
  <p:slideViewPr>
    <p:cSldViewPr showGuides="1">
      <p:cViewPr varScale="1">
        <p:scale>
          <a:sx n="84" d="100"/>
          <a:sy n="84" d="100"/>
        </p:scale>
        <p:origin x="202" y="77"/>
      </p:cViewPr>
      <p:guideLst/>
    </p:cSldViewPr>
  </p:slideViewPr>
  <p:notesTextViewPr>
    <p:cViewPr>
      <p:scale>
        <a:sx n="100" d="100"/>
        <a:sy n="100" d="100"/>
      </p:scale>
      <p:origin x="0" y="0"/>
    </p:cViewPr>
  </p:notesTextViewPr>
  <p:sorterViewPr>
    <p:cViewPr>
      <p:scale>
        <a:sx n="66" d="100"/>
        <a:sy n="66" d="100"/>
      </p:scale>
      <p:origin x="0" y="-13190"/>
    </p:cViewPr>
  </p:sorter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presProps" Target="pres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viewProps" Target="viewProps.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theme" Target="theme/theme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lvl1pPr>
              <a:defRPr/>
            </a:lvl1pPr>
          </a:lstStyle>
          <a:p>
            <a:r>
              <a:rPr lang="en-US" dirty="0"/>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a:t>Click to edit Master subtitle style</a:t>
            </a:r>
          </a:p>
        </p:txBody>
      </p:sp>
    </p:spTree>
    <p:extLst>
      <p:ext uri="{BB962C8B-B14F-4D97-AF65-F5344CB8AC3E}">
        <p14:creationId xmlns:p14="http://schemas.microsoft.com/office/powerpoint/2010/main" val="2706595079"/>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Custom Layout">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DDA0A2-AD51-881E-FFF7-C9FC09AB2BB4}"/>
              </a:ext>
            </a:extLst>
          </p:cNvPr>
          <p:cNvSpPr>
            <a:spLocks noGrp="1"/>
          </p:cNvSpPr>
          <p:nvPr>
            <p:ph type="title"/>
          </p:nvPr>
        </p:nvSpPr>
        <p:spPr>
          <a:xfrm>
            <a:off x="551384" y="538943"/>
            <a:ext cx="11089232" cy="5780114"/>
          </a:xfrm>
        </p:spPr>
        <p:txBody>
          <a:bodyPr/>
          <a:lstStyle>
            <a:lvl1pPr>
              <a:defRPr sz="8000">
                <a:latin typeface="Arabic Typesetting" panose="03020402040406030203" pitchFamily="66" charset="-78"/>
                <a:cs typeface="Arabic Typesetting" panose="03020402040406030203" pitchFamily="66" charset="-78"/>
              </a:defRPr>
            </a:lvl1pPr>
          </a:lstStyle>
          <a:p>
            <a:r>
              <a:rPr lang="en-US" dirty="0"/>
              <a:t>Click to edit Master title style</a:t>
            </a:r>
            <a:endParaRPr lang="en-CA" dirty="0"/>
          </a:p>
        </p:txBody>
      </p:sp>
    </p:spTree>
    <p:extLst>
      <p:ext uri="{BB962C8B-B14F-4D97-AF65-F5344CB8AC3E}">
        <p14:creationId xmlns:p14="http://schemas.microsoft.com/office/powerpoint/2010/main" val="2855595104"/>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2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DDA0A2-AD51-881E-FFF7-C9FC09AB2BB4}"/>
              </a:ext>
            </a:extLst>
          </p:cNvPr>
          <p:cNvSpPr>
            <a:spLocks noGrp="1"/>
          </p:cNvSpPr>
          <p:nvPr>
            <p:ph type="title"/>
          </p:nvPr>
        </p:nvSpPr>
        <p:spPr>
          <a:xfrm>
            <a:off x="0" y="1219199"/>
            <a:ext cx="12192000" cy="1143000"/>
          </a:xfrm>
        </p:spPr>
        <p:txBody>
          <a:bodyPr/>
          <a:lstStyle>
            <a:lvl1pPr rtl="1">
              <a:lnSpc>
                <a:spcPct val="130000"/>
              </a:lnSpc>
              <a:defRPr sz="8000">
                <a:latin typeface="Arabic Typesetting" panose="03020402040406030203" pitchFamily="66" charset="-78"/>
                <a:cs typeface="Arabic Typesetting" panose="03020402040406030203" pitchFamily="66" charset="-78"/>
              </a:defRPr>
            </a:lvl1pPr>
          </a:lstStyle>
          <a:p>
            <a:r>
              <a:rPr lang="ar-SA" noProof="0" dirty="0"/>
              <a:t>Click </a:t>
            </a:r>
            <a:r>
              <a:rPr lang="ar-SA" noProof="0" dirty="0" err="1"/>
              <a:t>to</a:t>
            </a:r>
            <a:r>
              <a:rPr lang="ar-SA" noProof="0" dirty="0"/>
              <a:t> </a:t>
            </a:r>
            <a:r>
              <a:rPr lang="ar-SA" noProof="0" dirty="0" err="1"/>
              <a:t>edit</a:t>
            </a:r>
            <a:r>
              <a:rPr lang="ar-SA" noProof="0" dirty="0"/>
              <a:t> </a:t>
            </a:r>
            <a:r>
              <a:rPr lang="ar-SA" noProof="0" dirty="0" err="1"/>
              <a:t>Master</a:t>
            </a:r>
            <a:r>
              <a:rPr lang="ar-SA" noProof="0" dirty="0"/>
              <a:t> </a:t>
            </a:r>
            <a:r>
              <a:rPr lang="ar-SA" noProof="0" dirty="0" err="1"/>
              <a:t>title</a:t>
            </a:r>
            <a:r>
              <a:rPr lang="ar-SA" noProof="0" dirty="0"/>
              <a:t> </a:t>
            </a:r>
            <a:r>
              <a:rPr lang="ar-SA" noProof="0" dirty="0" err="1"/>
              <a:t>style</a:t>
            </a:r>
            <a:endParaRPr lang="ar-SA" noProof="0" dirty="0"/>
          </a:p>
        </p:txBody>
      </p:sp>
      <p:sp>
        <p:nvSpPr>
          <p:cNvPr id="9" name="Text Placeholder 8">
            <a:extLst>
              <a:ext uri="{FF2B5EF4-FFF2-40B4-BE49-F238E27FC236}">
                <a16:creationId xmlns:a16="http://schemas.microsoft.com/office/drawing/2014/main" id="{0D278284-CF32-85B2-B743-5591E8373852}"/>
              </a:ext>
            </a:extLst>
          </p:cNvPr>
          <p:cNvSpPr>
            <a:spLocks noGrp="1"/>
          </p:cNvSpPr>
          <p:nvPr>
            <p:ph type="body" sz="quarter" idx="10"/>
          </p:nvPr>
        </p:nvSpPr>
        <p:spPr>
          <a:xfrm>
            <a:off x="2171700" y="4495801"/>
            <a:ext cx="7848600" cy="1905000"/>
          </a:xfrm>
        </p:spPr>
        <p:txBody>
          <a:bodyPr/>
          <a:lstStyle>
            <a:lvl1pPr marL="0" indent="0" algn="ctr">
              <a:buNone/>
              <a:defRPr sz="3200">
                <a:latin typeface="Calibri Light" panose="020F0302020204030204" pitchFamily="34" charset="0"/>
                <a:ea typeface="Calibri Light" panose="020F0302020204030204" pitchFamily="34" charset="0"/>
                <a:cs typeface="Calibri Light" panose="020F0302020204030204" pitchFamily="34" charset="0"/>
              </a:defRPr>
            </a:lvl1pPr>
            <a:lvl2pPr marL="457200" indent="0">
              <a:buNone/>
              <a:defRPr sz="3200"/>
            </a:lvl2pPr>
            <a:lvl3pPr>
              <a:defRPr sz="3200"/>
            </a:lvl3pPr>
            <a:lvl4pPr>
              <a:defRPr sz="3200"/>
            </a:lvl4pPr>
            <a:lvl5pPr>
              <a:defRPr sz="3200"/>
            </a:lvl5pPr>
          </a:lstStyle>
          <a:p>
            <a:pPr lvl="0"/>
            <a:r>
              <a:rPr lang="en-US" dirty="0"/>
              <a:t>Click to edit Master text styles</a:t>
            </a:r>
          </a:p>
        </p:txBody>
      </p:sp>
    </p:spTree>
    <p:extLst>
      <p:ext uri="{BB962C8B-B14F-4D97-AF65-F5344CB8AC3E}">
        <p14:creationId xmlns:p14="http://schemas.microsoft.com/office/powerpoint/2010/main" val="1675319769"/>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92EBB38-B933-7DDE-DA09-A62254A84C20}"/>
              </a:ext>
            </a:extLst>
          </p:cNvPr>
          <p:cNvPicPr>
            <a:picLocks noChangeAspect="1"/>
          </p:cNvPicPr>
          <p:nvPr userDrawn="1"/>
        </p:nvPicPr>
        <p:blipFill rotWithShape="1">
          <a:blip r:embed="rId5">
            <a:alphaModFix amt="18000"/>
          </a:blip>
          <a:srcRect b="25000"/>
          <a:stretch/>
        </p:blipFill>
        <p:spPr>
          <a:xfrm>
            <a:off x="0" y="0"/>
            <a:ext cx="12192000" cy="6858000"/>
          </a:xfrm>
          <a:prstGeom prst="rect">
            <a:avLst/>
          </a:prstGeom>
        </p:spPr>
      </p:pic>
      <p:sp>
        <p:nvSpPr>
          <p:cNvPr id="1026" name="Rectangle 2">
            <a:extLst>
              <a:ext uri="{FF2B5EF4-FFF2-40B4-BE49-F238E27FC236}">
                <a16:creationId xmlns:a16="http://schemas.microsoft.com/office/drawing/2014/main" id="{D4405A52-8C2E-40A2-8620-AAFB51FB3057}"/>
              </a:ext>
            </a:extLst>
          </p:cNvPr>
          <p:cNvSpPr>
            <a:spLocks noGrp="1" noChangeArrowheads="1"/>
          </p:cNvSpPr>
          <p:nvPr>
            <p:ph type="title"/>
          </p:nvPr>
        </p:nvSpPr>
        <p:spPr bwMode="auto">
          <a:xfrm>
            <a:off x="609600" y="274638"/>
            <a:ext cx="109728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endParaRPr lang="en-US" altLang="en-US" dirty="0"/>
          </a:p>
        </p:txBody>
      </p:sp>
      <p:sp>
        <p:nvSpPr>
          <p:cNvPr id="1027" name="Rectangle 3">
            <a:extLst>
              <a:ext uri="{FF2B5EF4-FFF2-40B4-BE49-F238E27FC236}">
                <a16:creationId xmlns:a16="http://schemas.microsoft.com/office/drawing/2014/main" id="{5E1A9FA4-1C7D-46F2-8CF7-948B1921E71E}"/>
              </a:ext>
            </a:extLst>
          </p:cNvPr>
          <p:cNvSpPr>
            <a:spLocks noGrp="1" noChangeArrowheads="1"/>
          </p:cNvSpPr>
          <p:nvPr>
            <p:ph type="body" idx="1"/>
          </p:nvPr>
        </p:nvSpPr>
        <p:spPr bwMode="auto">
          <a:xfrm>
            <a:off x="609600" y="1600201"/>
            <a:ext cx="109728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Tree>
    <p:extLst>
      <p:ext uri="{BB962C8B-B14F-4D97-AF65-F5344CB8AC3E}">
        <p14:creationId xmlns:p14="http://schemas.microsoft.com/office/powerpoint/2010/main" val="3516048719"/>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Lst>
  <p:transition>
    <p:fade/>
  </p:transition>
  <p:txStyles>
    <p:titleStyle>
      <a:lvl1pPr algn="ctr" rtl="0" eaLnBrk="1" fontAlgn="base" hangingPunct="1">
        <a:spcBef>
          <a:spcPct val="0"/>
        </a:spcBef>
        <a:spcAft>
          <a:spcPct val="0"/>
        </a:spcAft>
        <a:defRPr sz="6600">
          <a:solidFill>
            <a:schemeClr val="tx1">
              <a:lumMod val="85000"/>
            </a:schemeClr>
          </a:solidFill>
          <a:latin typeface="Arabic Typesetting" panose="03020402040406030203" pitchFamily="66" charset="-78"/>
          <a:ea typeface="+mj-ea"/>
          <a:cs typeface="Arabic Typesetting" panose="03020402040406030203" pitchFamily="66" charset="-78"/>
        </a:defRPr>
      </a:lvl1pPr>
      <a:lvl2pPr algn="ctr" rtl="0" eaLnBrk="1" fontAlgn="base" hangingPunct="1">
        <a:spcBef>
          <a:spcPct val="0"/>
        </a:spcBef>
        <a:spcAft>
          <a:spcPct val="0"/>
        </a:spcAft>
        <a:defRPr sz="4400">
          <a:solidFill>
            <a:srgbClr val="000066"/>
          </a:solidFill>
          <a:latin typeface="Arial" charset="0"/>
          <a:cs typeface="Arial" charset="0"/>
        </a:defRPr>
      </a:lvl2pPr>
      <a:lvl3pPr algn="ctr" rtl="0" eaLnBrk="1" fontAlgn="base" hangingPunct="1">
        <a:spcBef>
          <a:spcPct val="0"/>
        </a:spcBef>
        <a:spcAft>
          <a:spcPct val="0"/>
        </a:spcAft>
        <a:defRPr sz="4400">
          <a:solidFill>
            <a:srgbClr val="000066"/>
          </a:solidFill>
          <a:latin typeface="Arial" charset="0"/>
          <a:cs typeface="Arial" charset="0"/>
        </a:defRPr>
      </a:lvl3pPr>
      <a:lvl4pPr algn="ctr" rtl="0" eaLnBrk="1" fontAlgn="base" hangingPunct="1">
        <a:spcBef>
          <a:spcPct val="0"/>
        </a:spcBef>
        <a:spcAft>
          <a:spcPct val="0"/>
        </a:spcAft>
        <a:defRPr sz="4400">
          <a:solidFill>
            <a:srgbClr val="000066"/>
          </a:solidFill>
          <a:latin typeface="Arial" charset="0"/>
          <a:cs typeface="Arial" charset="0"/>
        </a:defRPr>
      </a:lvl4pPr>
      <a:lvl5pPr algn="ctr" rtl="0" eaLnBrk="1" fontAlgn="base" hangingPunct="1">
        <a:spcBef>
          <a:spcPct val="0"/>
        </a:spcBef>
        <a:spcAft>
          <a:spcPct val="0"/>
        </a:spcAft>
        <a:defRPr sz="4400">
          <a:solidFill>
            <a:srgbClr val="000066"/>
          </a:solidFill>
          <a:latin typeface="Arial" charset="0"/>
          <a:cs typeface="Arial" charset="0"/>
        </a:defRPr>
      </a:lvl5pPr>
      <a:lvl6pPr marL="457200" algn="ctr" rtl="0" eaLnBrk="1" fontAlgn="base" hangingPunct="1">
        <a:spcBef>
          <a:spcPct val="0"/>
        </a:spcBef>
        <a:spcAft>
          <a:spcPct val="0"/>
        </a:spcAft>
        <a:defRPr sz="4400">
          <a:solidFill>
            <a:srgbClr val="000066"/>
          </a:solidFill>
          <a:latin typeface="Arial" charset="0"/>
          <a:cs typeface="Arial" charset="0"/>
        </a:defRPr>
      </a:lvl6pPr>
      <a:lvl7pPr marL="914400" algn="ctr" rtl="0" eaLnBrk="1" fontAlgn="base" hangingPunct="1">
        <a:spcBef>
          <a:spcPct val="0"/>
        </a:spcBef>
        <a:spcAft>
          <a:spcPct val="0"/>
        </a:spcAft>
        <a:defRPr sz="4400">
          <a:solidFill>
            <a:srgbClr val="000066"/>
          </a:solidFill>
          <a:latin typeface="Arial" charset="0"/>
          <a:cs typeface="Arial" charset="0"/>
        </a:defRPr>
      </a:lvl7pPr>
      <a:lvl8pPr marL="1371600" algn="ctr" rtl="0" eaLnBrk="1" fontAlgn="base" hangingPunct="1">
        <a:spcBef>
          <a:spcPct val="0"/>
        </a:spcBef>
        <a:spcAft>
          <a:spcPct val="0"/>
        </a:spcAft>
        <a:defRPr sz="4400">
          <a:solidFill>
            <a:srgbClr val="000066"/>
          </a:solidFill>
          <a:latin typeface="Arial" charset="0"/>
          <a:cs typeface="Arial" charset="0"/>
        </a:defRPr>
      </a:lvl8pPr>
      <a:lvl9pPr marL="1828800" algn="ctr" rtl="0" eaLnBrk="1" fontAlgn="base" hangingPunct="1">
        <a:spcBef>
          <a:spcPct val="0"/>
        </a:spcBef>
        <a:spcAft>
          <a:spcPct val="0"/>
        </a:spcAft>
        <a:defRPr sz="4400">
          <a:solidFill>
            <a:srgbClr val="000066"/>
          </a:solidFill>
          <a:latin typeface="Arial" charset="0"/>
          <a:cs typeface="Arial" charset="0"/>
        </a:defRPr>
      </a:lvl9pPr>
    </p:titleStyle>
    <p:bodyStyle>
      <a:lvl1pPr marL="342900" indent="-342900" algn="l" rtl="0" eaLnBrk="1" fontAlgn="base" hangingPunct="1">
        <a:spcBef>
          <a:spcPct val="20000"/>
        </a:spcBef>
        <a:spcAft>
          <a:spcPct val="0"/>
        </a:spcAft>
        <a:buChar char="•"/>
        <a:defRPr sz="4800">
          <a:solidFill>
            <a:schemeClr val="tx1">
              <a:lumMod val="85000"/>
            </a:schemeClr>
          </a:solidFill>
          <a:latin typeface="Arabic Typesetting" panose="03020402040406030203" pitchFamily="66" charset="-78"/>
          <a:ea typeface="+mn-ea"/>
          <a:cs typeface="Arabic Typesetting" panose="03020402040406030203" pitchFamily="66" charset="-78"/>
        </a:defRPr>
      </a:lvl1pPr>
      <a:lvl2pPr marL="742950" indent="-285750" algn="l" rtl="0" eaLnBrk="1" fontAlgn="base" hangingPunct="1">
        <a:spcBef>
          <a:spcPct val="20000"/>
        </a:spcBef>
        <a:spcAft>
          <a:spcPct val="0"/>
        </a:spcAft>
        <a:buChar char="–"/>
        <a:defRPr sz="4400">
          <a:solidFill>
            <a:schemeClr val="tx1">
              <a:lumMod val="85000"/>
            </a:schemeClr>
          </a:solidFill>
          <a:latin typeface="Arabic Typesetting" panose="03020402040406030203" pitchFamily="66" charset="-78"/>
          <a:cs typeface="Arabic Typesetting" panose="03020402040406030203" pitchFamily="66" charset="-78"/>
        </a:defRPr>
      </a:lvl2pPr>
      <a:lvl3pPr marL="1143000" indent="-228600" algn="l" rtl="0" eaLnBrk="1" fontAlgn="base" hangingPunct="1">
        <a:spcBef>
          <a:spcPct val="20000"/>
        </a:spcBef>
        <a:spcAft>
          <a:spcPct val="0"/>
        </a:spcAft>
        <a:buChar char="•"/>
        <a:defRPr sz="4000">
          <a:solidFill>
            <a:schemeClr val="tx1">
              <a:lumMod val="85000"/>
            </a:schemeClr>
          </a:solidFill>
          <a:latin typeface="Arabic Typesetting" panose="03020402040406030203" pitchFamily="66" charset="-78"/>
          <a:cs typeface="Arabic Typesetting" panose="03020402040406030203" pitchFamily="66" charset="-78"/>
        </a:defRPr>
      </a:lvl3pPr>
      <a:lvl4pPr marL="1600200" indent="-228600" algn="l" rtl="0" eaLnBrk="1" fontAlgn="base" hangingPunct="1">
        <a:spcBef>
          <a:spcPct val="20000"/>
        </a:spcBef>
        <a:spcAft>
          <a:spcPct val="0"/>
        </a:spcAft>
        <a:buChar char="–"/>
        <a:defRPr sz="3600">
          <a:solidFill>
            <a:schemeClr val="tx1">
              <a:lumMod val="85000"/>
            </a:schemeClr>
          </a:solidFill>
          <a:latin typeface="Arabic Typesetting" panose="03020402040406030203" pitchFamily="66" charset="-78"/>
          <a:cs typeface="Arabic Typesetting" panose="03020402040406030203" pitchFamily="66" charset="-78"/>
        </a:defRPr>
      </a:lvl4pPr>
      <a:lvl5pPr marL="2057400" indent="-228600" algn="l" rtl="0" eaLnBrk="1" fontAlgn="base" hangingPunct="1">
        <a:spcBef>
          <a:spcPct val="20000"/>
        </a:spcBef>
        <a:spcAft>
          <a:spcPct val="0"/>
        </a:spcAft>
        <a:buChar char="»"/>
        <a:defRPr sz="3600">
          <a:solidFill>
            <a:schemeClr val="tx1">
              <a:lumMod val="85000"/>
            </a:schemeClr>
          </a:solidFill>
          <a:latin typeface="Arabic Typesetting" panose="03020402040406030203" pitchFamily="66" charset="-78"/>
          <a:cs typeface="Arabic Typesetting" panose="03020402040406030203" pitchFamily="66" charset="-78"/>
        </a:defRPr>
      </a:lvl5pPr>
      <a:lvl6pPr marL="2514600" indent="-228600" algn="l" rtl="0" eaLnBrk="1" fontAlgn="base" hangingPunct="1">
        <a:spcBef>
          <a:spcPct val="20000"/>
        </a:spcBef>
        <a:spcAft>
          <a:spcPct val="0"/>
        </a:spcAft>
        <a:buChar char="»"/>
        <a:defRPr sz="2000">
          <a:solidFill>
            <a:srgbClr val="000066"/>
          </a:solidFill>
          <a:latin typeface="+mn-lt"/>
          <a:cs typeface="+mn-cs"/>
        </a:defRPr>
      </a:lvl6pPr>
      <a:lvl7pPr marL="2971800" indent="-228600" algn="l" rtl="0" eaLnBrk="1" fontAlgn="base" hangingPunct="1">
        <a:spcBef>
          <a:spcPct val="20000"/>
        </a:spcBef>
        <a:spcAft>
          <a:spcPct val="0"/>
        </a:spcAft>
        <a:buChar char="»"/>
        <a:defRPr sz="2000">
          <a:solidFill>
            <a:srgbClr val="000066"/>
          </a:solidFill>
          <a:latin typeface="+mn-lt"/>
          <a:cs typeface="+mn-cs"/>
        </a:defRPr>
      </a:lvl7pPr>
      <a:lvl8pPr marL="3429000" indent="-228600" algn="l" rtl="0" eaLnBrk="1" fontAlgn="base" hangingPunct="1">
        <a:spcBef>
          <a:spcPct val="20000"/>
        </a:spcBef>
        <a:spcAft>
          <a:spcPct val="0"/>
        </a:spcAft>
        <a:buChar char="»"/>
        <a:defRPr sz="2000">
          <a:solidFill>
            <a:srgbClr val="000066"/>
          </a:solidFill>
          <a:latin typeface="+mn-lt"/>
          <a:cs typeface="+mn-cs"/>
        </a:defRPr>
      </a:lvl8pPr>
      <a:lvl9pPr marL="3886200" indent="-228600" algn="l" rtl="0" eaLnBrk="1" fontAlgn="base" hangingPunct="1">
        <a:spcBef>
          <a:spcPct val="20000"/>
        </a:spcBef>
        <a:spcAft>
          <a:spcPct val="0"/>
        </a:spcAft>
        <a:buChar char="»"/>
        <a:defRPr sz="2000">
          <a:solidFill>
            <a:srgbClr val="000066"/>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C4B2C2D-4E55-2147-8B88-60CCD5C48563}"/>
              </a:ext>
            </a:extLst>
          </p:cNvPr>
          <p:cNvPicPr>
            <a:picLocks noGrp="1" noRot="1" noChangeAspect="1" noMove="1" noResize="1" noEditPoints="1" noAdjustHandles="1" noChangeArrowheads="1" noChangeShapeType="1" noCrop="1"/>
          </p:cNvPicPr>
          <p:nvPr/>
        </p:nvPicPr>
        <p:blipFill rotWithShape="1">
          <a:blip r:embed="rId2"/>
          <a:srcRect l="24690" r="27248" b="16665"/>
          <a:stretch/>
        </p:blipFill>
        <p:spPr>
          <a:xfrm>
            <a:off x="7248128" y="-1"/>
            <a:ext cx="4943872" cy="6858001"/>
          </a:xfrm>
          <a:prstGeom prst="rect">
            <a:avLst/>
          </a:prstGeom>
        </p:spPr>
      </p:pic>
      <p:sp>
        <p:nvSpPr>
          <p:cNvPr id="4" name="TextBox 3">
            <a:extLst>
              <a:ext uri="{FF2B5EF4-FFF2-40B4-BE49-F238E27FC236}">
                <a16:creationId xmlns:a16="http://schemas.microsoft.com/office/drawing/2014/main" id="{AAC058F4-8092-7F8E-980E-595091FCF798}"/>
              </a:ext>
            </a:extLst>
          </p:cNvPr>
          <p:cNvSpPr txBox="1"/>
          <p:nvPr/>
        </p:nvSpPr>
        <p:spPr>
          <a:xfrm>
            <a:off x="2464211" y="44624"/>
            <a:ext cx="3193503" cy="338554"/>
          </a:xfrm>
          <a:prstGeom prst="rect">
            <a:avLst/>
          </a:prstGeom>
          <a:noFill/>
        </p:spPr>
        <p:txBody>
          <a:bodyPr wrap="none" rtlCol="0">
            <a:spAutoFit/>
          </a:bodyPr>
          <a:lstStyle>
            <a:defPPr>
              <a:defRPr lang="en-US"/>
            </a:defPPr>
            <a:lvl1pPr algn="ctr">
              <a:defRPr sz="7200">
                <a:solidFill>
                  <a:srgbClr val="000066"/>
                </a:solidFill>
                <a:latin typeface="Arabic Typesetting" panose="03020402040406030203" pitchFamily="66" charset="-78"/>
                <a:cs typeface="Arabic Typesetting" panose="03020402040406030203" pitchFamily="66" charset="-78"/>
              </a:defRPr>
            </a:lvl1pP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EG" sz="1600" b="0" i="0" u="none" strike="noStrike" kern="1200" cap="none" spc="0" normalizeH="0" baseline="0" noProof="0" dirty="0">
                <a:ln>
                  <a:noFill/>
                </a:ln>
                <a:solidFill>
                  <a:srgbClr val="F4E1C4"/>
                </a:solidFill>
                <a:effectLst/>
                <a:uLnTx/>
                <a:uFillTx/>
                <a:latin typeface="Abbas" panose="02000000000000000000" pitchFamily="2" charset="-78"/>
                <a:ea typeface="+mn-ea"/>
                <a:cs typeface="Abbas" panose="02000000000000000000" pitchFamily="2" charset="-78"/>
              </a:rPr>
              <a:t>بسم الله الرحمن الرحيم</a:t>
            </a:r>
            <a:r>
              <a:rPr kumimoji="0" lang="en-CA" sz="1600" b="0" i="0" u="none" strike="noStrike" kern="1200" cap="none" spc="0" normalizeH="0" baseline="0" noProof="0" dirty="0">
                <a:ln>
                  <a:noFill/>
                </a:ln>
                <a:solidFill>
                  <a:srgbClr val="F4E1C4"/>
                </a:solidFill>
                <a:effectLst/>
                <a:uLnTx/>
                <a:uFillTx/>
                <a:latin typeface="Abbas" panose="02000000000000000000" pitchFamily="2" charset="-78"/>
                <a:ea typeface="+mn-ea"/>
                <a:cs typeface="Abbas" panose="02000000000000000000" pitchFamily="2" charset="-78"/>
              </a:rPr>
              <a:t>         	   </a:t>
            </a:r>
            <a:r>
              <a:rPr kumimoji="0" lang="ar-EG" sz="1600" b="0" i="0" u="none" strike="noStrike" kern="1200" cap="none" spc="0" normalizeH="0" baseline="0" noProof="0" dirty="0">
                <a:ln>
                  <a:noFill/>
                </a:ln>
                <a:solidFill>
                  <a:srgbClr val="F4E1C4"/>
                </a:solidFill>
                <a:effectLst/>
                <a:uLnTx/>
                <a:uFillTx/>
                <a:latin typeface="Abbas" panose="02000000000000000000" pitchFamily="2" charset="-78"/>
                <a:ea typeface="+mn-ea"/>
                <a:cs typeface="Abbas" panose="02000000000000000000" pitchFamily="2" charset="-78"/>
              </a:rPr>
              <a:t>اللهم عجل لوليك الفرج</a:t>
            </a:r>
            <a:endParaRPr kumimoji="0" lang="en-CA" sz="1600" b="0" i="0" u="none" strike="noStrike" kern="1200" cap="none" spc="0" normalizeH="0" baseline="0" noProof="0" dirty="0">
              <a:ln>
                <a:noFill/>
              </a:ln>
              <a:solidFill>
                <a:srgbClr val="F4E1C4"/>
              </a:solidFill>
              <a:effectLst/>
              <a:uLnTx/>
              <a:uFillTx/>
              <a:latin typeface="Abbas" panose="02000000000000000000" pitchFamily="2" charset="-78"/>
              <a:ea typeface="+mn-ea"/>
              <a:cs typeface="Abbas" panose="02000000000000000000" pitchFamily="2" charset="-78"/>
            </a:endParaRPr>
          </a:p>
        </p:txBody>
      </p:sp>
      <p:sp>
        <p:nvSpPr>
          <p:cNvPr id="9" name="TextBox 8">
            <a:extLst>
              <a:ext uri="{FF2B5EF4-FFF2-40B4-BE49-F238E27FC236}">
                <a16:creationId xmlns:a16="http://schemas.microsoft.com/office/drawing/2014/main" id="{E92170D6-7FFF-3281-75E9-55571870E894}"/>
              </a:ext>
            </a:extLst>
          </p:cNvPr>
          <p:cNvSpPr txBox="1"/>
          <p:nvPr/>
        </p:nvSpPr>
        <p:spPr>
          <a:xfrm>
            <a:off x="873797" y="1838434"/>
            <a:ext cx="6374332" cy="1446550"/>
          </a:xfrm>
          <a:prstGeom prst="rect">
            <a:avLst/>
          </a:prstGeom>
          <a:noFill/>
        </p:spPr>
        <p:txBody>
          <a:bodyPr wrap="square"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8800" b="0" i="0" u="none" strike="noStrike" kern="1200" cap="none" spc="0" normalizeH="0" baseline="0" noProof="0" dirty="0">
                <a:ln>
                  <a:noFill/>
                </a:ln>
                <a:solidFill>
                  <a:srgbClr val="E6B976"/>
                </a:solidFill>
                <a:effectLst/>
                <a:uLnTx/>
                <a:uFillTx/>
                <a:latin typeface="Abbas" panose="02000000000000000000" pitchFamily="2" charset="-78"/>
                <a:ea typeface="+mn-ea"/>
                <a:cs typeface="Abbas" panose="02000000000000000000" pitchFamily="2" charset="-78"/>
              </a:rPr>
              <a:t>دعاء التوسل</a:t>
            </a:r>
          </a:p>
        </p:txBody>
      </p:sp>
      <p:sp>
        <p:nvSpPr>
          <p:cNvPr id="12" name="TextBox 11">
            <a:extLst>
              <a:ext uri="{FF2B5EF4-FFF2-40B4-BE49-F238E27FC236}">
                <a16:creationId xmlns:a16="http://schemas.microsoft.com/office/drawing/2014/main" id="{1BE29220-8368-0C85-B81C-FFC0AC094D33}"/>
              </a:ext>
            </a:extLst>
          </p:cNvPr>
          <p:cNvSpPr txBox="1"/>
          <p:nvPr/>
        </p:nvSpPr>
        <p:spPr>
          <a:xfrm>
            <a:off x="657772" y="4346268"/>
            <a:ext cx="6806380" cy="2322559"/>
          </a:xfrm>
          <a:prstGeom prst="rect">
            <a:avLst/>
          </a:prstGeom>
          <a:noFill/>
        </p:spPr>
        <p:txBody>
          <a:bodyPr wrap="square">
            <a:spAutoFit/>
          </a:bodyPr>
          <a:lstStyle/>
          <a:p>
            <a:pPr marL="0" marR="0" lvl="0" indent="0" algn="ctr" defTabSz="914400" rtl="0" eaLnBrk="1" fontAlgn="auto" latinLnBrk="0" hangingPunct="1">
              <a:lnSpc>
                <a:spcPct val="150000"/>
              </a:lnSpc>
              <a:spcBef>
                <a:spcPts val="0"/>
              </a:spcBef>
              <a:spcAft>
                <a:spcPts val="1200"/>
              </a:spcAft>
              <a:buClrTx/>
              <a:buSzTx/>
              <a:buFontTx/>
              <a:buNone/>
              <a:tabLst/>
              <a:defRPr/>
            </a:pPr>
            <a:r>
              <a:rPr kumimoji="0" lang="ur-PK" sz="2400" b="0" i="0" u="none" strike="noStrike" kern="1200" cap="none" spc="0" normalizeH="0" baseline="0" noProof="0" dirty="0">
                <a:ln>
                  <a:noFill/>
                </a:ln>
                <a:solidFill>
                  <a:srgbClr val="F4E1C4"/>
                </a:solidFill>
                <a:effectLst/>
                <a:uLnTx/>
                <a:uFillTx/>
                <a:latin typeface="Abbas" panose="02000000000000000000" pitchFamily="2" charset="-78"/>
                <a:ea typeface="+mn-ea"/>
                <a:cs typeface="Abbas" panose="02000000000000000000" pitchFamily="2" charset="-78"/>
              </a:rPr>
              <a:t>اللهُمَّ وَلا تَسْلُبْنَا اليَقِينَ لِطُولِ الأمَدِ فِي غَيْبَتِهِ وَانْقِطاعِ خَبَرِهِ عَنّا وَلا تُنْسِنا ذِكْرَهُ وَانْتِظارَهُ وَالإيمانَ بِهِ وَقُوَّةَ اليَقِينَ فِي ظُهُورِهِ وَالدُّعاءَ لَهُ وَالصَّلاةَ عَلَيْهِ </a:t>
            </a:r>
            <a:endParaRPr kumimoji="0" lang="en-CA" sz="2400" b="0" i="0" u="none" strike="noStrike" kern="1200" cap="none" spc="0" normalizeH="0" baseline="0" noProof="0" dirty="0">
              <a:ln>
                <a:noFill/>
              </a:ln>
              <a:solidFill>
                <a:srgbClr val="F4E1C4"/>
              </a:solidFill>
              <a:effectLst/>
              <a:uLnTx/>
              <a:uFillTx/>
              <a:latin typeface="Abbas" panose="02000000000000000000" pitchFamily="2" charset="-78"/>
              <a:ea typeface="+mn-ea"/>
              <a:cs typeface="Abbas" panose="02000000000000000000" pitchFamily="2" charset="-78"/>
            </a:endParaRPr>
          </a:p>
          <a:p>
            <a:pPr marL="0" marR="0" lvl="0" indent="0" algn="ctr" defTabSz="914400" rtl="0" eaLnBrk="1" fontAlgn="auto" latinLnBrk="0" hangingPunct="1">
              <a:lnSpc>
                <a:spcPct val="114000"/>
              </a:lnSpc>
              <a:spcBef>
                <a:spcPts val="0"/>
              </a:spcBef>
              <a:spcAft>
                <a:spcPts val="0"/>
              </a:spcAft>
              <a:buClrTx/>
              <a:buSzTx/>
              <a:buFontTx/>
              <a:buNone/>
              <a:tabLst/>
              <a:defRPr/>
            </a:pPr>
            <a:r>
              <a:rPr kumimoji="0" lang="en-US" sz="1400" b="0" i="1" u="none" strike="noStrike" kern="1200" cap="none" spc="0" normalizeH="0" baseline="0" noProof="0" dirty="0">
                <a:ln>
                  <a:noFill/>
                </a:ln>
                <a:solidFill>
                  <a:srgbClr val="F4E1C4"/>
                </a:solidFill>
                <a:effectLst/>
                <a:uLnTx/>
                <a:uFillTx/>
                <a:latin typeface="Calibri" panose="020F0502020204030204" pitchFamily="34" charset="0"/>
                <a:ea typeface="Calibri" panose="020F0502020204030204" pitchFamily="34" charset="0"/>
                <a:cs typeface="Calibri" panose="020F0502020204030204" pitchFamily="34" charset="0"/>
              </a:rPr>
              <a:t>“O Allah, do not deprive us of certainty due to the prolongation of his occultation and cessation of news of him from us, and do not let us forget his remembrance and his awaiting, and with it increase our belief in him, the strength of certainty in his reappearance, praying for him and invoking blessings on him”</a:t>
            </a:r>
            <a:endParaRPr kumimoji="0" lang="en-CA" sz="1200" b="0" i="1" u="none" strike="noStrike" kern="1200" cap="none" spc="0" normalizeH="0" baseline="0" noProof="0" dirty="0">
              <a:ln>
                <a:noFill/>
              </a:ln>
              <a:solidFill>
                <a:srgbClr val="F4E1C4"/>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18" name="TextBox 17">
            <a:extLst>
              <a:ext uri="{FF2B5EF4-FFF2-40B4-BE49-F238E27FC236}">
                <a16:creationId xmlns:a16="http://schemas.microsoft.com/office/drawing/2014/main" id="{0482CBF9-E447-FA79-0E81-D629672FEEB1}"/>
              </a:ext>
            </a:extLst>
          </p:cNvPr>
          <p:cNvSpPr txBox="1">
            <a:spLocks/>
          </p:cNvSpPr>
          <p:nvPr/>
        </p:nvSpPr>
        <p:spPr>
          <a:xfrm>
            <a:off x="8421468" y="5713181"/>
            <a:ext cx="3328784" cy="781689"/>
          </a:xfrm>
          <a:prstGeom prst="rect">
            <a:avLst/>
          </a:prstGeom>
          <a:noFill/>
        </p:spPr>
        <p:txBody>
          <a:bodyPr wrap="square">
            <a:spAutoFit/>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ur-PK" sz="2000" b="0" i="0" u="none" strike="noStrike" kern="1200" cap="none" spc="0" normalizeH="0" baseline="0" noProof="0" dirty="0">
                <a:ln>
                  <a:noFill/>
                </a:ln>
                <a:solidFill>
                  <a:srgbClr val="F4E1C4"/>
                </a:solidFill>
                <a:effectLst/>
                <a:uLnTx/>
                <a:uFillTx/>
                <a:latin typeface="Abbas" panose="02000000000000000000" pitchFamily="2" charset="-78"/>
                <a:ea typeface="+mn-ea"/>
                <a:cs typeface="Abbas" panose="02000000000000000000" pitchFamily="2" charset="-78"/>
              </a:rPr>
              <a:t>إِنَّهُمْ يَرَوْنَهُ بَعِيداً وَنَرَاهُ قَرِيباً</a:t>
            </a:r>
            <a:endParaRPr kumimoji="0" lang="en-CA" sz="2000" b="0" i="0" u="none" strike="noStrike" kern="1200" cap="none" spc="0" normalizeH="0" baseline="0" noProof="0" dirty="0">
              <a:ln>
                <a:noFill/>
              </a:ln>
              <a:solidFill>
                <a:srgbClr val="F4E1C4"/>
              </a:solidFill>
              <a:effectLst/>
              <a:uLnTx/>
              <a:uFillTx/>
              <a:latin typeface="Abbas" panose="02000000000000000000" pitchFamily="2" charset="-78"/>
              <a:ea typeface="+mn-ea"/>
              <a:cs typeface="Abbas" panose="02000000000000000000" pitchFamily="2" charset="-78"/>
            </a:endParaRPr>
          </a:p>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CA" sz="1100" b="0" i="1" u="none" strike="noStrike" kern="1200" cap="none" spc="0" normalizeH="0" baseline="0" noProof="0" dirty="0">
                <a:ln>
                  <a:noFill/>
                </a:ln>
                <a:solidFill>
                  <a:srgbClr val="F4E1C4"/>
                </a:solidFill>
                <a:effectLst/>
                <a:uLnTx/>
                <a:uFillTx/>
                <a:latin typeface="Calibri" panose="020F0502020204030204" pitchFamily="34" charset="0"/>
                <a:ea typeface="Calibri" panose="020F0502020204030204" pitchFamily="34" charset="0"/>
                <a:cs typeface="Calibri" panose="020F0502020204030204" pitchFamily="34" charset="0"/>
              </a:rPr>
              <a:t>“</a:t>
            </a:r>
            <a:r>
              <a:rPr kumimoji="0" lang="en-US" sz="1100" b="0" i="1" u="none" strike="noStrike" kern="1200" cap="none" spc="0" normalizeH="0" baseline="0" noProof="0" dirty="0">
                <a:ln>
                  <a:noFill/>
                </a:ln>
                <a:solidFill>
                  <a:srgbClr val="F4E1C4"/>
                </a:solidFill>
                <a:effectLst/>
                <a:uLnTx/>
                <a:uFillTx/>
                <a:latin typeface="Calibri" panose="020F0502020204030204" pitchFamily="34" charset="0"/>
                <a:ea typeface="Calibri" panose="020F0502020204030204" pitchFamily="34" charset="0"/>
                <a:cs typeface="Calibri" panose="020F0502020204030204" pitchFamily="34" charset="0"/>
              </a:rPr>
              <a:t>Surely, they see it to be far off, and We see it near”</a:t>
            </a:r>
            <a:endParaRPr kumimoji="0" lang="en-CA" sz="1200" b="0" i="1" u="none" strike="noStrike" kern="1200" cap="none" spc="0" normalizeH="0" baseline="0" noProof="0" dirty="0">
              <a:ln>
                <a:noFill/>
              </a:ln>
              <a:solidFill>
                <a:srgbClr val="F4E1C4"/>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33471537"/>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0" y="1219199"/>
            <a:ext cx="12192000" cy="11430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ar-SA" altLang="en-US" dirty="0"/>
              <a:t>وَتَوَسَّلْنَا بِكَ إِلَى ٱللَّهِ</a:t>
            </a:r>
            <a:endParaRPr lang="en-US" altLang="en-US" dirty="0"/>
          </a:p>
        </p:txBody>
      </p:sp>
      <p:sp>
        <p:nvSpPr>
          <p:cNvPr id="71683" name="Rectangle 3"/>
          <p:cNvSpPr>
            <a:spLocks noGrp="1" noChangeArrowheads="1"/>
          </p:cNvSpPr>
          <p:nvPr>
            <p:ph type="body" sz="quarter" idx="10"/>
          </p:nvPr>
        </p:nvSpPr>
        <p:spPr>
          <a:xfrm>
            <a:off x="2171700" y="4495801"/>
            <a:ext cx="7848600" cy="1905000"/>
          </a:xfrm>
        </p:spPr>
        <p:txBody>
          <a:bodyPr/>
          <a:lstStyle/>
          <a:p>
            <a:r>
              <a:rPr lang="en-US" altLang="en-US" dirty="0"/>
              <a:t>and your advocacy for us before Allah;</a:t>
            </a:r>
          </a:p>
        </p:txBody>
      </p:sp>
    </p:spTree>
    <p:extLst>
      <p:ext uri="{BB962C8B-B14F-4D97-AF65-F5344CB8AC3E}">
        <p14:creationId xmlns:p14="http://schemas.microsoft.com/office/powerpoint/2010/main" val="2169934455"/>
      </p:ext>
    </p:extLst>
  </p:cSld>
  <p:clrMapOvr>
    <a:masterClrMapping/>
  </p:clrMapOvr>
  <p:transition>
    <p:fade/>
  </p:transition>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0" y="1219199"/>
            <a:ext cx="12192000" cy="11430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ar-SA" altLang="en-US" dirty="0"/>
              <a:t>أَيُّهَا </a:t>
            </a:r>
            <a:r>
              <a:rPr lang="ar-SA" altLang="en-US" dirty="0" err="1"/>
              <a:t>ٱلزَّكِيُّ</a:t>
            </a:r>
            <a:r>
              <a:rPr lang="ar-SA" altLang="en-US" dirty="0"/>
              <a:t> </a:t>
            </a:r>
            <a:r>
              <a:rPr lang="ar-SA" altLang="en-US" dirty="0" err="1"/>
              <a:t>ٱلْعَسْكَرِيُّ</a:t>
            </a:r>
            <a:br>
              <a:rPr lang="en-US" altLang="en-US" dirty="0"/>
            </a:br>
            <a:r>
              <a:rPr lang="ar-SA" altLang="en-US" dirty="0"/>
              <a:t>يَا بْنَ رَسُولِ ٱللَّهِ</a:t>
            </a:r>
          </a:p>
        </p:txBody>
      </p:sp>
      <p:sp>
        <p:nvSpPr>
          <p:cNvPr id="71683" name="Rectangle 3"/>
          <p:cNvSpPr>
            <a:spLocks noGrp="1" noChangeArrowheads="1"/>
          </p:cNvSpPr>
          <p:nvPr>
            <p:ph type="body" sz="quarter" idx="10"/>
          </p:nvPr>
        </p:nvSpPr>
        <p:spPr>
          <a:xfrm>
            <a:off x="2171700" y="4495801"/>
            <a:ext cx="7848600" cy="1905000"/>
          </a:xfrm>
        </p:spPr>
        <p:txBody>
          <a:bodyPr/>
          <a:lstStyle/>
          <a:p>
            <a:r>
              <a:rPr lang="en-US" altLang="en-US" dirty="0"/>
              <a:t>O Wise one and warrior!</a:t>
            </a:r>
          </a:p>
          <a:p>
            <a:r>
              <a:rPr lang="en-US" altLang="en-US" dirty="0"/>
              <a:t>O son of Allah’s Messenger!</a:t>
            </a:r>
          </a:p>
        </p:txBody>
      </p:sp>
    </p:spTree>
    <p:extLst>
      <p:ext uri="{BB962C8B-B14F-4D97-AF65-F5344CB8AC3E}">
        <p14:creationId xmlns:p14="http://schemas.microsoft.com/office/powerpoint/2010/main" val="4103470041"/>
      </p:ext>
    </p:extLst>
  </p:cSld>
  <p:clrMapOvr>
    <a:masterClrMapping/>
  </p:clrMapOvr>
  <p:transition>
    <p:fade/>
  </p:transition>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0" y="1219199"/>
            <a:ext cx="12192000" cy="11430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ar-SA" altLang="en-US" dirty="0"/>
              <a:t>يَا حُجَّةَ </a:t>
            </a:r>
            <a:r>
              <a:rPr lang="ar-SA" altLang="en-US" dirty="0" err="1"/>
              <a:t>ٱللَّهِ</a:t>
            </a:r>
            <a:r>
              <a:rPr lang="ar-SA" altLang="en-US" dirty="0"/>
              <a:t> عَلٰى خَلْقِهِ</a:t>
            </a:r>
          </a:p>
        </p:txBody>
      </p:sp>
      <p:sp>
        <p:nvSpPr>
          <p:cNvPr id="71683" name="Rectangle 3"/>
          <p:cNvSpPr>
            <a:spLocks noGrp="1" noChangeArrowheads="1"/>
          </p:cNvSpPr>
          <p:nvPr>
            <p:ph type="body" sz="quarter" idx="10"/>
          </p:nvPr>
        </p:nvSpPr>
        <p:spPr>
          <a:xfrm>
            <a:off x="2171700" y="4495801"/>
            <a:ext cx="7848600" cy="1905000"/>
          </a:xfrm>
        </p:spPr>
        <p:txBody>
          <a:bodyPr/>
          <a:lstStyle/>
          <a:p>
            <a:r>
              <a:rPr lang="en-US" altLang="en-US" dirty="0"/>
              <a:t>O Allah’s Argument against His creatures!</a:t>
            </a:r>
          </a:p>
        </p:txBody>
      </p:sp>
    </p:spTree>
    <p:extLst>
      <p:ext uri="{BB962C8B-B14F-4D97-AF65-F5344CB8AC3E}">
        <p14:creationId xmlns:p14="http://schemas.microsoft.com/office/powerpoint/2010/main" val="544715598"/>
      </p:ext>
    </p:extLst>
  </p:cSld>
  <p:clrMapOvr>
    <a:masterClrMapping/>
  </p:clrMapOvr>
  <p:transition>
    <p:fade/>
  </p:transition>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0" y="1219199"/>
            <a:ext cx="12192000" cy="11430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ar-SA" altLang="en-US" dirty="0"/>
              <a:t>يَا سَيِّدَنَا وَمَوْلاَنَا</a:t>
            </a:r>
          </a:p>
        </p:txBody>
      </p:sp>
      <p:sp>
        <p:nvSpPr>
          <p:cNvPr id="71683" name="Rectangle 3"/>
          <p:cNvSpPr>
            <a:spLocks noGrp="1" noChangeArrowheads="1"/>
          </p:cNvSpPr>
          <p:nvPr>
            <p:ph type="body" sz="quarter" idx="10"/>
          </p:nvPr>
        </p:nvSpPr>
        <p:spPr>
          <a:xfrm>
            <a:off x="2171700" y="4495801"/>
            <a:ext cx="7848600" cy="1905000"/>
          </a:xfrm>
        </p:spPr>
        <p:txBody>
          <a:bodyPr/>
          <a:lstStyle/>
          <a:p>
            <a:r>
              <a:rPr lang="en-US" altLang="en-US" dirty="0"/>
              <a:t>O our master and chief!</a:t>
            </a:r>
          </a:p>
        </p:txBody>
      </p:sp>
    </p:spTree>
    <p:extLst>
      <p:ext uri="{BB962C8B-B14F-4D97-AF65-F5344CB8AC3E}">
        <p14:creationId xmlns:p14="http://schemas.microsoft.com/office/powerpoint/2010/main" val="3584987117"/>
      </p:ext>
    </p:extLst>
  </p:cSld>
  <p:clrMapOvr>
    <a:masterClrMapping/>
  </p:clrMapOvr>
  <p:transition>
    <p:fade/>
  </p:transition>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0" y="1219199"/>
            <a:ext cx="12192000" cy="11430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ar-SA" altLang="en-US" dirty="0"/>
              <a:t>إِنَّا تَوَجَّهْنَا وَٱسْتَشْفَعْنَا</a:t>
            </a:r>
            <a:endParaRPr lang="en-US" altLang="en-US" dirty="0"/>
          </a:p>
        </p:txBody>
      </p:sp>
      <p:sp>
        <p:nvSpPr>
          <p:cNvPr id="71683" name="Rectangle 3"/>
          <p:cNvSpPr>
            <a:spLocks noGrp="1" noChangeArrowheads="1"/>
          </p:cNvSpPr>
          <p:nvPr>
            <p:ph type="body" sz="quarter" idx="10"/>
          </p:nvPr>
        </p:nvSpPr>
        <p:spPr>
          <a:xfrm>
            <a:off x="2171700" y="4495801"/>
            <a:ext cx="7848600" cy="1905000"/>
          </a:xfrm>
        </p:spPr>
        <p:txBody>
          <a:bodyPr/>
          <a:lstStyle/>
          <a:p>
            <a:r>
              <a:rPr lang="en-US" altLang="en-US" dirty="0"/>
              <a:t>We are turning our faces toward you, seeking your intercession</a:t>
            </a:r>
          </a:p>
        </p:txBody>
      </p:sp>
    </p:spTree>
    <p:extLst>
      <p:ext uri="{BB962C8B-B14F-4D97-AF65-F5344CB8AC3E}">
        <p14:creationId xmlns:p14="http://schemas.microsoft.com/office/powerpoint/2010/main" val="2707465666"/>
      </p:ext>
    </p:extLst>
  </p:cSld>
  <p:clrMapOvr>
    <a:masterClrMapping/>
  </p:clrMapOvr>
  <p:transition>
    <p:fade/>
  </p:transition>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0" y="1219199"/>
            <a:ext cx="12192000" cy="11430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ar-SA" altLang="en-US" dirty="0"/>
              <a:t>وَتَوَسَّلْنَا بِكَ إِلَى ٱللَّهِ</a:t>
            </a:r>
            <a:endParaRPr lang="en-US" altLang="en-US" dirty="0"/>
          </a:p>
        </p:txBody>
      </p:sp>
      <p:sp>
        <p:nvSpPr>
          <p:cNvPr id="71683" name="Rectangle 3"/>
          <p:cNvSpPr>
            <a:spLocks noGrp="1" noChangeArrowheads="1"/>
          </p:cNvSpPr>
          <p:nvPr>
            <p:ph type="body" sz="quarter" idx="10"/>
          </p:nvPr>
        </p:nvSpPr>
        <p:spPr>
          <a:xfrm>
            <a:off x="2171700" y="4495801"/>
            <a:ext cx="7848600" cy="1905000"/>
          </a:xfrm>
        </p:spPr>
        <p:txBody>
          <a:bodyPr/>
          <a:lstStyle/>
          <a:p>
            <a:r>
              <a:rPr lang="en-US" altLang="en-US" dirty="0"/>
              <a:t>and your advocacy for us before Allah;</a:t>
            </a:r>
          </a:p>
        </p:txBody>
      </p:sp>
    </p:spTree>
    <p:extLst>
      <p:ext uri="{BB962C8B-B14F-4D97-AF65-F5344CB8AC3E}">
        <p14:creationId xmlns:p14="http://schemas.microsoft.com/office/powerpoint/2010/main" val="1798163934"/>
      </p:ext>
    </p:extLst>
  </p:cSld>
  <p:clrMapOvr>
    <a:masterClrMapping/>
  </p:clrMapOvr>
  <p:transition>
    <p:fade/>
  </p:transition>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0" y="1219199"/>
            <a:ext cx="12192000" cy="11430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ar-SA" altLang="en-US" dirty="0"/>
              <a:t>وَقَدَّمْنَاكَ بَيْنَ يَدَيْ حَاجَاتِنَا</a:t>
            </a:r>
            <a:endParaRPr lang="en-US" altLang="en-US" dirty="0"/>
          </a:p>
        </p:txBody>
      </p:sp>
      <p:sp>
        <p:nvSpPr>
          <p:cNvPr id="71683" name="Rectangle 3"/>
          <p:cNvSpPr>
            <a:spLocks noGrp="1" noChangeArrowheads="1"/>
          </p:cNvSpPr>
          <p:nvPr>
            <p:ph type="body" sz="quarter" idx="10"/>
          </p:nvPr>
        </p:nvSpPr>
        <p:spPr>
          <a:xfrm>
            <a:off x="2171700" y="4495801"/>
            <a:ext cx="7848600" cy="1905000"/>
          </a:xfrm>
        </p:spPr>
        <p:txBody>
          <a:bodyPr/>
          <a:lstStyle/>
          <a:p>
            <a:r>
              <a:rPr lang="en-US" altLang="en-US" dirty="0"/>
              <a:t>and we are presenting you [as our intermediary] for the settlement of our needs.</a:t>
            </a:r>
          </a:p>
        </p:txBody>
      </p:sp>
    </p:spTree>
    <p:extLst>
      <p:ext uri="{BB962C8B-B14F-4D97-AF65-F5344CB8AC3E}">
        <p14:creationId xmlns:p14="http://schemas.microsoft.com/office/powerpoint/2010/main" val="2651726385"/>
      </p:ext>
    </p:extLst>
  </p:cSld>
  <p:clrMapOvr>
    <a:masterClrMapping/>
  </p:clrMapOvr>
  <p:transition>
    <p:fade/>
  </p:transition>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0" y="1219199"/>
            <a:ext cx="12192000" cy="11430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ar-SA" altLang="en-US" dirty="0"/>
              <a:t>يَا وَجِيهاً عِنْدَ </a:t>
            </a:r>
            <a:r>
              <a:rPr lang="ar-SA" altLang="en-US" dirty="0" err="1"/>
              <a:t>ٱللَّهِ</a:t>
            </a:r>
            <a:br>
              <a:rPr lang="en-US" altLang="en-US" dirty="0"/>
            </a:br>
            <a:r>
              <a:rPr lang="ar-SA" altLang="en-US" dirty="0" err="1"/>
              <a:t>إِشْفَعْ</a:t>
            </a:r>
            <a:r>
              <a:rPr lang="ar-SA" altLang="en-US" dirty="0"/>
              <a:t> لَنَا عِنْدَ ٱللَّهِ</a:t>
            </a:r>
            <a:endParaRPr lang="en-US" altLang="en-US" dirty="0"/>
          </a:p>
        </p:txBody>
      </p:sp>
      <p:sp>
        <p:nvSpPr>
          <p:cNvPr id="71683" name="Rectangle 3"/>
          <p:cNvSpPr>
            <a:spLocks noGrp="1" noChangeArrowheads="1"/>
          </p:cNvSpPr>
          <p:nvPr>
            <p:ph type="body" sz="quarter" idx="10"/>
          </p:nvPr>
        </p:nvSpPr>
        <p:spPr>
          <a:xfrm>
            <a:off x="2171700" y="4495801"/>
            <a:ext cx="7848600" cy="1905000"/>
          </a:xfrm>
        </p:spPr>
        <p:txBody>
          <a:bodyPr/>
          <a:lstStyle/>
          <a:p>
            <a:r>
              <a:rPr lang="en-US" altLang="en-US" dirty="0"/>
              <a:t>O well-esteemed with Allah,</a:t>
            </a:r>
          </a:p>
          <a:p>
            <a:r>
              <a:rPr lang="en-US" altLang="en-US" dirty="0"/>
              <a:t>please intercede for us before Allah.</a:t>
            </a:r>
          </a:p>
        </p:txBody>
      </p:sp>
    </p:spTree>
    <p:extLst>
      <p:ext uri="{BB962C8B-B14F-4D97-AF65-F5344CB8AC3E}">
        <p14:creationId xmlns:p14="http://schemas.microsoft.com/office/powerpoint/2010/main" val="2312994132"/>
      </p:ext>
    </p:extLst>
  </p:cSld>
  <p:clrMapOvr>
    <a:masterClrMapping/>
  </p:clrMapOvr>
  <p:transition>
    <p:fade/>
  </p:transition>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0" y="1219199"/>
            <a:ext cx="12192000" cy="11430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ar-SA" altLang="en-US" dirty="0"/>
              <a:t>يَا وَصِيَّ </a:t>
            </a:r>
            <a:r>
              <a:rPr lang="ar-SA" altLang="en-US" dirty="0" err="1"/>
              <a:t>ٱلْحَسَنِ</a:t>
            </a:r>
            <a:br>
              <a:rPr lang="en-US" altLang="en-US" dirty="0"/>
            </a:br>
            <a:r>
              <a:rPr lang="ar-SA" altLang="en-US" dirty="0" err="1"/>
              <a:t>وَٱلْخَلَفَ</a:t>
            </a:r>
            <a:r>
              <a:rPr lang="ar-SA" altLang="en-US" dirty="0"/>
              <a:t> </a:t>
            </a:r>
            <a:r>
              <a:rPr lang="ar-SA" altLang="en-US" dirty="0" err="1"/>
              <a:t>ٱلْحُجَّةَ</a:t>
            </a:r>
            <a:endParaRPr lang="ar-SA" altLang="en-US" dirty="0"/>
          </a:p>
        </p:txBody>
      </p:sp>
      <p:sp>
        <p:nvSpPr>
          <p:cNvPr id="71683" name="Rectangle 3"/>
          <p:cNvSpPr>
            <a:spLocks noGrp="1" noChangeArrowheads="1"/>
          </p:cNvSpPr>
          <p:nvPr>
            <p:ph type="body" sz="quarter" idx="10"/>
          </p:nvPr>
        </p:nvSpPr>
        <p:spPr>
          <a:xfrm>
            <a:off x="2171700" y="4495801"/>
            <a:ext cx="7848600" cy="1905000"/>
          </a:xfrm>
        </p:spPr>
        <p:txBody>
          <a:bodyPr/>
          <a:lstStyle/>
          <a:p>
            <a:r>
              <a:rPr lang="en-US" altLang="en-US" dirty="0"/>
              <a:t>O successor of al-Hasan!</a:t>
            </a:r>
          </a:p>
          <a:p>
            <a:r>
              <a:rPr lang="en-US" altLang="en-US" dirty="0"/>
              <a:t>O descendant of the [</a:t>
            </a:r>
            <a:r>
              <a:rPr lang="en-US" altLang="en-US" dirty="0" err="1"/>
              <a:t>Infallibles</a:t>
            </a:r>
            <a:r>
              <a:rPr lang="en-US" altLang="en-US" dirty="0"/>
              <a:t> and] Argument [of Allah]!</a:t>
            </a:r>
          </a:p>
        </p:txBody>
      </p:sp>
    </p:spTree>
    <p:extLst>
      <p:ext uri="{BB962C8B-B14F-4D97-AF65-F5344CB8AC3E}">
        <p14:creationId xmlns:p14="http://schemas.microsoft.com/office/powerpoint/2010/main" val="587727361"/>
      </p:ext>
    </p:extLst>
  </p:cSld>
  <p:clrMapOvr>
    <a:masterClrMapping/>
  </p:clrMapOvr>
  <p:transition>
    <p:fade/>
  </p:transition>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0" y="1219199"/>
            <a:ext cx="12192000" cy="11430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ar-SA" altLang="en-US" dirty="0"/>
              <a:t>أَيُّهَا ٱلْقَائِمُ </a:t>
            </a:r>
            <a:r>
              <a:rPr lang="ar-SA" altLang="en-US" dirty="0" err="1"/>
              <a:t>ٱلْمُنْتَظَرُ</a:t>
            </a:r>
            <a:r>
              <a:rPr lang="ar-SA" altLang="en-US" dirty="0"/>
              <a:t> </a:t>
            </a:r>
            <a:r>
              <a:rPr lang="ar-SA" altLang="en-US" dirty="0" err="1"/>
              <a:t>ٱلْمَهْدِيُّ</a:t>
            </a:r>
            <a:br>
              <a:rPr lang="en-US" altLang="en-US" dirty="0"/>
            </a:br>
            <a:r>
              <a:rPr lang="ar-SA" altLang="en-US" dirty="0"/>
              <a:t>يَا بْنَ رَسُولِ ٱللَّهِ</a:t>
            </a:r>
          </a:p>
        </p:txBody>
      </p:sp>
      <p:sp>
        <p:nvSpPr>
          <p:cNvPr id="71683" name="Rectangle 3"/>
          <p:cNvSpPr>
            <a:spLocks noGrp="1" noChangeArrowheads="1"/>
          </p:cNvSpPr>
          <p:nvPr>
            <p:ph type="body" sz="quarter" idx="10"/>
          </p:nvPr>
        </p:nvSpPr>
        <p:spPr>
          <a:xfrm>
            <a:off x="2171700" y="4495801"/>
            <a:ext cx="7848600" cy="1905000"/>
          </a:xfrm>
        </p:spPr>
        <p:txBody>
          <a:bodyPr/>
          <a:lstStyle/>
          <a:p>
            <a:r>
              <a:rPr lang="en-US" altLang="en-US" dirty="0"/>
              <a:t>O Riser, Awaited, and Well-guided!</a:t>
            </a:r>
          </a:p>
          <a:p>
            <a:r>
              <a:rPr lang="en-US" altLang="en-US" dirty="0"/>
              <a:t>O son of Allah’s Messenger!</a:t>
            </a:r>
          </a:p>
        </p:txBody>
      </p:sp>
    </p:spTree>
    <p:extLst>
      <p:ext uri="{BB962C8B-B14F-4D97-AF65-F5344CB8AC3E}">
        <p14:creationId xmlns:p14="http://schemas.microsoft.com/office/powerpoint/2010/main" val="2465978349"/>
      </p:ext>
    </p:extLst>
  </p:cSld>
  <p:clrMapOvr>
    <a:masterClrMapping/>
  </p:clrMapOvr>
  <p:transition>
    <p:fade/>
  </p:transition>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0" y="1219199"/>
            <a:ext cx="12192000" cy="11430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ar-SA" altLang="en-US" dirty="0"/>
              <a:t>يَا حُجَّةَ </a:t>
            </a:r>
            <a:r>
              <a:rPr lang="ar-SA" altLang="en-US" dirty="0" err="1"/>
              <a:t>ٱللَّهِ</a:t>
            </a:r>
            <a:r>
              <a:rPr lang="ar-SA" altLang="en-US" dirty="0"/>
              <a:t> عَلٰى خَلْقِهِ</a:t>
            </a:r>
          </a:p>
        </p:txBody>
      </p:sp>
      <p:sp>
        <p:nvSpPr>
          <p:cNvPr id="71683" name="Rectangle 3"/>
          <p:cNvSpPr>
            <a:spLocks noGrp="1" noChangeArrowheads="1"/>
          </p:cNvSpPr>
          <p:nvPr>
            <p:ph type="body" sz="quarter" idx="10"/>
          </p:nvPr>
        </p:nvSpPr>
        <p:spPr>
          <a:xfrm>
            <a:off x="2171700" y="4495801"/>
            <a:ext cx="7848600" cy="1905000"/>
          </a:xfrm>
        </p:spPr>
        <p:txBody>
          <a:bodyPr/>
          <a:lstStyle/>
          <a:p>
            <a:r>
              <a:rPr lang="en-US" altLang="en-US" dirty="0"/>
              <a:t>O Allah’s Argument against His creatures!</a:t>
            </a:r>
          </a:p>
        </p:txBody>
      </p:sp>
    </p:spTree>
    <p:extLst>
      <p:ext uri="{BB962C8B-B14F-4D97-AF65-F5344CB8AC3E}">
        <p14:creationId xmlns:p14="http://schemas.microsoft.com/office/powerpoint/2010/main" val="472516174"/>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0" y="1219199"/>
            <a:ext cx="12192000" cy="11430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ar-SA" altLang="en-US" dirty="0"/>
              <a:t>وَقَدَّمْنَاكَ بَيْنَ يَدَيْ حَاجَاتِنَا</a:t>
            </a:r>
            <a:endParaRPr lang="en-US" altLang="en-US" dirty="0"/>
          </a:p>
        </p:txBody>
      </p:sp>
      <p:sp>
        <p:nvSpPr>
          <p:cNvPr id="71683" name="Rectangle 3"/>
          <p:cNvSpPr>
            <a:spLocks noGrp="1" noChangeArrowheads="1"/>
          </p:cNvSpPr>
          <p:nvPr>
            <p:ph type="body" sz="quarter" idx="10"/>
          </p:nvPr>
        </p:nvSpPr>
        <p:spPr>
          <a:xfrm>
            <a:off x="2171700" y="4495801"/>
            <a:ext cx="7848600" cy="1905000"/>
          </a:xfrm>
        </p:spPr>
        <p:txBody>
          <a:bodyPr/>
          <a:lstStyle/>
          <a:p>
            <a:r>
              <a:rPr lang="en-US" altLang="en-US" dirty="0"/>
              <a:t>and we are presenting you [as our intermediary] for the settlement of our needs.</a:t>
            </a:r>
          </a:p>
        </p:txBody>
      </p:sp>
    </p:spTree>
    <p:extLst>
      <p:ext uri="{BB962C8B-B14F-4D97-AF65-F5344CB8AC3E}">
        <p14:creationId xmlns:p14="http://schemas.microsoft.com/office/powerpoint/2010/main" val="2114304990"/>
      </p:ext>
    </p:extLst>
  </p:cSld>
  <p:clrMapOvr>
    <a:masterClrMapping/>
  </p:clrMapOvr>
  <p:transition>
    <p:fade/>
  </p:transition>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0" y="1219199"/>
            <a:ext cx="12192000" cy="11430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ar-SA" altLang="en-US" dirty="0"/>
              <a:t>يَا سَيِّدَنَا وَمَوْلاَنَا</a:t>
            </a:r>
          </a:p>
        </p:txBody>
      </p:sp>
      <p:sp>
        <p:nvSpPr>
          <p:cNvPr id="71683" name="Rectangle 3"/>
          <p:cNvSpPr>
            <a:spLocks noGrp="1" noChangeArrowheads="1"/>
          </p:cNvSpPr>
          <p:nvPr>
            <p:ph type="body" sz="quarter" idx="10"/>
          </p:nvPr>
        </p:nvSpPr>
        <p:spPr>
          <a:xfrm>
            <a:off x="2171700" y="4495801"/>
            <a:ext cx="7848600" cy="1905000"/>
          </a:xfrm>
        </p:spPr>
        <p:txBody>
          <a:bodyPr/>
          <a:lstStyle/>
          <a:p>
            <a:r>
              <a:rPr lang="en-US" altLang="en-US" dirty="0"/>
              <a:t>O our master and chief!</a:t>
            </a:r>
          </a:p>
        </p:txBody>
      </p:sp>
    </p:spTree>
    <p:extLst>
      <p:ext uri="{BB962C8B-B14F-4D97-AF65-F5344CB8AC3E}">
        <p14:creationId xmlns:p14="http://schemas.microsoft.com/office/powerpoint/2010/main" val="1749250514"/>
      </p:ext>
    </p:extLst>
  </p:cSld>
  <p:clrMapOvr>
    <a:masterClrMapping/>
  </p:clrMapOvr>
  <p:transition>
    <p:fade/>
  </p:transition>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0" y="1219199"/>
            <a:ext cx="12192000" cy="11430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ar-SA" altLang="en-US" dirty="0"/>
              <a:t>إِنَّا تَوَجَّهْنَا وَٱسْتَشْفَعْنَا</a:t>
            </a:r>
            <a:endParaRPr lang="en-US" altLang="en-US" dirty="0"/>
          </a:p>
        </p:txBody>
      </p:sp>
      <p:sp>
        <p:nvSpPr>
          <p:cNvPr id="71683" name="Rectangle 3"/>
          <p:cNvSpPr>
            <a:spLocks noGrp="1" noChangeArrowheads="1"/>
          </p:cNvSpPr>
          <p:nvPr>
            <p:ph type="body" sz="quarter" idx="10"/>
          </p:nvPr>
        </p:nvSpPr>
        <p:spPr>
          <a:xfrm>
            <a:off x="2171700" y="4495801"/>
            <a:ext cx="7848600" cy="1905000"/>
          </a:xfrm>
        </p:spPr>
        <p:txBody>
          <a:bodyPr/>
          <a:lstStyle/>
          <a:p>
            <a:r>
              <a:rPr lang="en-US" altLang="en-US" dirty="0"/>
              <a:t>We are turning our faces toward you, seeking your intercession</a:t>
            </a:r>
          </a:p>
        </p:txBody>
      </p:sp>
    </p:spTree>
    <p:extLst>
      <p:ext uri="{BB962C8B-B14F-4D97-AF65-F5344CB8AC3E}">
        <p14:creationId xmlns:p14="http://schemas.microsoft.com/office/powerpoint/2010/main" val="1807619205"/>
      </p:ext>
    </p:extLst>
  </p:cSld>
  <p:clrMapOvr>
    <a:masterClrMapping/>
  </p:clrMapOvr>
  <p:transition>
    <p:fade/>
  </p:transition>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0" y="1219199"/>
            <a:ext cx="12192000" cy="11430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ar-SA" altLang="en-US" dirty="0"/>
              <a:t>وَتَوَسَّلْنَا بِكَ إِلَى ٱللَّهِ</a:t>
            </a:r>
            <a:endParaRPr lang="en-US" altLang="en-US" dirty="0"/>
          </a:p>
        </p:txBody>
      </p:sp>
      <p:sp>
        <p:nvSpPr>
          <p:cNvPr id="71683" name="Rectangle 3"/>
          <p:cNvSpPr>
            <a:spLocks noGrp="1" noChangeArrowheads="1"/>
          </p:cNvSpPr>
          <p:nvPr>
            <p:ph type="body" sz="quarter" idx="10"/>
          </p:nvPr>
        </p:nvSpPr>
        <p:spPr>
          <a:xfrm>
            <a:off x="2171700" y="4495801"/>
            <a:ext cx="7848600" cy="1905000"/>
          </a:xfrm>
        </p:spPr>
        <p:txBody>
          <a:bodyPr/>
          <a:lstStyle/>
          <a:p>
            <a:r>
              <a:rPr lang="en-US" altLang="en-US" dirty="0"/>
              <a:t>and your advocacy for us before Allah;</a:t>
            </a:r>
          </a:p>
        </p:txBody>
      </p:sp>
    </p:spTree>
    <p:extLst>
      <p:ext uri="{BB962C8B-B14F-4D97-AF65-F5344CB8AC3E}">
        <p14:creationId xmlns:p14="http://schemas.microsoft.com/office/powerpoint/2010/main" val="4105413755"/>
      </p:ext>
    </p:extLst>
  </p:cSld>
  <p:clrMapOvr>
    <a:masterClrMapping/>
  </p:clrMapOvr>
  <p:transition>
    <p:fade/>
  </p:transition>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0" y="1219199"/>
            <a:ext cx="12192000" cy="11430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ar-SA" altLang="en-US" dirty="0"/>
              <a:t>وَقَدَّمْنَاكَ بَيْنَ يَدَيْ حَاجَاتِنَا</a:t>
            </a:r>
            <a:endParaRPr lang="en-US" altLang="en-US" dirty="0"/>
          </a:p>
        </p:txBody>
      </p:sp>
      <p:sp>
        <p:nvSpPr>
          <p:cNvPr id="71683" name="Rectangle 3"/>
          <p:cNvSpPr>
            <a:spLocks noGrp="1" noChangeArrowheads="1"/>
          </p:cNvSpPr>
          <p:nvPr>
            <p:ph type="body" sz="quarter" idx="10"/>
          </p:nvPr>
        </p:nvSpPr>
        <p:spPr>
          <a:xfrm>
            <a:off x="2171700" y="4495801"/>
            <a:ext cx="7848600" cy="1905000"/>
          </a:xfrm>
        </p:spPr>
        <p:txBody>
          <a:bodyPr/>
          <a:lstStyle/>
          <a:p>
            <a:r>
              <a:rPr lang="en-US" altLang="en-US" dirty="0"/>
              <a:t>and we are presenting you [as our intermediary] for the settlement of our needs.</a:t>
            </a:r>
          </a:p>
        </p:txBody>
      </p:sp>
    </p:spTree>
    <p:extLst>
      <p:ext uri="{BB962C8B-B14F-4D97-AF65-F5344CB8AC3E}">
        <p14:creationId xmlns:p14="http://schemas.microsoft.com/office/powerpoint/2010/main" val="1093440627"/>
      </p:ext>
    </p:extLst>
  </p:cSld>
  <p:clrMapOvr>
    <a:masterClrMapping/>
  </p:clrMapOvr>
  <p:transition>
    <p:fade/>
  </p:transition>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0" y="1219199"/>
            <a:ext cx="12192000" cy="11430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ar-SA" altLang="en-US" dirty="0"/>
              <a:t>يَا وَجِيهاً عِنْدَ </a:t>
            </a:r>
            <a:r>
              <a:rPr lang="ar-SA" altLang="en-US" dirty="0" err="1"/>
              <a:t>ٱللَّهِ</a:t>
            </a:r>
            <a:br>
              <a:rPr lang="en-US" altLang="en-US" dirty="0"/>
            </a:br>
            <a:r>
              <a:rPr lang="ar-SA" altLang="en-US" dirty="0" err="1"/>
              <a:t>إِشْفَعْ</a:t>
            </a:r>
            <a:r>
              <a:rPr lang="ar-SA" altLang="en-US" dirty="0"/>
              <a:t> لَنَا عِنْدَ ٱللَّهِ</a:t>
            </a:r>
            <a:endParaRPr lang="en-US" altLang="en-US" dirty="0"/>
          </a:p>
        </p:txBody>
      </p:sp>
      <p:sp>
        <p:nvSpPr>
          <p:cNvPr id="71683" name="Rectangle 3"/>
          <p:cNvSpPr>
            <a:spLocks noGrp="1" noChangeArrowheads="1"/>
          </p:cNvSpPr>
          <p:nvPr>
            <p:ph type="body" sz="quarter" idx="10"/>
          </p:nvPr>
        </p:nvSpPr>
        <p:spPr>
          <a:xfrm>
            <a:off x="2171700" y="4495801"/>
            <a:ext cx="7848600" cy="1905000"/>
          </a:xfrm>
        </p:spPr>
        <p:txBody>
          <a:bodyPr/>
          <a:lstStyle/>
          <a:p>
            <a:r>
              <a:rPr lang="en-US" altLang="en-US" dirty="0"/>
              <a:t>O well-esteemed with Allah,</a:t>
            </a:r>
          </a:p>
          <a:p>
            <a:r>
              <a:rPr lang="en-US" altLang="en-US" dirty="0"/>
              <a:t>please intercede for us before Allah.</a:t>
            </a:r>
          </a:p>
        </p:txBody>
      </p:sp>
    </p:spTree>
    <p:extLst>
      <p:ext uri="{BB962C8B-B14F-4D97-AF65-F5344CB8AC3E}">
        <p14:creationId xmlns:p14="http://schemas.microsoft.com/office/powerpoint/2010/main" val="2512607009"/>
      </p:ext>
    </p:extLst>
  </p:cSld>
  <p:clrMapOvr>
    <a:masterClrMapping/>
  </p:clrMapOvr>
  <p:transition>
    <p:fade/>
  </p:transition>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7398197-3DDB-6675-DAF2-BC604CA4124D}"/>
              </a:ext>
            </a:extLst>
          </p:cNvPr>
          <p:cNvSpPr>
            <a:spLocks noGrp="1"/>
          </p:cNvSpPr>
          <p:nvPr>
            <p:ph type="title"/>
          </p:nvPr>
        </p:nvSpPr>
        <p:spPr/>
        <p:txBody>
          <a:bodyPr/>
          <a:lstStyle/>
          <a:p>
            <a:endParaRPr lang="en-CA"/>
          </a:p>
        </p:txBody>
      </p:sp>
      <p:sp>
        <p:nvSpPr>
          <p:cNvPr id="3" name="Text Placeholder 2">
            <a:extLst>
              <a:ext uri="{FF2B5EF4-FFF2-40B4-BE49-F238E27FC236}">
                <a16:creationId xmlns:a16="http://schemas.microsoft.com/office/drawing/2014/main" id="{0956B25A-BDD8-029A-0656-D97510E6F0C1}"/>
              </a:ext>
            </a:extLst>
          </p:cNvPr>
          <p:cNvSpPr>
            <a:spLocks noGrp="1"/>
          </p:cNvSpPr>
          <p:nvPr>
            <p:ph type="body" sz="quarter" idx="10"/>
          </p:nvPr>
        </p:nvSpPr>
        <p:spPr>
          <a:xfrm>
            <a:off x="2171700" y="1807462"/>
            <a:ext cx="7848600" cy="3238500"/>
          </a:xfrm>
        </p:spPr>
        <p:txBody>
          <a:bodyPr/>
          <a:lstStyle/>
          <a:p>
            <a:r>
              <a:rPr lang="en-US" sz="4800" dirty="0"/>
              <a:t>You may now beseech Almighty Allah to grant your needs, and they will be settled, if Allah permits.</a:t>
            </a:r>
            <a:endParaRPr lang="en-CA" sz="4800" dirty="0"/>
          </a:p>
        </p:txBody>
      </p:sp>
    </p:spTree>
    <p:extLst>
      <p:ext uri="{BB962C8B-B14F-4D97-AF65-F5344CB8AC3E}">
        <p14:creationId xmlns:p14="http://schemas.microsoft.com/office/powerpoint/2010/main" val="4260998977"/>
      </p:ext>
    </p:extLst>
  </p:cSld>
  <p:clrMapOvr>
    <a:masterClrMapping/>
  </p:clrMapOvr>
  <p:transition>
    <p:fade/>
  </p:transition>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0" y="1219199"/>
            <a:ext cx="12192000" cy="11430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ar-SA" altLang="en-US" dirty="0"/>
              <a:t>يَا سَادَتِي وَمَوَالِيَّ</a:t>
            </a:r>
            <a:r>
              <a:rPr lang="en-US" altLang="en-US" dirty="0"/>
              <a:t> </a:t>
            </a:r>
            <a:r>
              <a:rPr lang="ar-SA" altLang="en-US" dirty="0"/>
              <a:t>إِنِّي تَوَجَّهْتُ بِكُمْ</a:t>
            </a:r>
          </a:p>
        </p:txBody>
      </p:sp>
      <p:sp>
        <p:nvSpPr>
          <p:cNvPr id="71683" name="Rectangle 3"/>
          <p:cNvSpPr>
            <a:spLocks noGrp="1" noChangeArrowheads="1"/>
          </p:cNvSpPr>
          <p:nvPr>
            <p:ph type="body" sz="quarter" idx="10"/>
          </p:nvPr>
        </p:nvSpPr>
        <p:spPr>
          <a:xfrm>
            <a:off x="2171700" y="4495801"/>
            <a:ext cx="7848600" cy="1905000"/>
          </a:xfrm>
        </p:spPr>
        <p:txBody>
          <a:bodyPr/>
          <a:lstStyle/>
          <a:p>
            <a:r>
              <a:rPr lang="en-US" altLang="en-US" dirty="0"/>
              <a:t>O my chiefs and masters!</a:t>
            </a:r>
          </a:p>
          <a:p>
            <a:r>
              <a:rPr lang="en-US" altLang="en-US" dirty="0"/>
              <a:t>I am turning my face toward Allah in the names of you [all],</a:t>
            </a:r>
          </a:p>
        </p:txBody>
      </p:sp>
    </p:spTree>
    <p:extLst>
      <p:ext uri="{BB962C8B-B14F-4D97-AF65-F5344CB8AC3E}">
        <p14:creationId xmlns:p14="http://schemas.microsoft.com/office/powerpoint/2010/main" val="495020100"/>
      </p:ext>
    </p:extLst>
  </p:cSld>
  <p:clrMapOvr>
    <a:masterClrMapping/>
  </p:clrMapOvr>
  <p:transition>
    <p:fade/>
  </p:transition>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0" y="1219199"/>
            <a:ext cx="12192000" cy="11430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ar-SA" altLang="en-US" dirty="0"/>
              <a:t>أَئِمَّتِي وَعُدَّتِي</a:t>
            </a:r>
            <a:r>
              <a:rPr lang="en-US" altLang="en-US" dirty="0"/>
              <a:t> </a:t>
            </a:r>
            <a:r>
              <a:rPr lang="ar-SA" altLang="en-US" dirty="0"/>
              <a:t>لِيَوْمِ فَقْرِي وَحَاجَتِي</a:t>
            </a:r>
            <a:r>
              <a:rPr lang="en-US" altLang="en-US" dirty="0"/>
              <a:t> </a:t>
            </a:r>
            <a:r>
              <a:rPr lang="ar-SA" altLang="en-US" dirty="0"/>
              <a:t>إِلَى ٱللَّهِ</a:t>
            </a:r>
          </a:p>
        </p:txBody>
      </p:sp>
      <p:sp>
        <p:nvSpPr>
          <p:cNvPr id="71683" name="Rectangle 3"/>
          <p:cNvSpPr>
            <a:spLocks noGrp="1" noChangeArrowheads="1"/>
          </p:cNvSpPr>
          <p:nvPr>
            <p:ph type="body" sz="quarter" idx="10"/>
          </p:nvPr>
        </p:nvSpPr>
        <p:spPr>
          <a:xfrm>
            <a:off x="2171700" y="4495801"/>
            <a:ext cx="7848600" cy="1905000"/>
          </a:xfrm>
        </p:spPr>
        <p:txBody>
          <a:bodyPr/>
          <a:lstStyle/>
          <a:p>
            <a:r>
              <a:rPr lang="en-US" altLang="en-US" dirty="0"/>
              <a:t>for you are my leaders and my supporters</a:t>
            </a:r>
          </a:p>
          <a:p>
            <a:r>
              <a:rPr lang="en-US" altLang="en-US" dirty="0"/>
              <a:t>on the day of my destitution and neediness</a:t>
            </a:r>
          </a:p>
          <a:p>
            <a:r>
              <a:rPr lang="en-US" altLang="en-US" dirty="0"/>
              <a:t>before Allah.</a:t>
            </a:r>
          </a:p>
        </p:txBody>
      </p:sp>
    </p:spTree>
    <p:extLst>
      <p:ext uri="{BB962C8B-B14F-4D97-AF65-F5344CB8AC3E}">
        <p14:creationId xmlns:p14="http://schemas.microsoft.com/office/powerpoint/2010/main" val="3763025692"/>
      </p:ext>
    </p:extLst>
  </p:cSld>
  <p:clrMapOvr>
    <a:masterClrMapping/>
  </p:clrMapOvr>
  <p:transition>
    <p:fade/>
  </p:transition>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0" y="1219199"/>
            <a:ext cx="12192000" cy="11430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ar-SA" altLang="en-US" dirty="0"/>
              <a:t>وَتَوَسَّلْتُ بِكُمْ إِلَى </a:t>
            </a:r>
            <a:r>
              <a:rPr lang="ar-SA" altLang="en-US" dirty="0" err="1"/>
              <a:t>ٱللَّهِ</a:t>
            </a:r>
            <a:br>
              <a:rPr lang="en-US" altLang="en-US" dirty="0"/>
            </a:br>
            <a:r>
              <a:rPr lang="ar-SA" altLang="en-US" dirty="0" err="1"/>
              <a:t>وَٱسْتَشْفَعْتُ</a:t>
            </a:r>
            <a:r>
              <a:rPr lang="ar-SA" altLang="en-US" dirty="0"/>
              <a:t> بِكُمْ إِلَى ٱللَّهِ</a:t>
            </a:r>
          </a:p>
        </p:txBody>
      </p:sp>
      <p:sp>
        <p:nvSpPr>
          <p:cNvPr id="71683" name="Rectangle 3"/>
          <p:cNvSpPr>
            <a:spLocks noGrp="1" noChangeArrowheads="1"/>
          </p:cNvSpPr>
          <p:nvPr>
            <p:ph type="body" sz="quarter" idx="10"/>
          </p:nvPr>
        </p:nvSpPr>
        <p:spPr>
          <a:xfrm>
            <a:off x="2171700" y="4495801"/>
            <a:ext cx="7848600" cy="1905000"/>
          </a:xfrm>
        </p:spPr>
        <p:txBody>
          <a:bodyPr/>
          <a:lstStyle/>
          <a:p>
            <a:r>
              <a:rPr lang="en-US" altLang="en-US" dirty="0"/>
              <a:t>I am seeking your advocacy for me before Allah</a:t>
            </a:r>
          </a:p>
          <a:p>
            <a:r>
              <a:rPr lang="en-US" altLang="en-US" dirty="0"/>
              <a:t>and seeking your intercession for me before Allah;</a:t>
            </a:r>
          </a:p>
        </p:txBody>
      </p:sp>
    </p:spTree>
    <p:extLst>
      <p:ext uri="{BB962C8B-B14F-4D97-AF65-F5344CB8AC3E}">
        <p14:creationId xmlns:p14="http://schemas.microsoft.com/office/powerpoint/2010/main" val="2811955128"/>
      </p:ext>
    </p:extLst>
  </p:cSld>
  <p:clrMapOvr>
    <a:masterClrMapping/>
  </p:clrMapOvr>
  <p:transition>
    <p:fade/>
  </p:transition>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0" y="1219199"/>
            <a:ext cx="12192000" cy="11430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ar-SA" altLang="en-US" dirty="0"/>
              <a:t>فَٱشْفَعُوا لِي عِنْدَ </a:t>
            </a:r>
            <a:r>
              <a:rPr lang="ar-SA" altLang="en-US" dirty="0" err="1"/>
              <a:t>ٱللَّهِ</a:t>
            </a:r>
            <a:br>
              <a:rPr lang="en-US" altLang="en-US" dirty="0"/>
            </a:br>
            <a:r>
              <a:rPr lang="ar-SA" altLang="en-US" dirty="0" err="1"/>
              <a:t>وَٱسْتَنْقِذُونِي</a:t>
            </a:r>
            <a:r>
              <a:rPr lang="ar-SA" altLang="en-US" dirty="0"/>
              <a:t> مِنْ ذُنُوبِي عِنْدَ ٱللَّهِ</a:t>
            </a:r>
          </a:p>
        </p:txBody>
      </p:sp>
      <p:sp>
        <p:nvSpPr>
          <p:cNvPr id="71683" name="Rectangle 3"/>
          <p:cNvSpPr>
            <a:spLocks noGrp="1" noChangeArrowheads="1"/>
          </p:cNvSpPr>
          <p:nvPr>
            <p:ph type="body" sz="quarter" idx="10"/>
          </p:nvPr>
        </p:nvSpPr>
        <p:spPr>
          <a:xfrm>
            <a:off x="2171700" y="4495801"/>
            <a:ext cx="7848600" cy="1905000"/>
          </a:xfrm>
        </p:spPr>
        <p:txBody>
          <a:bodyPr/>
          <a:lstStyle/>
          <a:p>
            <a:r>
              <a:rPr lang="en-US" altLang="en-US" dirty="0"/>
              <a:t>so, (please) intercede for me before Allah</a:t>
            </a:r>
          </a:p>
          <a:p>
            <a:r>
              <a:rPr lang="en-US" altLang="en-US" dirty="0"/>
              <a:t>and save me from my sins before Allah,</a:t>
            </a:r>
          </a:p>
        </p:txBody>
      </p:sp>
    </p:spTree>
    <p:extLst>
      <p:ext uri="{BB962C8B-B14F-4D97-AF65-F5344CB8AC3E}">
        <p14:creationId xmlns:p14="http://schemas.microsoft.com/office/powerpoint/2010/main" val="3889008017"/>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0" y="1219199"/>
            <a:ext cx="12192000" cy="11430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ar-SA" altLang="en-US" dirty="0"/>
              <a:t>يَا وَجِيهاً عِنْدَ </a:t>
            </a:r>
            <a:r>
              <a:rPr lang="ar-SA" altLang="en-US" dirty="0" err="1"/>
              <a:t>ٱللَّهِ</a:t>
            </a:r>
            <a:br>
              <a:rPr lang="en-US" altLang="en-US" dirty="0"/>
            </a:br>
            <a:r>
              <a:rPr lang="ar-SA" altLang="en-US" dirty="0" err="1"/>
              <a:t>إِشْفَعْ</a:t>
            </a:r>
            <a:r>
              <a:rPr lang="ar-SA" altLang="en-US" dirty="0"/>
              <a:t> لَنَا عِنْدَ ٱللَّهِ</a:t>
            </a:r>
            <a:endParaRPr lang="en-US" altLang="en-US" dirty="0"/>
          </a:p>
        </p:txBody>
      </p:sp>
      <p:sp>
        <p:nvSpPr>
          <p:cNvPr id="71683" name="Rectangle 3"/>
          <p:cNvSpPr>
            <a:spLocks noGrp="1" noChangeArrowheads="1"/>
          </p:cNvSpPr>
          <p:nvPr>
            <p:ph type="body" sz="quarter" idx="10"/>
          </p:nvPr>
        </p:nvSpPr>
        <p:spPr>
          <a:xfrm>
            <a:off x="2171700" y="4495801"/>
            <a:ext cx="7848600" cy="1905000"/>
          </a:xfrm>
        </p:spPr>
        <p:txBody>
          <a:bodyPr/>
          <a:lstStyle/>
          <a:p>
            <a:r>
              <a:rPr lang="en-US" altLang="en-US" dirty="0"/>
              <a:t>O well-esteemed with Allah,</a:t>
            </a:r>
          </a:p>
          <a:p>
            <a:r>
              <a:rPr lang="en-US" altLang="en-US" dirty="0"/>
              <a:t>please intercede for us before Allah.</a:t>
            </a:r>
          </a:p>
        </p:txBody>
      </p:sp>
    </p:spTree>
    <p:extLst>
      <p:ext uri="{BB962C8B-B14F-4D97-AF65-F5344CB8AC3E}">
        <p14:creationId xmlns:p14="http://schemas.microsoft.com/office/powerpoint/2010/main" val="2691278409"/>
      </p:ext>
    </p:extLst>
  </p:cSld>
  <p:clrMapOvr>
    <a:masterClrMapping/>
  </p:clrMapOvr>
  <p:transition>
    <p:fade/>
  </p:transition>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0" y="1219199"/>
            <a:ext cx="12192000" cy="11430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ar-SA" altLang="en-US" dirty="0"/>
              <a:t>فَإِنَّكُمْ وَسِيلَتِي إِلَى </a:t>
            </a:r>
            <a:r>
              <a:rPr lang="ar-SA" altLang="en-US" dirty="0" err="1"/>
              <a:t>ٱللَّهِ</a:t>
            </a:r>
            <a:br>
              <a:rPr lang="en-US" altLang="en-US" dirty="0"/>
            </a:br>
            <a:r>
              <a:rPr lang="ar-SA" altLang="en-US" dirty="0"/>
              <a:t>وَبِحُبِّكُمْ وَبِقُرْبِكُمْ أَرْجُو نَجَاةً مِنَ ٱللَّهِ</a:t>
            </a:r>
          </a:p>
        </p:txBody>
      </p:sp>
      <p:sp>
        <p:nvSpPr>
          <p:cNvPr id="71683" name="Rectangle 3"/>
          <p:cNvSpPr>
            <a:spLocks noGrp="1" noChangeArrowheads="1"/>
          </p:cNvSpPr>
          <p:nvPr>
            <p:ph type="body" sz="quarter" idx="10"/>
          </p:nvPr>
        </p:nvSpPr>
        <p:spPr>
          <a:xfrm>
            <a:off x="2171700" y="4495801"/>
            <a:ext cx="7848600" cy="1905000"/>
          </a:xfrm>
        </p:spPr>
        <p:txBody>
          <a:bodyPr/>
          <a:lstStyle/>
          <a:p>
            <a:r>
              <a:rPr lang="en-US" altLang="en-US" dirty="0"/>
              <a:t>for you are my means to Allah and through my love for you and my seeking nearness to you do I hope for salvation from Allah.</a:t>
            </a:r>
          </a:p>
        </p:txBody>
      </p:sp>
    </p:spTree>
    <p:extLst>
      <p:ext uri="{BB962C8B-B14F-4D97-AF65-F5344CB8AC3E}">
        <p14:creationId xmlns:p14="http://schemas.microsoft.com/office/powerpoint/2010/main" val="2948470526"/>
      </p:ext>
    </p:extLst>
  </p:cSld>
  <p:clrMapOvr>
    <a:masterClrMapping/>
  </p:clrMapOvr>
  <p:transition>
    <p:fade/>
  </p:transition>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0" y="1219199"/>
            <a:ext cx="12192000" cy="11430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ar-SA" altLang="en-US" dirty="0"/>
              <a:t>فَكُونُوا عِنْدَ </a:t>
            </a:r>
            <a:r>
              <a:rPr lang="ar-SA" altLang="en-US" dirty="0" err="1"/>
              <a:t>ٱللَّهِ</a:t>
            </a:r>
            <a:r>
              <a:rPr lang="ar-SA" altLang="en-US" dirty="0"/>
              <a:t> رَجَائِي</a:t>
            </a:r>
            <a:br>
              <a:rPr lang="en-US" altLang="en-US" dirty="0"/>
            </a:br>
            <a:r>
              <a:rPr lang="ar-SA" altLang="en-US" dirty="0"/>
              <a:t>يَا سَادَتِي يَا أَوْلِيَاءَ ٱللَّهِ</a:t>
            </a:r>
          </a:p>
        </p:txBody>
      </p:sp>
      <p:sp>
        <p:nvSpPr>
          <p:cNvPr id="71683" name="Rectangle 3"/>
          <p:cNvSpPr>
            <a:spLocks noGrp="1" noChangeArrowheads="1"/>
          </p:cNvSpPr>
          <p:nvPr>
            <p:ph type="body" sz="quarter" idx="10"/>
          </p:nvPr>
        </p:nvSpPr>
        <p:spPr>
          <a:xfrm>
            <a:off x="2171700" y="4495801"/>
            <a:ext cx="7848600" cy="1905000"/>
          </a:xfrm>
        </p:spPr>
        <p:txBody>
          <a:bodyPr/>
          <a:lstStyle/>
          <a:p>
            <a:r>
              <a:rPr lang="en-US" altLang="en-US" dirty="0"/>
              <a:t>So, be my hope before Allah.</a:t>
            </a:r>
          </a:p>
          <a:p>
            <a:r>
              <a:rPr lang="en-US" altLang="en-US" dirty="0"/>
              <a:t>O my masters! O Allah’s intimate servants!</a:t>
            </a:r>
          </a:p>
        </p:txBody>
      </p:sp>
    </p:spTree>
    <p:extLst>
      <p:ext uri="{BB962C8B-B14F-4D97-AF65-F5344CB8AC3E}">
        <p14:creationId xmlns:p14="http://schemas.microsoft.com/office/powerpoint/2010/main" val="2899304986"/>
      </p:ext>
    </p:extLst>
  </p:cSld>
  <p:clrMapOvr>
    <a:masterClrMapping/>
  </p:clrMapOvr>
  <p:transition>
    <p:fade/>
  </p:transition>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0" y="1219199"/>
            <a:ext cx="12192000" cy="11430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ar-SA" altLang="en-US" dirty="0"/>
              <a:t>صَلَّى ٱللَّهُ عَلَيْهِمْ أَجْمَعينَ</a:t>
            </a:r>
          </a:p>
        </p:txBody>
      </p:sp>
      <p:sp>
        <p:nvSpPr>
          <p:cNvPr id="71683" name="Rectangle 3"/>
          <p:cNvSpPr>
            <a:spLocks noGrp="1" noChangeArrowheads="1"/>
          </p:cNvSpPr>
          <p:nvPr>
            <p:ph type="body" sz="quarter" idx="10"/>
          </p:nvPr>
        </p:nvSpPr>
        <p:spPr>
          <a:xfrm>
            <a:off x="2171700" y="4495801"/>
            <a:ext cx="7848600" cy="1905000"/>
          </a:xfrm>
        </p:spPr>
        <p:txBody>
          <a:bodyPr/>
          <a:lstStyle/>
          <a:p>
            <a:r>
              <a:rPr lang="en-US" altLang="en-US" dirty="0"/>
              <a:t>May Allah bless you all</a:t>
            </a:r>
          </a:p>
        </p:txBody>
      </p:sp>
    </p:spTree>
    <p:extLst>
      <p:ext uri="{BB962C8B-B14F-4D97-AF65-F5344CB8AC3E}">
        <p14:creationId xmlns:p14="http://schemas.microsoft.com/office/powerpoint/2010/main" val="2063251668"/>
      </p:ext>
    </p:extLst>
  </p:cSld>
  <p:clrMapOvr>
    <a:masterClrMapping/>
  </p:clrMapOvr>
  <p:transition>
    <p:fade/>
  </p:transition>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0" y="1219199"/>
            <a:ext cx="12192000" cy="11430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ar-SA" altLang="en-US" dirty="0"/>
              <a:t>وَلَعَنَ </a:t>
            </a:r>
            <a:r>
              <a:rPr lang="ar-SA" altLang="en-US" dirty="0" err="1"/>
              <a:t>ٱللَّهُ</a:t>
            </a:r>
            <a:r>
              <a:rPr lang="ar-SA" altLang="en-US" dirty="0"/>
              <a:t> أَعْدَاءَ ٱللَّهِ ظَالِمِيهِمْ</a:t>
            </a:r>
            <a:r>
              <a:rPr lang="en-US" altLang="en-US" dirty="0"/>
              <a:t> </a:t>
            </a:r>
            <a:r>
              <a:rPr lang="ar-SA" altLang="en-US" dirty="0"/>
              <a:t>مِنَ </a:t>
            </a:r>
            <a:r>
              <a:rPr lang="ar-SA" altLang="en-US" dirty="0" err="1"/>
              <a:t>ٱلأَوَّلِينَ</a:t>
            </a:r>
            <a:r>
              <a:rPr lang="ar-SA" altLang="en-US" dirty="0"/>
              <a:t> </a:t>
            </a:r>
            <a:r>
              <a:rPr lang="ar-SA" altLang="en-US" dirty="0" err="1"/>
              <a:t>وَٱلآخِرِينَ</a:t>
            </a:r>
            <a:endParaRPr lang="ar-SA" altLang="en-US" dirty="0"/>
          </a:p>
        </p:txBody>
      </p:sp>
      <p:sp>
        <p:nvSpPr>
          <p:cNvPr id="71683" name="Rectangle 3"/>
          <p:cNvSpPr>
            <a:spLocks noGrp="1" noChangeArrowheads="1"/>
          </p:cNvSpPr>
          <p:nvPr>
            <p:ph type="body" sz="quarter" idx="10"/>
          </p:nvPr>
        </p:nvSpPr>
        <p:spPr>
          <a:xfrm>
            <a:off x="2171700" y="4495801"/>
            <a:ext cx="7848600" cy="1905000"/>
          </a:xfrm>
        </p:spPr>
        <p:txBody>
          <a:bodyPr/>
          <a:lstStyle/>
          <a:p>
            <a:r>
              <a:rPr lang="en-US" altLang="en-US" dirty="0"/>
              <a:t>and may Allah remove the blessings from the enemies of Allah; those who wronged you,</a:t>
            </a:r>
          </a:p>
          <a:p>
            <a:r>
              <a:rPr lang="en-US" altLang="en-US" dirty="0"/>
              <a:t>from the past and the last generations.</a:t>
            </a:r>
          </a:p>
        </p:txBody>
      </p:sp>
    </p:spTree>
    <p:extLst>
      <p:ext uri="{BB962C8B-B14F-4D97-AF65-F5344CB8AC3E}">
        <p14:creationId xmlns:p14="http://schemas.microsoft.com/office/powerpoint/2010/main" val="1359625340"/>
      </p:ext>
    </p:extLst>
  </p:cSld>
  <p:clrMapOvr>
    <a:masterClrMapping/>
  </p:clrMapOvr>
  <p:transition>
    <p:fade/>
  </p:transition>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0" y="1219199"/>
            <a:ext cx="12192000" cy="11430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ar-SA" altLang="en-US" dirty="0"/>
              <a:t>آمِينَ رَبَّ ٱلْعَالَمينَ</a:t>
            </a:r>
          </a:p>
        </p:txBody>
      </p:sp>
      <p:sp>
        <p:nvSpPr>
          <p:cNvPr id="71683" name="Rectangle 3"/>
          <p:cNvSpPr>
            <a:spLocks noGrp="1" noChangeArrowheads="1"/>
          </p:cNvSpPr>
          <p:nvPr>
            <p:ph type="body" sz="quarter" idx="10"/>
          </p:nvPr>
        </p:nvSpPr>
        <p:spPr>
          <a:xfrm>
            <a:off x="2171700" y="4495801"/>
            <a:ext cx="7848600" cy="1905000"/>
          </a:xfrm>
        </p:spPr>
        <p:txBody>
          <a:bodyPr/>
          <a:lstStyle/>
          <a:p>
            <a:r>
              <a:rPr lang="en-US" altLang="en-US" dirty="0"/>
              <a:t>Respond to us, O Lord of the Worlds!</a:t>
            </a:r>
          </a:p>
        </p:txBody>
      </p:sp>
    </p:spTree>
    <p:extLst>
      <p:ext uri="{BB962C8B-B14F-4D97-AF65-F5344CB8AC3E}">
        <p14:creationId xmlns:p14="http://schemas.microsoft.com/office/powerpoint/2010/main" val="2078714309"/>
      </p:ext>
    </p:extLst>
  </p:cSld>
  <p:clrMapOvr>
    <a:masterClrMapping/>
  </p:clrMapOvr>
  <p:transition>
    <p:fade/>
  </p:transition>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0" y="1219199"/>
            <a:ext cx="12192000" cy="11430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ar-SA" altLang="en-US" dirty="0"/>
              <a:t>اَللَّهُمَّ صَلِّ عَلٰى مُحَمَّدٍ وَآلِ مُحَمَّدٍ</a:t>
            </a:r>
          </a:p>
        </p:txBody>
      </p:sp>
      <p:sp>
        <p:nvSpPr>
          <p:cNvPr id="71683" name="Rectangle 3"/>
          <p:cNvSpPr>
            <a:spLocks noGrp="1" noChangeArrowheads="1"/>
          </p:cNvSpPr>
          <p:nvPr>
            <p:ph type="body" sz="quarter" idx="10"/>
          </p:nvPr>
        </p:nvSpPr>
        <p:spPr>
          <a:xfrm>
            <a:off x="2171700" y="4495801"/>
            <a:ext cx="7848600" cy="1905000"/>
          </a:xfrm>
        </p:spPr>
        <p:txBody>
          <a:bodyPr/>
          <a:lstStyle/>
          <a:p>
            <a:r>
              <a:rPr lang="en-US" dirty="0"/>
              <a:t>O' </a:t>
            </a:r>
            <a:r>
              <a:rPr lang="en-US" dirty="0" err="1"/>
              <a:t>Alláh</a:t>
            </a:r>
            <a:r>
              <a:rPr lang="en-US" dirty="0"/>
              <a:t> send Your blessings on Muhammad</a:t>
            </a:r>
          </a:p>
          <a:p>
            <a:r>
              <a:rPr lang="en-US" dirty="0"/>
              <a:t>and the family of Muhammad.</a:t>
            </a:r>
          </a:p>
        </p:txBody>
      </p:sp>
    </p:spTree>
    <p:extLst>
      <p:ext uri="{BB962C8B-B14F-4D97-AF65-F5344CB8AC3E}">
        <p14:creationId xmlns:p14="http://schemas.microsoft.com/office/powerpoint/2010/main" val="1006683221"/>
      </p:ext>
    </p:extLst>
  </p:cSld>
  <p:clrMapOvr>
    <a:masterClrMapping/>
  </p:clrMapOvr>
  <p:transition>
    <p:fade/>
  </p:transition>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3"/>
          <p:cNvSpPr>
            <a:spLocks noGrp="1" noChangeArrowheads="1"/>
          </p:cNvSpPr>
          <p:nvPr>
            <p:ph type="title"/>
          </p:nvPr>
        </p:nvSpPr>
        <p:spPr>
          <a:xfrm>
            <a:off x="550863" y="920621"/>
            <a:ext cx="11090275" cy="5016758"/>
          </a:xfrm>
          <a:noFill/>
        </p:spPr>
        <p:txBody>
          <a:bodyPr wrap="square">
            <a:spAutoFit/>
          </a:bodyPr>
          <a:lstStyle/>
          <a:p>
            <a:r>
              <a:rPr lang="en-US" altLang="en-US" dirty="0"/>
              <a:t>Please recite a </a:t>
            </a:r>
            <a:br>
              <a:rPr lang="en-US" altLang="en-US" dirty="0"/>
            </a:br>
            <a:r>
              <a:rPr lang="en-US" altLang="en-US" dirty="0"/>
              <a:t>Surah </a:t>
            </a:r>
            <a:r>
              <a:rPr lang="en-CA" altLang="en-US" dirty="0"/>
              <a:t>a</a:t>
            </a:r>
            <a:r>
              <a:rPr lang="en-US" altLang="en-US" dirty="0"/>
              <a:t>l-</a:t>
            </a:r>
            <a:r>
              <a:rPr lang="en-US" altLang="en-US" dirty="0" err="1"/>
              <a:t>Fatiha</a:t>
            </a:r>
            <a:br>
              <a:rPr lang="en-US" altLang="en-US" dirty="0"/>
            </a:br>
            <a:r>
              <a:rPr lang="en-US" altLang="en-US" dirty="0"/>
              <a:t>for</a:t>
            </a:r>
            <a:br>
              <a:rPr lang="en-US" altLang="en-US" dirty="0"/>
            </a:br>
            <a:r>
              <a:rPr lang="en-US" altLang="en-US" dirty="0"/>
              <a:t>all </a:t>
            </a:r>
            <a:r>
              <a:rPr lang="en-US" altLang="en-US" dirty="0" err="1"/>
              <a:t>marhumeen</a:t>
            </a:r>
            <a:endParaRPr lang="en-GB" altLang="en-US" dirty="0"/>
          </a:p>
        </p:txBody>
      </p:sp>
    </p:spTree>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0" y="1219199"/>
            <a:ext cx="12192000" cy="11430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ar-SA" altLang="en-US" dirty="0"/>
              <a:t>يَا </a:t>
            </a:r>
            <a:r>
              <a:rPr lang="ar-SA" altLang="en-US" dirty="0" err="1"/>
              <a:t>ابَا</a:t>
            </a:r>
            <a:r>
              <a:rPr lang="ar-SA" altLang="en-US" dirty="0"/>
              <a:t> </a:t>
            </a:r>
            <a:r>
              <a:rPr lang="ar-SA" altLang="en-US" dirty="0" err="1"/>
              <a:t>ٱلْحَسَنِ</a:t>
            </a:r>
            <a:br>
              <a:rPr lang="en-US" altLang="en-US" dirty="0"/>
            </a:br>
            <a:r>
              <a:rPr lang="ar-SA" altLang="en-US" dirty="0"/>
              <a:t>يَا أَمِيرَ ٱلْمُؤْمِنِينَ</a:t>
            </a:r>
            <a:endParaRPr lang="en-US" altLang="en-US" dirty="0"/>
          </a:p>
        </p:txBody>
      </p:sp>
      <p:sp>
        <p:nvSpPr>
          <p:cNvPr id="71683" name="Rectangle 3"/>
          <p:cNvSpPr>
            <a:spLocks noGrp="1" noChangeArrowheads="1"/>
          </p:cNvSpPr>
          <p:nvPr>
            <p:ph type="body" sz="quarter" idx="10"/>
          </p:nvPr>
        </p:nvSpPr>
        <p:spPr>
          <a:xfrm>
            <a:off x="2171700" y="4495801"/>
            <a:ext cx="7848600" cy="1905000"/>
          </a:xfrm>
        </p:spPr>
        <p:txBody>
          <a:bodyPr/>
          <a:lstStyle/>
          <a:p>
            <a:r>
              <a:rPr lang="en-US" altLang="en-US" dirty="0"/>
              <a:t>O </a:t>
            </a:r>
            <a:r>
              <a:rPr lang="en-US" altLang="en-US" dirty="0" err="1"/>
              <a:t>Abū’l</a:t>
            </a:r>
            <a:r>
              <a:rPr lang="en-US" altLang="en-US" dirty="0"/>
              <a:t>-Hasan!</a:t>
            </a:r>
          </a:p>
          <a:p>
            <a:r>
              <a:rPr lang="en-US" altLang="en-US" dirty="0"/>
              <a:t>O commander of the Believers!</a:t>
            </a:r>
          </a:p>
        </p:txBody>
      </p:sp>
    </p:spTree>
    <p:extLst>
      <p:ext uri="{BB962C8B-B14F-4D97-AF65-F5344CB8AC3E}">
        <p14:creationId xmlns:p14="http://schemas.microsoft.com/office/powerpoint/2010/main" val="2764776919"/>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0" y="1219199"/>
            <a:ext cx="12192000" cy="11430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ar-SA" altLang="en-US" dirty="0"/>
              <a:t>يَا عَلِىَّ بْنَ أَبِي طَالِبٍ</a:t>
            </a:r>
            <a:endParaRPr lang="en-US" altLang="en-US" dirty="0"/>
          </a:p>
        </p:txBody>
      </p:sp>
      <p:sp>
        <p:nvSpPr>
          <p:cNvPr id="71683" name="Rectangle 3"/>
          <p:cNvSpPr>
            <a:spLocks noGrp="1" noChangeArrowheads="1"/>
          </p:cNvSpPr>
          <p:nvPr>
            <p:ph type="body" sz="quarter" idx="10"/>
          </p:nvPr>
        </p:nvSpPr>
        <p:spPr>
          <a:xfrm>
            <a:off x="2171700" y="4495801"/>
            <a:ext cx="7848600" cy="1905000"/>
          </a:xfrm>
        </p:spPr>
        <p:txBody>
          <a:bodyPr/>
          <a:lstStyle/>
          <a:p>
            <a:r>
              <a:rPr lang="en-US" altLang="en-US" dirty="0"/>
              <a:t>O `</a:t>
            </a:r>
            <a:r>
              <a:rPr lang="en-US" altLang="en-US" dirty="0" err="1"/>
              <a:t>Alī</a:t>
            </a:r>
            <a:r>
              <a:rPr lang="en-US" altLang="en-US" dirty="0"/>
              <a:t>, son of </a:t>
            </a:r>
            <a:r>
              <a:rPr lang="en-US" altLang="en-US" dirty="0" err="1"/>
              <a:t>Abū-Tālib</a:t>
            </a:r>
            <a:r>
              <a:rPr lang="en-US" altLang="en-US" dirty="0"/>
              <a:t>!</a:t>
            </a:r>
          </a:p>
        </p:txBody>
      </p:sp>
    </p:spTree>
    <p:extLst>
      <p:ext uri="{BB962C8B-B14F-4D97-AF65-F5344CB8AC3E}">
        <p14:creationId xmlns:p14="http://schemas.microsoft.com/office/powerpoint/2010/main" val="3242691952"/>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0" y="1219199"/>
            <a:ext cx="12192000" cy="11430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ar-SA" altLang="en-US" dirty="0"/>
              <a:t>يَا حُجَّةَ </a:t>
            </a:r>
            <a:r>
              <a:rPr lang="ar-SA" altLang="en-US" dirty="0" err="1"/>
              <a:t>ٱللَّهِ</a:t>
            </a:r>
            <a:r>
              <a:rPr lang="ar-SA" altLang="en-US" dirty="0"/>
              <a:t> عَلٰى خَلْقِهِ</a:t>
            </a:r>
            <a:endParaRPr lang="en-US" altLang="en-US" dirty="0"/>
          </a:p>
        </p:txBody>
      </p:sp>
      <p:sp>
        <p:nvSpPr>
          <p:cNvPr id="71683" name="Rectangle 3"/>
          <p:cNvSpPr>
            <a:spLocks noGrp="1" noChangeArrowheads="1"/>
          </p:cNvSpPr>
          <p:nvPr>
            <p:ph type="body" sz="quarter" idx="10"/>
          </p:nvPr>
        </p:nvSpPr>
        <p:spPr>
          <a:xfrm>
            <a:off x="2171700" y="4495801"/>
            <a:ext cx="7848600" cy="1905000"/>
          </a:xfrm>
        </p:spPr>
        <p:txBody>
          <a:bodyPr/>
          <a:lstStyle/>
          <a:p>
            <a:r>
              <a:rPr lang="en-US" altLang="en-US" dirty="0"/>
              <a:t>O Allah’s Argument against His creatures!</a:t>
            </a:r>
          </a:p>
        </p:txBody>
      </p:sp>
    </p:spTree>
    <p:extLst>
      <p:ext uri="{BB962C8B-B14F-4D97-AF65-F5344CB8AC3E}">
        <p14:creationId xmlns:p14="http://schemas.microsoft.com/office/powerpoint/2010/main" val="2394309914"/>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0" y="1219199"/>
            <a:ext cx="12192000" cy="11430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ar-SA" altLang="en-US" dirty="0"/>
              <a:t>يَا سَيِّدَنَا وَمَوْلاَنَا</a:t>
            </a:r>
          </a:p>
        </p:txBody>
      </p:sp>
      <p:sp>
        <p:nvSpPr>
          <p:cNvPr id="71683" name="Rectangle 3"/>
          <p:cNvSpPr>
            <a:spLocks noGrp="1" noChangeArrowheads="1"/>
          </p:cNvSpPr>
          <p:nvPr>
            <p:ph type="body" sz="quarter" idx="10"/>
          </p:nvPr>
        </p:nvSpPr>
        <p:spPr>
          <a:xfrm>
            <a:off x="2171700" y="4495801"/>
            <a:ext cx="7848600" cy="1905000"/>
          </a:xfrm>
        </p:spPr>
        <p:txBody>
          <a:bodyPr/>
          <a:lstStyle/>
          <a:p>
            <a:r>
              <a:rPr lang="en-US" altLang="en-US" dirty="0"/>
              <a:t>O our master and chief!</a:t>
            </a:r>
          </a:p>
        </p:txBody>
      </p:sp>
    </p:spTree>
    <p:extLst>
      <p:ext uri="{BB962C8B-B14F-4D97-AF65-F5344CB8AC3E}">
        <p14:creationId xmlns:p14="http://schemas.microsoft.com/office/powerpoint/2010/main" val="1030520555"/>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0" y="1219199"/>
            <a:ext cx="12192000" cy="11430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ar-SA" altLang="en-US" dirty="0"/>
              <a:t>إِنَّا تَوَجَّهْنَا وَٱسْتَشْفَعْنَا</a:t>
            </a:r>
            <a:endParaRPr lang="en-US" altLang="en-US" dirty="0"/>
          </a:p>
        </p:txBody>
      </p:sp>
      <p:sp>
        <p:nvSpPr>
          <p:cNvPr id="71683" name="Rectangle 3"/>
          <p:cNvSpPr>
            <a:spLocks noGrp="1" noChangeArrowheads="1"/>
          </p:cNvSpPr>
          <p:nvPr>
            <p:ph type="body" sz="quarter" idx="10"/>
          </p:nvPr>
        </p:nvSpPr>
        <p:spPr>
          <a:xfrm>
            <a:off x="2171700" y="4495801"/>
            <a:ext cx="7848600" cy="1905000"/>
          </a:xfrm>
        </p:spPr>
        <p:txBody>
          <a:bodyPr/>
          <a:lstStyle/>
          <a:p>
            <a:r>
              <a:rPr lang="en-US" altLang="en-US" dirty="0"/>
              <a:t>We are turning our faces toward you, seeking your intercession</a:t>
            </a:r>
          </a:p>
        </p:txBody>
      </p:sp>
    </p:spTree>
    <p:extLst>
      <p:ext uri="{BB962C8B-B14F-4D97-AF65-F5344CB8AC3E}">
        <p14:creationId xmlns:p14="http://schemas.microsoft.com/office/powerpoint/2010/main" val="2318273878"/>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0" y="1219199"/>
            <a:ext cx="12192000" cy="11430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ar-SA" altLang="en-US" dirty="0"/>
              <a:t>وَتَوَسَّلْنَا بِكَ إِلَى ٱللَّهِ</a:t>
            </a:r>
            <a:endParaRPr lang="en-US" altLang="en-US" dirty="0"/>
          </a:p>
        </p:txBody>
      </p:sp>
      <p:sp>
        <p:nvSpPr>
          <p:cNvPr id="71683" name="Rectangle 3"/>
          <p:cNvSpPr>
            <a:spLocks noGrp="1" noChangeArrowheads="1"/>
          </p:cNvSpPr>
          <p:nvPr>
            <p:ph type="body" sz="quarter" idx="10"/>
          </p:nvPr>
        </p:nvSpPr>
        <p:spPr>
          <a:xfrm>
            <a:off x="2171700" y="4495801"/>
            <a:ext cx="7848600" cy="1905000"/>
          </a:xfrm>
        </p:spPr>
        <p:txBody>
          <a:bodyPr/>
          <a:lstStyle/>
          <a:p>
            <a:r>
              <a:rPr lang="en-US" altLang="en-US" dirty="0"/>
              <a:t>and your advocacy for us before Allah;</a:t>
            </a:r>
          </a:p>
        </p:txBody>
      </p:sp>
    </p:spTree>
    <p:extLst>
      <p:ext uri="{BB962C8B-B14F-4D97-AF65-F5344CB8AC3E}">
        <p14:creationId xmlns:p14="http://schemas.microsoft.com/office/powerpoint/2010/main" val="3288956718"/>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0" y="1219199"/>
            <a:ext cx="12192000" cy="11430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ar-SA" altLang="en-US" dirty="0"/>
              <a:t>وَقَدَّمْنَاكَ بَيْنَ يَدَيْ حَاجَاتِنَا</a:t>
            </a:r>
            <a:endParaRPr lang="en-US" altLang="en-US" dirty="0"/>
          </a:p>
        </p:txBody>
      </p:sp>
      <p:sp>
        <p:nvSpPr>
          <p:cNvPr id="71683" name="Rectangle 3"/>
          <p:cNvSpPr>
            <a:spLocks noGrp="1" noChangeArrowheads="1"/>
          </p:cNvSpPr>
          <p:nvPr>
            <p:ph type="body" sz="quarter" idx="10"/>
          </p:nvPr>
        </p:nvSpPr>
        <p:spPr>
          <a:xfrm>
            <a:off x="2171700" y="4495801"/>
            <a:ext cx="7848600" cy="1905000"/>
          </a:xfrm>
        </p:spPr>
        <p:txBody>
          <a:bodyPr/>
          <a:lstStyle/>
          <a:p>
            <a:r>
              <a:rPr lang="en-US" altLang="en-US" dirty="0"/>
              <a:t>and we are presenting you [as our intermediary] for the settlement of our needs.</a:t>
            </a:r>
          </a:p>
        </p:txBody>
      </p:sp>
    </p:spTree>
    <p:extLst>
      <p:ext uri="{BB962C8B-B14F-4D97-AF65-F5344CB8AC3E}">
        <p14:creationId xmlns:p14="http://schemas.microsoft.com/office/powerpoint/2010/main" val="2432442234"/>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أَللّٰهُمَّ صَلِّ عَلٰى مُحَمَّدٍ وَآلِ مُحَمَّدٍ</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O' </a:t>
            </a:r>
            <a:r>
              <a:rPr lang="en-US" dirty="0" err="1"/>
              <a:t>Alláh</a:t>
            </a:r>
            <a:r>
              <a:rPr lang="en-US" dirty="0"/>
              <a:t> send Your blessings on Muhammad</a:t>
            </a:r>
          </a:p>
          <a:p>
            <a:r>
              <a:rPr lang="en-US" dirty="0"/>
              <a:t>and the family of Muhammad.</a:t>
            </a:r>
          </a:p>
        </p:txBody>
      </p:sp>
    </p:spTree>
    <p:extLst>
      <p:ext uri="{BB962C8B-B14F-4D97-AF65-F5344CB8AC3E}">
        <p14:creationId xmlns:p14="http://schemas.microsoft.com/office/powerpoint/2010/main" val="2707577324"/>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0" y="1219199"/>
            <a:ext cx="12192000" cy="11430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ar-SA" altLang="en-US" dirty="0"/>
              <a:t>يَا وَجِيهاً عِنْدَ </a:t>
            </a:r>
            <a:r>
              <a:rPr lang="ar-SA" altLang="en-US" dirty="0" err="1"/>
              <a:t>ٱللَّهِ</a:t>
            </a:r>
            <a:br>
              <a:rPr lang="en-US" altLang="en-US" dirty="0"/>
            </a:br>
            <a:r>
              <a:rPr lang="ar-SA" altLang="en-US" dirty="0" err="1"/>
              <a:t>إِشْفَعْ</a:t>
            </a:r>
            <a:r>
              <a:rPr lang="ar-SA" altLang="en-US" dirty="0"/>
              <a:t> لَنَا عِنْدَ ٱللَّهِ</a:t>
            </a:r>
            <a:endParaRPr lang="en-US" altLang="en-US" dirty="0"/>
          </a:p>
        </p:txBody>
      </p:sp>
      <p:sp>
        <p:nvSpPr>
          <p:cNvPr id="71683" name="Rectangle 3"/>
          <p:cNvSpPr>
            <a:spLocks noGrp="1" noChangeArrowheads="1"/>
          </p:cNvSpPr>
          <p:nvPr>
            <p:ph type="body" sz="quarter" idx="10"/>
          </p:nvPr>
        </p:nvSpPr>
        <p:spPr>
          <a:xfrm>
            <a:off x="2171700" y="4495801"/>
            <a:ext cx="7848600" cy="1905000"/>
          </a:xfrm>
        </p:spPr>
        <p:txBody>
          <a:bodyPr/>
          <a:lstStyle/>
          <a:p>
            <a:r>
              <a:rPr lang="en-US" altLang="en-US" dirty="0"/>
              <a:t>O well-esteemed with Allah,</a:t>
            </a:r>
          </a:p>
          <a:p>
            <a:r>
              <a:rPr lang="en-US" altLang="en-US" dirty="0"/>
              <a:t>please intercede for us before Allah.</a:t>
            </a:r>
          </a:p>
        </p:txBody>
      </p:sp>
    </p:spTree>
    <p:extLst>
      <p:ext uri="{BB962C8B-B14F-4D97-AF65-F5344CB8AC3E}">
        <p14:creationId xmlns:p14="http://schemas.microsoft.com/office/powerpoint/2010/main" val="2001022560"/>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0" y="1219199"/>
            <a:ext cx="12192000" cy="11430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ar-SA" altLang="en-US" dirty="0"/>
              <a:t>يَا فاطِمَةَ </a:t>
            </a:r>
            <a:r>
              <a:rPr lang="ar-SA" altLang="en-US" dirty="0" err="1"/>
              <a:t>ٱلزَّهْرَاءُ</a:t>
            </a:r>
            <a:br>
              <a:rPr lang="en-US" altLang="en-US" dirty="0"/>
            </a:br>
            <a:r>
              <a:rPr lang="ar-SA" altLang="en-US" dirty="0"/>
              <a:t>يَا بِنْتَ مُحَمَّدٍ</a:t>
            </a:r>
          </a:p>
        </p:txBody>
      </p:sp>
      <p:sp>
        <p:nvSpPr>
          <p:cNvPr id="71683" name="Rectangle 3"/>
          <p:cNvSpPr>
            <a:spLocks noGrp="1" noChangeArrowheads="1"/>
          </p:cNvSpPr>
          <p:nvPr>
            <p:ph type="body" sz="quarter" idx="10"/>
          </p:nvPr>
        </p:nvSpPr>
        <p:spPr>
          <a:xfrm>
            <a:off x="2171700" y="4495801"/>
            <a:ext cx="7848600" cy="1905000"/>
          </a:xfrm>
        </p:spPr>
        <p:txBody>
          <a:bodyPr/>
          <a:lstStyle/>
          <a:p>
            <a:r>
              <a:rPr lang="en-US" altLang="en-US" dirty="0"/>
              <a:t>O </a:t>
            </a:r>
            <a:r>
              <a:rPr lang="en-US" altLang="en-US" dirty="0" err="1"/>
              <a:t>Fāṭimah</a:t>
            </a:r>
            <a:r>
              <a:rPr lang="en-US" altLang="en-US" dirty="0"/>
              <a:t>, the Luminous Lady!</a:t>
            </a:r>
          </a:p>
          <a:p>
            <a:r>
              <a:rPr lang="en-US" altLang="en-US" dirty="0"/>
              <a:t>O daughter of </a:t>
            </a:r>
            <a:r>
              <a:rPr lang="en-US" altLang="en-US" dirty="0" err="1"/>
              <a:t>Muḥammad</a:t>
            </a:r>
            <a:r>
              <a:rPr lang="en-US" altLang="en-US" dirty="0"/>
              <a:t>!</a:t>
            </a:r>
          </a:p>
        </p:txBody>
      </p:sp>
    </p:spTree>
    <p:extLst>
      <p:ext uri="{BB962C8B-B14F-4D97-AF65-F5344CB8AC3E}">
        <p14:creationId xmlns:p14="http://schemas.microsoft.com/office/powerpoint/2010/main" val="3492095954"/>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0" y="1219199"/>
            <a:ext cx="12192000" cy="11430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ar-SA" altLang="en-US" dirty="0"/>
              <a:t>يَا قُرَّةَ عَيْنِ </a:t>
            </a:r>
            <a:r>
              <a:rPr lang="ar-SA" altLang="en-US" dirty="0" err="1"/>
              <a:t>ٱلرَّسُولِ</a:t>
            </a:r>
            <a:endParaRPr lang="ar-SA" altLang="en-US" dirty="0"/>
          </a:p>
        </p:txBody>
      </p:sp>
      <p:sp>
        <p:nvSpPr>
          <p:cNvPr id="71683" name="Rectangle 3"/>
          <p:cNvSpPr>
            <a:spLocks noGrp="1" noChangeArrowheads="1"/>
          </p:cNvSpPr>
          <p:nvPr>
            <p:ph type="body" sz="quarter" idx="10"/>
          </p:nvPr>
        </p:nvSpPr>
        <p:spPr>
          <a:xfrm>
            <a:off x="2171700" y="4495801"/>
            <a:ext cx="7848600" cy="1905000"/>
          </a:xfrm>
        </p:spPr>
        <p:txBody>
          <a:bodyPr/>
          <a:lstStyle/>
          <a:p>
            <a:r>
              <a:rPr lang="en-US" altLang="en-US" dirty="0"/>
              <a:t>O delight of the Messenger’s eyes!</a:t>
            </a:r>
          </a:p>
        </p:txBody>
      </p:sp>
    </p:spTree>
    <p:extLst>
      <p:ext uri="{BB962C8B-B14F-4D97-AF65-F5344CB8AC3E}">
        <p14:creationId xmlns:p14="http://schemas.microsoft.com/office/powerpoint/2010/main" val="1818133048"/>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0" y="1219199"/>
            <a:ext cx="12192000" cy="11430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ar-SA" altLang="en-US" dirty="0"/>
              <a:t>يَا سَيِّدَتَنَا وَمَوْلاَتَنَا</a:t>
            </a:r>
          </a:p>
        </p:txBody>
      </p:sp>
      <p:sp>
        <p:nvSpPr>
          <p:cNvPr id="71683" name="Rectangle 3"/>
          <p:cNvSpPr>
            <a:spLocks noGrp="1" noChangeArrowheads="1"/>
          </p:cNvSpPr>
          <p:nvPr>
            <p:ph type="body" sz="quarter" idx="10"/>
          </p:nvPr>
        </p:nvSpPr>
        <p:spPr>
          <a:xfrm>
            <a:off x="2171700" y="4495801"/>
            <a:ext cx="7848600" cy="1905000"/>
          </a:xfrm>
        </p:spPr>
        <p:txBody>
          <a:bodyPr/>
          <a:lstStyle/>
          <a:p>
            <a:r>
              <a:rPr lang="en-US" altLang="en-US" dirty="0"/>
              <a:t>O our mistress and </a:t>
            </a:r>
            <a:r>
              <a:rPr lang="en-US" altLang="en-US" dirty="0" err="1"/>
              <a:t>chieftess</a:t>
            </a:r>
            <a:r>
              <a:rPr lang="en-US" altLang="en-US" dirty="0"/>
              <a:t>!</a:t>
            </a:r>
          </a:p>
        </p:txBody>
      </p:sp>
    </p:spTree>
    <p:extLst>
      <p:ext uri="{BB962C8B-B14F-4D97-AF65-F5344CB8AC3E}">
        <p14:creationId xmlns:p14="http://schemas.microsoft.com/office/powerpoint/2010/main" val="660795992"/>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0" y="1219199"/>
            <a:ext cx="12192000" cy="11430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ar-SA" altLang="en-US" dirty="0"/>
              <a:t>إِنَّا تَوَجَّهْنَا </a:t>
            </a:r>
            <a:r>
              <a:rPr lang="ar-SA" altLang="en-US" dirty="0" err="1"/>
              <a:t>وَٱسْتَشْفَعْنَا</a:t>
            </a:r>
            <a:br>
              <a:rPr lang="en-US" altLang="en-US" dirty="0"/>
            </a:br>
            <a:r>
              <a:rPr lang="ar-SA" altLang="en-US" dirty="0"/>
              <a:t>وَتَوَسَّلْنَا بِكِ إِلَى ٱللَّهِ</a:t>
            </a:r>
          </a:p>
        </p:txBody>
      </p:sp>
      <p:sp>
        <p:nvSpPr>
          <p:cNvPr id="71683" name="Rectangle 3"/>
          <p:cNvSpPr>
            <a:spLocks noGrp="1" noChangeArrowheads="1"/>
          </p:cNvSpPr>
          <p:nvPr>
            <p:ph type="body" sz="quarter" idx="10"/>
          </p:nvPr>
        </p:nvSpPr>
        <p:spPr>
          <a:xfrm>
            <a:off x="2171700" y="4495801"/>
            <a:ext cx="7848600" cy="1905000"/>
          </a:xfrm>
        </p:spPr>
        <p:txBody>
          <a:bodyPr/>
          <a:lstStyle/>
          <a:p>
            <a:r>
              <a:rPr lang="en-US" altLang="en-US" dirty="0"/>
              <a:t>We are turning our faces toward you, seeking your intercession</a:t>
            </a:r>
          </a:p>
          <a:p>
            <a:r>
              <a:rPr lang="en-US" altLang="en-US" dirty="0"/>
              <a:t>and your advocacy for us before Allah;</a:t>
            </a:r>
          </a:p>
        </p:txBody>
      </p:sp>
    </p:spTree>
    <p:extLst>
      <p:ext uri="{BB962C8B-B14F-4D97-AF65-F5344CB8AC3E}">
        <p14:creationId xmlns:p14="http://schemas.microsoft.com/office/powerpoint/2010/main" val="1291629091"/>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0" y="1219199"/>
            <a:ext cx="12192000" cy="11430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ar-SA" altLang="en-US" dirty="0"/>
              <a:t>وَقَدَّمْنَاكِ بَيْنَ يَدَيْ حَاجَاتِنَا</a:t>
            </a:r>
            <a:endParaRPr lang="en-US" altLang="en-US" dirty="0"/>
          </a:p>
        </p:txBody>
      </p:sp>
      <p:sp>
        <p:nvSpPr>
          <p:cNvPr id="71683" name="Rectangle 3"/>
          <p:cNvSpPr>
            <a:spLocks noGrp="1" noChangeArrowheads="1"/>
          </p:cNvSpPr>
          <p:nvPr>
            <p:ph type="body" sz="quarter" idx="10"/>
          </p:nvPr>
        </p:nvSpPr>
        <p:spPr>
          <a:xfrm>
            <a:off x="2171700" y="4495801"/>
            <a:ext cx="7848600" cy="1905000"/>
          </a:xfrm>
        </p:spPr>
        <p:txBody>
          <a:bodyPr/>
          <a:lstStyle/>
          <a:p>
            <a:r>
              <a:rPr lang="en-US" altLang="en-US" dirty="0"/>
              <a:t>and we are presenting you [as our intermediary] for the settlement of our needs.</a:t>
            </a:r>
          </a:p>
        </p:txBody>
      </p:sp>
    </p:spTree>
    <p:extLst>
      <p:ext uri="{BB962C8B-B14F-4D97-AF65-F5344CB8AC3E}">
        <p14:creationId xmlns:p14="http://schemas.microsoft.com/office/powerpoint/2010/main" val="1889383141"/>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0" y="1219199"/>
            <a:ext cx="12192000" cy="11430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ar-SA" altLang="en-US" dirty="0"/>
              <a:t>يَا وَجِيهَةً عِنْدَ </a:t>
            </a:r>
            <a:r>
              <a:rPr lang="ar-SA" altLang="en-US" dirty="0" err="1"/>
              <a:t>ٱللَّهِ</a:t>
            </a:r>
            <a:br>
              <a:rPr lang="en-US" altLang="en-US" dirty="0"/>
            </a:br>
            <a:r>
              <a:rPr lang="ar-SA" altLang="en-US" dirty="0" err="1"/>
              <a:t>إِشْفَعِي</a:t>
            </a:r>
            <a:r>
              <a:rPr lang="ar-SA" altLang="en-US" dirty="0"/>
              <a:t> لَنَا عِنْدَ ٱللَّهِ</a:t>
            </a:r>
          </a:p>
        </p:txBody>
      </p:sp>
      <p:sp>
        <p:nvSpPr>
          <p:cNvPr id="71683" name="Rectangle 3"/>
          <p:cNvSpPr>
            <a:spLocks noGrp="1" noChangeArrowheads="1"/>
          </p:cNvSpPr>
          <p:nvPr>
            <p:ph type="body" sz="quarter" idx="10"/>
          </p:nvPr>
        </p:nvSpPr>
        <p:spPr>
          <a:xfrm>
            <a:off x="2171700" y="4495801"/>
            <a:ext cx="7848600" cy="1905000"/>
          </a:xfrm>
        </p:spPr>
        <p:txBody>
          <a:bodyPr/>
          <a:lstStyle/>
          <a:p>
            <a:r>
              <a:rPr lang="en-US" altLang="en-US" dirty="0"/>
              <a:t>O well-esteemed with Allah,</a:t>
            </a:r>
          </a:p>
          <a:p>
            <a:r>
              <a:rPr lang="en-US" altLang="en-US" dirty="0"/>
              <a:t>please intercede for us before Allah.</a:t>
            </a:r>
          </a:p>
        </p:txBody>
      </p:sp>
    </p:spTree>
    <p:extLst>
      <p:ext uri="{BB962C8B-B14F-4D97-AF65-F5344CB8AC3E}">
        <p14:creationId xmlns:p14="http://schemas.microsoft.com/office/powerpoint/2010/main" val="3560323177"/>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0" y="1219199"/>
            <a:ext cx="12192000" cy="11430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ar-SA" altLang="en-US" dirty="0"/>
              <a:t>يَا أَبَا مُحَمَّدٍ</a:t>
            </a:r>
            <a:br>
              <a:rPr lang="en-US" altLang="en-US" dirty="0"/>
            </a:br>
            <a:r>
              <a:rPr lang="ar-SA" altLang="en-US" dirty="0"/>
              <a:t>يَا حَسَنَ بْنَ عَلِيٍّ</a:t>
            </a:r>
          </a:p>
        </p:txBody>
      </p:sp>
      <p:sp>
        <p:nvSpPr>
          <p:cNvPr id="71683" name="Rectangle 3"/>
          <p:cNvSpPr>
            <a:spLocks noGrp="1" noChangeArrowheads="1"/>
          </p:cNvSpPr>
          <p:nvPr>
            <p:ph type="body" sz="quarter" idx="10"/>
          </p:nvPr>
        </p:nvSpPr>
        <p:spPr>
          <a:xfrm>
            <a:off x="2171700" y="4495801"/>
            <a:ext cx="7848600" cy="1905000"/>
          </a:xfrm>
        </p:spPr>
        <p:txBody>
          <a:bodyPr/>
          <a:lstStyle/>
          <a:p>
            <a:r>
              <a:rPr lang="en-US" altLang="en-US" dirty="0"/>
              <a:t>O </a:t>
            </a:r>
            <a:r>
              <a:rPr lang="en-US" altLang="en-US" dirty="0" err="1"/>
              <a:t>Abū-Muḥammad</a:t>
            </a:r>
            <a:r>
              <a:rPr lang="en-US" altLang="en-US" dirty="0"/>
              <a:t>!</a:t>
            </a:r>
          </a:p>
          <a:p>
            <a:r>
              <a:rPr lang="en-US" altLang="en-US" dirty="0"/>
              <a:t>O Hasan the son of `</a:t>
            </a:r>
            <a:r>
              <a:rPr lang="en-US" altLang="en-US" dirty="0" err="1"/>
              <a:t>Alī</a:t>
            </a:r>
            <a:r>
              <a:rPr lang="en-US" altLang="en-US" dirty="0"/>
              <a:t>!</a:t>
            </a:r>
          </a:p>
        </p:txBody>
      </p:sp>
    </p:spTree>
    <p:extLst>
      <p:ext uri="{BB962C8B-B14F-4D97-AF65-F5344CB8AC3E}">
        <p14:creationId xmlns:p14="http://schemas.microsoft.com/office/powerpoint/2010/main" val="25926356"/>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0" y="1219199"/>
            <a:ext cx="12192000" cy="11430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ar-SA" altLang="en-US" dirty="0"/>
              <a:t>أَيُّهَا </a:t>
            </a:r>
            <a:r>
              <a:rPr lang="ar-SA" altLang="en-US" dirty="0" err="1"/>
              <a:t>ٱلْمجْتَبىٰ</a:t>
            </a:r>
            <a:br>
              <a:rPr lang="ar-SA" altLang="en-US" dirty="0"/>
            </a:br>
            <a:r>
              <a:rPr lang="ar-SA" altLang="en-US" dirty="0"/>
              <a:t>يَا بْنَ رَسُولِ ٱللَّهِ</a:t>
            </a:r>
          </a:p>
        </p:txBody>
      </p:sp>
      <p:sp>
        <p:nvSpPr>
          <p:cNvPr id="71683" name="Rectangle 3"/>
          <p:cNvSpPr>
            <a:spLocks noGrp="1" noChangeArrowheads="1"/>
          </p:cNvSpPr>
          <p:nvPr>
            <p:ph type="body" sz="quarter" idx="10"/>
          </p:nvPr>
        </p:nvSpPr>
        <p:spPr>
          <a:xfrm>
            <a:off x="2171700" y="4495801"/>
            <a:ext cx="7848600" cy="1905000"/>
          </a:xfrm>
        </p:spPr>
        <p:txBody>
          <a:bodyPr/>
          <a:lstStyle/>
          <a:p>
            <a:r>
              <a:rPr lang="en-US" altLang="en-US" dirty="0"/>
              <a:t>O well-Chosen one!</a:t>
            </a:r>
          </a:p>
          <a:p>
            <a:r>
              <a:rPr lang="en-US" altLang="en-US" dirty="0"/>
              <a:t>O son of Allah’s Messenger!</a:t>
            </a:r>
          </a:p>
        </p:txBody>
      </p:sp>
    </p:spTree>
    <p:extLst>
      <p:ext uri="{BB962C8B-B14F-4D97-AF65-F5344CB8AC3E}">
        <p14:creationId xmlns:p14="http://schemas.microsoft.com/office/powerpoint/2010/main" val="199344147"/>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0" y="1219199"/>
            <a:ext cx="12192000" cy="11430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ar-SA" altLang="en-US" dirty="0"/>
              <a:t>يَا حُجَّةَ </a:t>
            </a:r>
            <a:r>
              <a:rPr lang="ar-SA" altLang="en-US" dirty="0" err="1"/>
              <a:t>ٱللَّهِ</a:t>
            </a:r>
            <a:r>
              <a:rPr lang="ar-SA" altLang="en-US" dirty="0"/>
              <a:t> عَلٰى خَلْقِهِ</a:t>
            </a:r>
            <a:r>
              <a:rPr lang="en-US" altLang="en-US" dirty="0"/>
              <a:t> </a:t>
            </a:r>
            <a:endParaRPr lang="ar-SA" altLang="en-US" dirty="0"/>
          </a:p>
        </p:txBody>
      </p:sp>
      <p:sp>
        <p:nvSpPr>
          <p:cNvPr id="71683" name="Rectangle 3"/>
          <p:cNvSpPr>
            <a:spLocks noGrp="1" noChangeArrowheads="1"/>
          </p:cNvSpPr>
          <p:nvPr>
            <p:ph type="body" sz="quarter" idx="10"/>
          </p:nvPr>
        </p:nvSpPr>
        <p:spPr>
          <a:xfrm>
            <a:off x="2171700" y="4495801"/>
            <a:ext cx="7848600" cy="1905000"/>
          </a:xfrm>
        </p:spPr>
        <p:txBody>
          <a:bodyPr/>
          <a:lstStyle/>
          <a:p>
            <a:r>
              <a:rPr lang="en-US" altLang="en-US" dirty="0"/>
              <a:t>O Allah’s Argument against His creatures!</a:t>
            </a:r>
          </a:p>
        </p:txBody>
      </p:sp>
    </p:spTree>
    <p:extLst>
      <p:ext uri="{BB962C8B-B14F-4D97-AF65-F5344CB8AC3E}">
        <p14:creationId xmlns:p14="http://schemas.microsoft.com/office/powerpoint/2010/main" val="3358168999"/>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بِسْمِ اللّٰهِ الرَّحْمٰنِ الرَّحِيمِ</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In the Name of </a:t>
            </a:r>
            <a:r>
              <a:rPr lang="en-US" dirty="0" err="1"/>
              <a:t>Alláh</a:t>
            </a:r>
            <a:r>
              <a:rPr lang="en-US" dirty="0"/>
              <a:t>, </a:t>
            </a:r>
          </a:p>
          <a:p>
            <a:r>
              <a:rPr lang="en-US" dirty="0"/>
              <a:t>the All-beneficent, the All-merciful. </a:t>
            </a:r>
          </a:p>
        </p:txBody>
      </p:sp>
    </p:spTree>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0" y="1219199"/>
            <a:ext cx="12192000" cy="11430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ar-SA" altLang="en-US" dirty="0"/>
              <a:t>يَا سَيِّدَنَا وَمَوْلاَنَا</a:t>
            </a:r>
          </a:p>
        </p:txBody>
      </p:sp>
      <p:sp>
        <p:nvSpPr>
          <p:cNvPr id="71683" name="Rectangle 3"/>
          <p:cNvSpPr>
            <a:spLocks noGrp="1" noChangeArrowheads="1"/>
          </p:cNvSpPr>
          <p:nvPr>
            <p:ph type="body" sz="quarter" idx="10"/>
          </p:nvPr>
        </p:nvSpPr>
        <p:spPr>
          <a:xfrm>
            <a:off x="2171700" y="4495801"/>
            <a:ext cx="7848600" cy="1905000"/>
          </a:xfrm>
        </p:spPr>
        <p:txBody>
          <a:bodyPr/>
          <a:lstStyle/>
          <a:p>
            <a:r>
              <a:rPr lang="en-US" altLang="en-US" dirty="0"/>
              <a:t>O our master and chief!</a:t>
            </a:r>
          </a:p>
        </p:txBody>
      </p:sp>
    </p:spTree>
    <p:extLst>
      <p:ext uri="{BB962C8B-B14F-4D97-AF65-F5344CB8AC3E}">
        <p14:creationId xmlns:p14="http://schemas.microsoft.com/office/powerpoint/2010/main" val="2225875670"/>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0" y="1219199"/>
            <a:ext cx="12192000" cy="11430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ar-SA" altLang="en-US" dirty="0"/>
              <a:t>إِنَّا تَوَجَّهْنَا وَٱسْتَشْفَعْنَا</a:t>
            </a:r>
            <a:endParaRPr lang="en-US" altLang="en-US" dirty="0"/>
          </a:p>
        </p:txBody>
      </p:sp>
      <p:sp>
        <p:nvSpPr>
          <p:cNvPr id="71683" name="Rectangle 3"/>
          <p:cNvSpPr>
            <a:spLocks noGrp="1" noChangeArrowheads="1"/>
          </p:cNvSpPr>
          <p:nvPr>
            <p:ph type="body" sz="quarter" idx="10"/>
          </p:nvPr>
        </p:nvSpPr>
        <p:spPr>
          <a:xfrm>
            <a:off x="2171700" y="4495801"/>
            <a:ext cx="7848600" cy="1905000"/>
          </a:xfrm>
        </p:spPr>
        <p:txBody>
          <a:bodyPr/>
          <a:lstStyle/>
          <a:p>
            <a:r>
              <a:rPr lang="en-US" altLang="en-US" dirty="0"/>
              <a:t>We are turning our faces toward you, seeking your intercession</a:t>
            </a:r>
          </a:p>
        </p:txBody>
      </p:sp>
    </p:spTree>
    <p:extLst>
      <p:ext uri="{BB962C8B-B14F-4D97-AF65-F5344CB8AC3E}">
        <p14:creationId xmlns:p14="http://schemas.microsoft.com/office/powerpoint/2010/main" val="413804503"/>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0" y="1219199"/>
            <a:ext cx="12192000" cy="11430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ar-SA" altLang="en-US" dirty="0"/>
              <a:t>وَتَوَسَّلْنَا بِكَ إِلَى ٱللَّهِ</a:t>
            </a:r>
            <a:endParaRPr lang="en-US" altLang="en-US" dirty="0"/>
          </a:p>
        </p:txBody>
      </p:sp>
      <p:sp>
        <p:nvSpPr>
          <p:cNvPr id="71683" name="Rectangle 3"/>
          <p:cNvSpPr>
            <a:spLocks noGrp="1" noChangeArrowheads="1"/>
          </p:cNvSpPr>
          <p:nvPr>
            <p:ph type="body" sz="quarter" idx="10"/>
          </p:nvPr>
        </p:nvSpPr>
        <p:spPr>
          <a:xfrm>
            <a:off x="2171700" y="4495801"/>
            <a:ext cx="7848600" cy="1905000"/>
          </a:xfrm>
        </p:spPr>
        <p:txBody>
          <a:bodyPr/>
          <a:lstStyle/>
          <a:p>
            <a:r>
              <a:rPr lang="en-US" altLang="en-US" dirty="0"/>
              <a:t>and your advocacy for us before Allah;</a:t>
            </a:r>
          </a:p>
        </p:txBody>
      </p:sp>
    </p:spTree>
    <p:extLst>
      <p:ext uri="{BB962C8B-B14F-4D97-AF65-F5344CB8AC3E}">
        <p14:creationId xmlns:p14="http://schemas.microsoft.com/office/powerpoint/2010/main" val="3399071795"/>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0" y="1219199"/>
            <a:ext cx="12192000" cy="11430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ar-SA" altLang="en-US" dirty="0"/>
              <a:t>وَقَدَّمْنَاكَ بَيْنَ يَدَيْ حَاجَاتِنَا</a:t>
            </a:r>
            <a:endParaRPr lang="en-US" altLang="en-US" dirty="0"/>
          </a:p>
        </p:txBody>
      </p:sp>
      <p:sp>
        <p:nvSpPr>
          <p:cNvPr id="71683" name="Rectangle 3"/>
          <p:cNvSpPr>
            <a:spLocks noGrp="1" noChangeArrowheads="1"/>
          </p:cNvSpPr>
          <p:nvPr>
            <p:ph type="body" sz="quarter" idx="10"/>
          </p:nvPr>
        </p:nvSpPr>
        <p:spPr>
          <a:xfrm>
            <a:off x="2171700" y="4495801"/>
            <a:ext cx="7848600" cy="1905000"/>
          </a:xfrm>
        </p:spPr>
        <p:txBody>
          <a:bodyPr/>
          <a:lstStyle/>
          <a:p>
            <a:r>
              <a:rPr lang="en-US" altLang="en-US" dirty="0"/>
              <a:t>and we are presenting you [as our intermediary] for the settlement of our needs.</a:t>
            </a:r>
          </a:p>
        </p:txBody>
      </p:sp>
    </p:spTree>
    <p:extLst>
      <p:ext uri="{BB962C8B-B14F-4D97-AF65-F5344CB8AC3E}">
        <p14:creationId xmlns:p14="http://schemas.microsoft.com/office/powerpoint/2010/main" val="2225402577"/>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0" y="1219199"/>
            <a:ext cx="12192000" cy="11430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ar-SA" altLang="en-US" dirty="0"/>
              <a:t>يَا وَجِيهاً عِنْدَ </a:t>
            </a:r>
            <a:r>
              <a:rPr lang="ar-SA" altLang="en-US" dirty="0" err="1"/>
              <a:t>ٱللَّهِ</a:t>
            </a:r>
            <a:br>
              <a:rPr lang="en-US" altLang="en-US" dirty="0"/>
            </a:br>
            <a:r>
              <a:rPr lang="ar-SA" altLang="en-US" dirty="0" err="1"/>
              <a:t>إِشْفَعْ</a:t>
            </a:r>
            <a:r>
              <a:rPr lang="ar-SA" altLang="en-US" dirty="0"/>
              <a:t> لَنَا عِنْدَ ٱللَّهِ</a:t>
            </a:r>
            <a:endParaRPr lang="en-US" altLang="en-US" dirty="0"/>
          </a:p>
        </p:txBody>
      </p:sp>
      <p:sp>
        <p:nvSpPr>
          <p:cNvPr id="71683" name="Rectangle 3"/>
          <p:cNvSpPr>
            <a:spLocks noGrp="1" noChangeArrowheads="1"/>
          </p:cNvSpPr>
          <p:nvPr>
            <p:ph type="body" sz="quarter" idx="10"/>
          </p:nvPr>
        </p:nvSpPr>
        <p:spPr>
          <a:xfrm>
            <a:off x="2171700" y="4495801"/>
            <a:ext cx="7848600" cy="1905000"/>
          </a:xfrm>
        </p:spPr>
        <p:txBody>
          <a:bodyPr/>
          <a:lstStyle/>
          <a:p>
            <a:r>
              <a:rPr lang="en-US" altLang="en-US" dirty="0"/>
              <a:t>O well-esteemed with Allah,</a:t>
            </a:r>
          </a:p>
          <a:p>
            <a:r>
              <a:rPr lang="en-US" altLang="en-US" dirty="0"/>
              <a:t>please intercede for us before Allah.</a:t>
            </a:r>
          </a:p>
        </p:txBody>
      </p:sp>
    </p:spTree>
    <p:extLst>
      <p:ext uri="{BB962C8B-B14F-4D97-AF65-F5344CB8AC3E}">
        <p14:creationId xmlns:p14="http://schemas.microsoft.com/office/powerpoint/2010/main" val="579408900"/>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0" y="1219199"/>
            <a:ext cx="12192000" cy="11430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ar-SA" altLang="en-US" dirty="0"/>
              <a:t>يَا أَبَا عَبْدِ </a:t>
            </a:r>
            <a:r>
              <a:rPr lang="ar-SA" altLang="en-US" dirty="0" err="1"/>
              <a:t>ٱللَّهِ</a:t>
            </a:r>
            <a:br>
              <a:rPr lang="en-US" altLang="en-US" dirty="0"/>
            </a:br>
            <a:r>
              <a:rPr lang="ar-SA" altLang="en-US" dirty="0"/>
              <a:t>يَا حُسَيْنَ بْنَ عَلِيٍّ</a:t>
            </a:r>
          </a:p>
        </p:txBody>
      </p:sp>
      <p:sp>
        <p:nvSpPr>
          <p:cNvPr id="71683" name="Rectangle 3"/>
          <p:cNvSpPr>
            <a:spLocks noGrp="1" noChangeArrowheads="1"/>
          </p:cNvSpPr>
          <p:nvPr>
            <p:ph type="body" sz="quarter" idx="10"/>
          </p:nvPr>
        </p:nvSpPr>
        <p:spPr>
          <a:xfrm>
            <a:off x="2171700" y="4495801"/>
            <a:ext cx="7848600" cy="1905000"/>
          </a:xfrm>
        </p:spPr>
        <p:txBody>
          <a:bodyPr/>
          <a:lstStyle/>
          <a:p>
            <a:r>
              <a:rPr lang="en-US" altLang="en-US" dirty="0"/>
              <a:t>O </a:t>
            </a:r>
            <a:r>
              <a:rPr lang="en-US" altLang="en-US" dirty="0" err="1"/>
              <a:t>Abū</a:t>
            </a:r>
            <a:r>
              <a:rPr lang="en-US" altLang="en-US" dirty="0"/>
              <a:t>-`</a:t>
            </a:r>
            <a:r>
              <a:rPr lang="en-US" altLang="en-US" dirty="0" err="1"/>
              <a:t>Abdullāh</a:t>
            </a:r>
            <a:r>
              <a:rPr lang="en-US" altLang="en-US" dirty="0"/>
              <a:t>!</a:t>
            </a:r>
          </a:p>
          <a:p>
            <a:r>
              <a:rPr lang="en-US" altLang="en-US" dirty="0"/>
              <a:t>O </a:t>
            </a:r>
            <a:r>
              <a:rPr lang="en-US" altLang="en-US" dirty="0" err="1"/>
              <a:t>Husayn</a:t>
            </a:r>
            <a:r>
              <a:rPr lang="en-US" altLang="en-US" dirty="0"/>
              <a:t> the son of `</a:t>
            </a:r>
            <a:r>
              <a:rPr lang="en-US" altLang="en-US" dirty="0" err="1"/>
              <a:t>Alī</a:t>
            </a:r>
            <a:r>
              <a:rPr lang="en-US" altLang="en-US" dirty="0"/>
              <a:t>!</a:t>
            </a:r>
          </a:p>
        </p:txBody>
      </p:sp>
    </p:spTree>
    <p:extLst>
      <p:ext uri="{BB962C8B-B14F-4D97-AF65-F5344CB8AC3E}">
        <p14:creationId xmlns:p14="http://schemas.microsoft.com/office/powerpoint/2010/main" val="204030842"/>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0" y="1219199"/>
            <a:ext cx="12192000" cy="11430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ar-SA" altLang="en-US" dirty="0"/>
              <a:t>أَيُّهَا </a:t>
            </a:r>
            <a:r>
              <a:rPr lang="ar-SA" altLang="en-US" dirty="0" err="1"/>
              <a:t>ٱلشَّهِيدُ</a:t>
            </a:r>
            <a:br>
              <a:rPr lang="en-US" altLang="en-US" dirty="0"/>
            </a:br>
            <a:r>
              <a:rPr lang="ar-SA" altLang="en-US" dirty="0"/>
              <a:t>يَا بْنَ رَسُولِ ٱللَّهِ</a:t>
            </a:r>
          </a:p>
        </p:txBody>
      </p:sp>
      <p:sp>
        <p:nvSpPr>
          <p:cNvPr id="71683" name="Rectangle 3"/>
          <p:cNvSpPr>
            <a:spLocks noGrp="1" noChangeArrowheads="1"/>
          </p:cNvSpPr>
          <p:nvPr>
            <p:ph type="body" sz="quarter" idx="10"/>
          </p:nvPr>
        </p:nvSpPr>
        <p:spPr>
          <a:xfrm>
            <a:off x="2171700" y="4495801"/>
            <a:ext cx="7848600" cy="1905000"/>
          </a:xfrm>
        </p:spPr>
        <p:txBody>
          <a:bodyPr/>
          <a:lstStyle/>
          <a:p>
            <a:r>
              <a:rPr lang="en-US" altLang="en-US" dirty="0"/>
              <a:t>O Martyr!</a:t>
            </a:r>
          </a:p>
          <a:p>
            <a:r>
              <a:rPr lang="en-US" altLang="en-US" dirty="0"/>
              <a:t>O son of Allah’s Messenger!</a:t>
            </a:r>
          </a:p>
        </p:txBody>
      </p:sp>
    </p:spTree>
    <p:extLst>
      <p:ext uri="{BB962C8B-B14F-4D97-AF65-F5344CB8AC3E}">
        <p14:creationId xmlns:p14="http://schemas.microsoft.com/office/powerpoint/2010/main" val="2296234252"/>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0" y="1219199"/>
            <a:ext cx="12192000" cy="11430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ar-SA" altLang="en-US" dirty="0"/>
              <a:t>يَا حُجَّةَ </a:t>
            </a:r>
            <a:r>
              <a:rPr lang="ar-SA" altLang="en-US" dirty="0" err="1"/>
              <a:t>ٱللَّهِ</a:t>
            </a:r>
            <a:r>
              <a:rPr lang="ar-SA" altLang="en-US" dirty="0"/>
              <a:t> عَلٰى خَلْقِهِ</a:t>
            </a:r>
          </a:p>
        </p:txBody>
      </p:sp>
      <p:sp>
        <p:nvSpPr>
          <p:cNvPr id="71683" name="Rectangle 3"/>
          <p:cNvSpPr>
            <a:spLocks noGrp="1" noChangeArrowheads="1"/>
          </p:cNvSpPr>
          <p:nvPr>
            <p:ph type="body" sz="quarter" idx="10"/>
          </p:nvPr>
        </p:nvSpPr>
        <p:spPr>
          <a:xfrm>
            <a:off x="2171700" y="4495801"/>
            <a:ext cx="7848600" cy="1905000"/>
          </a:xfrm>
        </p:spPr>
        <p:txBody>
          <a:bodyPr/>
          <a:lstStyle/>
          <a:p>
            <a:r>
              <a:rPr lang="en-US" altLang="en-US" dirty="0"/>
              <a:t>O Allah’s Argument against His creatures!</a:t>
            </a:r>
          </a:p>
        </p:txBody>
      </p:sp>
    </p:spTree>
    <p:extLst>
      <p:ext uri="{BB962C8B-B14F-4D97-AF65-F5344CB8AC3E}">
        <p14:creationId xmlns:p14="http://schemas.microsoft.com/office/powerpoint/2010/main" val="1096057046"/>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0" y="1219199"/>
            <a:ext cx="12192000" cy="11430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ar-SA" altLang="en-US" dirty="0"/>
              <a:t>يَا سَيِّدَنَا وَمَوْلاَنَا</a:t>
            </a:r>
          </a:p>
        </p:txBody>
      </p:sp>
      <p:sp>
        <p:nvSpPr>
          <p:cNvPr id="71683" name="Rectangle 3"/>
          <p:cNvSpPr>
            <a:spLocks noGrp="1" noChangeArrowheads="1"/>
          </p:cNvSpPr>
          <p:nvPr>
            <p:ph type="body" sz="quarter" idx="10"/>
          </p:nvPr>
        </p:nvSpPr>
        <p:spPr>
          <a:xfrm>
            <a:off x="2171700" y="4495801"/>
            <a:ext cx="7848600" cy="1905000"/>
          </a:xfrm>
        </p:spPr>
        <p:txBody>
          <a:bodyPr/>
          <a:lstStyle/>
          <a:p>
            <a:r>
              <a:rPr lang="en-US" altLang="en-US" dirty="0"/>
              <a:t>O our master and chief!</a:t>
            </a:r>
          </a:p>
        </p:txBody>
      </p:sp>
    </p:spTree>
    <p:extLst>
      <p:ext uri="{BB962C8B-B14F-4D97-AF65-F5344CB8AC3E}">
        <p14:creationId xmlns:p14="http://schemas.microsoft.com/office/powerpoint/2010/main" val="597612087"/>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0" y="1219199"/>
            <a:ext cx="12192000" cy="11430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ar-SA" altLang="en-US" dirty="0"/>
              <a:t>إِنَّا تَوَجَّهْنَا وَٱسْتَشْفَعْنَا</a:t>
            </a:r>
            <a:endParaRPr lang="en-US" altLang="en-US" dirty="0"/>
          </a:p>
        </p:txBody>
      </p:sp>
      <p:sp>
        <p:nvSpPr>
          <p:cNvPr id="71683" name="Rectangle 3"/>
          <p:cNvSpPr>
            <a:spLocks noGrp="1" noChangeArrowheads="1"/>
          </p:cNvSpPr>
          <p:nvPr>
            <p:ph type="body" sz="quarter" idx="10"/>
          </p:nvPr>
        </p:nvSpPr>
        <p:spPr>
          <a:xfrm>
            <a:off x="2171700" y="4495801"/>
            <a:ext cx="7848600" cy="1905000"/>
          </a:xfrm>
        </p:spPr>
        <p:txBody>
          <a:bodyPr/>
          <a:lstStyle/>
          <a:p>
            <a:r>
              <a:rPr lang="en-US" altLang="en-US" dirty="0"/>
              <a:t>We are turning our faces toward you, seeking your intercession</a:t>
            </a:r>
          </a:p>
        </p:txBody>
      </p:sp>
    </p:spTree>
    <p:extLst>
      <p:ext uri="{BB962C8B-B14F-4D97-AF65-F5344CB8AC3E}">
        <p14:creationId xmlns:p14="http://schemas.microsoft.com/office/powerpoint/2010/main" val="2845739409"/>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0" y="1219199"/>
            <a:ext cx="12192000" cy="11430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ar-SA" altLang="en-US" dirty="0"/>
              <a:t>اَللَّهُمَّ إِنِّي أَسْالُكَ وَأَتَوَجَّهُ إِلَيْكَ</a:t>
            </a:r>
            <a:endParaRPr lang="en-US" altLang="en-US" dirty="0"/>
          </a:p>
        </p:txBody>
      </p:sp>
      <p:sp>
        <p:nvSpPr>
          <p:cNvPr id="71683" name="Rectangle 3"/>
          <p:cNvSpPr>
            <a:spLocks noGrp="1" noChangeArrowheads="1"/>
          </p:cNvSpPr>
          <p:nvPr>
            <p:ph type="body" sz="quarter" idx="10"/>
          </p:nvPr>
        </p:nvSpPr>
        <p:spPr>
          <a:xfrm>
            <a:off x="2171700" y="4495801"/>
            <a:ext cx="7848600" cy="1905000"/>
          </a:xfrm>
        </p:spPr>
        <p:txBody>
          <a:bodyPr/>
          <a:lstStyle/>
          <a:p>
            <a:r>
              <a:rPr lang="en-US" altLang="en-US" dirty="0"/>
              <a:t>O Allah, I beseech You and turn my face toward You</a:t>
            </a:r>
          </a:p>
        </p:txBody>
      </p:sp>
    </p:spTree>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0" y="1219199"/>
            <a:ext cx="12192000" cy="11430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ar-SA" altLang="en-US" dirty="0"/>
              <a:t>وَتَوَسَّلْنَا بِكَ إِلَى ٱللَّهِ</a:t>
            </a:r>
            <a:endParaRPr lang="en-US" altLang="en-US" dirty="0"/>
          </a:p>
        </p:txBody>
      </p:sp>
      <p:sp>
        <p:nvSpPr>
          <p:cNvPr id="71683" name="Rectangle 3"/>
          <p:cNvSpPr>
            <a:spLocks noGrp="1" noChangeArrowheads="1"/>
          </p:cNvSpPr>
          <p:nvPr>
            <p:ph type="body" sz="quarter" idx="10"/>
          </p:nvPr>
        </p:nvSpPr>
        <p:spPr>
          <a:xfrm>
            <a:off x="2171700" y="4495801"/>
            <a:ext cx="7848600" cy="1905000"/>
          </a:xfrm>
        </p:spPr>
        <p:txBody>
          <a:bodyPr/>
          <a:lstStyle/>
          <a:p>
            <a:r>
              <a:rPr lang="en-US" altLang="en-US" dirty="0"/>
              <a:t>and your advocacy for us before Allah;</a:t>
            </a:r>
          </a:p>
        </p:txBody>
      </p:sp>
    </p:spTree>
    <p:extLst>
      <p:ext uri="{BB962C8B-B14F-4D97-AF65-F5344CB8AC3E}">
        <p14:creationId xmlns:p14="http://schemas.microsoft.com/office/powerpoint/2010/main" val="2470590894"/>
      </p:ext>
    </p:extLst>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0" y="1219199"/>
            <a:ext cx="12192000" cy="11430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ar-SA" altLang="en-US" dirty="0"/>
              <a:t>وَقَدَّمْنَاكَ بَيْنَ يَدَيْ حَاجَاتِنَا</a:t>
            </a:r>
            <a:endParaRPr lang="en-US" altLang="en-US" dirty="0"/>
          </a:p>
        </p:txBody>
      </p:sp>
      <p:sp>
        <p:nvSpPr>
          <p:cNvPr id="71683" name="Rectangle 3"/>
          <p:cNvSpPr>
            <a:spLocks noGrp="1" noChangeArrowheads="1"/>
          </p:cNvSpPr>
          <p:nvPr>
            <p:ph type="body" sz="quarter" idx="10"/>
          </p:nvPr>
        </p:nvSpPr>
        <p:spPr>
          <a:xfrm>
            <a:off x="2171700" y="4495801"/>
            <a:ext cx="7848600" cy="1905000"/>
          </a:xfrm>
        </p:spPr>
        <p:txBody>
          <a:bodyPr/>
          <a:lstStyle/>
          <a:p>
            <a:r>
              <a:rPr lang="en-US" altLang="en-US" dirty="0"/>
              <a:t>and we are presenting you [as our intermediary] for the settlement of our needs.</a:t>
            </a:r>
          </a:p>
        </p:txBody>
      </p:sp>
    </p:spTree>
    <p:extLst>
      <p:ext uri="{BB962C8B-B14F-4D97-AF65-F5344CB8AC3E}">
        <p14:creationId xmlns:p14="http://schemas.microsoft.com/office/powerpoint/2010/main" val="179540236"/>
      </p:ext>
    </p:extLst>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0" y="1219199"/>
            <a:ext cx="12192000" cy="11430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ar-SA" altLang="en-US" dirty="0"/>
              <a:t>يَا وَجِيهاً عِنْدَ </a:t>
            </a:r>
            <a:r>
              <a:rPr lang="ar-SA" altLang="en-US" dirty="0" err="1"/>
              <a:t>ٱللَّهِ</a:t>
            </a:r>
            <a:br>
              <a:rPr lang="en-US" altLang="en-US" dirty="0"/>
            </a:br>
            <a:r>
              <a:rPr lang="ar-SA" altLang="en-US" dirty="0" err="1"/>
              <a:t>إِشْفَعْ</a:t>
            </a:r>
            <a:r>
              <a:rPr lang="ar-SA" altLang="en-US" dirty="0"/>
              <a:t> لَنَا عِنْدَ ٱللَّهِ</a:t>
            </a:r>
            <a:endParaRPr lang="en-US" altLang="en-US" dirty="0"/>
          </a:p>
        </p:txBody>
      </p:sp>
      <p:sp>
        <p:nvSpPr>
          <p:cNvPr id="71683" name="Rectangle 3"/>
          <p:cNvSpPr>
            <a:spLocks noGrp="1" noChangeArrowheads="1"/>
          </p:cNvSpPr>
          <p:nvPr>
            <p:ph type="body" sz="quarter" idx="10"/>
          </p:nvPr>
        </p:nvSpPr>
        <p:spPr>
          <a:xfrm>
            <a:off x="2171700" y="4495801"/>
            <a:ext cx="7848600" cy="1905000"/>
          </a:xfrm>
        </p:spPr>
        <p:txBody>
          <a:bodyPr/>
          <a:lstStyle/>
          <a:p>
            <a:r>
              <a:rPr lang="en-US" altLang="en-US" dirty="0"/>
              <a:t>O well-esteemed with Allah,</a:t>
            </a:r>
          </a:p>
          <a:p>
            <a:r>
              <a:rPr lang="en-US" altLang="en-US" dirty="0"/>
              <a:t>please intercede for us before Allah.</a:t>
            </a:r>
          </a:p>
        </p:txBody>
      </p:sp>
    </p:spTree>
    <p:extLst>
      <p:ext uri="{BB962C8B-B14F-4D97-AF65-F5344CB8AC3E}">
        <p14:creationId xmlns:p14="http://schemas.microsoft.com/office/powerpoint/2010/main" val="2603395912"/>
      </p:ext>
    </p:extLst>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0" y="1219199"/>
            <a:ext cx="12192000" cy="11430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ar-SA" altLang="en-US" dirty="0"/>
              <a:t>يَا أَبَا </a:t>
            </a:r>
            <a:r>
              <a:rPr lang="ar-SA" altLang="en-US" dirty="0" err="1"/>
              <a:t>ٱلْحَسَنِ</a:t>
            </a:r>
            <a:br>
              <a:rPr lang="en-US" altLang="en-US" dirty="0"/>
            </a:br>
            <a:r>
              <a:rPr lang="ar-SA" altLang="en-US" dirty="0"/>
              <a:t>يَا عَلِىَّ بْنَ ٱلْحُسَيْنِ</a:t>
            </a:r>
          </a:p>
        </p:txBody>
      </p:sp>
      <p:sp>
        <p:nvSpPr>
          <p:cNvPr id="71683" name="Rectangle 3"/>
          <p:cNvSpPr>
            <a:spLocks noGrp="1" noChangeArrowheads="1"/>
          </p:cNvSpPr>
          <p:nvPr>
            <p:ph type="body" sz="quarter" idx="10"/>
          </p:nvPr>
        </p:nvSpPr>
        <p:spPr>
          <a:xfrm>
            <a:off x="2171700" y="4495801"/>
            <a:ext cx="7848600" cy="1905000"/>
          </a:xfrm>
        </p:spPr>
        <p:txBody>
          <a:bodyPr/>
          <a:lstStyle/>
          <a:p>
            <a:r>
              <a:rPr lang="en-US" altLang="en-US" dirty="0"/>
              <a:t>O </a:t>
            </a:r>
            <a:r>
              <a:rPr lang="en-US" altLang="en-US" dirty="0" err="1"/>
              <a:t>Abū’l</a:t>
            </a:r>
            <a:r>
              <a:rPr lang="en-US" altLang="en-US" dirty="0"/>
              <a:t>-Hasan!</a:t>
            </a:r>
          </a:p>
          <a:p>
            <a:r>
              <a:rPr lang="en-US" altLang="en-US" dirty="0"/>
              <a:t>O `</a:t>
            </a:r>
            <a:r>
              <a:rPr lang="en-US" altLang="en-US" dirty="0" err="1"/>
              <a:t>Alī</a:t>
            </a:r>
            <a:r>
              <a:rPr lang="en-US" altLang="en-US" dirty="0"/>
              <a:t> the son of al-</a:t>
            </a:r>
            <a:r>
              <a:rPr lang="en-US" altLang="en-US" dirty="0" err="1"/>
              <a:t>Husayn</a:t>
            </a:r>
            <a:r>
              <a:rPr lang="en-US" altLang="en-US" dirty="0"/>
              <a:t>!</a:t>
            </a:r>
          </a:p>
        </p:txBody>
      </p:sp>
    </p:spTree>
    <p:extLst>
      <p:ext uri="{BB962C8B-B14F-4D97-AF65-F5344CB8AC3E}">
        <p14:creationId xmlns:p14="http://schemas.microsoft.com/office/powerpoint/2010/main" val="1084038956"/>
      </p:ext>
    </p:extLst>
  </p:cSld>
  <p:clrMapOvr>
    <a:masterClrMapping/>
  </p:clrMapOvr>
  <p:transition>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0" y="1219199"/>
            <a:ext cx="12192000" cy="11430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ar-SA" altLang="en-US" dirty="0"/>
              <a:t>يَا زَيْنَ </a:t>
            </a:r>
            <a:r>
              <a:rPr lang="ar-SA" altLang="en-US" dirty="0" err="1"/>
              <a:t>ٱلْعَابِدينَ</a:t>
            </a:r>
            <a:br>
              <a:rPr lang="en-US" altLang="en-US" dirty="0"/>
            </a:br>
            <a:r>
              <a:rPr lang="ar-SA" altLang="en-US" dirty="0"/>
              <a:t>يَا بْنَ رَسُولِ ٱللَّهِ</a:t>
            </a:r>
          </a:p>
        </p:txBody>
      </p:sp>
      <p:sp>
        <p:nvSpPr>
          <p:cNvPr id="71683" name="Rectangle 3"/>
          <p:cNvSpPr>
            <a:spLocks noGrp="1" noChangeArrowheads="1"/>
          </p:cNvSpPr>
          <p:nvPr>
            <p:ph type="body" sz="quarter" idx="10"/>
          </p:nvPr>
        </p:nvSpPr>
        <p:spPr>
          <a:xfrm>
            <a:off x="2171700" y="4495801"/>
            <a:ext cx="7848600" cy="1905000"/>
          </a:xfrm>
        </p:spPr>
        <p:txBody>
          <a:bodyPr/>
          <a:lstStyle/>
          <a:p>
            <a:r>
              <a:rPr lang="en-US" altLang="en-US" dirty="0"/>
              <a:t>O Ornament of the Worshippers!</a:t>
            </a:r>
          </a:p>
          <a:p>
            <a:r>
              <a:rPr lang="en-US" altLang="en-US" dirty="0"/>
              <a:t>O son of Allah’s Messenger!</a:t>
            </a:r>
          </a:p>
        </p:txBody>
      </p:sp>
    </p:spTree>
    <p:extLst>
      <p:ext uri="{BB962C8B-B14F-4D97-AF65-F5344CB8AC3E}">
        <p14:creationId xmlns:p14="http://schemas.microsoft.com/office/powerpoint/2010/main" val="1677881679"/>
      </p:ext>
    </p:extLst>
  </p:cSld>
  <p:clrMapOvr>
    <a:masterClrMapping/>
  </p:clrMapOvr>
  <p:transition>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0" y="1219199"/>
            <a:ext cx="12192000" cy="11430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ar-SA" altLang="en-US" dirty="0"/>
              <a:t>يَا حُجَّةَ </a:t>
            </a:r>
            <a:r>
              <a:rPr lang="ar-SA" altLang="en-US" dirty="0" err="1"/>
              <a:t>ٱللَّهِ</a:t>
            </a:r>
            <a:r>
              <a:rPr lang="ar-SA" altLang="en-US" dirty="0"/>
              <a:t> عَلٰى خَلْقِهِ</a:t>
            </a:r>
          </a:p>
        </p:txBody>
      </p:sp>
      <p:sp>
        <p:nvSpPr>
          <p:cNvPr id="71683" name="Rectangle 3"/>
          <p:cNvSpPr>
            <a:spLocks noGrp="1" noChangeArrowheads="1"/>
          </p:cNvSpPr>
          <p:nvPr>
            <p:ph type="body" sz="quarter" idx="10"/>
          </p:nvPr>
        </p:nvSpPr>
        <p:spPr>
          <a:xfrm>
            <a:off x="2171700" y="4495801"/>
            <a:ext cx="7848600" cy="1905000"/>
          </a:xfrm>
        </p:spPr>
        <p:txBody>
          <a:bodyPr/>
          <a:lstStyle/>
          <a:p>
            <a:r>
              <a:rPr lang="en-US" altLang="en-US" dirty="0"/>
              <a:t>O Allah’s Argument against His creatures!</a:t>
            </a:r>
          </a:p>
        </p:txBody>
      </p:sp>
    </p:spTree>
    <p:extLst>
      <p:ext uri="{BB962C8B-B14F-4D97-AF65-F5344CB8AC3E}">
        <p14:creationId xmlns:p14="http://schemas.microsoft.com/office/powerpoint/2010/main" val="3642376000"/>
      </p:ext>
    </p:extLst>
  </p:cSld>
  <p:clrMapOvr>
    <a:masterClrMapping/>
  </p:clrMapOvr>
  <p:transition>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0" y="1219199"/>
            <a:ext cx="12192000" cy="11430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ar-SA" altLang="en-US" dirty="0"/>
              <a:t>يَا سَيِّدَنَا وَمَوْلاَنَا</a:t>
            </a:r>
          </a:p>
        </p:txBody>
      </p:sp>
      <p:sp>
        <p:nvSpPr>
          <p:cNvPr id="71683" name="Rectangle 3"/>
          <p:cNvSpPr>
            <a:spLocks noGrp="1" noChangeArrowheads="1"/>
          </p:cNvSpPr>
          <p:nvPr>
            <p:ph type="body" sz="quarter" idx="10"/>
          </p:nvPr>
        </p:nvSpPr>
        <p:spPr>
          <a:xfrm>
            <a:off x="2171700" y="4495801"/>
            <a:ext cx="7848600" cy="1905000"/>
          </a:xfrm>
        </p:spPr>
        <p:txBody>
          <a:bodyPr/>
          <a:lstStyle/>
          <a:p>
            <a:r>
              <a:rPr lang="en-US" altLang="en-US" dirty="0"/>
              <a:t>O our master and chief!</a:t>
            </a:r>
          </a:p>
        </p:txBody>
      </p:sp>
    </p:spTree>
    <p:extLst>
      <p:ext uri="{BB962C8B-B14F-4D97-AF65-F5344CB8AC3E}">
        <p14:creationId xmlns:p14="http://schemas.microsoft.com/office/powerpoint/2010/main" val="1405145991"/>
      </p:ext>
    </p:extLst>
  </p:cSld>
  <p:clrMapOvr>
    <a:masterClrMapping/>
  </p:clrMapOvr>
  <p:transition>
    <p:fad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0" y="1219199"/>
            <a:ext cx="12192000" cy="11430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ar-SA" altLang="en-US" dirty="0"/>
              <a:t>إِنَّا تَوَجَّهْنَا وَٱسْتَشْفَعْنَا</a:t>
            </a:r>
            <a:endParaRPr lang="en-US" altLang="en-US" dirty="0"/>
          </a:p>
        </p:txBody>
      </p:sp>
      <p:sp>
        <p:nvSpPr>
          <p:cNvPr id="71683" name="Rectangle 3"/>
          <p:cNvSpPr>
            <a:spLocks noGrp="1" noChangeArrowheads="1"/>
          </p:cNvSpPr>
          <p:nvPr>
            <p:ph type="body" sz="quarter" idx="10"/>
          </p:nvPr>
        </p:nvSpPr>
        <p:spPr>
          <a:xfrm>
            <a:off x="2171700" y="4495801"/>
            <a:ext cx="7848600" cy="1905000"/>
          </a:xfrm>
        </p:spPr>
        <p:txBody>
          <a:bodyPr/>
          <a:lstStyle/>
          <a:p>
            <a:r>
              <a:rPr lang="en-US" altLang="en-US" dirty="0"/>
              <a:t>We are turning our faces toward you, seeking your intercession</a:t>
            </a:r>
          </a:p>
        </p:txBody>
      </p:sp>
    </p:spTree>
    <p:extLst>
      <p:ext uri="{BB962C8B-B14F-4D97-AF65-F5344CB8AC3E}">
        <p14:creationId xmlns:p14="http://schemas.microsoft.com/office/powerpoint/2010/main" val="2768448462"/>
      </p:ext>
    </p:extLst>
  </p:cSld>
  <p:clrMapOvr>
    <a:masterClrMapping/>
  </p:clrMapOvr>
  <p:transition>
    <p:fad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0" y="1219199"/>
            <a:ext cx="12192000" cy="11430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ar-SA" altLang="en-US" dirty="0"/>
              <a:t>وَتَوَسَّلْنَا بِكَ إِلَى ٱللَّهِ</a:t>
            </a:r>
            <a:endParaRPr lang="en-US" altLang="en-US" dirty="0"/>
          </a:p>
        </p:txBody>
      </p:sp>
      <p:sp>
        <p:nvSpPr>
          <p:cNvPr id="71683" name="Rectangle 3"/>
          <p:cNvSpPr>
            <a:spLocks noGrp="1" noChangeArrowheads="1"/>
          </p:cNvSpPr>
          <p:nvPr>
            <p:ph type="body" sz="quarter" idx="10"/>
          </p:nvPr>
        </p:nvSpPr>
        <p:spPr>
          <a:xfrm>
            <a:off x="2171700" y="4495801"/>
            <a:ext cx="7848600" cy="1905000"/>
          </a:xfrm>
        </p:spPr>
        <p:txBody>
          <a:bodyPr/>
          <a:lstStyle/>
          <a:p>
            <a:r>
              <a:rPr lang="en-US" altLang="en-US" dirty="0"/>
              <a:t>and your advocacy for us before Allah;</a:t>
            </a:r>
          </a:p>
        </p:txBody>
      </p:sp>
    </p:spTree>
    <p:extLst>
      <p:ext uri="{BB962C8B-B14F-4D97-AF65-F5344CB8AC3E}">
        <p14:creationId xmlns:p14="http://schemas.microsoft.com/office/powerpoint/2010/main" val="1536368827"/>
      </p:ext>
    </p:extLst>
  </p:cSld>
  <p:clrMapOvr>
    <a:masterClrMapping/>
  </p:clrMapOvr>
  <p:transition>
    <p:fad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0" y="1219199"/>
            <a:ext cx="12192000" cy="11430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ar-SA" altLang="en-US" dirty="0"/>
              <a:t>وَقَدَّمْنَاكَ بَيْنَ يَدَيْ حَاجَاتِنَا</a:t>
            </a:r>
            <a:endParaRPr lang="en-US" altLang="en-US" dirty="0"/>
          </a:p>
        </p:txBody>
      </p:sp>
      <p:sp>
        <p:nvSpPr>
          <p:cNvPr id="71683" name="Rectangle 3"/>
          <p:cNvSpPr>
            <a:spLocks noGrp="1" noChangeArrowheads="1"/>
          </p:cNvSpPr>
          <p:nvPr>
            <p:ph type="body" sz="quarter" idx="10"/>
          </p:nvPr>
        </p:nvSpPr>
        <p:spPr>
          <a:xfrm>
            <a:off x="2171700" y="4495801"/>
            <a:ext cx="7848600" cy="1905000"/>
          </a:xfrm>
        </p:spPr>
        <p:txBody>
          <a:bodyPr/>
          <a:lstStyle/>
          <a:p>
            <a:r>
              <a:rPr lang="en-US" altLang="en-US" dirty="0"/>
              <a:t>and we are presenting you [as our intermediary] for the settlement of our needs.</a:t>
            </a:r>
          </a:p>
        </p:txBody>
      </p:sp>
    </p:spTree>
    <p:extLst>
      <p:ext uri="{BB962C8B-B14F-4D97-AF65-F5344CB8AC3E}">
        <p14:creationId xmlns:p14="http://schemas.microsoft.com/office/powerpoint/2010/main" val="1228704640"/>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0" y="1219199"/>
            <a:ext cx="12192000" cy="11430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ar-SA" altLang="en-US" dirty="0"/>
              <a:t>بِنَبِيِّكَ نَبِيِّ ٱلرَّحْمَةِ</a:t>
            </a:r>
            <a:endParaRPr lang="en-US" altLang="en-US" dirty="0"/>
          </a:p>
        </p:txBody>
      </p:sp>
      <p:sp>
        <p:nvSpPr>
          <p:cNvPr id="71683" name="Rectangle 3"/>
          <p:cNvSpPr>
            <a:spLocks noGrp="1" noChangeArrowheads="1"/>
          </p:cNvSpPr>
          <p:nvPr>
            <p:ph type="body" sz="quarter" idx="10"/>
          </p:nvPr>
        </p:nvSpPr>
        <p:spPr>
          <a:xfrm>
            <a:off x="2171700" y="4495801"/>
            <a:ext cx="7848600" cy="1905000"/>
          </a:xfrm>
        </p:spPr>
        <p:txBody>
          <a:bodyPr/>
          <a:lstStyle/>
          <a:p>
            <a:r>
              <a:rPr lang="en-US" altLang="en-US" dirty="0"/>
              <a:t>in the name of Your Prophet; the Prophet of Mercy,</a:t>
            </a:r>
          </a:p>
        </p:txBody>
      </p:sp>
    </p:spTree>
    <p:extLst>
      <p:ext uri="{BB962C8B-B14F-4D97-AF65-F5344CB8AC3E}">
        <p14:creationId xmlns:p14="http://schemas.microsoft.com/office/powerpoint/2010/main" val="1694493321"/>
      </p:ext>
    </p:extLst>
  </p:cSld>
  <p:clrMapOvr>
    <a:masterClrMapping/>
  </p:clrMapOvr>
  <p:transition>
    <p:fad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0" y="1219199"/>
            <a:ext cx="12192000" cy="11430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ar-SA" altLang="en-US" dirty="0"/>
              <a:t>يَا وَجِيهاً عِنْدَ </a:t>
            </a:r>
            <a:r>
              <a:rPr lang="ar-SA" altLang="en-US" dirty="0" err="1"/>
              <a:t>ٱللَّهِ</a:t>
            </a:r>
            <a:br>
              <a:rPr lang="en-US" altLang="en-US" dirty="0"/>
            </a:br>
            <a:r>
              <a:rPr lang="ar-SA" altLang="en-US" dirty="0" err="1"/>
              <a:t>إِشْفَعْ</a:t>
            </a:r>
            <a:r>
              <a:rPr lang="ar-SA" altLang="en-US" dirty="0"/>
              <a:t> لَنَا عِنْدَ ٱللَّهِ</a:t>
            </a:r>
            <a:endParaRPr lang="en-US" altLang="en-US" dirty="0"/>
          </a:p>
        </p:txBody>
      </p:sp>
      <p:sp>
        <p:nvSpPr>
          <p:cNvPr id="71683" name="Rectangle 3"/>
          <p:cNvSpPr>
            <a:spLocks noGrp="1" noChangeArrowheads="1"/>
          </p:cNvSpPr>
          <p:nvPr>
            <p:ph type="body" sz="quarter" idx="10"/>
          </p:nvPr>
        </p:nvSpPr>
        <p:spPr>
          <a:xfrm>
            <a:off x="2171700" y="4495801"/>
            <a:ext cx="7848600" cy="1905000"/>
          </a:xfrm>
        </p:spPr>
        <p:txBody>
          <a:bodyPr/>
          <a:lstStyle/>
          <a:p>
            <a:r>
              <a:rPr lang="en-US" altLang="en-US" dirty="0"/>
              <a:t>O well-esteemed with Allah,</a:t>
            </a:r>
          </a:p>
          <a:p>
            <a:r>
              <a:rPr lang="en-US" altLang="en-US" dirty="0"/>
              <a:t>please intercede for us before Allah.</a:t>
            </a:r>
          </a:p>
        </p:txBody>
      </p:sp>
    </p:spTree>
    <p:extLst>
      <p:ext uri="{BB962C8B-B14F-4D97-AF65-F5344CB8AC3E}">
        <p14:creationId xmlns:p14="http://schemas.microsoft.com/office/powerpoint/2010/main" val="1920147160"/>
      </p:ext>
    </p:extLst>
  </p:cSld>
  <p:clrMapOvr>
    <a:masterClrMapping/>
  </p:clrMapOvr>
  <p:transition>
    <p:fad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0" y="1219199"/>
            <a:ext cx="12192000" cy="11430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ar-SA" altLang="en-US" dirty="0"/>
              <a:t>يَا أَبَا جَعْفَرٍ</a:t>
            </a:r>
            <a:br>
              <a:rPr lang="en-US" altLang="en-US" dirty="0"/>
            </a:br>
            <a:r>
              <a:rPr lang="ar-SA" altLang="en-US" dirty="0"/>
              <a:t>يَا مُحَمَّدَ بْنَ عَلِيٍّ</a:t>
            </a:r>
          </a:p>
        </p:txBody>
      </p:sp>
      <p:sp>
        <p:nvSpPr>
          <p:cNvPr id="71683" name="Rectangle 3"/>
          <p:cNvSpPr>
            <a:spLocks noGrp="1" noChangeArrowheads="1"/>
          </p:cNvSpPr>
          <p:nvPr>
            <p:ph type="body" sz="quarter" idx="10"/>
          </p:nvPr>
        </p:nvSpPr>
        <p:spPr>
          <a:xfrm>
            <a:off x="2171700" y="4495801"/>
            <a:ext cx="7848600" cy="1905000"/>
          </a:xfrm>
        </p:spPr>
        <p:txBody>
          <a:bodyPr/>
          <a:lstStyle/>
          <a:p>
            <a:r>
              <a:rPr lang="en-US" altLang="en-US" dirty="0"/>
              <a:t>O </a:t>
            </a:r>
            <a:r>
              <a:rPr lang="en-US" altLang="en-US" dirty="0" err="1"/>
              <a:t>Abū-Ja`far</a:t>
            </a:r>
            <a:r>
              <a:rPr lang="en-US" altLang="en-US" dirty="0"/>
              <a:t>!</a:t>
            </a:r>
          </a:p>
          <a:p>
            <a:r>
              <a:rPr lang="en-US" altLang="en-US" dirty="0"/>
              <a:t>O </a:t>
            </a:r>
            <a:r>
              <a:rPr lang="en-US" altLang="en-US" dirty="0" err="1"/>
              <a:t>Muḥammad</a:t>
            </a:r>
            <a:r>
              <a:rPr lang="en-US" altLang="en-US" dirty="0"/>
              <a:t> the son of `</a:t>
            </a:r>
            <a:r>
              <a:rPr lang="en-US" altLang="en-US" dirty="0" err="1"/>
              <a:t>Alī</a:t>
            </a:r>
            <a:r>
              <a:rPr lang="en-US" altLang="en-US" dirty="0"/>
              <a:t>!</a:t>
            </a:r>
          </a:p>
        </p:txBody>
      </p:sp>
    </p:spTree>
    <p:extLst>
      <p:ext uri="{BB962C8B-B14F-4D97-AF65-F5344CB8AC3E}">
        <p14:creationId xmlns:p14="http://schemas.microsoft.com/office/powerpoint/2010/main" val="2384005710"/>
      </p:ext>
    </p:extLst>
  </p:cSld>
  <p:clrMapOvr>
    <a:masterClrMapping/>
  </p:clrMapOvr>
  <p:transition>
    <p:fad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0" y="1219199"/>
            <a:ext cx="12192000" cy="11430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ar-SA" altLang="en-US" dirty="0"/>
              <a:t>أَيُّهَا </a:t>
            </a:r>
            <a:r>
              <a:rPr lang="ar-SA" altLang="en-US" dirty="0" err="1"/>
              <a:t>ٱلْبَاقِرُ</a:t>
            </a:r>
            <a:br>
              <a:rPr lang="ar-SA" altLang="en-US" dirty="0"/>
            </a:br>
            <a:r>
              <a:rPr lang="ar-SA" altLang="en-US" dirty="0"/>
              <a:t>يَا بْنَ رَسُولِ ٱللَّهِ</a:t>
            </a:r>
          </a:p>
        </p:txBody>
      </p:sp>
      <p:sp>
        <p:nvSpPr>
          <p:cNvPr id="71683" name="Rectangle 3"/>
          <p:cNvSpPr>
            <a:spLocks noGrp="1" noChangeArrowheads="1"/>
          </p:cNvSpPr>
          <p:nvPr>
            <p:ph type="body" sz="quarter" idx="10"/>
          </p:nvPr>
        </p:nvSpPr>
        <p:spPr>
          <a:xfrm>
            <a:off x="2171700" y="4495801"/>
            <a:ext cx="7848600" cy="1905000"/>
          </a:xfrm>
        </p:spPr>
        <p:txBody>
          <a:bodyPr/>
          <a:lstStyle/>
          <a:p>
            <a:r>
              <a:rPr lang="en-US" altLang="en-US" dirty="0"/>
              <a:t>O Cleaver [of knowledge]!</a:t>
            </a:r>
          </a:p>
          <a:p>
            <a:r>
              <a:rPr lang="en-US" altLang="en-US" dirty="0"/>
              <a:t>O son of Allah’s Messenger!</a:t>
            </a:r>
          </a:p>
        </p:txBody>
      </p:sp>
    </p:spTree>
    <p:extLst>
      <p:ext uri="{BB962C8B-B14F-4D97-AF65-F5344CB8AC3E}">
        <p14:creationId xmlns:p14="http://schemas.microsoft.com/office/powerpoint/2010/main" val="251529567"/>
      </p:ext>
    </p:extLst>
  </p:cSld>
  <p:clrMapOvr>
    <a:masterClrMapping/>
  </p:clrMapOvr>
  <p:transition>
    <p:fad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0" y="1219199"/>
            <a:ext cx="12192000" cy="11430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ar-SA" altLang="en-US" dirty="0"/>
              <a:t>يَا حُجَّةَ </a:t>
            </a:r>
            <a:r>
              <a:rPr lang="ar-SA" altLang="en-US" dirty="0" err="1"/>
              <a:t>ٱللَّهِ</a:t>
            </a:r>
            <a:r>
              <a:rPr lang="ar-SA" altLang="en-US" dirty="0"/>
              <a:t> عَلٰى خَلْقِهِ</a:t>
            </a:r>
          </a:p>
        </p:txBody>
      </p:sp>
      <p:sp>
        <p:nvSpPr>
          <p:cNvPr id="71683" name="Rectangle 3"/>
          <p:cNvSpPr>
            <a:spLocks noGrp="1" noChangeArrowheads="1"/>
          </p:cNvSpPr>
          <p:nvPr>
            <p:ph type="body" sz="quarter" idx="10"/>
          </p:nvPr>
        </p:nvSpPr>
        <p:spPr>
          <a:xfrm>
            <a:off x="2171700" y="4495801"/>
            <a:ext cx="7848600" cy="1905000"/>
          </a:xfrm>
        </p:spPr>
        <p:txBody>
          <a:bodyPr/>
          <a:lstStyle/>
          <a:p>
            <a:r>
              <a:rPr lang="en-US" altLang="en-US" dirty="0"/>
              <a:t>O Allah’s Argument against His creatures!</a:t>
            </a:r>
          </a:p>
        </p:txBody>
      </p:sp>
    </p:spTree>
    <p:extLst>
      <p:ext uri="{BB962C8B-B14F-4D97-AF65-F5344CB8AC3E}">
        <p14:creationId xmlns:p14="http://schemas.microsoft.com/office/powerpoint/2010/main" val="2418081258"/>
      </p:ext>
    </p:extLst>
  </p:cSld>
  <p:clrMapOvr>
    <a:masterClrMapping/>
  </p:clrMapOvr>
  <p:transition>
    <p:fade/>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0" y="1219199"/>
            <a:ext cx="12192000" cy="11430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ar-SA" altLang="en-US" dirty="0"/>
              <a:t>يَا سَيِّدَنَا وَمَوْلاَنَا</a:t>
            </a:r>
          </a:p>
        </p:txBody>
      </p:sp>
      <p:sp>
        <p:nvSpPr>
          <p:cNvPr id="71683" name="Rectangle 3"/>
          <p:cNvSpPr>
            <a:spLocks noGrp="1" noChangeArrowheads="1"/>
          </p:cNvSpPr>
          <p:nvPr>
            <p:ph type="body" sz="quarter" idx="10"/>
          </p:nvPr>
        </p:nvSpPr>
        <p:spPr>
          <a:xfrm>
            <a:off x="2171700" y="4495801"/>
            <a:ext cx="7848600" cy="1905000"/>
          </a:xfrm>
        </p:spPr>
        <p:txBody>
          <a:bodyPr/>
          <a:lstStyle/>
          <a:p>
            <a:r>
              <a:rPr lang="en-US" altLang="en-US" dirty="0"/>
              <a:t>O our master and chief!</a:t>
            </a:r>
          </a:p>
        </p:txBody>
      </p:sp>
    </p:spTree>
    <p:extLst>
      <p:ext uri="{BB962C8B-B14F-4D97-AF65-F5344CB8AC3E}">
        <p14:creationId xmlns:p14="http://schemas.microsoft.com/office/powerpoint/2010/main" val="2427976254"/>
      </p:ext>
    </p:extLst>
  </p:cSld>
  <p:clrMapOvr>
    <a:masterClrMapping/>
  </p:clrMapOvr>
  <p:transition>
    <p:fade/>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0" y="1219199"/>
            <a:ext cx="12192000" cy="11430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ar-SA" altLang="en-US" dirty="0"/>
              <a:t>إِنَّا تَوَجَّهْنَا وَٱسْتَشْفَعْنَا</a:t>
            </a:r>
            <a:endParaRPr lang="en-US" altLang="en-US" dirty="0"/>
          </a:p>
        </p:txBody>
      </p:sp>
      <p:sp>
        <p:nvSpPr>
          <p:cNvPr id="71683" name="Rectangle 3"/>
          <p:cNvSpPr>
            <a:spLocks noGrp="1" noChangeArrowheads="1"/>
          </p:cNvSpPr>
          <p:nvPr>
            <p:ph type="body" sz="quarter" idx="10"/>
          </p:nvPr>
        </p:nvSpPr>
        <p:spPr>
          <a:xfrm>
            <a:off x="2171700" y="4495801"/>
            <a:ext cx="7848600" cy="1905000"/>
          </a:xfrm>
        </p:spPr>
        <p:txBody>
          <a:bodyPr/>
          <a:lstStyle/>
          <a:p>
            <a:r>
              <a:rPr lang="en-US" altLang="en-US" dirty="0"/>
              <a:t>We are turning our faces toward you, seeking your intercession</a:t>
            </a:r>
          </a:p>
        </p:txBody>
      </p:sp>
    </p:spTree>
    <p:extLst>
      <p:ext uri="{BB962C8B-B14F-4D97-AF65-F5344CB8AC3E}">
        <p14:creationId xmlns:p14="http://schemas.microsoft.com/office/powerpoint/2010/main" val="382019917"/>
      </p:ext>
    </p:extLst>
  </p:cSld>
  <p:clrMapOvr>
    <a:masterClrMapping/>
  </p:clrMapOvr>
  <p:transition>
    <p:fade/>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0" y="1219199"/>
            <a:ext cx="12192000" cy="11430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ar-SA" altLang="en-US" dirty="0"/>
              <a:t>وَتَوَسَّلْنَا بِكَ إِلَى ٱللَّهِ</a:t>
            </a:r>
            <a:endParaRPr lang="en-US" altLang="en-US" dirty="0"/>
          </a:p>
        </p:txBody>
      </p:sp>
      <p:sp>
        <p:nvSpPr>
          <p:cNvPr id="71683" name="Rectangle 3"/>
          <p:cNvSpPr>
            <a:spLocks noGrp="1" noChangeArrowheads="1"/>
          </p:cNvSpPr>
          <p:nvPr>
            <p:ph type="body" sz="quarter" idx="10"/>
          </p:nvPr>
        </p:nvSpPr>
        <p:spPr>
          <a:xfrm>
            <a:off x="2171700" y="4495801"/>
            <a:ext cx="7848600" cy="1905000"/>
          </a:xfrm>
        </p:spPr>
        <p:txBody>
          <a:bodyPr/>
          <a:lstStyle/>
          <a:p>
            <a:r>
              <a:rPr lang="en-US" altLang="en-US" dirty="0"/>
              <a:t>and your advocacy for us before Allah;</a:t>
            </a:r>
          </a:p>
        </p:txBody>
      </p:sp>
    </p:spTree>
    <p:extLst>
      <p:ext uri="{BB962C8B-B14F-4D97-AF65-F5344CB8AC3E}">
        <p14:creationId xmlns:p14="http://schemas.microsoft.com/office/powerpoint/2010/main" val="1732699024"/>
      </p:ext>
    </p:extLst>
  </p:cSld>
  <p:clrMapOvr>
    <a:masterClrMapping/>
  </p:clrMapOvr>
  <p:transition>
    <p:fade/>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0" y="1219199"/>
            <a:ext cx="12192000" cy="11430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ar-SA" altLang="en-US" dirty="0"/>
              <a:t>وَقَدَّمْنَاكَ بَيْنَ يَدَيْ حَاجَاتِنَا</a:t>
            </a:r>
            <a:endParaRPr lang="en-US" altLang="en-US" dirty="0"/>
          </a:p>
        </p:txBody>
      </p:sp>
      <p:sp>
        <p:nvSpPr>
          <p:cNvPr id="71683" name="Rectangle 3"/>
          <p:cNvSpPr>
            <a:spLocks noGrp="1" noChangeArrowheads="1"/>
          </p:cNvSpPr>
          <p:nvPr>
            <p:ph type="body" sz="quarter" idx="10"/>
          </p:nvPr>
        </p:nvSpPr>
        <p:spPr>
          <a:xfrm>
            <a:off x="2171700" y="4495801"/>
            <a:ext cx="7848600" cy="1905000"/>
          </a:xfrm>
        </p:spPr>
        <p:txBody>
          <a:bodyPr/>
          <a:lstStyle/>
          <a:p>
            <a:r>
              <a:rPr lang="en-US" altLang="en-US" dirty="0"/>
              <a:t>and we are presenting you [as our intermediary] for the settlement of our needs.</a:t>
            </a:r>
          </a:p>
        </p:txBody>
      </p:sp>
    </p:spTree>
    <p:extLst>
      <p:ext uri="{BB962C8B-B14F-4D97-AF65-F5344CB8AC3E}">
        <p14:creationId xmlns:p14="http://schemas.microsoft.com/office/powerpoint/2010/main" val="4225277798"/>
      </p:ext>
    </p:extLst>
  </p:cSld>
  <p:clrMapOvr>
    <a:masterClrMapping/>
  </p:clrMapOvr>
  <p:transition>
    <p:fade/>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0" y="1219199"/>
            <a:ext cx="12192000" cy="11430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ar-SA" altLang="en-US" dirty="0"/>
              <a:t>يَا وَجِيهاً عِنْدَ </a:t>
            </a:r>
            <a:r>
              <a:rPr lang="ar-SA" altLang="en-US" dirty="0" err="1"/>
              <a:t>ٱللَّهِ</a:t>
            </a:r>
            <a:br>
              <a:rPr lang="en-US" altLang="en-US" dirty="0"/>
            </a:br>
            <a:r>
              <a:rPr lang="ar-SA" altLang="en-US" dirty="0" err="1"/>
              <a:t>إِشْفَعْ</a:t>
            </a:r>
            <a:r>
              <a:rPr lang="ar-SA" altLang="en-US" dirty="0"/>
              <a:t> لَنَا عِنْدَ ٱللَّهِ</a:t>
            </a:r>
            <a:endParaRPr lang="en-US" altLang="en-US" dirty="0"/>
          </a:p>
        </p:txBody>
      </p:sp>
      <p:sp>
        <p:nvSpPr>
          <p:cNvPr id="71683" name="Rectangle 3"/>
          <p:cNvSpPr>
            <a:spLocks noGrp="1" noChangeArrowheads="1"/>
          </p:cNvSpPr>
          <p:nvPr>
            <p:ph type="body" sz="quarter" idx="10"/>
          </p:nvPr>
        </p:nvSpPr>
        <p:spPr>
          <a:xfrm>
            <a:off x="2171700" y="4495801"/>
            <a:ext cx="7848600" cy="1905000"/>
          </a:xfrm>
        </p:spPr>
        <p:txBody>
          <a:bodyPr/>
          <a:lstStyle/>
          <a:p>
            <a:r>
              <a:rPr lang="en-US" altLang="en-US" dirty="0"/>
              <a:t>O well-esteemed with Allah,</a:t>
            </a:r>
          </a:p>
          <a:p>
            <a:r>
              <a:rPr lang="en-US" altLang="en-US" dirty="0"/>
              <a:t>please intercede for us before Allah.</a:t>
            </a:r>
          </a:p>
        </p:txBody>
      </p:sp>
    </p:spTree>
    <p:extLst>
      <p:ext uri="{BB962C8B-B14F-4D97-AF65-F5344CB8AC3E}">
        <p14:creationId xmlns:p14="http://schemas.microsoft.com/office/powerpoint/2010/main" val="143924767"/>
      </p:ext>
    </p:extLst>
  </p:cSld>
  <p:clrMapOvr>
    <a:masterClrMapping/>
  </p:clrMapOvr>
  <p:transition>
    <p:fade/>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0" y="1219199"/>
            <a:ext cx="12192000" cy="11430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ar-SA" altLang="en-US" dirty="0"/>
              <a:t>يَا أَبَا عَبْدِ </a:t>
            </a:r>
            <a:r>
              <a:rPr lang="ar-SA" altLang="en-US" dirty="0" err="1"/>
              <a:t>ٱللَّهِ</a:t>
            </a:r>
            <a:br>
              <a:rPr lang="ar-SA" altLang="en-US" dirty="0"/>
            </a:br>
            <a:r>
              <a:rPr lang="ar-SA" altLang="en-US" dirty="0"/>
              <a:t>يَا جَعْفَرَ بْنَ مُحَمَّدٍ</a:t>
            </a:r>
          </a:p>
        </p:txBody>
      </p:sp>
      <p:sp>
        <p:nvSpPr>
          <p:cNvPr id="71683" name="Rectangle 3"/>
          <p:cNvSpPr>
            <a:spLocks noGrp="1" noChangeArrowheads="1"/>
          </p:cNvSpPr>
          <p:nvPr>
            <p:ph type="body" sz="quarter" idx="10"/>
          </p:nvPr>
        </p:nvSpPr>
        <p:spPr>
          <a:xfrm>
            <a:off x="2171700" y="4495801"/>
            <a:ext cx="7848600" cy="1905000"/>
          </a:xfrm>
        </p:spPr>
        <p:txBody>
          <a:bodyPr/>
          <a:lstStyle/>
          <a:p>
            <a:r>
              <a:rPr lang="en-US" altLang="en-US" dirty="0"/>
              <a:t>O </a:t>
            </a:r>
            <a:r>
              <a:rPr lang="en-US" altLang="en-US" dirty="0" err="1"/>
              <a:t>Abū</a:t>
            </a:r>
            <a:r>
              <a:rPr lang="en-US" altLang="en-US" dirty="0"/>
              <a:t>-`</a:t>
            </a:r>
            <a:r>
              <a:rPr lang="en-US" altLang="en-US" dirty="0" err="1"/>
              <a:t>Abdullāh</a:t>
            </a:r>
            <a:r>
              <a:rPr lang="en-US" altLang="en-US" dirty="0"/>
              <a:t>!</a:t>
            </a:r>
          </a:p>
          <a:p>
            <a:r>
              <a:rPr lang="en-US" altLang="en-US" dirty="0"/>
              <a:t>O </a:t>
            </a:r>
            <a:r>
              <a:rPr lang="en-US" altLang="en-US" dirty="0" err="1"/>
              <a:t>Ja`far</a:t>
            </a:r>
            <a:r>
              <a:rPr lang="en-US" altLang="en-US" dirty="0"/>
              <a:t> the son of </a:t>
            </a:r>
            <a:r>
              <a:rPr lang="en-US" altLang="en-US" dirty="0" err="1"/>
              <a:t>Muḥammad</a:t>
            </a:r>
            <a:r>
              <a:rPr lang="en-US" altLang="en-US" dirty="0"/>
              <a:t>!</a:t>
            </a:r>
          </a:p>
        </p:txBody>
      </p:sp>
    </p:spTree>
    <p:extLst>
      <p:ext uri="{BB962C8B-B14F-4D97-AF65-F5344CB8AC3E}">
        <p14:creationId xmlns:p14="http://schemas.microsoft.com/office/powerpoint/2010/main" val="1610128768"/>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0" y="1219199"/>
            <a:ext cx="12192000" cy="11430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ar-SA" altLang="en-US" dirty="0"/>
              <a:t>مُحَمَّدٍ صَلَّى ٱللَّهُ عَلَيْهِ وَآلِهِ</a:t>
            </a:r>
            <a:endParaRPr lang="en-US" altLang="en-US" dirty="0"/>
          </a:p>
        </p:txBody>
      </p:sp>
      <p:sp>
        <p:nvSpPr>
          <p:cNvPr id="71683" name="Rectangle 3"/>
          <p:cNvSpPr>
            <a:spLocks noGrp="1" noChangeArrowheads="1"/>
          </p:cNvSpPr>
          <p:nvPr>
            <p:ph type="body" sz="quarter" idx="10"/>
          </p:nvPr>
        </p:nvSpPr>
        <p:spPr>
          <a:xfrm>
            <a:off x="2171700" y="4495801"/>
            <a:ext cx="7848600" cy="1905000"/>
          </a:xfrm>
        </p:spPr>
        <p:txBody>
          <a:bodyPr/>
          <a:lstStyle/>
          <a:p>
            <a:r>
              <a:rPr lang="en-US" altLang="en-US" dirty="0" err="1"/>
              <a:t>Muḥammad</a:t>
            </a:r>
            <a:r>
              <a:rPr lang="en-US" altLang="en-US" dirty="0"/>
              <a:t>—may Allah send blessings to him and his Household.</a:t>
            </a:r>
          </a:p>
        </p:txBody>
      </p:sp>
    </p:spTree>
    <p:extLst>
      <p:ext uri="{BB962C8B-B14F-4D97-AF65-F5344CB8AC3E}">
        <p14:creationId xmlns:p14="http://schemas.microsoft.com/office/powerpoint/2010/main" val="25986511"/>
      </p:ext>
    </p:extLst>
  </p:cSld>
  <p:clrMapOvr>
    <a:masterClrMapping/>
  </p:clrMapOvr>
  <p:transition>
    <p:fade/>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0" y="1219199"/>
            <a:ext cx="12192000" cy="11430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ar-SA" altLang="en-US" dirty="0"/>
              <a:t>أَيُّهَا </a:t>
            </a:r>
            <a:r>
              <a:rPr lang="ar-SA" altLang="en-US" dirty="0" err="1"/>
              <a:t>ٱلصَّادِقُ</a:t>
            </a:r>
            <a:br>
              <a:rPr lang="en-US" altLang="en-US" dirty="0"/>
            </a:br>
            <a:r>
              <a:rPr lang="ar-SA" altLang="en-US" dirty="0"/>
              <a:t>يَا بْنَ رَسُولِ ٱللَّهِ</a:t>
            </a:r>
          </a:p>
        </p:txBody>
      </p:sp>
      <p:sp>
        <p:nvSpPr>
          <p:cNvPr id="71683" name="Rectangle 3"/>
          <p:cNvSpPr>
            <a:spLocks noGrp="1" noChangeArrowheads="1"/>
          </p:cNvSpPr>
          <p:nvPr>
            <p:ph type="body" sz="quarter" idx="10"/>
          </p:nvPr>
        </p:nvSpPr>
        <p:spPr>
          <a:xfrm>
            <a:off x="2171700" y="4495801"/>
            <a:ext cx="7848600" cy="1905000"/>
          </a:xfrm>
        </p:spPr>
        <p:txBody>
          <a:bodyPr/>
          <a:lstStyle/>
          <a:p>
            <a:r>
              <a:rPr lang="en-US" altLang="en-US" dirty="0"/>
              <a:t>O Veracious!</a:t>
            </a:r>
          </a:p>
          <a:p>
            <a:r>
              <a:rPr lang="en-US" altLang="en-US" dirty="0"/>
              <a:t>O son of Allah’s Messenger!</a:t>
            </a:r>
          </a:p>
        </p:txBody>
      </p:sp>
    </p:spTree>
    <p:extLst>
      <p:ext uri="{BB962C8B-B14F-4D97-AF65-F5344CB8AC3E}">
        <p14:creationId xmlns:p14="http://schemas.microsoft.com/office/powerpoint/2010/main" val="3677434123"/>
      </p:ext>
    </p:extLst>
  </p:cSld>
  <p:clrMapOvr>
    <a:masterClrMapping/>
  </p:clrMapOvr>
  <p:transition>
    <p:fade/>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0" y="1219199"/>
            <a:ext cx="12192000" cy="11430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ar-SA" altLang="en-US" dirty="0"/>
              <a:t>يَا حُجَّةَ </a:t>
            </a:r>
            <a:r>
              <a:rPr lang="ar-SA" altLang="en-US" dirty="0" err="1"/>
              <a:t>ٱللَّهِ</a:t>
            </a:r>
            <a:r>
              <a:rPr lang="ar-SA" altLang="en-US" dirty="0"/>
              <a:t> عَلٰى خَلْقِهِ</a:t>
            </a:r>
          </a:p>
        </p:txBody>
      </p:sp>
      <p:sp>
        <p:nvSpPr>
          <p:cNvPr id="71683" name="Rectangle 3"/>
          <p:cNvSpPr>
            <a:spLocks noGrp="1" noChangeArrowheads="1"/>
          </p:cNvSpPr>
          <p:nvPr>
            <p:ph type="body" sz="quarter" idx="10"/>
          </p:nvPr>
        </p:nvSpPr>
        <p:spPr>
          <a:xfrm>
            <a:off x="2171700" y="4495801"/>
            <a:ext cx="7848600" cy="1905000"/>
          </a:xfrm>
        </p:spPr>
        <p:txBody>
          <a:bodyPr/>
          <a:lstStyle/>
          <a:p>
            <a:r>
              <a:rPr lang="en-US" altLang="en-US" dirty="0"/>
              <a:t>O Allah’s Argument against His creatures!</a:t>
            </a:r>
          </a:p>
        </p:txBody>
      </p:sp>
    </p:spTree>
    <p:extLst>
      <p:ext uri="{BB962C8B-B14F-4D97-AF65-F5344CB8AC3E}">
        <p14:creationId xmlns:p14="http://schemas.microsoft.com/office/powerpoint/2010/main" val="3989885381"/>
      </p:ext>
    </p:extLst>
  </p:cSld>
  <p:clrMapOvr>
    <a:masterClrMapping/>
  </p:clrMapOvr>
  <p:transition>
    <p:fade/>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0" y="1219199"/>
            <a:ext cx="12192000" cy="11430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ar-SA" altLang="en-US" dirty="0"/>
              <a:t>يَا سَيِّدَنَا وَمَوْلاَنَا</a:t>
            </a:r>
          </a:p>
        </p:txBody>
      </p:sp>
      <p:sp>
        <p:nvSpPr>
          <p:cNvPr id="71683" name="Rectangle 3"/>
          <p:cNvSpPr>
            <a:spLocks noGrp="1" noChangeArrowheads="1"/>
          </p:cNvSpPr>
          <p:nvPr>
            <p:ph type="body" sz="quarter" idx="10"/>
          </p:nvPr>
        </p:nvSpPr>
        <p:spPr>
          <a:xfrm>
            <a:off x="2171700" y="4495801"/>
            <a:ext cx="7848600" cy="1905000"/>
          </a:xfrm>
        </p:spPr>
        <p:txBody>
          <a:bodyPr/>
          <a:lstStyle/>
          <a:p>
            <a:r>
              <a:rPr lang="en-US" altLang="en-US" dirty="0"/>
              <a:t>O our master and chief!</a:t>
            </a:r>
          </a:p>
        </p:txBody>
      </p:sp>
    </p:spTree>
    <p:extLst>
      <p:ext uri="{BB962C8B-B14F-4D97-AF65-F5344CB8AC3E}">
        <p14:creationId xmlns:p14="http://schemas.microsoft.com/office/powerpoint/2010/main" val="4289205849"/>
      </p:ext>
    </p:extLst>
  </p:cSld>
  <p:clrMapOvr>
    <a:masterClrMapping/>
  </p:clrMapOvr>
  <p:transition>
    <p:fade/>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0" y="1219199"/>
            <a:ext cx="12192000" cy="11430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ar-SA" altLang="en-US" dirty="0"/>
              <a:t>إِنَّا تَوَجَّهْنَا وَٱسْتَشْفَعْنَا</a:t>
            </a:r>
            <a:endParaRPr lang="en-US" altLang="en-US" dirty="0"/>
          </a:p>
        </p:txBody>
      </p:sp>
      <p:sp>
        <p:nvSpPr>
          <p:cNvPr id="71683" name="Rectangle 3"/>
          <p:cNvSpPr>
            <a:spLocks noGrp="1" noChangeArrowheads="1"/>
          </p:cNvSpPr>
          <p:nvPr>
            <p:ph type="body" sz="quarter" idx="10"/>
          </p:nvPr>
        </p:nvSpPr>
        <p:spPr>
          <a:xfrm>
            <a:off x="2171700" y="4495801"/>
            <a:ext cx="7848600" cy="1905000"/>
          </a:xfrm>
        </p:spPr>
        <p:txBody>
          <a:bodyPr/>
          <a:lstStyle/>
          <a:p>
            <a:r>
              <a:rPr lang="en-US" altLang="en-US" dirty="0"/>
              <a:t>We are turning our faces toward you, seeking your intercession</a:t>
            </a:r>
          </a:p>
        </p:txBody>
      </p:sp>
    </p:spTree>
    <p:extLst>
      <p:ext uri="{BB962C8B-B14F-4D97-AF65-F5344CB8AC3E}">
        <p14:creationId xmlns:p14="http://schemas.microsoft.com/office/powerpoint/2010/main" val="2411071737"/>
      </p:ext>
    </p:extLst>
  </p:cSld>
  <p:clrMapOvr>
    <a:masterClrMapping/>
  </p:clrMapOvr>
  <p:transition>
    <p:fade/>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0" y="1219199"/>
            <a:ext cx="12192000" cy="11430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ar-SA" altLang="en-US" dirty="0"/>
              <a:t>وَتَوَسَّلْنَا بِكَ إِلَى ٱللَّهِ</a:t>
            </a:r>
            <a:endParaRPr lang="en-US" altLang="en-US" dirty="0"/>
          </a:p>
        </p:txBody>
      </p:sp>
      <p:sp>
        <p:nvSpPr>
          <p:cNvPr id="71683" name="Rectangle 3"/>
          <p:cNvSpPr>
            <a:spLocks noGrp="1" noChangeArrowheads="1"/>
          </p:cNvSpPr>
          <p:nvPr>
            <p:ph type="body" sz="quarter" idx="10"/>
          </p:nvPr>
        </p:nvSpPr>
        <p:spPr>
          <a:xfrm>
            <a:off x="2171700" y="4495801"/>
            <a:ext cx="7848600" cy="1905000"/>
          </a:xfrm>
        </p:spPr>
        <p:txBody>
          <a:bodyPr/>
          <a:lstStyle/>
          <a:p>
            <a:r>
              <a:rPr lang="en-US" altLang="en-US" dirty="0"/>
              <a:t>and your advocacy for us before Allah;</a:t>
            </a:r>
          </a:p>
        </p:txBody>
      </p:sp>
    </p:spTree>
    <p:extLst>
      <p:ext uri="{BB962C8B-B14F-4D97-AF65-F5344CB8AC3E}">
        <p14:creationId xmlns:p14="http://schemas.microsoft.com/office/powerpoint/2010/main" val="3609335211"/>
      </p:ext>
    </p:extLst>
  </p:cSld>
  <p:clrMapOvr>
    <a:masterClrMapping/>
  </p:clrMapOvr>
  <p:transition>
    <p:fade/>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0" y="1219199"/>
            <a:ext cx="12192000" cy="11430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ar-SA" altLang="en-US" dirty="0"/>
              <a:t>وَقَدَّمْنَاكَ بَيْنَ يَدَيْ حَاجَاتِنَا</a:t>
            </a:r>
            <a:endParaRPr lang="en-US" altLang="en-US" dirty="0"/>
          </a:p>
        </p:txBody>
      </p:sp>
      <p:sp>
        <p:nvSpPr>
          <p:cNvPr id="71683" name="Rectangle 3"/>
          <p:cNvSpPr>
            <a:spLocks noGrp="1" noChangeArrowheads="1"/>
          </p:cNvSpPr>
          <p:nvPr>
            <p:ph type="body" sz="quarter" idx="10"/>
          </p:nvPr>
        </p:nvSpPr>
        <p:spPr>
          <a:xfrm>
            <a:off x="2171700" y="4495801"/>
            <a:ext cx="7848600" cy="1905000"/>
          </a:xfrm>
        </p:spPr>
        <p:txBody>
          <a:bodyPr/>
          <a:lstStyle/>
          <a:p>
            <a:r>
              <a:rPr lang="en-US" altLang="en-US" dirty="0"/>
              <a:t>and we are presenting you [as our intermediary] for the settlement of our needs.</a:t>
            </a:r>
          </a:p>
        </p:txBody>
      </p:sp>
    </p:spTree>
    <p:extLst>
      <p:ext uri="{BB962C8B-B14F-4D97-AF65-F5344CB8AC3E}">
        <p14:creationId xmlns:p14="http://schemas.microsoft.com/office/powerpoint/2010/main" val="4225202078"/>
      </p:ext>
    </p:extLst>
  </p:cSld>
  <p:clrMapOvr>
    <a:masterClrMapping/>
  </p:clrMapOvr>
  <p:transition>
    <p:fade/>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0" y="1219199"/>
            <a:ext cx="12192000" cy="11430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ar-SA" altLang="en-US" dirty="0"/>
              <a:t>يَا وَجِيهاً عِنْدَ </a:t>
            </a:r>
            <a:r>
              <a:rPr lang="ar-SA" altLang="en-US" dirty="0" err="1"/>
              <a:t>ٱللَّهِ</a:t>
            </a:r>
            <a:br>
              <a:rPr lang="en-US" altLang="en-US" dirty="0"/>
            </a:br>
            <a:r>
              <a:rPr lang="ar-SA" altLang="en-US" dirty="0" err="1"/>
              <a:t>إِشْفَعْ</a:t>
            </a:r>
            <a:r>
              <a:rPr lang="ar-SA" altLang="en-US" dirty="0"/>
              <a:t> لَنَا عِنْدَ ٱللَّهِ</a:t>
            </a:r>
            <a:endParaRPr lang="en-US" altLang="en-US" dirty="0"/>
          </a:p>
        </p:txBody>
      </p:sp>
      <p:sp>
        <p:nvSpPr>
          <p:cNvPr id="71683" name="Rectangle 3"/>
          <p:cNvSpPr>
            <a:spLocks noGrp="1" noChangeArrowheads="1"/>
          </p:cNvSpPr>
          <p:nvPr>
            <p:ph type="body" sz="quarter" idx="10"/>
          </p:nvPr>
        </p:nvSpPr>
        <p:spPr>
          <a:xfrm>
            <a:off x="2171700" y="4495801"/>
            <a:ext cx="7848600" cy="1905000"/>
          </a:xfrm>
        </p:spPr>
        <p:txBody>
          <a:bodyPr/>
          <a:lstStyle/>
          <a:p>
            <a:r>
              <a:rPr lang="en-US" altLang="en-US" dirty="0"/>
              <a:t>O well-esteemed with Allah,</a:t>
            </a:r>
          </a:p>
          <a:p>
            <a:r>
              <a:rPr lang="en-US" altLang="en-US" dirty="0"/>
              <a:t>please intercede for us before Allah.</a:t>
            </a:r>
          </a:p>
        </p:txBody>
      </p:sp>
    </p:spTree>
    <p:extLst>
      <p:ext uri="{BB962C8B-B14F-4D97-AF65-F5344CB8AC3E}">
        <p14:creationId xmlns:p14="http://schemas.microsoft.com/office/powerpoint/2010/main" val="2816141694"/>
      </p:ext>
    </p:extLst>
  </p:cSld>
  <p:clrMapOvr>
    <a:masterClrMapping/>
  </p:clrMapOvr>
  <p:transition>
    <p:fade/>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0" y="1219199"/>
            <a:ext cx="12192000" cy="11430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ar-SA" altLang="en-US" dirty="0"/>
              <a:t>يَا أَبَا </a:t>
            </a:r>
            <a:r>
              <a:rPr lang="ar-SA" altLang="en-US" dirty="0" err="1"/>
              <a:t>ٱلْحَسَنِ</a:t>
            </a:r>
            <a:br>
              <a:rPr lang="en-US" altLang="en-US" dirty="0"/>
            </a:br>
            <a:r>
              <a:rPr lang="ar-SA" altLang="en-US" dirty="0"/>
              <a:t>يَا مُوسَى بْنَ جَعْفَرٍ</a:t>
            </a:r>
          </a:p>
        </p:txBody>
      </p:sp>
      <p:sp>
        <p:nvSpPr>
          <p:cNvPr id="71683" name="Rectangle 3"/>
          <p:cNvSpPr>
            <a:spLocks noGrp="1" noChangeArrowheads="1"/>
          </p:cNvSpPr>
          <p:nvPr>
            <p:ph type="body" sz="quarter" idx="10"/>
          </p:nvPr>
        </p:nvSpPr>
        <p:spPr>
          <a:xfrm>
            <a:off x="2171700" y="4495801"/>
            <a:ext cx="7848600" cy="1905000"/>
          </a:xfrm>
        </p:spPr>
        <p:txBody>
          <a:bodyPr/>
          <a:lstStyle/>
          <a:p>
            <a:r>
              <a:rPr lang="en-US" altLang="en-US" dirty="0"/>
              <a:t>O </a:t>
            </a:r>
            <a:r>
              <a:rPr lang="en-US" altLang="en-US" dirty="0" err="1"/>
              <a:t>Abū’l</a:t>
            </a:r>
            <a:r>
              <a:rPr lang="en-US" altLang="en-US" dirty="0"/>
              <a:t>-Hasan!</a:t>
            </a:r>
          </a:p>
          <a:p>
            <a:r>
              <a:rPr lang="en-US" altLang="en-US" dirty="0"/>
              <a:t>O </a:t>
            </a:r>
            <a:r>
              <a:rPr lang="en-US" altLang="en-US" dirty="0" err="1"/>
              <a:t>Mūsā</a:t>
            </a:r>
            <a:r>
              <a:rPr lang="en-US" altLang="en-US" dirty="0"/>
              <a:t> the son of </a:t>
            </a:r>
            <a:r>
              <a:rPr lang="en-US" altLang="en-US" dirty="0" err="1"/>
              <a:t>Ja`far</a:t>
            </a:r>
            <a:r>
              <a:rPr lang="en-US" altLang="en-US" dirty="0"/>
              <a:t>!</a:t>
            </a:r>
          </a:p>
        </p:txBody>
      </p:sp>
    </p:spTree>
    <p:extLst>
      <p:ext uri="{BB962C8B-B14F-4D97-AF65-F5344CB8AC3E}">
        <p14:creationId xmlns:p14="http://schemas.microsoft.com/office/powerpoint/2010/main" val="947613634"/>
      </p:ext>
    </p:extLst>
  </p:cSld>
  <p:clrMapOvr>
    <a:masterClrMapping/>
  </p:clrMapOvr>
  <p:transition>
    <p:fade/>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0" y="1219199"/>
            <a:ext cx="12192000" cy="11430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ar-SA" altLang="en-US" dirty="0"/>
              <a:t>أَيُّهَا </a:t>
            </a:r>
            <a:r>
              <a:rPr lang="ar-SA" altLang="en-US" dirty="0" err="1"/>
              <a:t>ٱلْكَاظِمُ</a:t>
            </a:r>
            <a:br>
              <a:rPr lang="en-US" altLang="en-US" dirty="0"/>
            </a:br>
            <a:r>
              <a:rPr lang="ar-SA" altLang="en-US" dirty="0"/>
              <a:t>يَا بْنَ رَسُولِ ٱللَّهِ</a:t>
            </a:r>
          </a:p>
        </p:txBody>
      </p:sp>
      <p:sp>
        <p:nvSpPr>
          <p:cNvPr id="71683" name="Rectangle 3"/>
          <p:cNvSpPr>
            <a:spLocks noGrp="1" noChangeArrowheads="1"/>
          </p:cNvSpPr>
          <p:nvPr>
            <p:ph type="body" sz="quarter" idx="10"/>
          </p:nvPr>
        </p:nvSpPr>
        <p:spPr>
          <a:xfrm>
            <a:off x="2171700" y="4495801"/>
            <a:ext cx="7848600" cy="1905000"/>
          </a:xfrm>
        </p:spPr>
        <p:txBody>
          <a:bodyPr/>
          <a:lstStyle/>
          <a:p>
            <a:r>
              <a:rPr lang="en-US" altLang="en-US" dirty="0"/>
              <a:t>O Suppressor [of rage]!</a:t>
            </a:r>
          </a:p>
          <a:p>
            <a:r>
              <a:rPr lang="en-US" altLang="en-US" dirty="0"/>
              <a:t>O son of Allah’s Messenger!</a:t>
            </a:r>
          </a:p>
        </p:txBody>
      </p:sp>
    </p:spTree>
    <p:extLst>
      <p:ext uri="{BB962C8B-B14F-4D97-AF65-F5344CB8AC3E}">
        <p14:creationId xmlns:p14="http://schemas.microsoft.com/office/powerpoint/2010/main" val="1028622820"/>
      </p:ext>
    </p:extLst>
  </p:cSld>
  <p:clrMapOvr>
    <a:masterClrMapping/>
  </p:clrMapOvr>
  <p:transition>
    <p:fade/>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0" y="1219199"/>
            <a:ext cx="12192000" cy="11430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ar-SA" altLang="en-US" dirty="0"/>
              <a:t>يَا حُجَّةَ </a:t>
            </a:r>
            <a:r>
              <a:rPr lang="ar-SA" altLang="en-US" dirty="0" err="1"/>
              <a:t>ٱللَّهِ</a:t>
            </a:r>
            <a:r>
              <a:rPr lang="ar-SA" altLang="en-US" dirty="0"/>
              <a:t> عَلٰى خَلْقِهِ</a:t>
            </a:r>
          </a:p>
        </p:txBody>
      </p:sp>
      <p:sp>
        <p:nvSpPr>
          <p:cNvPr id="71683" name="Rectangle 3"/>
          <p:cNvSpPr>
            <a:spLocks noGrp="1" noChangeArrowheads="1"/>
          </p:cNvSpPr>
          <p:nvPr>
            <p:ph type="body" sz="quarter" idx="10"/>
          </p:nvPr>
        </p:nvSpPr>
        <p:spPr>
          <a:xfrm>
            <a:off x="2171700" y="4495801"/>
            <a:ext cx="7848600" cy="1905000"/>
          </a:xfrm>
        </p:spPr>
        <p:txBody>
          <a:bodyPr/>
          <a:lstStyle/>
          <a:p>
            <a:r>
              <a:rPr lang="en-US" altLang="en-US" dirty="0"/>
              <a:t>O Allah’s Argument against His creatures!</a:t>
            </a:r>
          </a:p>
        </p:txBody>
      </p:sp>
    </p:spTree>
    <p:extLst>
      <p:ext uri="{BB962C8B-B14F-4D97-AF65-F5344CB8AC3E}">
        <p14:creationId xmlns:p14="http://schemas.microsoft.com/office/powerpoint/2010/main" val="2229720891"/>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0" y="1219199"/>
            <a:ext cx="12192000" cy="11430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ar-SA" altLang="en-US" dirty="0"/>
              <a:t>يَا أَبَا </a:t>
            </a:r>
            <a:r>
              <a:rPr lang="ar-SA" altLang="en-US" dirty="0" err="1"/>
              <a:t>ٱلْقَاسِمِ</a:t>
            </a:r>
            <a:br>
              <a:rPr lang="en-US" altLang="en-US" dirty="0"/>
            </a:br>
            <a:r>
              <a:rPr lang="en-US" altLang="en-US" dirty="0"/>
              <a:t> </a:t>
            </a:r>
            <a:r>
              <a:rPr lang="ar-SA" altLang="en-US" dirty="0"/>
              <a:t>يَا رَسُولَ </a:t>
            </a:r>
            <a:r>
              <a:rPr lang="ar-SA" altLang="en-US" dirty="0" err="1"/>
              <a:t>ٱللَّهِ</a:t>
            </a:r>
            <a:endParaRPr lang="en-US" altLang="en-US" dirty="0"/>
          </a:p>
        </p:txBody>
      </p:sp>
      <p:sp>
        <p:nvSpPr>
          <p:cNvPr id="71683" name="Rectangle 3"/>
          <p:cNvSpPr>
            <a:spLocks noGrp="1" noChangeArrowheads="1"/>
          </p:cNvSpPr>
          <p:nvPr>
            <p:ph type="body" sz="quarter" idx="10"/>
          </p:nvPr>
        </p:nvSpPr>
        <p:spPr>
          <a:xfrm>
            <a:off x="2171700" y="4495801"/>
            <a:ext cx="7848600" cy="1905000"/>
          </a:xfrm>
        </p:spPr>
        <p:txBody>
          <a:bodyPr/>
          <a:lstStyle/>
          <a:p>
            <a:r>
              <a:rPr lang="en-US" altLang="en-US" dirty="0"/>
              <a:t>O </a:t>
            </a:r>
            <a:r>
              <a:rPr lang="en-US" altLang="en-US" dirty="0" err="1"/>
              <a:t>Abū’l-Qāsim</a:t>
            </a:r>
            <a:r>
              <a:rPr lang="en-US" altLang="en-US" dirty="0"/>
              <a:t>!</a:t>
            </a:r>
          </a:p>
          <a:p>
            <a:r>
              <a:rPr lang="en-US" altLang="en-US" dirty="0"/>
              <a:t>O Allah’s Messenger!</a:t>
            </a:r>
          </a:p>
        </p:txBody>
      </p:sp>
    </p:spTree>
    <p:extLst>
      <p:ext uri="{BB962C8B-B14F-4D97-AF65-F5344CB8AC3E}">
        <p14:creationId xmlns:p14="http://schemas.microsoft.com/office/powerpoint/2010/main" val="1067071203"/>
      </p:ext>
    </p:extLst>
  </p:cSld>
  <p:clrMapOvr>
    <a:masterClrMapping/>
  </p:clrMapOvr>
  <p:transition>
    <p:fade/>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0" y="1219199"/>
            <a:ext cx="12192000" cy="11430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ar-SA" altLang="en-US" dirty="0"/>
              <a:t>يَا سَيِّدَنَا وَمَوْلاَنَا</a:t>
            </a:r>
          </a:p>
        </p:txBody>
      </p:sp>
      <p:sp>
        <p:nvSpPr>
          <p:cNvPr id="71683" name="Rectangle 3"/>
          <p:cNvSpPr>
            <a:spLocks noGrp="1" noChangeArrowheads="1"/>
          </p:cNvSpPr>
          <p:nvPr>
            <p:ph type="body" sz="quarter" idx="10"/>
          </p:nvPr>
        </p:nvSpPr>
        <p:spPr>
          <a:xfrm>
            <a:off x="2171700" y="4495801"/>
            <a:ext cx="7848600" cy="1905000"/>
          </a:xfrm>
        </p:spPr>
        <p:txBody>
          <a:bodyPr/>
          <a:lstStyle/>
          <a:p>
            <a:r>
              <a:rPr lang="en-US" altLang="en-US" dirty="0"/>
              <a:t>O our master and chief!</a:t>
            </a:r>
          </a:p>
        </p:txBody>
      </p:sp>
    </p:spTree>
    <p:extLst>
      <p:ext uri="{BB962C8B-B14F-4D97-AF65-F5344CB8AC3E}">
        <p14:creationId xmlns:p14="http://schemas.microsoft.com/office/powerpoint/2010/main" val="3704479528"/>
      </p:ext>
    </p:extLst>
  </p:cSld>
  <p:clrMapOvr>
    <a:masterClrMapping/>
  </p:clrMapOvr>
  <p:transition>
    <p:fade/>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0" y="1219199"/>
            <a:ext cx="12192000" cy="11430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ar-SA" altLang="en-US" dirty="0"/>
              <a:t>إِنَّا تَوَجَّهْنَا وَٱسْتَشْفَعْنَا</a:t>
            </a:r>
            <a:endParaRPr lang="en-US" altLang="en-US" dirty="0"/>
          </a:p>
        </p:txBody>
      </p:sp>
      <p:sp>
        <p:nvSpPr>
          <p:cNvPr id="71683" name="Rectangle 3"/>
          <p:cNvSpPr>
            <a:spLocks noGrp="1" noChangeArrowheads="1"/>
          </p:cNvSpPr>
          <p:nvPr>
            <p:ph type="body" sz="quarter" idx="10"/>
          </p:nvPr>
        </p:nvSpPr>
        <p:spPr>
          <a:xfrm>
            <a:off x="2171700" y="4495801"/>
            <a:ext cx="7848600" cy="1905000"/>
          </a:xfrm>
        </p:spPr>
        <p:txBody>
          <a:bodyPr/>
          <a:lstStyle/>
          <a:p>
            <a:r>
              <a:rPr lang="en-US" altLang="en-US" dirty="0"/>
              <a:t>We are turning our faces toward you, seeking your intercession</a:t>
            </a:r>
          </a:p>
        </p:txBody>
      </p:sp>
    </p:spTree>
    <p:extLst>
      <p:ext uri="{BB962C8B-B14F-4D97-AF65-F5344CB8AC3E}">
        <p14:creationId xmlns:p14="http://schemas.microsoft.com/office/powerpoint/2010/main" val="3334342745"/>
      </p:ext>
    </p:extLst>
  </p:cSld>
  <p:clrMapOvr>
    <a:masterClrMapping/>
  </p:clrMapOvr>
  <p:transition>
    <p:fade/>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0" y="1219199"/>
            <a:ext cx="12192000" cy="11430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ar-SA" altLang="en-US" dirty="0"/>
              <a:t>وَتَوَسَّلْنَا بِكَ إِلَى ٱللَّهِ</a:t>
            </a:r>
            <a:endParaRPr lang="en-US" altLang="en-US" dirty="0"/>
          </a:p>
        </p:txBody>
      </p:sp>
      <p:sp>
        <p:nvSpPr>
          <p:cNvPr id="71683" name="Rectangle 3"/>
          <p:cNvSpPr>
            <a:spLocks noGrp="1" noChangeArrowheads="1"/>
          </p:cNvSpPr>
          <p:nvPr>
            <p:ph type="body" sz="quarter" idx="10"/>
          </p:nvPr>
        </p:nvSpPr>
        <p:spPr>
          <a:xfrm>
            <a:off x="2171700" y="4495801"/>
            <a:ext cx="7848600" cy="1905000"/>
          </a:xfrm>
        </p:spPr>
        <p:txBody>
          <a:bodyPr/>
          <a:lstStyle/>
          <a:p>
            <a:r>
              <a:rPr lang="en-US" altLang="en-US" dirty="0"/>
              <a:t>and your advocacy for us before Allah;</a:t>
            </a:r>
          </a:p>
        </p:txBody>
      </p:sp>
    </p:spTree>
    <p:extLst>
      <p:ext uri="{BB962C8B-B14F-4D97-AF65-F5344CB8AC3E}">
        <p14:creationId xmlns:p14="http://schemas.microsoft.com/office/powerpoint/2010/main" val="3005524291"/>
      </p:ext>
    </p:extLst>
  </p:cSld>
  <p:clrMapOvr>
    <a:masterClrMapping/>
  </p:clrMapOvr>
  <p:transition>
    <p:fade/>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0" y="1219199"/>
            <a:ext cx="12192000" cy="11430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ar-SA" altLang="en-US" dirty="0"/>
              <a:t>وَقَدَّمْنَاكَ بَيْنَ يَدَيْ حَاجَاتِنَا</a:t>
            </a:r>
            <a:endParaRPr lang="en-US" altLang="en-US" dirty="0"/>
          </a:p>
        </p:txBody>
      </p:sp>
      <p:sp>
        <p:nvSpPr>
          <p:cNvPr id="71683" name="Rectangle 3"/>
          <p:cNvSpPr>
            <a:spLocks noGrp="1" noChangeArrowheads="1"/>
          </p:cNvSpPr>
          <p:nvPr>
            <p:ph type="body" sz="quarter" idx="10"/>
          </p:nvPr>
        </p:nvSpPr>
        <p:spPr>
          <a:xfrm>
            <a:off x="2171700" y="4495801"/>
            <a:ext cx="7848600" cy="1905000"/>
          </a:xfrm>
        </p:spPr>
        <p:txBody>
          <a:bodyPr/>
          <a:lstStyle/>
          <a:p>
            <a:r>
              <a:rPr lang="en-US" altLang="en-US" dirty="0"/>
              <a:t>and we are presenting you [as our intermediary] for the settlement of our needs.</a:t>
            </a:r>
          </a:p>
        </p:txBody>
      </p:sp>
    </p:spTree>
    <p:extLst>
      <p:ext uri="{BB962C8B-B14F-4D97-AF65-F5344CB8AC3E}">
        <p14:creationId xmlns:p14="http://schemas.microsoft.com/office/powerpoint/2010/main" val="3366767645"/>
      </p:ext>
    </p:extLst>
  </p:cSld>
  <p:clrMapOvr>
    <a:masterClrMapping/>
  </p:clrMapOvr>
  <p:transition>
    <p:fade/>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0" y="1219199"/>
            <a:ext cx="12192000" cy="11430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ar-SA" altLang="en-US" dirty="0"/>
              <a:t>يَا وَجِيهاً عِنْدَ </a:t>
            </a:r>
            <a:r>
              <a:rPr lang="ar-SA" altLang="en-US" dirty="0" err="1"/>
              <a:t>ٱللَّهِ</a:t>
            </a:r>
            <a:br>
              <a:rPr lang="en-US" altLang="en-US" dirty="0"/>
            </a:br>
            <a:r>
              <a:rPr lang="ar-SA" altLang="en-US" dirty="0" err="1"/>
              <a:t>إِشْفَعْ</a:t>
            </a:r>
            <a:r>
              <a:rPr lang="ar-SA" altLang="en-US" dirty="0"/>
              <a:t> لَنَا عِنْدَ ٱللَّهِ</a:t>
            </a:r>
            <a:endParaRPr lang="en-US" altLang="en-US" dirty="0"/>
          </a:p>
        </p:txBody>
      </p:sp>
      <p:sp>
        <p:nvSpPr>
          <p:cNvPr id="71683" name="Rectangle 3"/>
          <p:cNvSpPr>
            <a:spLocks noGrp="1" noChangeArrowheads="1"/>
          </p:cNvSpPr>
          <p:nvPr>
            <p:ph type="body" sz="quarter" idx="10"/>
          </p:nvPr>
        </p:nvSpPr>
        <p:spPr>
          <a:xfrm>
            <a:off x="2171700" y="4495801"/>
            <a:ext cx="7848600" cy="1905000"/>
          </a:xfrm>
        </p:spPr>
        <p:txBody>
          <a:bodyPr/>
          <a:lstStyle/>
          <a:p>
            <a:r>
              <a:rPr lang="en-US" altLang="en-US" dirty="0"/>
              <a:t>O well-esteemed with Allah,</a:t>
            </a:r>
          </a:p>
          <a:p>
            <a:r>
              <a:rPr lang="en-US" altLang="en-US" dirty="0"/>
              <a:t>please intercede for us before Allah.</a:t>
            </a:r>
          </a:p>
        </p:txBody>
      </p:sp>
    </p:spTree>
    <p:extLst>
      <p:ext uri="{BB962C8B-B14F-4D97-AF65-F5344CB8AC3E}">
        <p14:creationId xmlns:p14="http://schemas.microsoft.com/office/powerpoint/2010/main" val="3099676914"/>
      </p:ext>
    </p:extLst>
  </p:cSld>
  <p:clrMapOvr>
    <a:masterClrMapping/>
  </p:clrMapOvr>
  <p:transition>
    <p:fade/>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0" y="1219199"/>
            <a:ext cx="12192000" cy="11430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ar-SA" altLang="en-US" dirty="0"/>
              <a:t>يَا أَبَا </a:t>
            </a:r>
            <a:r>
              <a:rPr lang="ar-SA" altLang="en-US" dirty="0" err="1"/>
              <a:t>ٱلْحَسَنِ</a:t>
            </a:r>
            <a:br>
              <a:rPr lang="en-US" altLang="en-US" dirty="0"/>
            </a:br>
            <a:r>
              <a:rPr lang="ar-SA" altLang="en-US" dirty="0"/>
              <a:t>يَا عَلِيَّ بْنَ مُوسىٰ</a:t>
            </a:r>
          </a:p>
        </p:txBody>
      </p:sp>
      <p:sp>
        <p:nvSpPr>
          <p:cNvPr id="71683" name="Rectangle 3"/>
          <p:cNvSpPr>
            <a:spLocks noGrp="1" noChangeArrowheads="1"/>
          </p:cNvSpPr>
          <p:nvPr>
            <p:ph type="body" sz="quarter" idx="10"/>
          </p:nvPr>
        </p:nvSpPr>
        <p:spPr>
          <a:xfrm>
            <a:off x="2171700" y="4495801"/>
            <a:ext cx="7848600" cy="1905000"/>
          </a:xfrm>
        </p:spPr>
        <p:txBody>
          <a:bodyPr/>
          <a:lstStyle/>
          <a:p>
            <a:r>
              <a:rPr lang="en-US" altLang="en-US" dirty="0"/>
              <a:t>O </a:t>
            </a:r>
            <a:r>
              <a:rPr lang="en-US" altLang="en-US" dirty="0" err="1"/>
              <a:t>Abū’l</a:t>
            </a:r>
            <a:r>
              <a:rPr lang="en-US" altLang="en-US" dirty="0"/>
              <a:t>-Hasan!</a:t>
            </a:r>
          </a:p>
          <a:p>
            <a:r>
              <a:rPr lang="en-US" altLang="en-US" dirty="0"/>
              <a:t>O `</a:t>
            </a:r>
            <a:r>
              <a:rPr lang="en-US" altLang="en-US" dirty="0" err="1"/>
              <a:t>Alī</a:t>
            </a:r>
            <a:r>
              <a:rPr lang="en-US" altLang="en-US" dirty="0"/>
              <a:t> the son of </a:t>
            </a:r>
            <a:r>
              <a:rPr lang="en-US" altLang="en-US" dirty="0" err="1"/>
              <a:t>Mūsā</a:t>
            </a:r>
            <a:r>
              <a:rPr lang="en-US" altLang="en-US" dirty="0"/>
              <a:t>!</a:t>
            </a:r>
          </a:p>
        </p:txBody>
      </p:sp>
    </p:spTree>
    <p:extLst>
      <p:ext uri="{BB962C8B-B14F-4D97-AF65-F5344CB8AC3E}">
        <p14:creationId xmlns:p14="http://schemas.microsoft.com/office/powerpoint/2010/main" val="1966935017"/>
      </p:ext>
    </p:extLst>
  </p:cSld>
  <p:clrMapOvr>
    <a:masterClrMapping/>
  </p:clrMapOvr>
  <p:transition>
    <p:fade/>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0" y="1219199"/>
            <a:ext cx="12192000" cy="11430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ar-SA" altLang="en-US" dirty="0"/>
              <a:t>أَيُّهَا </a:t>
            </a:r>
            <a:r>
              <a:rPr lang="ar-SA" altLang="en-US" dirty="0" err="1"/>
              <a:t>ٱلرِّضَا</a:t>
            </a:r>
            <a:br>
              <a:rPr lang="en-US" altLang="en-US" dirty="0"/>
            </a:br>
            <a:r>
              <a:rPr lang="ar-SA" altLang="en-US" dirty="0"/>
              <a:t>يَا بْنَ رَسُولِ ٱللَّهِ</a:t>
            </a:r>
          </a:p>
        </p:txBody>
      </p:sp>
      <p:sp>
        <p:nvSpPr>
          <p:cNvPr id="71683" name="Rectangle 3"/>
          <p:cNvSpPr>
            <a:spLocks noGrp="1" noChangeArrowheads="1"/>
          </p:cNvSpPr>
          <p:nvPr>
            <p:ph type="body" sz="quarter" idx="10"/>
          </p:nvPr>
        </p:nvSpPr>
        <p:spPr>
          <a:xfrm>
            <a:off x="2171700" y="4495801"/>
            <a:ext cx="7848600" cy="1905000"/>
          </a:xfrm>
        </p:spPr>
        <p:txBody>
          <a:bodyPr/>
          <a:lstStyle/>
          <a:p>
            <a:r>
              <a:rPr lang="en-US" altLang="en-US" dirty="0"/>
              <a:t>O Amicable!</a:t>
            </a:r>
          </a:p>
          <a:p>
            <a:r>
              <a:rPr lang="en-US" altLang="en-US" dirty="0"/>
              <a:t>O son of Allah’s Messenger!</a:t>
            </a:r>
          </a:p>
        </p:txBody>
      </p:sp>
    </p:spTree>
    <p:extLst>
      <p:ext uri="{BB962C8B-B14F-4D97-AF65-F5344CB8AC3E}">
        <p14:creationId xmlns:p14="http://schemas.microsoft.com/office/powerpoint/2010/main" val="1718540330"/>
      </p:ext>
    </p:extLst>
  </p:cSld>
  <p:clrMapOvr>
    <a:masterClrMapping/>
  </p:clrMapOvr>
  <p:transition>
    <p:fade/>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0" y="1219199"/>
            <a:ext cx="12192000" cy="11430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ar-SA" altLang="en-US" dirty="0"/>
              <a:t>يَا حُجَّةَ </a:t>
            </a:r>
            <a:r>
              <a:rPr lang="ar-SA" altLang="en-US" dirty="0" err="1"/>
              <a:t>ٱللَّهِ</a:t>
            </a:r>
            <a:r>
              <a:rPr lang="ar-SA" altLang="en-US" dirty="0"/>
              <a:t> عَلٰى خَلْقِهِ</a:t>
            </a:r>
          </a:p>
        </p:txBody>
      </p:sp>
      <p:sp>
        <p:nvSpPr>
          <p:cNvPr id="71683" name="Rectangle 3"/>
          <p:cNvSpPr>
            <a:spLocks noGrp="1" noChangeArrowheads="1"/>
          </p:cNvSpPr>
          <p:nvPr>
            <p:ph type="body" sz="quarter" idx="10"/>
          </p:nvPr>
        </p:nvSpPr>
        <p:spPr>
          <a:xfrm>
            <a:off x="2171700" y="4495801"/>
            <a:ext cx="7848600" cy="1905000"/>
          </a:xfrm>
        </p:spPr>
        <p:txBody>
          <a:bodyPr/>
          <a:lstStyle/>
          <a:p>
            <a:r>
              <a:rPr lang="en-US" altLang="en-US" dirty="0"/>
              <a:t>O Allah’s Argument against His creatures!</a:t>
            </a:r>
          </a:p>
        </p:txBody>
      </p:sp>
    </p:spTree>
    <p:extLst>
      <p:ext uri="{BB962C8B-B14F-4D97-AF65-F5344CB8AC3E}">
        <p14:creationId xmlns:p14="http://schemas.microsoft.com/office/powerpoint/2010/main" val="1081870044"/>
      </p:ext>
    </p:extLst>
  </p:cSld>
  <p:clrMapOvr>
    <a:masterClrMapping/>
  </p:clrMapOvr>
  <p:transition>
    <p:fade/>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0" y="1219199"/>
            <a:ext cx="12192000" cy="11430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ar-SA" altLang="en-US" dirty="0"/>
              <a:t>يَا سَيِّدَنَا وَمَوْلاَنَا</a:t>
            </a:r>
          </a:p>
        </p:txBody>
      </p:sp>
      <p:sp>
        <p:nvSpPr>
          <p:cNvPr id="71683" name="Rectangle 3"/>
          <p:cNvSpPr>
            <a:spLocks noGrp="1" noChangeArrowheads="1"/>
          </p:cNvSpPr>
          <p:nvPr>
            <p:ph type="body" sz="quarter" idx="10"/>
          </p:nvPr>
        </p:nvSpPr>
        <p:spPr>
          <a:xfrm>
            <a:off x="2171700" y="4495801"/>
            <a:ext cx="7848600" cy="1905000"/>
          </a:xfrm>
        </p:spPr>
        <p:txBody>
          <a:bodyPr/>
          <a:lstStyle/>
          <a:p>
            <a:r>
              <a:rPr lang="en-US" altLang="en-US" dirty="0"/>
              <a:t>O our master and chief!</a:t>
            </a:r>
          </a:p>
        </p:txBody>
      </p:sp>
    </p:spTree>
    <p:extLst>
      <p:ext uri="{BB962C8B-B14F-4D97-AF65-F5344CB8AC3E}">
        <p14:creationId xmlns:p14="http://schemas.microsoft.com/office/powerpoint/2010/main" val="4003797242"/>
      </p:ext>
    </p:extLst>
  </p:cSld>
  <p:clrMapOvr>
    <a:masterClrMapping/>
  </p:clrMapOvr>
  <p:transition>
    <p:fade/>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0" y="1219199"/>
            <a:ext cx="12192000" cy="11430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ar-SA" altLang="en-US" dirty="0"/>
              <a:t>إِنَّا تَوَجَّهْنَا وَٱسْتَشْفَعْنَا</a:t>
            </a:r>
            <a:endParaRPr lang="en-US" altLang="en-US" dirty="0"/>
          </a:p>
        </p:txBody>
      </p:sp>
      <p:sp>
        <p:nvSpPr>
          <p:cNvPr id="71683" name="Rectangle 3"/>
          <p:cNvSpPr>
            <a:spLocks noGrp="1" noChangeArrowheads="1"/>
          </p:cNvSpPr>
          <p:nvPr>
            <p:ph type="body" sz="quarter" idx="10"/>
          </p:nvPr>
        </p:nvSpPr>
        <p:spPr>
          <a:xfrm>
            <a:off x="2171700" y="4495801"/>
            <a:ext cx="7848600" cy="1905000"/>
          </a:xfrm>
        </p:spPr>
        <p:txBody>
          <a:bodyPr/>
          <a:lstStyle/>
          <a:p>
            <a:r>
              <a:rPr lang="en-US" altLang="en-US" dirty="0"/>
              <a:t>We are turning our faces toward you, seeking your intercession</a:t>
            </a:r>
          </a:p>
        </p:txBody>
      </p:sp>
    </p:spTree>
    <p:extLst>
      <p:ext uri="{BB962C8B-B14F-4D97-AF65-F5344CB8AC3E}">
        <p14:creationId xmlns:p14="http://schemas.microsoft.com/office/powerpoint/2010/main" val="2885770682"/>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0" y="1219199"/>
            <a:ext cx="12192000" cy="11430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ar-SA" altLang="en-US" dirty="0"/>
              <a:t>يَا إِمَامَ </a:t>
            </a:r>
            <a:r>
              <a:rPr lang="ar-SA" altLang="en-US" dirty="0" err="1"/>
              <a:t>ٱلرَّحْمَةِ</a:t>
            </a:r>
            <a:br>
              <a:rPr lang="ar-SA" altLang="en-US" dirty="0"/>
            </a:br>
            <a:r>
              <a:rPr lang="ar-SA" altLang="en-US" dirty="0"/>
              <a:t>يَا سَيِّدَنَا وَمَوْلاَنَا</a:t>
            </a:r>
            <a:endParaRPr lang="en-US" altLang="en-US" dirty="0"/>
          </a:p>
        </p:txBody>
      </p:sp>
      <p:sp>
        <p:nvSpPr>
          <p:cNvPr id="71683" name="Rectangle 3"/>
          <p:cNvSpPr>
            <a:spLocks noGrp="1" noChangeArrowheads="1"/>
          </p:cNvSpPr>
          <p:nvPr>
            <p:ph type="body" sz="quarter" idx="10"/>
          </p:nvPr>
        </p:nvSpPr>
        <p:spPr>
          <a:xfrm>
            <a:off x="2171700" y="4495801"/>
            <a:ext cx="7848600" cy="1905000"/>
          </a:xfrm>
        </p:spPr>
        <p:txBody>
          <a:bodyPr/>
          <a:lstStyle/>
          <a:p>
            <a:r>
              <a:rPr lang="en-US" altLang="en-US" dirty="0"/>
              <a:t>O Chief of Mercy!</a:t>
            </a:r>
          </a:p>
          <a:p>
            <a:r>
              <a:rPr lang="en-US" altLang="en-US" dirty="0"/>
              <a:t>O our master and chief!</a:t>
            </a:r>
          </a:p>
        </p:txBody>
      </p:sp>
    </p:spTree>
    <p:extLst>
      <p:ext uri="{BB962C8B-B14F-4D97-AF65-F5344CB8AC3E}">
        <p14:creationId xmlns:p14="http://schemas.microsoft.com/office/powerpoint/2010/main" val="3932768643"/>
      </p:ext>
    </p:extLst>
  </p:cSld>
  <p:clrMapOvr>
    <a:masterClrMapping/>
  </p:clrMapOvr>
  <p:transition>
    <p:fade/>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0" y="1219199"/>
            <a:ext cx="12192000" cy="11430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ar-SA" altLang="en-US" dirty="0"/>
              <a:t>وَتَوَسَّلْنَا بِكَ إِلَى ٱللَّهِ</a:t>
            </a:r>
            <a:endParaRPr lang="en-US" altLang="en-US" dirty="0"/>
          </a:p>
        </p:txBody>
      </p:sp>
      <p:sp>
        <p:nvSpPr>
          <p:cNvPr id="71683" name="Rectangle 3"/>
          <p:cNvSpPr>
            <a:spLocks noGrp="1" noChangeArrowheads="1"/>
          </p:cNvSpPr>
          <p:nvPr>
            <p:ph type="body" sz="quarter" idx="10"/>
          </p:nvPr>
        </p:nvSpPr>
        <p:spPr>
          <a:xfrm>
            <a:off x="2171700" y="4495801"/>
            <a:ext cx="7848600" cy="1905000"/>
          </a:xfrm>
        </p:spPr>
        <p:txBody>
          <a:bodyPr/>
          <a:lstStyle/>
          <a:p>
            <a:r>
              <a:rPr lang="en-US" altLang="en-US" dirty="0"/>
              <a:t>and your advocacy for us before Allah;</a:t>
            </a:r>
          </a:p>
        </p:txBody>
      </p:sp>
    </p:spTree>
    <p:extLst>
      <p:ext uri="{BB962C8B-B14F-4D97-AF65-F5344CB8AC3E}">
        <p14:creationId xmlns:p14="http://schemas.microsoft.com/office/powerpoint/2010/main" val="1011169381"/>
      </p:ext>
    </p:extLst>
  </p:cSld>
  <p:clrMapOvr>
    <a:masterClrMapping/>
  </p:clrMapOvr>
  <p:transition>
    <p:fade/>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0" y="1219199"/>
            <a:ext cx="12192000" cy="11430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ar-SA" altLang="en-US" dirty="0"/>
              <a:t>وَقَدَّمْنَاكَ بَيْنَ يَدَيْ حَاجَاتِنَا</a:t>
            </a:r>
            <a:endParaRPr lang="en-US" altLang="en-US" dirty="0"/>
          </a:p>
        </p:txBody>
      </p:sp>
      <p:sp>
        <p:nvSpPr>
          <p:cNvPr id="71683" name="Rectangle 3"/>
          <p:cNvSpPr>
            <a:spLocks noGrp="1" noChangeArrowheads="1"/>
          </p:cNvSpPr>
          <p:nvPr>
            <p:ph type="body" sz="quarter" idx="10"/>
          </p:nvPr>
        </p:nvSpPr>
        <p:spPr>
          <a:xfrm>
            <a:off x="2171700" y="4495801"/>
            <a:ext cx="7848600" cy="1905000"/>
          </a:xfrm>
        </p:spPr>
        <p:txBody>
          <a:bodyPr/>
          <a:lstStyle/>
          <a:p>
            <a:r>
              <a:rPr lang="en-US" altLang="en-US" dirty="0"/>
              <a:t>and we are presenting you [as our intermediary] for the settlement of our needs.</a:t>
            </a:r>
          </a:p>
        </p:txBody>
      </p:sp>
    </p:spTree>
    <p:extLst>
      <p:ext uri="{BB962C8B-B14F-4D97-AF65-F5344CB8AC3E}">
        <p14:creationId xmlns:p14="http://schemas.microsoft.com/office/powerpoint/2010/main" val="1507609041"/>
      </p:ext>
    </p:extLst>
  </p:cSld>
  <p:clrMapOvr>
    <a:masterClrMapping/>
  </p:clrMapOvr>
  <p:transition>
    <p:fade/>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0" y="1219199"/>
            <a:ext cx="12192000" cy="11430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ar-SA" altLang="en-US" dirty="0"/>
              <a:t>يَا وَجِيهاً عِنْدَ </a:t>
            </a:r>
            <a:r>
              <a:rPr lang="ar-SA" altLang="en-US" dirty="0" err="1"/>
              <a:t>ٱللَّهِ</a:t>
            </a:r>
            <a:br>
              <a:rPr lang="en-US" altLang="en-US" dirty="0"/>
            </a:br>
            <a:r>
              <a:rPr lang="ar-SA" altLang="en-US" dirty="0" err="1"/>
              <a:t>إِشْفَعْ</a:t>
            </a:r>
            <a:r>
              <a:rPr lang="ar-SA" altLang="en-US" dirty="0"/>
              <a:t> لَنَا عِنْدَ ٱللَّهِ</a:t>
            </a:r>
            <a:endParaRPr lang="en-US" altLang="en-US" dirty="0"/>
          </a:p>
        </p:txBody>
      </p:sp>
      <p:sp>
        <p:nvSpPr>
          <p:cNvPr id="71683" name="Rectangle 3"/>
          <p:cNvSpPr>
            <a:spLocks noGrp="1" noChangeArrowheads="1"/>
          </p:cNvSpPr>
          <p:nvPr>
            <p:ph type="body" sz="quarter" idx="10"/>
          </p:nvPr>
        </p:nvSpPr>
        <p:spPr>
          <a:xfrm>
            <a:off x="2171700" y="4495801"/>
            <a:ext cx="7848600" cy="1905000"/>
          </a:xfrm>
        </p:spPr>
        <p:txBody>
          <a:bodyPr/>
          <a:lstStyle/>
          <a:p>
            <a:r>
              <a:rPr lang="en-US" altLang="en-US" dirty="0"/>
              <a:t>O well-esteemed with Allah,</a:t>
            </a:r>
          </a:p>
          <a:p>
            <a:r>
              <a:rPr lang="en-US" altLang="en-US" dirty="0"/>
              <a:t>please intercede for us before Allah.</a:t>
            </a:r>
          </a:p>
        </p:txBody>
      </p:sp>
    </p:spTree>
    <p:extLst>
      <p:ext uri="{BB962C8B-B14F-4D97-AF65-F5344CB8AC3E}">
        <p14:creationId xmlns:p14="http://schemas.microsoft.com/office/powerpoint/2010/main" val="1868325385"/>
      </p:ext>
    </p:extLst>
  </p:cSld>
  <p:clrMapOvr>
    <a:masterClrMapping/>
  </p:clrMapOvr>
  <p:transition>
    <p:fade/>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0" y="1219199"/>
            <a:ext cx="12192000" cy="11430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ar-SA" altLang="en-US" dirty="0"/>
              <a:t>يَا أَبَا جَعْفَرٍ</a:t>
            </a:r>
            <a:br>
              <a:rPr lang="en-US" altLang="en-US" dirty="0"/>
            </a:br>
            <a:r>
              <a:rPr lang="ar-SA" altLang="en-US" dirty="0"/>
              <a:t>يَا مُحَمَّدَ بْنَ عَلِيٍّ</a:t>
            </a:r>
          </a:p>
        </p:txBody>
      </p:sp>
      <p:sp>
        <p:nvSpPr>
          <p:cNvPr id="71683" name="Rectangle 3"/>
          <p:cNvSpPr>
            <a:spLocks noGrp="1" noChangeArrowheads="1"/>
          </p:cNvSpPr>
          <p:nvPr>
            <p:ph type="body" sz="quarter" idx="10"/>
          </p:nvPr>
        </p:nvSpPr>
        <p:spPr>
          <a:xfrm>
            <a:off x="2171700" y="4495801"/>
            <a:ext cx="7848600" cy="1905000"/>
          </a:xfrm>
        </p:spPr>
        <p:txBody>
          <a:bodyPr/>
          <a:lstStyle/>
          <a:p>
            <a:r>
              <a:rPr lang="en-US" altLang="en-US" dirty="0"/>
              <a:t>O </a:t>
            </a:r>
            <a:r>
              <a:rPr lang="en-US" altLang="en-US" dirty="0" err="1"/>
              <a:t>Abū-Ja`far</a:t>
            </a:r>
            <a:r>
              <a:rPr lang="en-US" altLang="en-US" dirty="0"/>
              <a:t>!</a:t>
            </a:r>
          </a:p>
          <a:p>
            <a:r>
              <a:rPr lang="en-US" altLang="en-US" dirty="0"/>
              <a:t>O </a:t>
            </a:r>
            <a:r>
              <a:rPr lang="en-US" altLang="en-US" dirty="0" err="1"/>
              <a:t>Muḥammad</a:t>
            </a:r>
            <a:r>
              <a:rPr lang="en-US" altLang="en-US" dirty="0"/>
              <a:t> the son of `</a:t>
            </a:r>
            <a:r>
              <a:rPr lang="en-US" altLang="en-US" dirty="0" err="1"/>
              <a:t>Alī</a:t>
            </a:r>
            <a:r>
              <a:rPr lang="en-US" altLang="en-US" dirty="0"/>
              <a:t>!</a:t>
            </a:r>
          </a:p>
        </p:txBody>
      </p:sp>
    </p:spTree>
    <p:extLst>
      <p:ext uri="{BB962C8B-B14F-4D97-AF65-F5344CB8AC3E}">
        <p14:creationId xmlns:p14="http://schemas.microsoft.com/office/powerpoint/2010/main" val="2623733304"/>
      </p:ext>
    </p:extLst>
  </p:cSld>
  <p:clrMapOvr>
    <a:masterClrMapping/>
  </p:clrMapOvr>
  <p:transition>
    <p:fade/>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0" y="1219199"/>
            <a:ext cx="12192000" cy="11430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ar-SA" altLang="en-US" dirty="0"/>
              <a:t>أَيُّهَا </a:t>
            </a:r>
            <a:r>
              <a:rPr lang="ar-SA" altLang="en-US" dirty="0" err="1"/>
              <a:t>ٱلتَّقِيُّ</a:t>
            </a:r>
            <a:r>
              <a:rPr lang="ar-SA" altLang="en-US" dirty="0"/>
              <a:t> </a:t>
            </a:r>
            <a:r>
              <a:rPr lang="ar-SA" altLang="en-US" dirty="0" err="1"/>
              <a:t>ٱلْجَوَادُ</a:t>
            </a:r>
            <a:br>
              <a:rPr lang="en-US" altLang="en-US" dirty="0"/>
            </a:br>
            <a:r>
              <a:rPr lang="ar-SA" altLang="en-US" dirty="0"/>
              <a:t>يَا بْنَ رَسُولِ ٱللَّهِ</a:t>
            </a:r>
          </a:p>
        </p:txBody>
      </p:sp>
      <p:sp>
        <p:nvSpPr>
          <p:cNvPr id="71683" name="Rectangle 3"/>
          <p:cNvSpPr>
            <a:spLocks noGrp="1" noChangeArrowheads="1"/>
          </p:cNvSpPr>
          <p:nvPr>
            <p:ph type="body" sz="quarter" idx="10"/>
          </p:nvPr>
        </p:nvSpPr>
        <p:spPr>
          <a:xfrm>
            <a:off x="2171700" y="4495801"/>
            <a:ext cx="7848600" cy="1905000"/>
          </a:xfrm>
        </p:spPr>
        <p:txBody>
          <a:bodyPr/>
          <a:lstStyle/>
          <a:p>
            <a:r>
              <a:rPr lang="en-US" altLang="en-US" dirty="0"/>
              <a:t>O pious and magnanimous!</a:t>
            </a:r>
          </a:p>
          <a:p>
            <a:r>
              <a:rPr lang="en-US" altLang="en-US" dirty="0"/>
              <a:t>O son of Allah’s Messenger!</a:t>
            </a:r>
          </a:p>
        </p:txBody>
      </p:sp>
    </p:spTree>
    <p:extLst>
      <p:ext uri="{BB962C8B-B14F-4D97-AF65-F5344CB8AC3E}">
        <p14:creationId xmlns:p14="http://schemas.microsoft.com/office/powerpoint/2010/main" val="1710483138"/>
      </p:ext>
    </p:extLst>
  </p:cSld>
  <p:clrMapOvr>
    <a:masterClrMapping/>
  </p:clrMapOvr>
  <p:transition>
    <p:fade/>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0" y="1219199"/>
            <a:ext cx="12192000" cy="11430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ar-SA" altLang="en-US" dirty="0"/>
              <a:t>يَا حُجَّةَ </a:t>
            </a:r>
            <a:r>
              <a:rPr lang="ar-SA" altLang="en-US" dirty="0" err="1"/>
              <a:t>ٱللَّهِ</a:t>
            </a:r>
            <a:r>
              <a:rPr lang="ar-SA" altLang="en-US" dirty="0"/>
              <a:t> عَلٰى خَلْقِهِ</a:t>
            </a:r>
          </a:p>
        </p:txBody>
      </p:sp>
      <p:sp>
        <p:nvSpPr>
          <p:cNvPr id="71683" name="Rectangle 3"/>
          <p:cNvSpPr>
            <a:spLocks noGrp="1" noChangeArrowheads="1"/>
          </p:cNvSpPr>
          <p:nvPr>
            <p:ph type="body" sz="quarter" idx="10"/>
          </p:nvPr>
        </p:nvSpPr>
        <p:spPr>
          <a:xfrm>
            <a:off x="2171700" y="4495801"/>
            <a:ext cx="7848600" cy="1905000"/>
          </a:xfrm>
        </p:spPr>
        <p:txBody>
          <a:bodyPr/>
          <a:lstStyle/>
          <a:p>
            <a:r>
              <a:rPr lang="en-US" altLang="en-US" dirty="0"/>
              <a:t>O Allah’s Argument against His creatures!</a:t>
            </a:r>
          </a:p>
        </p:txBody>
      </p:sp>
    </p:spTree>
    <p:extLst>
      <p:ext uri="{BB962C8B-B14F-4D97-AF65-F5344CB8AC3E}">
        <p14:creationId xmlns:p14="http://schemas.microsoft.com/office/powerpoint/2010/main" val="3621254784"/>
      </p:ext>
    </p:extLst>
  </p:cSld>
  <p:clrMapOvr>
    <a:masterClrMapping/>
  </p:clrMapOvr>
  <p:transition>
    <p:fade/>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0" y="1219199"/>
            <a:ext cx="12192000" cy="11430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ar-SA" altLang="en-US" dirty="0"/>
              <a:t>يَا سَيِّدَنَا وَمَوْلاَنَا</a:t>
            </a:r>
          </a:p>
        </p:txBody>
      </p:sp>
      <p:sp>
        <p:nvSpPr>
          <p:cNvPr id="71683" name="Rectangle 3"/>
          <p:cNvSpPr>
            <a:spLocks noGrp="1" noChangeArrowheads="1"/>
          </p:cNvSpPr>
          <p:nvPr>
            <p:ph type="body" sz="quarter" idx="10"/>
          </p:nvPr>
        </p:nvSpPr>
        <p:spPr>
          <a:xfrm>
            <a:off x="2171700" y="4495801"/>
            <a:ext cx="7848600" cy="1905000"/>
          </a:xfrm>
        </p:spPr>
        <p:txBody>
          <a:bodyPr/>
          <a:lstStyle/>
          <a:p>
            <a:r>
              <a:rPr lang="en-US" altLang="en-US" dirty="0"/>
              <a:t>O our master and chief!</a:t>
            </a:r>
          </a:p>
        </p:txBody>
      </p:sp>
    </p:spTree>
    <p:extLst>
      <p:ext uri="{BB962C8B-B14F-4D97-AF65-F5344CB8AC3E}">
        <p14:creationId xmlns:p14="http://schemas.microsoft.com/office/powerpoint/2010/main" val="3381860685"/>
      </p:ext>
    </p:extLst>
  </p:cSld>
  <p:clrMapOvr>
    <a:masterClrMapping/>
  </p:clrMapOvr>
  <p:transition>
    <p:fade/>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0" y="1219199"/>
            <a:ext cx="12192000" cy="11430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ar-SA" altLang="en-US" dirty="0"/>
              <a:t>إِنَّا تَوَجَّهْنَا وَٱسْتَشْفَعْنَا</a:t>
            </a:r>
            <a:endParaRPr lang="en-US" altLang="en-US" dirty="0"/>
          </a:p>
        </p:txBody>
      </p:sp>
      <p:sp>
        <p:nvSpPr>
          <p:cNvPr id="71683" name="Rectangle 3"/>
          <p:cNvSpPr>
            <a:spLocks noGrp="1" noChangeArrowheads="1"/>
          </p:cNvSpPr>
          <p:nvPr>
            <p:ph type="body" sz="quarter" idx="10"/>
          </p:nvPr>
        </p:nvSpPr>
        <p:spPr>
          <a:xfrm>
            <a:off x="2171700" y="4495801"/>
            <a:ext cx="7848600" cy="1905000"/>
          </a:xfrm>
        </p:spPr>
        <p:txBody>
          <a:bodyPr/>
          <a:lstStyle/>
          <a:p>
            <a:r>
              <a:rPr lang="en-US" altLang="en-US" dirty="0"/>
              <a:t>We are turning our faces toward you, seeking your intercession</a:t>
            </a:r>
          </a:p>
        </p:txBody>
      </p:sp>
    </p:spTree>
    <p:extLst>
      <p:ext uri="{BB962C8B-B14F-4D97-AF65-F5344CB8AC3E}">
        <p14:creationId xmlns:p14="http://schemas.microsoft.com/office/powerpoint/2010/main" val="1137316225"/>
      </p:ext>
    </p:extLst>
  </p:cSld>
  <p:clrMapOvr>
    <a:masterClrMapping/>
  </p:clrMapOvr>
  <p:transition>
    <p:fade/>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0" y="1219199"/>
            <a:ext cx="12192000" cy="11430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ar-SA" altLang="en-US" dirty="0"/>
              <a:t>وَتَوَسَّلْنَا بِكَ إِلَى ٱللَّهِ</a:t>
            </a:r>
            <a:endParaRPr lang="en-US" altLang="en-US" dirty="0"/>
          </a:p>
        </p:txBody>
      </p:sp>
      <p:sp>
        <p:nvSpPr>
          <p:cNvPr id="71683" name="Rectangle 3"/>
          <p:cNvSpPr>
            <a:spLocks noGrp="1" noChangeArrowheads="1"/>
          </p:cNvSpPr>
          <p:nvPr>
            <p:ph type="body" sz="quarter" idx="10"/>
          </p:nvPr>
        </p:nvSpPr>
        <p:spPr>
          <a:xfrm>
            <a:off x="2171700" y="4495801"/>
            <a:ext cx="7848600" cy="1905000"/>
          </a:xfrm>
        </p:spPr>
        <p:txBody>
          <a:bodyPr/>
          <a:lstStyle/>
          <a:p>
            <a:r>
              <a:rPr lang="en-US" altLang="en-US" dirty="0"/>
              <a:t>and your advocacy for us before Allah;</a:t>
            </a:r>
          </a:p>
        </p:txBody>
      </p:sp>
    </p:spTree>
    <p:extLst>
      <p:ext uri="{BB962C8B-B14F-4D97-AF65-F5344CB8AC3E}">
        <p14:creationId xmlns:p14="http://schemas.microsoft.com/office/powerpoint/2010/main" val="495946543"/>
      </p:ext>
    </p:extLst>
  </p:cSld>
  <p:clrMapOvr>
    <a:masterClrMapping/>
  </p:clrMapOvr>
  <p:transition>
    <p:fade/>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0" y="1219199"/>
            <a:ext cx="12192000" cy="11430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ar-SA" altLang="en-US" dirty="0"/>
              <a:t>وَقَدَّمْنَاكَ بَيْنَ يَدَيْ حَاجَاتِنَا</a:t>
            </a:r>
            <a:endParaRPr lang="en-US" altLang="en-US" dirty="0"/>
          </a:p>
        </p:txBody>
      </p:sp>
      <p:sp>
        <p:nvSpPr>
          <p:cNvPr id="71683" name="Rectangle 3"/>
          <p:cNvSpPr>
            <a:spLocks noGrp="1" noChangeArrowheads="1"/>
          </p:cNvSpPr>
          <p:nvPr>
            <p:ph type="body" sz="quarter" idx="10"/>
          </p:nvPr>
        </p:nvSpPr>
        <p:spPr>
          <a:xfrm>
            <a:off x="2171700" y="4495801"/>
            <a:ext cx="7848600" cy="1905000"/>
          </a:xfrm>
        </p:spPr>
        <p:txBody>
          <a:bodyPr/>
          <a:lstStyle/>
          <a:p>
            <a:r>
              <a:rPr lang="en-US" altLang="en-US" dirty="0"/>
              <a:t>and we are presenting you [as our intermediary] for the settlement of our needs.</a:t>
            </a:r>
          </a:p>
        </p:txBody>
      </p:sp>
    </p:spTree>
    <p:extLst>
      <p:ext uri="{BB962C8B-B14F-4D97-AF65-F5344CB8AC3E}">
        <p14:creationId xmlns:p14="http://schemas.microsoft.com/office/powerpoint/2010/main" val="216016291"/>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0" y="1219199"/>
            <a:ext cx="12192000" cy="11430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ar-SA" altLang="en-US" dirty="0"/>
              <a:t>إِنَّا تَوَجَّهْنَا وَٱسْتَشْفَعْنَا</a:t>
            </a:r>
            <a:endParaRPr lang="en-US" altLang="en-US" dirty="0"/>
          </a:p>
        </p:txBody>
      </p:sp>
      <p:sp>
        <p:nvSpPr>
          <p:cNvPr id="71683" name="Rectangle 3"/>
          <p:cNvSpPr>
            <a:spLocks noGrp="1" noChangeArrowheads="1"/>
          </p:cNvSpPr>
          <p:nvPr>
            <p:ph type="body" sz="quarter" idx="10"/>
          </p:nvPr>
        </p:nvSpPr>
        <p:spPr>
          <a:xfrm>
            <a:off x="2171700" y="4495801"/>
            <a:ext cx="7848600" cy="1905000"/>
          </a:xfrm>
        </p:spPr>
        <p:txBody>
          <a:bodyPr/>
          <a:lstStyle/>
          <a:p>
            <a:r>
              <a:rPr lang="en-US" altLang="en-US" dirty="0"/>
              <a:t>We are turning our faces toward you, seeking your intercession</a:t>
            </a:r>
          </a:p>
        </p:txBody>
      </p:sp>
    </p:spTree>
    <p:extLst>
      <p:ext uri="{BB962C8B-B14F-4D97-AF65-F5344CB8AC3E}">
        <p14:creationId xmlns:p14="http://schemas.microsoft.com/office/powerpoint/2010/main" val="144634556"/>
      </p:ext>
    </p:extLst>
  </p:cSld>
  <p:clrMapOvr>
    <a:masterClrMapping/>
  </p:clrMapOvr>
  <p:transition>
    <p:fade/>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0" y="1219199"/>
            <a:ext cx="12192000" cy="11430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ar-SA" altLang="en-US" dirty="0"/>
              <a:t>يَا وَجِيهاً عِنْدَ </a:t>
            </a:r>
            <a:r>
              <a:rPr lang="ar-SA" altLang="en-US" dirty="0" err="1"/>
              <a:t>ٱللَّهِ</a:t>
            </a:r>
            <a:br>
              <a:rPr lang="en-US" altLang="en-US" dirty="0"/>
            </a:br>
            <a:r>
              <a:rPr lang="ar-SA" altLang="en-US" dirty="0" err="1"/>
              <a:t>إِشْفَعْ</a:t>
            </a:r>
            <a:r>
              <a:rPr lang="ar-SA" altLang="en-US" dirty="0"/>
              <a:t> لَنَا عِنْدَ ٱللَّهِ</a:t>
            </a:r>
            <a:endParaRPr lang="en-US" altLang="en-US" dirty="0"/>
          </a:p>
        </p:txBody>
      </p:sp>
      <p:sp>
        <p:nvSpPr>
          <p:cNvPr id="71683" name="Rectangle 3"/>
          <p:cNvSpPr>
            <a:spLocks noGrp="1" noChangeArrowheads="1"/>
          </p:cNvSpPr>
          <p:nvPr>
            <p:ph type="body" sz="quarter" idx="10"/>
          </p:nvPr>
        </p:nvSpPr>
        <p:spPr>
          <a:xfrm>
            <a:off x="2171700" y="4495801"/>
            <a:ext cx="7848600" cy="1905000"/>
          </a:xfrm>
        </p:spPr>
        <p:txBody>
          <a:bodyPr/>
          <a:lstStyle/>
          <a:p>
            <a:r>
              <a:rPr lang="en-US" altLang="en-US" dirty="0"/>
              <a:t>O well-esteemed with Allah,</a:t>
            </a:r>
          </a:p>
          <a:p>
            <a:r>
              <a:rPr lang="en-US" altLang="en-US" dirty="0"/>
              <a:t>please intercede for us before Allah.</a:t>
            </a:r>
          </a:p>
        </p:txBody>
      </p:sp>
    </p:spTree>
    <p:extLst>
      <p:ext uri="{BB962C8B-B14F-4D97-AF65-F5344CB8AC3E}">
        <p14:creationId xmlns:p14="http://schemas.microsoft.com/office/powerpoint/2010/main" val="1130210276"/>
      </p:ext>
    </p:extLst>
  </p:cSld>
  <p:clrMapOvr>
    <a:masterClrMapping/>
  </p:clrMapOvr>
  <p:transition>
    <p:fade/>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0" y="1219199"/>
            <a:ext cx="12192000" cy="11430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ar-SA" altLang="en-US" dirty="0"/>
              <a:t>يَا أَبَا </a:t>
            </a:r>
            <a:r>
              <a:rPr lang="ar-SA" altLang="en-US" dirty="0" err="1"/>
              <a:t>ٱلْحَسَنِ</a:t>
            </a:r>
            <a:br>
              <a:rPr lang="en-US" altLang="en-US" dirty="0"/>
            </a:br>
            <a:r>
              <a:rPr lang="ar-SA" altLang="en-US" dirty="0"/>
              <a:t>يَا عَلِيَّ بْنَ مُحَمَّدٍ</a:t>
            </a:r>
          </a:p>
        </p:txBody>
      </p:sp>
      <p:sp>
        <p:nvSpPr>
          <p:cNvPr id="71683" name="Rectangle 3"/>
          <p:cNvSpPr>
            <a:spLocks noGrp="1" noChangeArrowheads="1"/>
          </p:cNvSpPr>
          <p:nvPr>
            <p:ph type="body" sz="quarter" idx="10"/>
          </p:nvPr>
        </p:nvSpPr>
        <p:spPr>
          <a:xfrm>
            <a:off x="2171700" y="4495801"/>
            <a:ext cx="7848600" cy="1905000"/>
          </a:xfrm>
        </p:spPr>
        <p:txBody>
          <a:bodyPr/>
          <a:lstStyle/>
          <a:p>
            <a:r>
              <a:rPr lang="en-US" altLang="en-US" dirty="0"/>
              <a:t>O </a:t>
            </a:r>
            <a:r>
              <a:rPr lang="en-US" altLang="en-US" dirty="0" err="1"/>
              <a:t>Abū’l</a:t>
            </a:r>
            <a:r>
              <a:rPr lang="en-US" altLang="en-US" dirty="0"/>
              <a:t>-Hasan!</a:t>
            </a:r>
          </a:p>
          <a:p>
            <a:r>
              <a:rPr lang="en-US" altLang="en-US" dirty="0"/>
              <a:t>O `</a:t>
            </a:r>
            <a:r>
              <a:rPr lang="en-US" altLang="en-US" dirty="0" err="1"/>
              <a:t>Alī</a:t>
            </a:r>
            <a:r>
              <a:rPr lang="en-US" altLang="en-US" dirty="0"/>
              <a:t> the son of </a:t>
            </a:r>
            <a:r>
              <a:rPr lang="en-US" altLang="en-US" dirty="0" err="1"/>
              <a:t>Muḥammad</a:t>
            </a:r>
            <a:r>
              <a:rPr lang="en-US" altLang="en-US" dirty="0"/>
              <a:t>!</a:t>
            </a:r>
          </a:p>
        </p:txBody>
      </p:sp>
    </p:spTree>
    <p:extLst>
      <p:ext uri="{BB962C8B-B14F-4D97-AF65-F5344CB8AC3E}">
        <p14:creationId xmlns:p14="http://schemas.microsoft.com/office/powerpoint/2010/main" val="2103036218"/>
      </p:ext>
    </p:extLst>
  </p:cSld>
  <p:clrMapOvr>
    <a:masterClrMapping/>
  </p:clrMapOvr>
  <p:transition>
    <p:fade/>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0" y="1219199"/>
            <a:ext cx="12192000" cy="11430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ar-SA" altLang="en-US" dirty="0"/>
              <a:t>أَيُّهَا </a:t>
            </a:r>
            <a:r>
              <a:rPr lang="ar-SA" altLang="en-US" dirty="0" err="1"/>
              <a:t>ٱلْهَادِي</a:t>
            </a:r>
            <a:r>
              <a:rPr lang="ar-SA" altLang="en-US" dirty="0"/>
              <a:t> </a:t>
            </a:r>
            <a:r>
              <a:rPr lang="ar-SA" altLang="en-US" dirty="0" err="1"/>
              <a:t>ٱلنَّقِيُّ</a:t>
            </a:r>
            <a:br>
              <a:rPr lang="en-US" altLang="en-US" dirty="0"/>
            </a:br>
            <a:r>
              <a:rPr lang="ar-SA" altLang="en-US" dirty="0"/>
              <a:t>يَا بْنَ رَسُولِ ٱللَّهِ</a:t>
            </a:r>
          </a:p>
        </p:txBody>
      </p:sp>
      <p:sp>
        <p:nvSpPr>
          <p:cNvPr id="71683" name="Rectangle 3"/>
          <p:cNvSpPr>
            <a:spLocks noGrp="1" noChangeArrowheads="1"/>
          </p:cNvSpPr>
          <p:nvPr>
            <p:ph type="body" sz="quarter" idx="10"/>
          </p:nvPr>
        </p:nvSpPr>
        <p:spPr>
          <a:xfrm>
            <a:off x="2171700" y="4495801"/>
            <a:ext cx="7848600" cy="1905000"/>
          </a:xfrm>
        </p:spPr>
        <p:txBody>
          <a:bodyPr/>
          <a:lstStyle/>
          <a:p>
            <a:r>
              <a:rPr lang="en-US" altLang="en-US" dirty="0"/>
              <a:t>O guide and pure!</a:t>
            </a:r>
          </a:p>
          <a:p>
            <a:r>
              <a:rPr lang="en-US" altLang="en-US" dirty="0"/>
              <a:t>O son of Allah’s Messenger!</a:t>
            </a:r>
          </a:p>
        </p:txBody>
      </p:sp>
    </p:spTree>
    <p:extLst>
      <p:ext uri="{BB962C8B-B14F-4D97-AF65-F5344CB8AC3E}">
        <p14:creationId xmlns:p14="http://schemas.microsoft.com/office/powerpoint/2010/main" val="196338476"/>
      </p:ext>
    </p:extLst>
  </p:cSld>
  <p:clrMapOvr>
    <a:masterClrMapping/>
  </p:clrMapOvr>
  <p:transition>
    <p:fade/>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0" y="1219199"/>
            <a:ext cx="12192000" cy="11430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ar-SA" altLang="en-US" dirty="0"/>
              <a:t>يَا حُجَّةَ </a:t>
            </a:r>
            <a:r>
              <a:rPr lang="ar-SA" altLang="en-US" dirty="0" err="1"/>
              <a:t>ٱللَّهِ</a:t>
            </a:r>
            <a:r>
              <a:rPr lang="ar-SA" altLang="en-US" dirty="0"/>
              <a:t> عَلٰى خَلْقِهِ</a:t>
            </a:r>
          </a:p>
        </p:txBody>
      </p:sp>
      <p:sp>
        <p:nvSpPr>
          <p:cNvPr id="71683" name="Rectangle 3"/>
          <p:cNvSpPr>
            <a:spLocks noGrp="1" noChangeArrowheads="1"/>
          </p:cNvSpPr>
          <p:nvPr>
            <p:ph type="body" sz="quarter" idx="10"/>
          </p:nvPr>
        </p:nvSpPr>
        <p:spPr>
          <a:xfrm>
            <a:off x="2171700" y="4495801"/>
            <a:ext cx="7848600" cy="1905000"/>
          </a:xfrm>
        </p:spPr>
        <p:txBody>
          <a:bodyPr/>
          <a:lstStyle/>
          <a:p>
            <a:r>
              <a:rPr lang="en-US" altLang="en-US" dirty="0"/>
              <a:t>O Allah’s Argument against His creatures!</a:t>
            </a:r>
          </a:p>
        </p:txBody>
      </p:sp>
    </p:spTree>
    <p:extLst>
      <p:ext uri="{BB962C8B-B14F-4D97-AF65-F5344CB8AC3E}">
        <p14:creationId xmlns:p14="http://schemas.microsoft.com/office/powerpoint/2010/main" val="1387979528"/>
      </p:ext>
    </p:extLst>
  </p:cSld>
  <p:clrMapOvr>
    <a:masterClrMapping/>
  </p:clrMapOvr>
  <p:transition>
    <p:fade/>
  </p:transition>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0" y="1219199"/>
            <a:ext cx="12192000" cy="11430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ar-SA" altLang="en-US" dirty="0"/>
              <a:t>يَا سَيِّدَنَا وَمَوْلاَنَا</a:t>
            </a:r>
          </a:p>
        </p:txBody>
      </p:sp>
      <p:sp>
        <p:nvSpPr>
          <p:cNvPr id="71683" name="Rectangle 3"/>
          <p:cNvSpPr>
            <a:spLocks noGrp="1" noChangeArrowheads="1"/>
          </p:cNvSpPr>
          <p:nvPr>
            <p:ph type="body" sz="quarter" idx="10"/>
          </p:nvPr>
        </p:nvSpPr>
        <p:spPr>
          <a:xfrm>
            <a:off x="2171700" y="4495801"/>
            <a:ext cx="7848600" cy="1905000"/>
          </a:xfrm>
        </p:spPr>
        <p:txBody>
          <a:bodyPr/>
          <a:lstStyle/>
          <a:p>
            <a:r>
              <a:rPr lang="en-US" altLang="en-US" dirty="0"/>
              <a:t>O our master and chief!</a:t>
            </a:r>
          </a:p>
        </p:txBody>
      </p:sp>
    </p:spTree>
    <p:extLst>
      <p:ext uri="{BB962C8B-B14F-4D97-AF65-F5344CB8AC3E}">
        <p14:creationId xmlns:p14="http://schemas.microsoft.com/office/powerpoint/2010/main" val="408927569"/>
      </p:ext>
    </p:extLst>
  </p:cSld>
  <p:clrMapOvr>
    <a:masterClrMapping/>
  </p:clrMapOvr>
  <p:transition>
    <p:fade/>
  </p:transition>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0" y="1219199"/>
            <a:ext cx="12192000" cy="11430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ar-SA" altLang="en-US" dirty="0"/>
              <a:t>إِنَّا تَوَجَّهْنَا وَٱسْتَشْفَعْنَا</a:t>
            </a:r>
            <a:endParaRPr lang="en-US" altLang="en-US" dirty="0"/>
          </a:p>
        </p:txBody>
      </p:sp>
      <p:sp>
        <p:nvSpPr>
          <p:cNvPr id="71683" name="Rectangle 3"/>
          <p:cNvSpPr>
            <a:spLocks noGrp="1" noChangeArrowheads="1"/>
          </p:cNvSpPr>
          <p:nvPr>
            <p:ph type="body" sz="quarter" idx="10"/>
          </p:nvPr>
        </p:nvSpPr>
        <p:spPr>
          <a:xfrm>
            <a:off x="2171700" y="4495801"/>
            <a:ext cx="7848600" cy="1905000"/>
          </a:xfrm>
        </p:spPr>
        <p:txBody>
          <a:bodyPr/>
          <a:lstStyle/>
          <a:p>
            <a:r>
              <a:rPr lang="en-US" altLang="en-US" dirty="0"/>
              <a:t>We are turning our faces toward you, seeking your intercession</a:t>
            </a:r>
          </a:p>
        </p:txBody>
      </p:sp>
    </p:spTree>
    <p:extLst>
      <p:ext uri="{BB962C8B-B14F-4D97-AF65-F5344CB8AC3E}">
        <p14:creationId xmlns:p14="http://schemas.microsoft.com/office/powerpoint/2010/main" val="3310370859"/>
      </p:ext>
    </p:extLst>
  </p:cSld>
  <p:clrMapOvr>
    <a:masterClrMapping/>
  </p:clrMapOvr>
  <p:transition>
    <p:fade/>
  </p:transition>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0" y="1219199"/>
            <a:ext cx="12192000" cy="11430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ar-SA" altLang="en-US" dirty="0"/>
              <a:t>وَتَوَسَّلْنَا بِكَ إِلَى ٱللَّهِ</a:t>
            </a:r>
            <a:endParaRPr lang="en-US" altLang="en-US" dirty="0"/>
          </a:p>
        </p:txBody>
      </p:sp>
      <p:sp>
        <p:nvSpPr>
          <p:cNvPr id="71683" name="Rectangle 3"/>
          <p:cNvSpPr>
            <a:spLocks noGrp="1" noChangeArrowheads="1"/>
          </p:cNvSpPr>
          <p:nvPr>
            <p:ph type="body" sz="quarter" idx="10"/>
          </p:nvPr>
        </p:nvSpPr>
        <p:spPr>
          <a:xfrm>
            <a:off x="2171700" y="4495801"/>
            <a:ext cx="7848600" cy="1905000"/>
          </a:xfrm>
        </p:spPr>
        <p:txBody>
          <a:bodyPr/>
          <a:lstStyle/>
          <a:p>
            <a:r>
              <a:rPr lang="en-US" altLang="en-US" dirty="0"/>
              <a:t>and your advocacy for us before Allah;</a:t>
            </a:r>
          </a:p>
        </p:txBody>
      </p:sp>
    </p:spTree>
    <p:extLst>
      <p:ext uri="{BB962C8B-B14F-4D97-AF65-F5344CB8AC3E}">
        <p14:creationId xmlns:p14="http://schemas.microsoft.com/office/powerpoint/2010/main" val="3982244373"/>
      </p:ext>
    </p:extLst>
  </p:cSld>
  <p:clrMapOvr>
    <a:masterClrMapping/>
  </p:clrMapOvr>
  <p:transition>
    <p:fade/>
  </p:transition>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0" y="1219199"/>
            <a:ext cx="12192000" cy="11430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ar-SA" altLang="en-US" dirty="0"/>
              <a:t>وَقَدَّمْنَاكَ بَيْنَ يَدَيْ حَاجَاتِنَا</a:t>
            </a:r>
            <a:endParaRPr lang="en-US" altLang="en-US" dirty="0"/>
          </a:p>
        </p:txBody>
      </p:sp>
      <p:sp>
        <p:nvSpPr>
          <p:cNvPr id="71683" name="Rectangle 3"/>
          <p:cNvSpPr>
            <a:spLocks noGrp="1" noChangeArrowheads="1"/>
          </p:cNvSpPr>
          <p:nvPr>
            <p:ph type="body" sz="quarter" idx="10"/>
          </p:nvPr>
        </p:nvSpPr>
        <p:spPr>
          <a:xfrm>
            <a:off x="2171700" y="4495801"/>
            <a:ext cx="7848600" cy="1905000"/>
          </a:xfrm>
        </p:spPr>
        <p:txBody>
          <a:bodyPr/>
          <a:lstStyle/>
          <a:p>
            <a:r>
              <a:rPr lang="en-US" altLang="en-US" dirty="0"/>
              <a:t>and we are presenting you [as our intermediary] for the settlement of our needs.</a:t>
            </a:r>
          </a:p>
        </p:txBody>
      </p:sp>
    </p:spTree>
    <p:extLst>
      <p:ext uri="{BB962C8B-B14F-4D97-AF65-F5344CB8AC3E}">
        <p14:creationId xmlns:p14="http://schemas.microsoft.com/office/powerpoint/2010/main" val="1631376199"/>
      </p:ext>
    </p:extLst>
  </p:cSld>
  <p:clrMapOvr>
    <a:masterClrMapping/>
  </p:clrMapOvr>
  <p:transition>
    <p:fade/>
  </p:transition>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0" y="1219199"/>
            <a:ext cx="12192000" cy="11430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ar-SA" altLang="en-US" dirty="0"/>
              <a:t>يَا وَجِيهاً عِنْدَ </a:t>
            </a:r>
            <a:r>
              <a:rPr lang="ar-SA" altLang="en-US" dirty="0" err="1"/>
              <a:t>ٱللَّهِ</a:t>
            </a:r>
            <a:br>
              <a:rPr lang="en-US" altLang="en-US" dirty="0"/>
            </a:br>
            <a:r>
              <a:rPr lang="ar-SA" altLang="en-US" dirty="0" err="1"/>
              <a:t>إِشْفَعْ</a:t>
            </a:r>
            <a:r>
              <a:rPr lang="ar-SA" altLang="en-US" dirty="0"/>
              <a:t> لَنَا عِنْدَ ٱللَّهِ</a:t>
            </a:r>
            <a:endParaRPr lang="en-US" altLang="en-US" dirty="0"/>
          </a:p>
        </p:txBody>
      </p:sp>
      <p:sp>
        <p:nvSpPr>
          <p:cNvPr id="71683" name="Rectangle 3"/>
          <p:cNvSpPr>
            <a:spLocks noGrp="1" noChangeArrowheads="1"/>
          </p:cNvSpPr>
          <p:nvPr>
            <p:ph type="body" sz="quarter" idx="10"/>
          </p:nvPr>
        </p:nvSpPr>
        <p:spPr>
          <a:xfrm>
            <a:off x="2171700" y="4495801"/>
            <a:ext cx="7848600" cy="1905000"/>
          </a:xfrm>
        </p:spPr>
        <p:txBody>
          <a:bodyPr/>
          <a:lstStyle/>
          <a:p>
            <a:r>
              <a:rPr lang="en-US" altLang="en-US" dirty="0"/>
              <a:t>O well-esteemed with Allah,</a:t>
            </a:r>
          </a:p>
          <a:p>
            <a:r>
              <a:rPr lang="en-US" altLang="en-US" dirty="0"/>
              <a:t>please intercede for us before Allah.</a:t>
            </a:r>
          </a:p>
        </p:txBody>
      </p:sp>
    </p:spTree>
    <p:extLst>
      <p:ext uri="{BB962C8B-B14F-4D97-AF65-F5344CB8AC3E}">
        <p14:creationId xmlns:p14="http://schemas.microsoft.com/office/powerpoint/2010/main" val="2631505150"/>
      </p:ext>
    </p:extLst>
  </p:cSld>
  <p:clrMapOvr>
    <a:masterClrMapping/>
  </p:clrMapOvr>
  <p:transition>
    <p:fade/>
  </p:transition>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0" y="1219199"/>
            <a:ext cx="12192000" cy="11430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ar-SA" altLang="en-US" dirty="0"/>
              <a:t>يَا أَبَا مُحَمَّدٍ</a:t>
            </a:r>
            <a:br>
              <a:rPr lang="en-US" altLang="en-US" dirty="0"/>
            </a:br>
            <a:r>
              <a:rPr lang="ar-SA" altLang="en-US" dirty="0"/>
              <a:t>يَا حَسَنَ بْنَ عَلِيٍّ</a:t>
            </a:r>
          </a:p>
        </p:txBody>
      </p:sp>
      <p:sp>
        <p:nvSpPr>
          <p:cNvPr id="71683" name="Rectangle 3"/>
          <p:cNvSpPr>
            <a:spLocks noGrp="1" noChangeArrowheads="1"/>
          </p:cNvSpPr>
          <p:nvPr>
            <p:ph type="body" sz="quarter" idx="10"/>
          </p:nvPr>
        </p:nvSpPr>
        <p:spPr>
          <a:xfrm>
            <a:off x="2171700" y="4495801"/>
            <a:ext cx="7848600" cy="1905000"/>
          </a:xfrm>
        </p:spPr>
        <p:txBody>
          <a:bodyPr/>
          <a:lstStyle/>
          <a:p>
            <a:r>
              <a:rPr lang="en-US" altLang="en-US" dirty="0"/>
              <a:t>O </a:t>
            </a:r>
            <a:r>
              <a:rPr lang="en-US" altLang="en-US" dirty="0" err="1"/>
              <a:t>Abū-Muḥammad</a:t>
            </a:r>
            <a:r>
              <a:rPr lang="en-US" altLang="en-US" dirty="0"/>
              <a:t>!</a:t>
            </a:r>
          </a:p>
          <a:p>
            <a:r>
              <a:rPr lang="en-US" altLang="en-US" dirty="0"/>
              <a:t>O Hasan the son of `</a:t>
            </a:r>
            <a:r>
              <a:rPr lang="en-US" altLang="en-US" dirty="0" err="1"/>
              <a:t>Alī</a:t>
            </a:r>
            <a:r>
              <a:rPr lang="en-US" altLang="en-US" dirty="0"/>
              <a:t>!</a:t>
            </a:r>
          </a:p>
        </p:txBody>
      </p:sp>
    </p:spTree>
    <p:extLst>
      <p:ext uri="{BB962C8B-B14F-4D97-AF65-F5344CB8AC3E}">
        <p14:creationId xmlns:p14="http://schemas.microsoft.com/office/powerpoint/2010/main" val="1941025147"/>
      </p:ext>
    </p:extLst>
  </p:cSld>
  <p:clrMapOvr>
    <a:masterClrMapping/>
  </p:clrMapOvr>
  <p:transition>
    <p:fade/>
  </p:transition>
</p:sld>
</file>

<file path=ppt/theme/theme1.xml><?xml version="1.0" encoding="utf-8"?>
<a:theme xmlns:a="http://schemas.openxmlformats.org/drawingml/2006/main" name="1_AZ Duas">
  <a:themeElements>
    <a:clrScheme name="Default Design 14">
      <a:dk1>
        <a:srgbClr val="FFFFFF"/>
      </a:dk1>
      <a:lt1>
        <a:srgbClr val="FFFFFF"/>
      </a:lt1>
      <a:dk2>
        <a:srgbClr val="FFFFFF"/>
      </a:dk2>
      <a:lt2>
        <a:srgbClr val="808080"/>
      </a:lt2>
      <a:accent1>
        <a:srgbClr val="BBE0E3"/>
      </a:accent1>
      <a:accent2>
        <a:srgbClr val="333399"/>
      </a:accent2>
      <a:accent3>
        <a:srgbClr val="FFFFFF"/>
      </a:accent3>
      <a:accent4>
        <a:srgbClr val="DADADA"/>
      </a:accent4>
      <a:accent5>
        <a:srgbClr val="DAEDEF"/>
      </a:accent5>
      <a:accent6>
        <a:srgbClr val="2D2D8A"/>
      </a:accent6>
      <a:hlink>
        <a:srgbClr val="009999"/>
      </a:hlink>
      <a:folHlink>
        <a:srgbClr val="99CC00"/>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a:spAutoFit/>
      </a:bodyPr>
      <a:lstStyle>
        <a:defPPr algn="ctr">
          <a:defRPr sz="4800" dirty="0" smtClean="0">
            <a:solidFill>
              <a:srgbClr val="000066"/>
            </a:solidFill>
            <a:latin typeface="Urdu Typesetting" panose="03020402040406030203" pitchFamily="66" charset="-78"/>
            <a:cs typeface="Urdu Typesetting" panose="03020402040406030203" pitchFamily="66" charset="-78"/>
          </a:defRPr>
        </a:defPPr>
      </a:lstStyle>
    </a:tx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Default Design 13">
        <a:dk1>
          <a:srgbClr val="FFFFFF"/>
        </a:dk1>
        <a:lt1>
          <a:srgbClr val="FFFFFF"/>
        </a:lt1>
        <a:dk2>
          <a:srgbClr val="000000"/>
        </a:dk2>
        <a:lt2>
          <a:srgbClr val="808080"/>
        </a:lt2>
        <a:accent1>
          <a:srgbClr val="BBE0E3"/>
        </a:accent1>
        <a:accent2>
          <a:srgbClr val="333399"/>
        </a:accent2>
        <a:accent3>
          <a:srgbClr val="FFFFFF"/>
        </a:accent3>
        <a:accent4>
          <a:srgbClr val="DADADA"/>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14">
        <a:dk1>
          <a:srgbClr val="FFFFFF"/>
        </a:dk1>
        <a:lt1>
          <a:srgbClr val="FFFFFF"/>
        </a:lt1>
        <a:dk2>
          <a:srgbClr val="FFFFFF"/>
        </a:dk2>
        <a:lt2>
          <a:srgbClr val="808080"/>
        </a:lt2>
        <a:accent1>
          <a:srgbClr val="BBE0E3"/>
        </a:accent1>
        <a:accent2>
          <a:srgbClr val="333399"/>
        </a:accent2>
        <a:accent3>
          <a:srgbClr val="FFFFFF"/>
        </a:accent3>
        <a:accent4>
          <a:srgbClr val="DADADA"/>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AZ Duas" id="{00ED2A9C-A777-4D59-AD91-8212C269AA0C}" vid="{C65E4D70-CDE6-4339-846F-90D7F099DF02}"/>
    </a:ext>
  </a:extLst>
</a:theme>
</file>

<file path=docProps/app.xml><?xml version="1.0" encoding="utf-8"?>
<Properties xmlns="http://schemas.openxmlformats.org/officeDocument/2006/extended-properties" xmlns:vt="http://schemas.openxmlformats.org/officeDocument/2006/docPropsVTypes">
  <Template>AZ Duas</Template>
  <TotalTime>13090</TotalTime>
  <Words>2226</Words>
  <PresentationFormat>Widescreen</PresentationFormat>
  <Paragraphs>305</Paragraphs>
  <Slides>126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126</vt:i4>
      </vt:variant>
    </vt:vector>
  </HeadingPairs>
  <TitlesOfParts>
    <vt:vector size="132" baseType="lpstr">
      <vt:lpstr>Abbas</vt:lpstr>
      <vt:lpstr>Arabic Typesetting</vt:lpstr>
      <vt:lpstr>Arial</vt:lpstr>
      <vt:lpstr>Calibri</vt:lpstr>
      <vt:lpstr>Calibri Light</vt:lpstr>
      <vt:lpstr>1_AZ Duas</vt:lpstr>
      <vt:lpstr>PowerPoint Presentation</vt:lpstr>
      <vt:lpstr>أَللّٰهُمَّ صَلِّ عَلٰى مُحَمَّدٍ وَآلِ مُحَمَّدٍ</vt:lpstr>
      <vt:lpstr>بِسْمِ اللّٰهِ الرَّحْمٰنِ الرَّحِيمِ</vt:lpstr>
      <vt:lpstr>اَللَّهُمَّ إِنِّي أَسْالُكَ وَأَتَوَجَّهُ إِلَيْكَ</vt:lpstr>
      <vt:lpstr>بِنَبِيِّكَ نَبِيِّ ٱلرَّحْمَةِ</vt:lpstr>
      <vt:lpstr>مُحَمَّدٍ صَلَّى ٱللَّهُ عَلَيْهِ وَآلِهِ</vt:lpstr>
      <vt:lpstr>يَا أَبَا ٱلْقَاسِمِ  يَا رَسُولَ ٱللَّهِ</vt:lpstr>
      <vt:lpstr>يَا إِمَامَ ٱلرَّحْمَةِ يَا سَيِّدَنَا وَمَوْلاَنَا</vt:lpstr>
      <vt:lpstr>إِنَّا تَوَجَّهْنَا وَٱسْتَشْفَعْنَا</vt:lpstr>
      <vt:lpstr>وَتَوَسَّلْنَا بِكَ إِلَى ٱللَّهِ</vt:lpstr>
      <vt:lpstr>وَقَدَّمْنَاكَ بَيْنَ يَدَيْ حَاجَاتِنَا</vt:lpstr>
      <vt:lpstr>يَا وَجِيهاً عِنْدَ ٱللَّهِ إِشْفَعْ لَنَا عِنْدَ ٱللَّهِ</vt:lpstr>
      <vt:lpstr>يَا ابَا ٱلْحَسَنِ يَا أَمِيرَ ٱلْمُؤْمِنِينَ</vt:lpstr>
      <vt:lpstr>يَا عَلِىَّ بْنَ أَبِي طَالِبٍ</vt:lpstr>
      <vt:lpstr>يَا حُجَّةَ ٱللَّهِ عَلٰى خَلْقِهِ</vt:lpstr>
      <vt:lpstr>يَا سَيِّدَنَا وَمَوْلاَنَا</vt:lpstr>
      <vt:lpstr>إِنَّا تَوَجَّهْنَا وَٱسْتَشْفَعْنَا</vt:lpstr>
      <vt:lpstr>وَتَوَسَّلْنَا بِكَ إِلَى ٱللَّهِ</vt:lpstr>
      <vt:lpstr>وَقَدَّمْنَاكَ بَيْنَ يَدَيْ حَاجَاتِنَا</vt:lpstr>
      <vt:lpstr>يَا وَجِيهاً عِنْدَ ٱللَّهِ إِشْفَعْ لَنَا عِنْدَ ٱللَّهِ</vt:lpstr>
      <vt:lpstr>يَا فاطِمَةَ ٱلزَّهْرَاءُ يَا بِنْتَ مُحَمَّدٍ</vt:lpstr>
      <vt:lpstr>يَا قُرَّةَ عَيْنِ ٱلرَّسُولِ</vt:lpstr>
      <vt:lpstr>يَا سَيِّدَتَنَا وَمَوْلاَتَنَا</vt:lpstr>
      <vt:lpstr>إِنَّا تَوَجَّهْنَا وَٱسْتَشْفَعْنَا وَتَوَسَّلْنَا بِكِ إِلَى ٱللَّهِ</vt:lpstr>
      <vt:lpstr>وَقَدَّمْنَاكِ بَيْنَ يَدَيْ حَاجَاتِنَا</vt:lpstr>
      <vt:lpstr>يَا وَجِيهَةً عِنْدَ ٱللَّهِ إِشْفَعِي لَنَا عِنْدَ ٱللَّهِ</vt:lpstr>
      <vt:lpstr>يَا أَبَا مُحَمَّدٍ يَا حَسَنَ بْنَ عَلِيٍّ</vt:lpstr>
      <vt:lpstr>أَيُّهَا ٱلْمجْتَبىٰ يَا بْنَ رَسُولِ ٱللَّهِ</vt:lpstr>
      <vt:lpstr>يَا حُجَّةَ ٱللَّهِ عَلٰى خَلْقِهِ </vt:lpstr>
      <vt:lpstr>يَا سَيِّدَنَا وَمَوْلاَنَا</vt:lpstr>
      <vt:lpstr>إِنَّا تَوَجَّهْنَا وَٱسْتَشْفَعْنَا</vt:lpstr>
      <vt:lpstr>وَتَوَسَّلْنَا بِكَ إِلَى ٱللَّهِ</vt:lpstr>
      <vt:lpstr>وَقَدَّمْنَاكَ بَيْنَ يَدَيْ حَاجَاتِنَا</vt:lpstr>
      <vt:lpstr>يَا وَجِيهاً عِنْدَ ٱللَّهِ إِشْفَعْ لَنَا عِنْدَ ٱللَّهِ</vt:lpstr>
      <vt:lpstr>يَا أَبَا عَبْدِ ٱللَّهِ يَا حُسَيْنَ بْنَ عَلِيٍّ</vt:lpstr>
      <vt:lpstr>أَيُّهَا ٱلشَّهِيدُ يَا بْنَ رَسُولِ ٱللَّهِ</vt:lpstr>
      <vt:lpstr>يَا حُجَّةَ ٱللَّهِ عَلٰى خَلْقِهِ</vt:lpstr>
      <vt:lpstr>يَا سَيِّدَنَا وَمَوْلاَنَا</vt:lpstr>
      <vt:lpstr>إِنَّا تَوَجَّهْنَا وَٱسْتَشْفَعْنَا</vt:lpstr>
      <vt:lpstr>وَتَوَسَّلْنَا بِكَ إِلَى ٱللَّهِ</vt:lpstr>
      <vt:lpstr>وَقَدَّمْنَاكَ بَيْنَ يَدَيْ حَاجَاتِنَا</vt:lpstr>
      <vt:lpstr>يَا وَجِيهاً عِنْدَ ٱللَّهِ إِشْفَعْ لَنَا عِنْدَ ٱللَّهِ</vt:lpstr>
      <vt:lpstr>يَا أَبَا ٱلْحَسَنِ يَا عَلِىَّ بْنَ ٱلْحُسَيْنِ</vt:lpstr>
      <vt:lpstr>يَا زَيْنَ ٱلْعَابِدينَ يَا بْنَ رَسُولِ ٱللَّهِ</vt:lpstr>
      <vt:lpstr>يَا حُجَّةَ ٱللَّهِ عَلٰى خَلْقِهِ</vt:lpstr>
      <vt:lpstr>يَا سَيِّدَنَا وَمَوْلاَنَا</vt:lpstr>
      <vt:lpstr>إِنَّا تَوَجَّهْنَا وَٱسْتَشْفَعْنَا</vt:lpstr>
      <vt:lpstr>وَتَوَسَّلْنَا بِكَ إِلَى ٱللَّهِ</vt:lpstr>
      <vt:lpstr>وَقَدَّمْنَاكَ بَيْنَ يَدَيْ حَاجَاتِنَا</vt:lpstr>
      <vt:lpstr>يَا وَجِيهاً عِنْدَ ٱللَّهِ إِشْفَعْ لَنَا عِنْدَ ٱللَّهِ</vt:lpstr>
      <vt:lpstr>يَا أَبَا جَعْفَرٍ يَا مُحَمَّدَ بْنَ عَلِيٍّ</vt:lpstr>
      <vt:lpstr>أَيُّهَا ٱلْبَاقِرُ يَا بْنَ رَسُولِ ٱللَّهِ</vt:lpstr>
      <vt:lpstr>يَا حُجَّةَ ٱللَّهِ عَلٰى خَلْقِهِ</vt:lpstr>
      <vt:lpstr>يَا سَيِّدَنَا وَمَوْلاَنَا</vt:lpstr>
      <vt:lpstr>إِنَّا تَوَجَّهْنَا وَٱسْتَشْفَعْنَا</vt:lpstr>
      <vt:lpstr>وَتَوَسَّلْنَا بِكَ إِلَى ٱللَّهِ</vt:lpstr>
      <vt:lpstr>وَقَدَّمْنَاكَ بَيْنَ يَدَيْ حَاجَاتِنَا</vt:lpstr>
      <vt:lpstr>يَا وَجِيهاً عِنْدَ ٱللَّهِ إِشْفَعْ لَنَا عِنْدَ ٱللَّهِ</vt:lpstr>
      <vt:lpstr>يَا أَبَا عَبْدِ ٱللَّهِ يَا جَعْفَرَ بْنَ مُحَمَّدٍ</vt:lpstr>
      <vt:lpstr>أَيُّهَا ٱلصَّادِقُ يَا بْنَ رَسُولِ ٱللَّهِ</vt:lpstr>
      <vt:lpstr>يَا حُجَّةَ ٱللَّهِ عَلٰى خَلْقِهِ</vt:lpstr>
      <vt:lpstr>يَا سَيِّدَنَا وَمَوْلاَنَا</vt:lpstr>
      <vt:lpstr>إِنَّا تَوَجَّهْنَا وَٱسْتَشْفَعْنَا</vt:lpstr>
      <vt:lpstr>وَتَوَسَّلْنَا بِكَ إِلَى ٱللَّهِ</vt:lpstr>
      <vt:lpstr>وَقَدَّمْنَاكَ بَيْنَ يَدَيْ حَاجَاتِنَا</vt:lpstr>
      <vt:lpstr>يَا وَجِيهاً عِنْدَ ٱللَّهِ إِشْفَعْ لَنَا عِنْدَ ٱللَّهِ</vt:lpstr>
      <vt:lpstr>يَا أَبَا ٱلْحَسَنِ يَا مُوسَى بْنَ جَعْفَرٍ</vt:lpstr>
      <vt:lpstr>أَيُّهَا ٱلْكَاظِمُ يَا بْنَ رَسُولِ ٱللَّهِ</vt:lpstr>
      <vt:lpstr>يَا حُجَّةَ ٱللَّهِ عَلٰى خَلْقِهِ</vt:lpstr>
      <vt:lpstr>يَا سَيِّدَنَا وَمَوْلاَنَا</vt:lpstr>
      <vt:lpstr>إِنَّا تَوَجَّهْنَا وَٱسْتَشْفَعْنَا</vt:lpstr>
      <vt:lpstr>وَتَوَسَّلْنَا بِكَ إِلَى ٱللَّهِ</vt:lpstr>
      <vt:lpstr>وَقَدَّمْنَاكَ بَيْنَ يَدَيْ حَاجَاتِنَا</vt:lpstr>
      <vt:lpstr>يَا وَجِيهاً عِنْدَ ٱللَّهِ إِشْفَعْ لَنَا عِنْدَ ٱللَّهِ</vt:lpstr>
      <vt:lpstr>يَا أَبَا ٱلْحَسَنِ يَا عَلِيَّ بْنَ مُوسىٰ</vt:lpstr>
      <vt:lpstr>أَيُّهَا ٱلرِّضَا يَا بْنَ رَسُولِ ٱللَّهِ</vt:lpstr>
      <vt:lpstr>يَا حُجَّةَ ٱللَّهِ عَلٰى خَلْقِهِ</vt:lpstr>
      <vt:lpstr>يَا سَيِّدَنَا وَمَوْلاَنَا</vt:lpstr>
      <vt:lpstr>إِنَّا تَوَجَّهْنَا وَٱسْتَشْفَعْنَا</vt:lpstr>
      <vt:lpstr>وَتَوَسَّلْنَا بِكَ إِلَى ٱللَّهِ</vt:lpstr>
      <vt:lpstr>وَقَدَّمْنَاكَ بَيْنَ يَدَيْ حَاجَاتِنَا</vt:lpstr>
      <vt:lpstr>يَا وَجِيهاً عِنْدَ ٱللَّهِ إِشْفَعْ لَنَا عِنْدَ ٱللَّهِ</vt:lpstr>
      <vt:lpstr>يَا أَبَا جَعْفَرٍ يَا مُحَمَّدَ بْنَ عَلِيٍّ</vt:lpstr>
      <vt:lpstr>أَيُّهَا ٱلتَّقِيُّ ٱلْجَوَادُ يَا بْنَ رَسُولِ ٱللَّهِ</vt:lpstr>
      <vt:lpstr>يَا حُجَّةَ ٱللَّهِ عَلٰى خَلْقِهِ</vt:lpstr>
      <vt:lpstr>يَا سَيِّدَنَا وَمَوْلاَنَا</vt:lpstr>
      <vt:lpstr>إِنَّا تَوَجَّهْنَا وَٱسْتَشْفَعْنَا</vt:lpstr>
      <vt:lpstr>وَتَوَسَّلْنَا بِكَ إِلَى ٱللَّهِ</vt:lpstr>
      <vt:lpstr>وَقَدَّمْنَاكَ بَيْنَ يَدَيْ حَاجَاتِنَا</vt:lpstr>
      <vt:lpstr>يَا وَجِيهاً عِنْدَ ٱللَّهِ إِشْفَعْ لَنَا عِنْدَ ٱللَّهِ</vt:lpstr>
      <vt:lpstr>يَا أَبَا ٱلْحَسَنِ يَا عَلِيَّ بْنَ مُحَمَّدٍ</vt:lpstr>
      <vt:lpstr>أَيُّهَا ٱلْهَادِي ٱلنَّقِيُّ يَا بْنَ رَسُولِ ٱللَّهِ</vt:lpstr>
      <vt:lpstr>يَا حُجَّةَ ٱللَّهِ عَلٰى خَلْقِهِ</vt:lpstr>
      <vt:lpstr>يَا سَيِّدَنَا وَمَوْلاَنَا</vt:lpstr>
      <vt:lpstr>إِنَّا تَوَجَّهْنَا وَٱسْتَشْفَعْنَا</vt:lpstr>
      <vt:lpstr>وَتَوَسَّلْنَا بِكَ إِلَى ٱللَّهِ</vt:lpstr>
      <vt:lpstr>وَقَدَّمْنَاكَ بَيْنَ يَدَيْ حَاجَاتِنَا</vt:lpstr>
      <vt:lpstr>يَا وَجِيهاً عِنْدَ ٱللَّهِ إِشْفَعْ لَنَا عِنْدَ ٱللَّهِ</vt:lpstr>
      <vt:lpstr>يَا أَبَا مُحَمَّدٍ يَا حَسَنَ بْنَ عَلِيٍّ</vt:lpstr>
      <vt:lpstr>أَيُّهَا ٱلزَّكِيُّ ٱلْعَسْكَرِيُّ يَا بْنَ رَسُولِ ٱللَّهِ</vt:lpstr>
      <vt:lpstr>يَا حُجَّةَ ٱللَّهِ عَلٰى خَلْقِهِ</vt:lpstr>
      <vt:lpstr>يَا سَيِّدَنَا وَمَوْلاَنَا</vt:lpstr>
      <vt:lpstr>إِنَّا تَوَجَّهْنَا وَٱسْتَشْفَعْنَا</vt:lpstr>
      <vt:lpstr>وَتَوَسَّلْنَا بِكَ إِلَى ٱللَّهِ</vt:lpstr>
      <vt:lpstr>وَقَدَّمْنَاكَ بَيْنَ يَدَيْ حَاجَاتِنَا</vt:lpstr>
      <vt:lpstr>يَا وَجِيهاً عِنْدَ ٱللَّهِ إِشْفَعْ لَنَا عِنْدَ ٱللَّهِ</vt:lpstr>
      <vt:lpstr>يَا وَصِيَّ ٱلْحَسَنِ وَٱلْخَلَفَ ٱلْحُجَّةَ</vt:lpstr>
      <vt:lpstr>أَيُّهَا ٱلْقَائِمُ ٱلْمُنْتَظَرُ ٱلْمَهْدِيُّ يَا بْنَ رَسُولِ ٱللَّهِ</vt:lpstr>
      <vt:lpstr>يَا حُجَّةَ ٱللَّهِ عَلٰى خَلْقِهِ</vt:lpstr>
      <vt:lpstr>يَا سَيِّدَنَا وَمَوْلاَنَا</vt:lpstr>
      <vt:lpstr>إِنَّا تَوَجَّهْنَا وَٱسْتَشْفَعْنَا</vt:lpstr>
      <vt:lpstr>وَتَوَسَّلْنَا بِكَ إِلَى ٱللَّهِ</vt:lpstr>
      <vt:lpstr>وَقَدَّمْنَاكَ بَيْنَ يَدَيْ حَاجَاتِنَا</vt:lpstr>
      <vt:lpstr>يَا وَجِيهاً عِنْدَ ٱللَّهِ إِشْفَعْ لَنَا عِنْدَ ٱللَّهِ</vt:lpstr>
      <vt:lpstr>PowerPoint Presentation</vt:lpstr>
      <vt:lpstr>يَا سَادَتِي وَمَوَالِيَّ إِنِّي تَوَجَّهْتُ بِكُمْ</vt:lpstr>
      <vt:lpstr>أَئِمَّتِي وَعُدَّتِي لِيَوْمِ فَقْرِي وَحَاجَتِي إِلَى ٱللَّهِ</vt:lpstr>
      <vt:lpstr>وَتَوَسَّلْتُ بِكُمْ إِلَى ٱللَّهِ وَٱسْتَشْفَعْتُ بِكُمْ إِلَى ٱللَّهِ</vt:lpstr>
      <vt:lpstr>فَٱشْفَعُوا لِي عِنْدَ ٱللَّهِ وَٱسْتَنْقِذُونِي مِنْ ذُنُوبِي عِنْدَ ٱللَّهِ</vt:lpstr>
      <vt:lpstr>فَإِنَّكُمْ وَسِيلَتِي إِلَى ٱللَّهِ وَبِحُبِّكُمْ وَبِقُرْبِكُمْ أَرْجُو نَجَاةً مِنَ ٱللَّهِ</vt:lpstr>
      <vt:lpstr>فَكُونُوا عِنْدَ ٱللَّهِ رَجَائِي يَا سَادَتِي يَا أَوْلِيَاءَ ٱللَّهِ</vt:lpstr>
      <vt:lpstr>صَلَّى ٱللَّهُ عَلَيْهِمْ أَجْمَعينَ</vt:lpstr>
      <vt:lpstr>وَلَعَنَ ٱللَّهُ أَعْدَاءَ ٱللَّهِ ظَالِمِيهِمْ مِنَ ٱلأَوَّلِينَ وَٱلآخِرِينَ</vt:lpstr>
      <vt:lpstr>آمِينَ رَبَّ ٱلْعَالَمينَ</vt:lpstr>
      <vt:lpstr>اَللَّهُمَّ صَلِّ عَلٰى مُحَمَّدٍ وَآلِ مُحَمَّدٍ</vt:lpstr>
      <vt:lpstr>Please recite a  Surah al-Fatiha for all marhumeen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Printed>1601-01-01T00:00:00Z</cp:lastPrinted>
  <dcterms:created xsi:type="dcterms:W3CDTF">1601-01-01T00:00:00Z</dcterms:created>
  <dcterms:modified xsi:type="dcterms:W3CDTF">2023-07-18T18:27:09Z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