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72" r:id="rId2"/>
  </p:sldMasterIdLst>
  <p:notesMasterIdLst>
    <p:notesMasterId r:id="rId91"/>
  </p:notesMasterIdLst>
  <p:sldIdLst>
    <p:sldId id="5436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77" r:id="rId9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7" roundtripDataSignature="AMtx7mgIZbOWw9L6mHKAiFYRw3XXwlu9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 varScale="1">
        <p:scale>
          <a:sx n="84" d="100"/>
          <a:sy n="84" d="100"/>
        </p:scale>
        <p:origin x="49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8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customschemas.google.com/relationships/presentationmetadata" Target="metadata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172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4665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542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5820314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0548120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2370627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9972580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3336664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8569840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2092448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6924453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7785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1894083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2397524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1122108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3819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3519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3428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099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7838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6053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09785"/>
      </p:ext>
    </p:extLst>
  </p:cSld>
  <p:clrMapOvr>
    <a:masterClrMapping/>
  </p:clrMapOvr>
  <p:transition>
    <p:fade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CA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CA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35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18570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3213533" y="2492896"/>
            <a:ext cx="22284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سورة يس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favour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098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 txBox="1">
            <a:spLocks noGrp="1"/>
          </p:cNvSpPr>
          <p:nvPr>
            <p:ph type="ctrTitle"/>
          </p:nvPr>
        </p:nvSpPr>
        <p:spPr>
          <a:xfrm>
            <a:off x="0" y="1412776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لَقَدْ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حَقَّ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ٱلْقَوْلُ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عَلٰٓى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أَكْثَرِهِمْ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فَهُمْ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لَا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يُؤْمِنُونَ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﴿٧﴾</a:t>
            </a:r>
            <a:endParaRPr sz="72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1"/>
          </p:nvPr>
        </p:nvSpPr>
        <p:spPr>
          <a:xfrm>
            <a:off x="47328" y="3501008"/>
            <a:ext cx="1207266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The word has certainly become due against most of them, so they will not have faith.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Arial"/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"/>
          <p:cNvSpPr txBox="1">
            <a:spLocks noGrp="1"/>
          </p:cNvSpPr>
          <p:nvPr>
            <p:ph type="ctrTitle"/>
          </p:nvPr>
        </p:nvSpPr>
        <p:spPr>
          <a:xfrm>
            <a:off x="0" y="1412776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إِنَّا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جَعَلْنَا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فِىٓ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أَعْنٰقِهِمْ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أَغْلٰلًا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فَهِىَ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إِلَى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ٱلْأَذْقَانِ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فَهُم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مُّقْمَحُونَ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﴿٨﴾</a:t>
            </a:r>
            <a:endParaRPr sz="72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  <p:sp>
        <p:nvSpPr>
          <p:cNvPr id="176" name="Google Shape;176;p14"/>
          <p:cNvSpPr txBox="1">
            <a:spLocks noGrp="1"/>
          </p:cNvSpPr>
          <p:nvPr>
            <p:ph type="subTitle" idx="1"/>
          </p:nvPr>
        </p:nvSpPr>
        <p:spPr>
          <a:xfrm>
            <a:off x="47328" y="3501008"/>
            <a:ext cx="1207266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Indeed We have put iron collars around their necks, which are up to the chins, so their heads are upturned.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"/>
          <p:cNvSpPr txBox="1">
            <a:spLocks noGrp="1"/>
          </p:cNvSpPr>
          <p:nvPr>
            <p:ph type="ctrTitle"/>
          </p:nvPr>
        </p:nvSpPr>
        <p:spPr>
          <a:xfrm>
            <a:off x="0" y="1412776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وَجَعَلْنَا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مِنۢ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بَيْنِ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أَيْدِيهِمْ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سَدًّا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وَمِنْ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خَلْفِهِمْ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سَدًّا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فَأَغْشَيْنٰهُمْ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فَهُمْ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لَا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يُبْصِرُونَ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﴿٩﴾</a:t>
            </a:r>
            <a:endParaRPr sz="72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  <p:sp>
        <p:nvSpPr>
          <p:cNvPr id="183" name="Google Shape;183;p15"/>
          <p:cNvSpPr txBox="1">
            <a:spLocks noGrp="1"/>
          </p:cNvSpPr>
          <p:nvPr>
            <p:ph type="subTitle" idx="1"/>
          </p:nvPr>
        </p:nvSpPr>
        <p:spPr>
          <a:xfrm>
            <a:off x="47328" y="3501008"/>
            <a:ext cx="1207266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And We have put a barrier before them and a barrier behind them, then We have blind-folded them, so they do not see.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Arial"/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"/>
          <p:cNvSpPr txBox="1">
            <a:spLocks noGrp="1"/>
          </p:cNvSpPr>
          <p:nvPr>
            <p:ph type="ctrTitle"/>
          </p:nvPr>
        </p:nvSpPr>
        <p:spPr>
          <a:xfrm>
            <a:off x="0" y="1412776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latin typeface="Arabic Typesetting"/>
                <a:ea typeface="Arabic Typesetting"/>
                <a:cs typeface="Arabic Typesetting"/>
                <a:sym typeface="Arabic Typesetting"/>
              </a:rPr>
              <a:t> وَسَوَآءٌ عَلَيْهِمْ ءَأَنذَرْتَهُمْ أَمْ لَمْ تُنذِرْهُمْ لَا يُؤْمِنُونَ ﴿١٠﴾</a:t>
            </a:r>
            <a:endParaRPr sz="720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  <p:sp>
        <p:nvSpPr>
          <p:cNvPr id="190" name="Google Shape;190;p16"/>
          <p:cNvSpPr txBox="1">
            <a:spLocks noGrp="1"/>
          </p:cNvSpPr>
          <p:nvPr>
            <p:ph type="subTitle" idx="1"/>
          </p:nvPr>
        </p:nvSpPr>
        <p:spPr>
          <a:xfrm>
            <a:off x="47328" y="3501008"/>
            <a:ext cx="1207266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It is the same to them whether you warn them or do not warn them, they will not have faith.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Arial"/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"/>
          <p:cNvSpPr txBox="1">
            <a:spLocks noGrp="1"/>
          </p:cNvSpPr>
          <p:nvPr>
            <p:ph type="ctrTitle"/>
          </p:nvPr>
        </p:nvSpPr>
        <p:spPr>
          <a:xfrm>
            <a:off x="0" y="1412776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إِنَّمَا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تُنذِرُ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مَنِ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ٱتَّبَعَ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ٱلذِّكْرَ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وَخَشِىَ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ٱلرَّحْمٰنَ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بِٱلْغَيْبِۖ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فَبَشِّرْهُ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بِمَغْفِرَةٍ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وَأَجْرٍ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كَرِيمٍ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﴿١١﴾</a:t>
            </a:r>
            <a:endParaRPr sz="72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  <p:sp>
        <p:nvSpPr>
          <p:cNvPr id="197" name="Google Shape;197;p17"/>
          <p:cNvSpPr txBox="1">
            <a:spLocks noGrp="1"/>
          </p:cNvSpPr>
          <p:nvPr>
            <p:ph type="subTitle" idx="1"/>
          </p:nvPr>
        </p:nvSpPr>
        <p:spPr>
          <a:xfrm>
            <a:off x="47328" y="3501008"/>
            <a:ext cx="1207266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You can only warn someone who follows the Reminder and fears the All-beneficent in secret; so give him the good news of forgiveness and a noble reward.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"/>
          <p:cNvSpPr txBox="1">
            <a:spLocks noGrp="1"/>
          </p:cNvSpPr>
          <p:nvPr>
            <p:ph type="ctrTitle"/>
          </p:nvPr>
        </p:nvSpPr>
        <p:spPr>
          <a:xfrm>
            <a:off x="0" y="1412776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إِنَّا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نَحْنُ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نُحْىِ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ٱلْمَوْتٰى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وَنَكْتُبُ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مَا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قَدَّمُوا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۟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وَءَاثٰرَهُمْۚ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وَكُلَّ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شَىْءٍ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أَحْصَيْنٰهُ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فِىٓ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إِمَامٍ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مُّبِينٍ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﴿١٢﴾</a:t>
            </a:r>
            <a:endParaRPr sz="72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  <p:sp>
        <p:nvSpPr>
          <p:cNvPr id="204" name="Google Shape;204;p18"/>
          <p:cNvSpPr txBox="1">
            <a:spLocks noGrp="1"/>
          </p:cNvSpPr>
          <p:nvPr>
            <p:ph type="subTitle" idx="1"/>
          </p:nvPr>
        </p:nvSpPr>
        <p:spPr>
          <a:xfrm>
            <a:off x="47328" y="3501008"/>
            <a:ext cx="1207266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Indeed it is We who revive the dead and write what they have sent ahead and their effects [which they left behind], and We have figured everything in a manifest Imam.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0" y="1412776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وَٱضْرِبْ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لَهُم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مَّثَلًا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أَصْحٰبَ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ٱلْقَرْيَةِ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إِذْ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جَآءَهَا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ٱلْمُرْسَلُونَ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﴿١٣﴾ </a:t>
            </a:r>
            <a:endParaRPr sz="72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subTitle" idx="1"/>
          </p:nvPr>
        </p:nvSpPr>
        <p:spPr>
          <a:xfrm>
            <a:off x="47328" y="3501008"/>
            <a:ext cx="1207266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Cite for them the example of the inhabitants of the town when the apostles came to it.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Arial"/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"/>
          <p:cNvSpPr txBox="1">
            <a:spLocks noGrp="1"/>
          </p:cNvSpPr>
          <p:nvPr>
            <p:ph type="ctrTitle"/>
          </p:nvPr>
        </p:nvSpPr>
        <p:spPr>
          <a:xfrm>
            <a:off x="0" y="1412776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إِذْ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أَرْسَلْنَآ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إِلَيْهِمُ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ٱثْنَيْنِ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فَكَذَّبُوهُمَا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فَعَزَّزْنَا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بِثَالِثٍ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فَقَالُوٓا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۟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إِنَّآ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إِلَيْكُم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مُّرْسَلُونَ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﴿١٤﴾</a:t>
            </a:r>
            <a:endParaRPr sz="72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  <p:sp>
        <p:nvSpPr>
          <p:cNvPr id="218" name="Google Shape;218;p20"/>
          <p:cNvSpPr txBox="1">
            <a:spLocks noGrp="1"/>
          </p:cNvSpPr>
          <p:nvPr>
            <p:ph type="subTitle" idx="1"/>
          </p:nvPr>
        </p:nvSpPr>
        <p:spPr>
          <a:xfrm>
            <a:off x="47328" y="3501008"/>
            <a:ext cx="1207266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Calibri"/>
              <a:buNone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When We sent to them two [apostles], they impugned both of them. Then We reinforced them with a third, and they said, ‘We have indeed been sent to you.’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Arial"/>
              <a:buNone/>
            </a:pPr>
            <a:endParaRPr sz="3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>
            <a:spLocks noGrp="1"/>
          </p:cNvSpPr>
          <p:nvPr>
            <p:ph type="ctrTitle"/>
          </p:nvPr>
        </p:nvSpPr>
        <p:spPr>
          <a:xfrm>
            <a:off x="0" y="1412776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قَالُوا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۟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مَآ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أَنتُمْ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إِلَّا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بَشَرٌ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مِّثْلُنَا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وَمَآ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أَنزَلَ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ٱلرَّحْمٰنُ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مِن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شَىْءٍ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إِنْ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أَنتُمْ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إِلَّا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تَكْذِبُونَ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﴿١٥﴾</a:t>
            </a:r>
            <a:endParaRPr sz="72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  <p:sp>
        <p:nvSpPr>
          <p:cNvPr id="225" name="Google Shape;225;p21"/>
          <p:cNvSpPr txBox="1">
            <a:spLocks noGrp="1"/>
          </p:cNvSpPr>
          <p:nvPr>
            <p:ph type="subTitle" idx="1"/>
          </p:nvPr>
        </p:nvSpPr>
        <p:spPr>
          <a:xfrm>
            <a:off x="47328" y="3501008"/>
            <a:ext cx="1207266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They said, ‘You are nothing but humans like us, and the All-beneficent has not sent down anything, and you are only lying.’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Arial"/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2"/>
          <p:cNvSpPr txBox="1">
            <a:spLocks noGrp="1"/>
          </p:cNvSpPr>
          <p:nvPr>
            <p:ph type="ctrTitle"/>
          </p:nvPr>
        </p:nvSpPr>
        <p:spPr>
          <a:xfrm>
            <a:off x="0" y="1412776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latin typeface="Arabic Typesetting"/>
                <a:ea typeface="Arabic Typesetting"/>
                <a:cs typeface="Arabic Typesetting"/>
                <a:sym typeface="Arabic Typesetting"/>
              </a:rPr>
              <a:t> قَالُوا۟ رَبُّنَا يَعْلَمُ إِنَّآ إِلَيْكُمْ لَمُرْسَلُونَ ﴿١٦﴾</a:t>
            </a:r>
            <a:endParaRPr sz="720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  <p:sp>
        <p:nvSpPr>
          <p:cNvPr id="232" name="Google Shape;232;p22"/>
          <p:cNvSpPr txBox="1">
            <a:spLocks noGrp="1"/>
          </p:cNvSpPr>
          <p:nvPr>
            <p:ph type="subTitle" idx="1"/>
          </p:nvPr>
        </p:nvSpPr>
        <p:spPr>
          <a:xfrm>
            <a:off x="47328" y="3501008"/>
            <a:ext cx="1207266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They said, ‘Our Lord knows that we have indeed been sent to you,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Arial"/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>
            <a:spLocks noGrp="1"/>
          </p:cNvSpPr>
          <p:nvPr>
            <p:ph type="ctrTitle"/>
          </p:nvPr>
        </p:nvSpPr>
        <p:spPr>
          <a:xfrm>
            <a:off x="2209800" y="1412878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اَللَّهُمَّ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صَلِّ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عَلٰى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مُحَمَّدٍ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وَ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آلِ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مُحَمَّد</a:t>
            </a:r>
            <a:endParaRPr sz="72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  <p:sp>
        <p:nvSpPr>
          <p:cNvPr id="113" name="Google Shape;113;p5"/>
          <p:cNvSpPr txBox="1">
            <a:spLocks noGrp="1"/>
          </p:cNvSpPr>
          <p:nvPr>
            <p:ph type="subTitle" idx="1"/>
          </p:nvPr>
        </p:nvSpPr>
        <p:spPr>
          <a:xfrm>
            <a:off x="1631953" y="3886200"/>
            <a:ext cx="8964613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Calibri"/>
              <a:buNone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O Allah send Your blessings on Muhammad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Calibri"/>
              <a:buNone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and the family of Muhammad.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3"/>
          <p:cNvSpPr txBox="1">
            <a:spLocks noGrp="1"/>
          </p:cNvSpPr>
          <p:nvPr>
            <p:ph type="ctrTitle"/>
          </p:nvPr>
        </p:nvSpPr>
        <p:spPr>
          <a:xfrm>
            <a:off x="0" y="1412776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وَمَا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عَلَيْنَآ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إِلَّا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ٱلْبَلٰغُ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ٱلْمُبِينُ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﴿١٧﴾</a:t>
            </a:r>
            <a:endParaRPr sz="72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  <p:sp>
        <p:nvSpPr>
          <p:cNvPr id="239" name="Google Shape;239;p23"/>
          <p:cNvSpPr txBox="1">
            <a:spLocks noGrp="1"/>
          </p:cNvSpPr>
          <p:nvPr>
            <p:ph type="subTitle" idx="1"/>
          </p:nvPr>
        </p:nvSpPr>
        <p:spPr>
          <a:xfrm>
            <a:off x="47328" y="3501008"/>
            <a:ext cx="1207266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and our duty is only to communicate in clear terms.’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Arial"/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4"/>
          <p:cNvSpPr txBox="1">
            <a:spLocks noGrp="1"/>
          </p:cNvSpPr>
          <p:nvPr>
            <p:ph type="ctrTitle"/>
          </p:nvPr>
        </p:nvSpPr>
        <p:spPr>
          <a:xfrm>
            <a:off x="0" y="1412776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قَالُوٓا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۟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إِنَّا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تَطَيَّرْنَا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بِكُمْۖ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لَئِن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لَّمْ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تَنتَهُوا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۟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لَنَرْجُمَنَّكُمْ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وَلَيَمَسَّنَّكُم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مِّنَّا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عَذَابٌ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أَلِيمٌ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﴿١٨﴾</a:t>
            </a:r>
            <a:endParaRPr sz="72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  <p:sp>
        <p:nvSpPr>
          <p:cNvPr id="246" name="Google Shape;246;p24"/>
          <p:cNvSpPr txBox="1">
            <a:spLocks noGrp="1"/>
          </p:cNvSpPr>
          <p:nvPr>
            <p:ph type="subTitle" idx="1"/>
          </p:nvPr>
        </p:nvSpPr>
        <p:spPr>
          <a:xfrm>
            <a:off x="47328" y="3501008"/>
            <a:ext cx="1207266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They said, ‘Indeed we take you for a bad omen. If you do not relinquish we will stone you, and surely a painful punishment will visit you from us.’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Arial"/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5"/>
          <p:cNvSpPr txBox="1">
            <a:spLocks noGrp="1"/>
          </p:cNvSpPr>
          <p:nvPr>
            <p:ph type="ctrTitle"/>
          </p:nvPr>
        </p:nvSpPr>
        <p:spPr>
          <a:xfrm>
            <a:off x="0" y="1412776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قَالُوا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۟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طٰٓئِرُكُم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مَّعَكُمْۚ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أَئِن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ذُكِّرْتُمۚ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بَلْ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أَنتُمْ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قَوْمٌ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مُّسْرِفُونَ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﴿١٩﴾</a:t>
            </a:r>
            <a:endParaRPr sz="72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  <p:sp>
        <p:nvSpPr>
          <p:cNvPr id="253" name="Google Shape;253;p25"/>
          <p:cNvSpPr txBox="1">
            <a:spLocks noGrp="1"/>
          </p:cNvSpPr>
          <p:nvPr>
            <p:ph type="subTitle" idx="1"/>
          </p:nvPr>
        </p:nvSpPr>
        <p:spPr>
          <a:xfrm>
            <a:off x="47328" y="3501008"/>
            <a:ext cx="1207266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They said, ‘Your bad omens attend you. What! If you are admonished … . Rather you are a profligate lot.’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 txBox="1">
            <a:spLocks noGrp="1"/>
          </p:cNvSpPr>
          <p:nvPr>
            <p:ph type="ctrTitle"/>
          </p:nvPr>
        </p:nvSpPr>
        <p:spPr>
          <a:xfrm>
            <a:off x="0" y="1412776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وَجَآءَ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مِنْ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أَقْصَا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ٱلْمَدِينَةِ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رَجُلٌ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يَسْعٰى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قَالَ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يٰقَوْمِ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ٱتَّبِعُوا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۟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ٱلْمُرْسَلِينَ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﴿٢٠﴾</a:t>
            </a:r>
            <a:endParaRPr sz="72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  <p:sp>
        <p:nvSpPr>
          <p:cNvPr id="260" name="Google Shape;260;p26"/>
          <p:cNvSpPr txBox="1">
            <a:spLocks noGrp="1"/>
          </p:cNvSpPr>
          <p:nvPr>
            <p:ph type="subTitle" idx="1"/>
          </p:nvPr>
        </p:nvSpPr>
        <p:spPr>
          <a:xfrm>
            <a:off x="47328" y="3501008"/>
            <a:ext cx="1207266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There came a man from the city outskirts, hurrying. He said, ‘O my people! Follow the apostles!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Arial"/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"/>
          <p:cNvSpPr txBox="1">
            <a:spLocks noGrp="1"/>
          </p:cNvSpPr>
          <p:nvPr>
            <p:ph type="ctrTitle"/>
          </p:nvPr>
        </p:nvSpPr>
        <p:spPr>
          <a:xfrm>
            <a:off x="0" y="1412776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latin typeface="Arabic Typesetting"/>
                <a:ea typeface="Arabic Typesetting"/>
                <a:cs typeface="Arabic Typesetting"/>
                <a:sym typeface="Arabic Typesetting"/>
              </a:rPr>
              <a:t> ٱتَّبِعُوا۟ مَن لَّا يَسْـَٔلُكُمْ أَجْرًا وَهُم مُّهْتَدُونَ ﴿٢١﴾</a:t>
            </a:r>
            <a:endParaRPr sz="720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  <p:sp>
        <p:nvSpPr>
          <p:cNvPr id="267" name="Google Shape;267;p27"/>
          <p:cNvSpPr txBox="1">
            <a:spLocks noGrp="1"/>
          </p:cNvSpPr>
          <p:nvPr>
            <p:ph type="subTitle" idx="1"/>
          </p:nvPr>
        </p:nvSpPr>
        <p:spPr>
          <a:xfrm>
            <a:off x="47328" y="3501008"/>
            <a:ext cx="1207266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Follow them who do not ask you any reward and they are rightly guided.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Arial"/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"/>
          <p:cNvSpPr txBox="1">
            <a:spLocks noGrp="1"/>
          </p:cNvSpPr>
          <p:nvPr>
            <p:ph type="ctrTitle"/>
          </p:nvPr>
        </p:nvSpPr>
        <p:spPr>
          <a:xfrm>
            <a:off x="0" y="1412776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latin typeface="Arabic Typesetting"/>
                <a:ea typeface="Arabic Typesetting"/>
                <a:cs typeface="Arabic Typesetting"/>
                <a:sym typeface="Arabic Typesetting"/>
              </a:rPr>
              <a:t> وَمَا لِىَ لَآ أَعْبُدُ ٱلَّذِى فَطَرَنِى وَإِلَيْهِ تُرْجَعُونَ ﴿٢٢﴾</a:t>
            </a:r>
            <a:endParaRPr sz="720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  <p:sp>
        <p:nvSpPr>
          <p:cNvPr id="274" name="Google Shape;274;p28"/>
          <p:cNvSpPr txBox="1">
            <a:spLocks noGrp="1"/>
          </p:cNvSpPr>
          <p:nvPr>
            <p:ph type="subTitle" idx="1"/>
          </p:nvPr>
        </p:nvSpPr>
        <p:spPr>
          <a:xfrm>
            <a:off x="47328" y="3501008"/>
            <a:ext cx="1207266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Why should I not worship Him who has originated me, and to whom you shall be brought back?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Arial"/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"/>
          <p:cNvSpPr txBox="1">
            <a:spLocks noGrp="1"/>
          </p:cNvSpPr>
          <p:nvPr>
            <p:ph type="ctrTitle"/>
          </p:nvPr>
        </p:nvSpPr>
        <p:spPr>
          <a:xfrm>
            <a:off x="0" y="1412776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ءَأَتَّخِذُ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مِن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دُونِهِۦٓ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ءَالِهَةً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إِن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يُرِدْنِ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ٱلرَّحْمٰنُ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بِضُرٍّ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لَّا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تُغْنِ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عَنِّى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شَفٰعَتُهُمْ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شَيْـًٔا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وَلَا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يُنقِذُونِ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﴿٢٣﴾</a:t>
            </a:r>
            <a:endParaRPr sz="72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  <p:sp>
        <p:nvSpPr>
          <p:cNvPr id="281" name="Google Shape;281;p29"/>
          <p:cNvSpPr txBox="1">
            <a:spLocks noGrp="1"/>
          </p:cNvSpPr>
          <p:nvPr>
            <p:ph type="subTitle" idx="1"/>
          </p:nvPr>
        </p:nvSpPr>
        <p:spPr>
          <a:xfrm>
            <a:off x="47328" y="3501008"/>
            <a:ext cx="1207266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Shall I take gods besides Him? If the All-beneficent desired to cause me any distress their intercession will not avail me in any way, nor will they rescue me.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Arial"/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"/>
          <p:cNvSpPr txBox="1">
            <a:spLocks noGrp="1"/>
          </p:cNvSpPr>
          <p:nvPr>
            <p:ph type="ctrTitle"/>
          </p:nvPr>
        </p:nvSpPr>
        <p:spPr>
          <a:xfrm>
            <a:off x="0" y="1412776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إِنِّىٓ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إِذًا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لَّفِى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ضَلٰلٍ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مُّبِينٍ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﴿٢٤﴾</a:t>
            </a:r>
            <a:endParaRPr sz="72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  <p:sp>
        <p:nvSpPr>
          <p:cNvPr id="288" name="Google Shape;288;p30"/>
          <p:cNvSpPr txBox="1">
            <a:spLocks noGrp="1"/>
          </p:cNvSpPr>
          <p:nvPr>
            <p:ph type="subTitle" idx="1"/>
          </p:nvPr>
        </p:nvSpPr>
        <p:spPr>
          <a:xfrm>
            <a:off x="47328" y="3501008"/>
            <a:ext cx="1207266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Indeed then I would be in manifest error.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Arial"/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1"/>
          <p:cNvSpPr txBox="1">
            <a:spLocks noGrp="1"/>
          </p:cNvSpPr>
          <p:nvPr>
            <p:ph type="ctrTitle"/>
          </p:nvPr>
        </p:nvSpPr>
        <p:spPr>
          <a:xfrm>
            <a:off x="0" y="1412776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latin typeface="Arabic Typesetting"/>
                <a:ea typeface="Arabic Typesetting"/>
                <a:cs typeface="Arabic Typesetting"/>
                <a:sym typeface="Arabic Typesetting"/>
              </a:rPr>
              <a:t> إِنِّىٓ ءَامَنتُ بِرَبِّكُمْ فَٱسْمَعُونِ ﴿٢٥﴾ </a:t>
            </a:r>
            <a:endParaRPr sz="720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  <p:sp>
        <p:nvSpPr>
          <p:cNvPr id="295" name="Google Shape;295;p31"/>
          <p:cNvSpPr txBox="1">
            <a:spLocks noGrp="1"/>
          </p:cNvSpPr>
          <p:nvPr>
            <p:ph type="subTitle" idx="1"/>
          </p:nvPr>
        </p:nvSpPr>
        <p:spPr>
          <a:xfrm>
            <a:off x="47328" y="3501008"/>
            <a:ext cx="1207266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Indeed I have faith in your Lord, so listen to me.’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Arial"/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2"/>
          <p:cNvSpPr txBox="1">
            <a:spLocks noGrp="1"/>
          </p:cNvSpPr>
          <p:nvPr>
            <p:ph type="ctrTitle"/>
          </p:nvPr>
        </p:nvSpPr>
        <p:spPr>
          <a:xfrm>
            <a:off x="0" y="1412776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قِيلَ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ٱدْخُلِ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ٱلْجَنَّةَۖ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قَالَ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يٰلَيْتَ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قَوْمِى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يَعْلَمُونَ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﴿٢٦﴾</a:t>
            </a:r>
            <a:endParaRPr sz="72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  <p:sp>
        <p:nvSpPr>
          <p:cNvPr id="302" name="Google Shape;302;p32"/>
          <p:cNvSpPr txBox="1">
            <a:spLocks noGrp="1"/>
          </p:cNvSpPr>
          <p:nvPr>
            <p:ph type="subTitle" idx="1"/>
          </p:nvPr>
        </p:nvSpPr>
        <p:spPr>
          <a:xfrm>
            <a:off x="47328" y="3501008"/>
            <a:ext cx="1207266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He was told, ‘Enter paradise!’ He said, ‘Alas! Had my people only known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Arial"/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>
            <a:spLocks noGrp="1"/>
          </p:cNvSpPr>
          <p:nvPr>
            <p:ph type="ctrTitle"/>
          </p:nvPr>
        </p:nvSpPr>
        <p:spPr>
          <a:xfrm>
            <a:off x="2209800" y="1412878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بِسْمِ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اللهِ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الرَّحْمٰنِ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الرَّحِيمِ</a:t>
            </a:r>
            <a:endParaRPr sz="72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  <p:sp>
        <p:nvSpPr>
          <p:cNvPr id="121" name="Google Shape;121;p6"/>
          <p:cNvSpPr txBox="1">
            <a:spLocks noGrp="1"/>
          </p:cNvSpPr>
          <p:nvPr>
            <p:ph type="subTitle" idx="1"/>
          </p:nvPr>
        </p:nvSpPr>
        <p:spPr>
          <a:xfrm>
            <a:off x="1631953" y="3886200"/>
            <a:ext cx="8964613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In the name of Allah the All-beneficent, the All-merciful.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3"/>
          <p:cNvSpPr txBox="1">
            <a:spLocks noGrp="1"/>
          </p:cNvSpPr>
          <p:nvPr>
            <p:ph type="ctrTitle"/>
          </p:nvPr>
        </p:nvSpPr>
        <p:spPr>
          <a:xfrm>
            <a:off x="0" y="1412776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latin typeface="Arabic Typesetting"/>
                <a:ea typeface="Arabic Typesetting"/>
                <a:cs typeface="Arabic Typesetting"/>
                <a:sym typeface="Arabic Typesetting"/>
              </a:rPr>
              <a:t> بِمَا غَفَرَ لِى رَبِّى وَجَعَلَنِى مِنَ ٱلْمُكْرَمِينَ ﴿٢٧﴾</a:t>
            </a:r>
            <a:endParaRPr sz="720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  <p:sp>
        <p:nvSpPr>
          <p:cNvPr id="309" name="Google Shape;309;p33"/>
          <p:cNvSpPr txBox="1">
            <a:spLocks noGrp="1"/>
          </p:cNvSpPr>
          <p:nvPr>
            <p:ph type="subTitle" idx="1"/>
          </p:nvPr>
        </p:nvSpPr>
        <p:spPr>
          <a:xfrm>
            <a:off x="47328" y="3501008"/>
            <a:ext cx="1207266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for what my Lord forgave me and made me one of the honoured ones!’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"/>
          <p:cNvSpPr txBox="1">
            <a:spLocks noGrp="1"/>
          </p:cNvSpPr>
          <p:nvPr>
            <p:ph type="ctrTitle"/>
          </p:nvPr>
        </p:nvSpPr>
        <p:spPr>
          <a:xfrm>
            <a:off x="0" y="1412776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وَمَآ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أَنزَلْنَا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عَلٰى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قَوْمِهِۦ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مِنۢ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بَعْدِهِۦ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مِن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جُندٍ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مِّنَ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ٱلسَّمَآءِ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وَمَا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كُنَّا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مُنزِلِينَ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﴿٢٨﴾</a:t>
            </a:r>
            <a:endParaRPr sz="72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  <p:sp>
        <p:nvSpPr>
          <p:cNvPr id="316" name="Google Shape;316;p34"/>
          <p:cNvSpPr txBox="1">
            <a:spLocks noGrp="1"/>
          </p:cNvSpPr>
          <p:nvPr>
            <p:ph type="subTitle" idx="1"/>
          </p:nvPr>
        </p:nvSpPr>
        <p:spPr>
          <a:xfrm>
            <a:off x="47328" y="3501008"/>
            <a:ext cx="1207266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After him We did not send down on his people a host from the sky, nor We would have sent down.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"/>
          <p:cNvSpPr txBox="1">
            <a:spLocks noGrp="1"/>
          </p:cNvSpPr>
          <p:nvPr>
            <p:ph type="ctrTitle"/>
          </p:nvPr>
        </p:nvSpPr>
        <p:spPr>
          <a:xfrm>
            <a:off x="0" y="1412776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إِن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كَانَتْ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إِلَّا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صَيْحَةً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وٰحِدَةً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فَإِذَا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هُمْ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خٰمِدُونَ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﴿٢٩﴾</a:t>
            </a:r>
            <a:endParaRPr sz="72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  <p:sp>
        <p:nvSpPr>
          <p:cNvPr id="323" name="Google Shape;323;p35"/>
          <p:cNvSpPr txBox="1">
            <a:spLocks noGrp="1"/>
          </p:cNvSpPr>
          <p:nvPr>
            <p:ph type="subTitle" idx="1"/>
          </p:nvPr>
        </p:nvSpPr>
        <p:spPr>
          <a:xfrm>
            <a:off x="47328" y="3501008"/>
            <a:ext cx="1207266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It was but a single Cry, and, behold, they were stilled [like burnt ashes]!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Arial"/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>
            <a:spLocks noGrp="1"/>
          </p:cNvSpPr>
          <p:nvPr>
            <p:ph type="ctrTitle"/>
          </p:nvPr>
        </p:nvSpPr>
        <p:spPr>
          <a:xfrm>
            <a:off x="0" y="1412776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يٰحَسْرَةً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عَلَى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ٱلْعِبَادِۚ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مَا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يَأْتِيهِم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مِّن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رَّسُولٍ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إِلَّا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كَانُوا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۟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بِهِۦ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يَسْتَهْزِءُونَ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﴿٣٠﴾</a:t>
            </a:r>
            <a:endParaRPr sz="72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  <p:sp>
        <p:nvSpPr>
          <p:cNvPr id="330" name="Google Shape;330;p36"/>
          <p:cNvSpPr txBox="1">
            <a:spLocks noGrp="1"/>
          </p:cNvSpPr>
          <p:nvPr>
            <p:ph type="subTitle" idx="1"/>
          </p:nvPr>
        </p:nvSpPr>
        <p:spPr>
          <a:xfrm>
            <a:off x="47328" y="3501008"/>
            <a:ext cx="1207266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How regrettable of the servants! There did not come to them any apostle but that they used to deride him.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Arial"/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7"/>
          <p:cNvSpPr txBox="1">
            <a:spLocks noGrp="1"/>
          </p:cNvSpPr>
          <p:nvPr>
            <p:ph type="ctrTitle"/>
          </p:nvPr>
        </p:nvSpPr>
        <p:spPr>
          <a:xfrm>
            <a:off x="0" y="1412776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latin typeface="Arabic Typesetting"/>
                <a:ea typeface="Arabic Typesetting"/>
                <a:cs typeface="Arabic Typesetting"/>
                <a:sym typeface="Arabic Typesetting"/>
              </a:rPr>
              <a:t> أَلَمْ يَرَوْا۟ كَمْ أَهْلَكْنَا قَبْلَهُم مِّنَ ٱلْقُرُونِ أَنَّهُمْ إِلَيْهِمْ لَا يَرْجِعُونَ ﴿٣١﴾</a:t>
            </a:r>
            <a:endParaRPr sz="720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  <p:sp>
        <p:nvSpPr>
          <p:cNvPr id="337" name="Google Shape;337;p37"/>
          <p:cNvSpPr txBox="1">
            <a:spLocks noGrp="1"/>
          </p:cNvSpPr>
          <p:nvPr>
            <p:ph type="subTitle" idx="1"/>
          </p:nvPr>
        </p:nvSpPr>
        <p:spPr>
          <a:xfrm>
            <a:off x="47328" y="3501008"/>
            <a:ext cx="1207266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Have they not regarded how many generations We have destroyed before them who will not come back to them?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Arial"/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8"/>
          <p:cNvSpPr txBox="1">
            <a:spLocks noGrp="1"/>
          </p:cNvSpPr>
          <p:nvPr>
            <p:ph type="ctrTitle"/>
          </p:nvPr>
        </p:nvSpPr>
        <p:spPr>
          <a:xfrm>
            <a:off x="0" y="1412776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latin typeface="Arabic Typesetting"/>
                <a:ea typeface="Arabic Typesetting"/>
                <a:cs typeface="Arabic Typesetting"/>
                <a:sym typeface="Arabic Typesetting"/>
              </a:rPr>
              <a:t> وَإِن كُلٌّ لَّمَّا جَمِيعٌ لَّدَيْنَا مُحْضَرُونَ ﴿٣٢﴾ </a:t>
            </a:r>
            <a:endParaRPr sz="720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  <p:sp>
        <p:nvSpPr>
          <p:cNvPr id="344" name="Google Shape;344;p38"/>
          <p:cNvSpPr txBox="1">
            <a:spLocks noGrp="1"/>
          </p:cNvSpPr>
          <p:nvPr>
            <p:ph type="subTitle" idx="1"/>
          </p:nvPr>
        </p:nvSpPr>
        <p:spPr>
          <a:xfrm>
            <a:off x="47328" y="3501008"/>
            <a:ext cx="1207266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And all of them will indeed be presented before Us.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Arial"/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9"/>
          <p:cNvSpPr txBox="1">
            <a:spLocks noGrp="1"/>
          </p:cNvSpPr>
          <p:nvPr>
            <p:ph type="ctrTitle"/>
          </p:nvPr>
        </p:nvSpPr>
        <p:spPr>
          <a:xfrm>
            <a:off x="0" y="1412776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وَءَايَةٌ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لَّهُمُ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ٱلْأَرْضُ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ٱلْمَيْتَةُ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أَحْيَيْنٰهَا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وَأَخْرَجْنَا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مِنْهَا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حَبًّا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فَمِنْهُ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يَأْكُلُونَ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﴿٣٣﴾</a:t>
            </a:r>
            <a:endParaRPr sz="72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  <p:sp>
        <p:nvSpPr>
          <p:cNvPr id="351" name="Google Shape;351;p39"/>
          <p:cNvSpPr txBox="1">
            <a:spLocks noGrp="1"/>
          </p:cNvSpPr>
          <p:nvPr>
            <p:ph type="subTitle" idx="1"/>
          </p:nvPr>
        </p:nvSpPr>
        <p:spPr>
          <a:xfrm>
            <a:off x="47328" y="3501008"/>
            <a:ext cx="1207266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A sign for them is the dead earth, which We revive and out of it bring forth grain, so they eat of it.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Arial"/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0"/>
          <p:cNvSpPr txBox="1">
            <a:spLocks noGrp="1"/>
          </p:cNvSpPr>
          <p:nvPr>
            <p:ph type="ctrTitle"/>
          </p:nvPr>
        </p:nvSpPr>
        <p:spPr>
          <a:xfrm>
            <a:off x="0" y="1412776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وَجَعَلْنَا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فِيهَا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جَنّٰتٍ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مِّن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نَّخِيلٍ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وَأَعْنٰبٍ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وَفَجَّرْنَا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فِيهَا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مِنَ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ٱلْعُيُونِ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﴿٣٤﴾</a:t>
            </a:r>
            <a:endParaRPr sz="72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  <p:sp>
        <p:nvSpPr>
          <p:cNvPr id="358" name="Google Shape;358;p40"/>
          <p:cNvSpPr txBox="1">
            <a:spLocks noGrp="1"/>
          </p:cNvSpPr>
          <p:nvPr>
            <p:ph type="subTitle" idx="1"/>
          </p:nvPr>
        </p:nvSpPr>
        <p:spPr>
          <a:xfrm>
            <a:off x="47328" y="3501008"/>
            <a:ext cx="1207266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And We make in it orchards of date palms and vines, and We cause springs to gush forth in it,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Arial"/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1"/>
          <p:cNvSpPr txBox="1">
            <a:spLocks noGrp="1"/>
          </p:cNvSpPr>
          <p:nvPr>
            <p:ph type="ctrTitle"/>
          </p:nvPr>
        </p:nvSpPr>
        <p:spPr>
          <a:xfrm>
            <a:off x="0" y="1412776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لِيَأْكُلُوا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۟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مِن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ثَمَرِهِۦ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وَمَا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عَمِلَتْهُ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أَيْدِيهِمْۖ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أَفَلَا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يَشْكُرُونَ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﴿٣٥﴾</a:t>
            </a:r>
            <a:endParaRPr sz="72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  <p:sp>
        <p:nvSpPr>
          <p:cNvPr id="365" name="Google Shape;365;p41"/>
          <p:cNvSpPr txBox="1">
            <a:spLocks noGrp="1"/>
          </p:cNvSpPr>
          <p:nvPr>
            <p:ph type="subTitle" idx="1"/>
          </p:nvPr>
        </p:nvSpPr>
        <p:spPr>
          <a:xfrm>
            <a:off x="47328" y="3501008"/>
            <a:ext cx="1207266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so that they may eat of its fruit and what their hands have cultivated. Will they not then give thanks?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2"/>
          <p:cNvSpPr txBox="1">
            <a:spLocks noGrp="1"/>
          </p:cNvSpPr>
          <p:nvPr>
            <p:ph type="ctrTitle"/>
          </p:nvPr>
        </p:nvSpPr>
        <p:spPr>
          <a:xfrm>
            <a:off x="0" y="1412776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سُبْحٰنَ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ٱلَّذِى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خَلَقَ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ٱلْأَزْوٰجَ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كُلَّهَا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مِمَّا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تُنۢبِتُ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ٱلْأَرْضُ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وَمِنْ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أَنفُسِهِمْ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وَمِمَّا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لَا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يَعْلَمُونَ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﴿٣٦﴾</a:t>
            </a:r>
            <a:endParaRPr sz="72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  <p:sp>
        <p:nvSpPr>
          <p:cNvPr id="372" name="Google Shape;372;p42"/>
          <p:cNvSpPr txBox="1">
            <a:spLocks noGrp="1"/>
          </p:cNvSpPr>
          <p:nvPr>
            <p:ph type="subTitle" idx="1"/>
          </p:nvPr>
        </p:nvSpPr>
        <p:spPr>
          <a:xfrm>
            <a:off x="47328" y="3501008"/>
            <a:ext cx="1207266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Immaculate is He who has created all the kinds of what the earth grows, and of themselves, and of what they do not know.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>
            <a:spLocks noGrp="1"/>
          </p:cNvSpPr>
          <p:nvPr>
            <p:ph type="ctrTitle"/>
          </p:nvPr>
        </p:nvSpPr>
        <p:spPr>
          <a:xfrm>
            <a:off x="0" y="1412776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latin typeface="Arabic Typesetting"/>
                <a:ea typeface="Arabic Typesetting"/>
                <a:cs typeface="Arabic Typesetting"/>
                <a:sym typeface="Arabic Typesetting"/>
              </a:rPr>
              <a:t>يسٓ ﴿١﴾</a:t>
            </a:r>
            <a:endParaRPr sz="720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  <p:sp>
        <p:nvSpPr>
          <p:cNvPr id="127" name="Google Shape;127;p7"/>
          <p:cNvSpPr txBox="1">
            <a:spLocks noGrp="1"/>
          </p:cNvSpPr>
          <p:nvPr>
            <p:ph type="subTitle" idx="1"/>
          </p:nvPr>
        </p:nvSpPr>
        <p:spPr>
          <a:xfrm>
            <a:off x="47328" y="3501008"/>
            <a:ext cx="1207266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Calibri"/>
              <a:buNone/>
            </a:pPr>
            <a:r>
              <a:rPr lang="en-US" sz="3200" i="1">
                <a:latin typeface="Calibri"/>
                <a:ea typeface="Calibri"/>
                <a:cs typeface="Calibri"/>
                <a:sym typeface="Calibri"/>
              </a:rPr>
              <a:t>Yā Sīn!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Arial"/>
              <a:buNone/>
            </a:pPr>
            <a:endParaRPr sz="3200" i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3"/>
          <p:cNvSpPr txBox="1">
            <a:spLocks noGrp="1"/>
          </p:cNvSpPr>
          <p:nvPr>
            <p:ph type="ctrTitle"/>
          </p:nvPr>
        </p:nvSpPr>
        <p:spPr>
          <a:xfrm>
            <a:off x="0" y="1412776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latin typeface="Arabic Typesetting"/>
                <a:ea typeface="Arabic Typesetting"/>
                <a:cs typeface="Arabic Typesetting"/>
                <a:sym typeface="Arabic Typesetting"/>
              </a:rPr>
              <a:t> وَءَايَةٌ لَّهُمُ ٱلَّيْلُ نَسْلَخُ مِنْهُ ٱلنَّهَارَ فَإِذَا هُم مُّظْلِمُونَ ﴿٣٧﴾</a:t>
            </a:r>
            <a:endParaRPr sz="720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  <p:sp>
        <p:nvSpPr>
          <p:cNvPr id="379" name="Google Shape;379;p43"/>
          <p:cNvSpPr txBox="1">
            <a:spLocks noGrp="1"/>
          </p:cNvSpPr>
          <p:nvPr>
            <p:ph type="subTitle" idx="1"/>
          </p:nvPr>
        </p:nvSpPr>
        <p:spPr>
          <a:xfrm>
            <a:off x="47328" y="3501008"/>
            <a:ext cx="1207266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Calibri"/>
              <a:buNone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And a sign for them is the night, which We strip of daylight, and behold, they find themselves in the dark!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Arial"/>
              <a:buNone/>
            </a:pPr>
            <a:endParaRPr sz="3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4"/>
          <p:cNvSpPr txBox="1">
            <a:spLocks noGrp="1"/>
          </p:cNvSpPr>
          <p:nvPr>
            <p:ph type="ctrTitle"/>
          </p:nvPr>
        </p:nvSpPr>
        <p:spPr>
          <a:xfrm>
            <a:off x="0" y="1412776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وَٱلشَّمْسُ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تَجْرِى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لِمُسْتَقَرٍّ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لَّهَاۚ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ذَٰلِكَ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تَقْدِيرُ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ٱلْعَزِيزِ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ٱلْعَلِيمِ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﴿٣٨﴾</a:t>
            </a:r>
            <a:endParaRPr sz="72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  <p:sp>
        <p:nvSpPr>
          <p:cNvPr id="386" name="Google Shape;386;p44"/>
          <p:cNvSpPr txBox="1">
            <a:spLocks noGrp="1"/>
          </p:cNvSpPr>
          <p:nvPr>
            <p:ph type="subTitle" idx="1"/>
          </p:nvPr>
        </p:nvSpPr>
        <p:spPr>
          <a:xfrm>
            <a:off x="47328" y="3501008"/>
            <a:ext cx="1207266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And the sun runs on to its place of rest: That is the ordaining of the All-mighty, the All-knowing.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5"/>
          <p:cNvSpPr txBox="1">
            <a:spLocks noGrp="1"/>
          </p:cNvSpPr>
          <p:nvPr>
            <p:ph type="ctrTitle"/>
          </p:nvPr>
        </p:nvSpPr>
        <p:spPr>
          <a:xfrm>
            <a:off x="0" y="1412776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وَٱلْقَمَرَ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قَدَّرْنٰهُ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مَنَازِلَ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حَتّٰى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عَادَ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كَٱلْعُرْجُونِ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ٱلْقَدِيمِ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﴿٣٩﴾</a:t>
            </a:r>
            <a:endParaRPr sz="72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  <p:sp>
        <p:nvSpPr>
          <p:cNvPr id="393" name="Google Shape;393;p45"/>
          <p:cNvSpPr txBox="1">
            <a:spLocks noGrp="1"/>
          </p:cNvSpPr>
          <p:nvPr>
            <p:ph type="subTitle" idx="1"/>
          </p:nvPr>
        </p:nvSpPr>
        <p:spPr>
          <a:xfrm>
            <a:off x="47328" y="3501008"/>
            <a:ext cx="1207266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As for the moon, We have ordained its phases, until it becomes like an old palm leaf.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Arial"/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6"/>
          <p:cNvSpPr txBox="1">
            <a:spLocks noGrp="1"/>
          </p:cNvSpPr>
          <p:nvPr>
            <p:ph type="ctrTitle"/>
          </p:nvPr>
        </p:nvSpPr>
        <p:spPr>
          <a:xfrm>
            <a:off x="0" y="1412776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لَا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ٱلشَّمْسُ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يَنۢبَغِى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لَهَآ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أَن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تُدْرِكَ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ٱلْقَمَرَ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وَلَا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ٱلَّيْلُ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سَابِقُ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ٱلنَّهَارِۚ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وَكُلٌّ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فِى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فَلَكٍ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يَسْبَحُونَ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﴿٤٠﴾</a:t>
            </a:r>
            <a:endParaRPr sz="72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  <p:sp>
        <p:nvSpPr>
          <p:cNvPr id="400" name="Google Shape;400;p46"/>
          <p:cNvSpPr txBox="1">
            <a:spLocks noGrp="1"/>
          </p:cNvSpPr>
          <p:nvPr>
            <p:ph type="subTitle" idx="1"/>
          </p:nvPr>
        </p:nvSpPr>
        <p:spPr>
          <a:xfrm>
            <a:off x="47328" y="3501008"/>
            <a:ext cx="1207266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Neither it behooves the sun to overtake the moon, nor may the night outrun the day, and each swims in an orbit.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Arial"/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7"/>
          <p:cNvSpPr txBox="1">
            <a:spLocks noGrp="1"/>
          </p:cNvSpPr>
          <p:nvPr>
            <p:ph type="ctrTitle"/>
          </p:nvPr>
        </p:nvSpPr>
        <p:spPr>
          <a:xfrm>
            <a:off x="0" y="1412776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latin typeface="Arabic Typesetting"/>
                <a:ea typeface="Arabic Typesetting"/>
                <a:cs typeface="Arabic Typesetting"/>
                <a:sym typeface="Arabic Typesetting"/>
              </a:rPr>
              <a:t>وَءَايَةٌ لَّهُمْ أَنَّا حَمَلْنَا ذُرِّيَّتَهُمْ فِى ٱلْفُلْكِ ٱلْمَشْحُونِ ﴿٤١﴾</a:t>
            </a:r>
            <a:endParaRPr sz="720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  <p:sp>
        <p:nvSpPr>
          <p:cNvPr id="407" name="Google Shape;407;p47"/>
          <p:cNvSpPr txBox="1">
            <a:spLocks noGrp="1"/>
          </p:cNvSpPr>
          <p:nvPr>
            <p:ph type="subTitle" idx="1"/>
          </p:nvPr>
        </p:nvSpPr>
        <p:spPr>
          <a:xfrm>
            <a:off x="47328" y="3501008"/>
            <a:ext cx="1207266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A sign for them is that We carried their progeny in the laden ship,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8"/>
          <p:cNvSpPr txBox="1">
            <a:spLocks noGrp="1"/>
          </p:cNvSpPr>
          <p:nvPr>
            <p:ph type="ctrTitle"/>
          </p:nvPr>
        </p:nvSpPr>
        <p:spPr>
          <a:xfrm>
            <a:off x="0" y="1412776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latin typeface="Arabic Typesetting"/>
                <a:ea typeface="Arabic Typesetting"/>
                <a:cs typeface="Arabic Typesetting"/>
                <a:sym typeface="Arabic Typesetting"/>
              </a:rPr>
              <a:t> وَخَلَقْنَا لَهُم مِّن مِّثْلِهِۦ مَا يَرْكَبُونَ ﴿٤٢﴾ </a:t>
            </a:r>
            <a:endParaRPr sz="720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  <p:sp>
        <p:nvSpPr>
          <p:cNvPr id="414" name="Google Shape;414;p48"/>
          <p:cNvSpPr txBox="1">
            <a:spLocks noGrp="1"/>
          </p:cNvSpPr>
          <p:nvPr>
            <p:ph type="subTitle" idx="1"/>
          </p:nvPr>
        </p:nvSpPr>
        <p:spPr>
          <a:xfrm>
            <a:off x="47328" y="3501008"/>
            <a:ext cx="1207266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and We have created for them what is similar to it, which they ride.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9"/>
          <p:cNvSpPr txBox="1">
            <a:spLocks noGrp="1"/>
          </p:cNvSpPr>
          <p:nvPr>
            <p:ph type="ctrTitle"/>
          </p:nvPr>
        </p:nvSpPr>
        <p:spPr>
          <a:xfrm>
            <a:off x="0" y="1412776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latin typeface="Arabic Typesetting"/>
                <a:ea typeface="Arabic Typesetting"/>
                <a:cs typeface="Arabic Typesetting"/>
                <a:sym typeface="Arabic Typesetting"/>
              </a:rPr>
              <a:t>وَإِن نَّشَأْ نُغْرِقْهُمْ فَلَا صَرِيخَ لَهُمْ وَلَا هُمْ يُنقَذُونَ ﴿٤٣﴾ </a:t>
            </a:r>
            <a:endParaRPr sz="720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  <p:sp>
        <p:nvSpPr>
          <p:cNvPr id="421" name="Google Shape;421;p49"/>
          <p:cNvSpPr txBox="1">
            <a:spLocks noGrp="1"/>
          </p:cNvSpPr>
          <p:nvPr>
            <p:ph type="subTitle" idx="1"/>
          </p:nvPr>
        </p:nvSpPr>
        <p:spPr>
          <a:xfrm>
            <a:off x="47328" y="3501008"/>
            <a:ext cx="1207266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And if We like We drown them, whereat they have no one to call for help, nor are they rescued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Arial"/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0"/>
          <p:cNvSpPr txBox="1">
            <a:spLocks noGrp="1"/>
          </p:cNvSpPr>
          <p:nvPr>
            <p:ph type="ctrTitle"/>
          </p:nvPr>
        </p:nvSpPr>
        <p:spPr>
          <a:xfrm>
            <a:off x="0" y="1412776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إِلَّا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رَحْمَةً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مِّنَّا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وَمَتٰعًا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إِلٰى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حِينٍ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﴿٤٤﴾</a:t>
            </a:r>
            <a:endParaRPr sz="72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  <p:sp>
        <p:nvSpPr>
          <p:cNvPr id="428" name="Google Shape;428;p50"/>
          <p:cNvSpPr txBox="1">
            <a:spLocks noGrp="1"/>
          </p:cNvSpPr>
          <p:nvPr>
            <p:ph type="subTitle" idx="1"/>
          </p:nvPr>
        </p:nvSpPr>
        <p:spPr>
          <a:xfrm>
            <a:off x="47328" y="3501008"/>
            <a:ext cx="1207266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⎯except by a mercy from Us and for an enjoyment until some time.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Arial"/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1"/>
          <p:cNvSpPr txBox="1">
            <a:spLocks noGrp="1"/>
          </p:cNvSpPr>
          <p:nvPr>
            <p:ph type="ctrTitle"/>
          </p:nvPr>
        </p:nvSpPr>
        <p:spPr>
          <a:xfrm>
            <a:off x="0" y="1412776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latin typeface="Arabic Typesetting"/>
                <a:ea typeface="Arabic Typesetting"/>
                <a:cs typeface="Arabic Typesetting"/>
                <a:sym typeface="Arabic Typesetting"/>
              </a:rPr>
              <a:t> وَإِذَا قِيلَ لَهُمُ ٱتَّقُوا۟ مَا بَيْنَ أَيْدِيكُمْ وَمَا خَلْفَكُمْ لَعَلَّكُمْ تُرْحَمُونَ ﴿٤٥﴾</a:t>
            </a:r>
            <a:endParaRPr sz="720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  <p:sp>
        <p:nvSpPr>
          <p:cNvPr id="435" name="Google Shape;435;p51"/>
          <p:cNvSpPr txBox="1">
            <a:spLocks noGrp="1"/>
          </p:cNvSpPr>
          <p:nvPr>
            <p:ph type="subTitle" idx="1"/>
          </p:nvPr>
        </p:nvSpPr>
        <p:spPr>
          <a:xfrm>
            <a:off x="47328" y="3501008"/>
            <a:ext cx="1207266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And when they are told, ‘Beware of that which is before you and that which is behind you, so that you may receive [His] mercy.’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2"/>
          <p:cNvSpPr txBox="1">
            <a:spLocks noGrp="1"/>
          </p:cNvSpPr>
          <p:nvPr>
            <p:ph type="ctrTitle"/>
          </p:nvPr>
        </p:nvSpPr>
        <p:spPr>
          <a:xfrm>
            <a:off x="0" y="1412776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وَمَا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تَأْتِيهِم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مِّنْ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أ</a:t>
            </a:r>
            <a:r>
              <a:rPr lang="ar-SA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َ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يَةٍ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مِّنْ</a:t>
            </a:r>
            <a:r>
              <a:rPr lang="ar-SA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أ</a:t>
            </a:r>
            <a:r>
              <a:rPr lang="ar-SA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َ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يٰتِ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رَبِّهِمْ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إِلَّا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كَانُوا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۟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عَنْهَا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مُعْرِضِينَ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﴿٤٦﴾</a:t>
            </a:r>
            <a:endParaRPr sz="72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  <p:sp>
        <p:nvSpPr>
          <p:cNvPr id="442" name="Google Shape;442;p52"/>
          <p:cNvSpPr txBox="1">
            <a:spLocks noGrp="1"/>
          </p:cNvSpPr>
          <p:nvPr>
            <p:ph type="subTitle" idx="1"/>
          </p:nvPr>
        </p:nvSpPr>
        <p:spPr>
          <a:xfrm>
            <a:off x="47328" y="3501008"/>
            <a:ext cx="1207266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There did not come to them any sign from among the signs of their Lord but that they used to disregard it.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Arial"/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>
            <a:spLocks noGrp="1"/>
          </p:cNvSpPr>
          <p:nvPr>
            <p:ph type="ctrTitle"/>
          </p:nvPr>
        </p:nvSpPr>
        <p:spPr>
          <a:xfrm>
            <a:off x="0" y="1412776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latin typeface="Arabic Typesetting"/>
                <a:ea typeface="Arabic Typesetting"/>
                <a:cs typeface="Arabic Typesetting"/>
                <a:sym typeface="Arabic Typesetting"/>
              </a:rPr>
              <a:t> وَٱلْقُرْءَانِ ٱلْحَكِيمِ ﴿٢﴾</a:t>
            </a:r>
            <a:endParaRPr sz="720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  <p:sp>
        <p:nvSpPr>
          <p:cNvPr id="134" name="Google Shape;134;p8"/>
          <p:cNvSpPr txBox="1">
            <a:spLocks noGrp="1"/>
          </p:cNvSpPr>
          <p:nvPr>
            <p:ph type="subTitle" idx="1"/>
          </p:nvPr>
        </p:nvSpPr>
        <p:spPr>
          <a:xfrm>
            <a:off x="47328" y="3501008"/>
            <a:ext cx="1207266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By the Wise Qurʾān,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3"/>
          <p:cNvSpPr txBox="1">
            <a:spLocks noGrp="1"/>
          </p:cNvSpPr>
          <p:nvPr>
            <p:ph type="ctrTitle"/>
          </p:nvPr>
        </p:nvSpPr>
        <p:spPr>
          <a:xfrm>
            <a:off x="0" y="1412776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وَإِذَا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قِيلَ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لَهُمْ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أَنفِقُوا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۟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مِمَّا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رَزَقَكُمُ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ٱللَّـهُ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قَالَ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ٱلَّذِينَ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كَفَرُوا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۟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لِلَّذِينَ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ءَامَنُوٓا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۟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أَنُطْعِمُ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مَن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لَّوْ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يَشَآءُ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ٱللَّـهُ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أَطْعَمَهُۥٓ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إِنْ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أَنتُمْ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إِلَّا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فِى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ضَلٰلٍ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مُّبِينٍ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﴿٤٧﴾</a:t>
            </a:r>
            <a:endParaRPr sz="72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  <p:sp>
        <p:nvSpPr>
          <p:cNvPr id="449" name="Google Shape;449;p53"/>
          <p:cNvSpPr txBox="1">
            <a:spLocks noGrp="1"/>
          </p:cNvSpPr>
          <p:nvPr>
            <p:ph type="subTitle" idx="1"/>
          </p:nvPr>
        </p:nvSpPr>
        <p:spPr>
          <a:xfrm>
            <a:off x="0" y="4232528"/>
            <a:ext cx="121920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Calibri"/>
              <a:buNone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When they are told, ‘Spend out of what Allah has provided you,’ the faithless say to the faithful, ‘Shall we feed [someone] whom Allah would have fed, had He wished? You are only in manifest error.’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Arial"/>
              <a:buNone/>
            </a:pPr>
            <a:endParaRPr sz="3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4"/>
          <p:cNvSpPr txBox="1">
            <a:spLocks noGrp="1"/>
          </p:cNvSpPr>
          <p:nvPr>
            <p:ph type="ctrTitle"/>
          </p:nvPr>
        </p:nvSpPr>
        <p:spPr>
          <a:xfrm>
            <a:off x="0" y="1412776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وَيَقُولُونَ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مَتٰى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هٰذَا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ٱلْوَعْدُ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إِن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كُنتُمْ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صَـٰدِقِينَ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﴿٤٨﴾</a:t>
            </a:r>
            <a:endParaRPr sz="72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  <p:sp>
        <p:nvSpPr>
          <p:cNvPr id="456" name="Google Shape;456;p54"/>
          <p:cNvSpPr txBox="1">
            <a:spLocks noGrp="1"/>
          </p:cNvSpPr>
          <p:nvPr>
            <p:ph type="subTitle" idx="1"/>
          </p:nvPr>
        </p:nvSpPr>
        <p:spPr>
          <a:xfrm>
            <a:off x="47328" y="3501008"/>
            <a:ext cx="1207266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And they say, ‘When will this promise be fulfilled, should you be truthful?’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Arial"/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5"/>
          <p:cNvSpPr txBox="1">
            <a:spLocks noGrp="1"/>
          </p:cNvSpPr>
          <p:nvPr>
            <p:ph type="ctrTitle"/>
          </p:nvPr>
        </p:nvSpPr>
        <p:spPr>
          <a:xfrm>
            <a:off x="0" y="1412776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مَا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يَنظُرُونَ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إِلَّا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صَيْحَةً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وٰحِدَةً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تَأْخُذُهُمْ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وَهُمْ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يَخِصِّمُونَ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﴿٤٩﴾</a:t>
            </a:r>
            <a:endParaRPr sz="72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  <p:sp>
        <p:nvSpPr>
          <p:cNvPr id="463" name="Google Shape;463;p55"/>
          <p:cNvSpPr txBox="1">
            <a:spLocks noGrp="1"/>
          </p:cNvSpPr>
          <p:nvPr>
            <p:ph type="subTitle" idx="1"/>
          </p:nvPr>
        </p:nvSpPr>
        <p:spPr>
          <a:xfrm>
            <a:off x="47328" y="3501008"/>
            <a:ext cx="1207266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They do not await but a single Cry that would seize them as they wrangle.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Arial"/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6"/>
          <p:cNvSpPr txBox="1">
            <a:spLocks noGrp="1"/>
          </p:cNvSpPr>
          <p:nvPr>
            <p:ph type="ctrTitle"/>
          </p:nvPr>
        </p:nvSpPr>
        <p:spPr>
          <a:xfrm>
            <a:off x="0" y="1412776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فَلَا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يَسْتَطِيعُونَ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تَوْصِيَةً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وَلَآ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إِلٰٓى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أَهْلِهِمْ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يَرْجِعُونَ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﴿٥٠﴾</a:t>
            </a:r>
            <a:endParaRPr sz="72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  <p:sp>
        <p:nvSpPr>
          <p:cNvPr id="470" name="Google Shape;470;p56"/>
          <p:cNvSpPr txBox="1">
            <a:spLocks noGrp="1"/>
          </p:cNvSpPr>
          <p:nvPr>
            <p:ph type="subTitle" idx="1"/>
          </p:nvPr>
        </p:nvSpPr>
        <p:spPr>
          <a:xfrm>
            <a:off x="47328" y="3501008"/>
            <a:ext cx="1207266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Then they will not be able to make any will, nor will they return to their folks.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Arial"/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7"/>
          <p:cNvSpPr txBox="1">
            <a:spLocks noGrp="1"/>
          </p:cNvSpPr>
          <p:nvPr>
            <p:ph type="ctrTitle"/>
          </p:nvPr>
        </p:nvSpPr>
        <p:spPr>
          <a:xfrm>
            <a:off x="0" y="1412776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وَنُفِخَ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فِى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ٱلصُّورِ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فَإِذَا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هُم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مِّنَ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ٱلْأَجْدَاثِ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إِلٰى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رَبِّهِمْ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يَنسِلُونَ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﴿٥١﴾</a:t>
            </a:r>
            <a:endParaRPr sz="72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  <p:sp>
        <p:nvSpPr>
          <p:cNvPr id="477" name="Google Shape;477;p57"/>
          <p:cNvSpPr txBox="1">
            <a:spLocks noGrp="1"/>
          </p:cNvSpPr>
          <p:nvPr>
            <p:ph type="subTitle" idx="1"/>
          </p:nvPr>
        </p:nvSpPr>
        <p:spPr>
          <a:xfrm>
            <a:off x="47328" y="3501008"/>
            <a:ext cx="1207266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And when the Trumpet is blown, behold, there they will be, scrambling from their graves towards their Lord!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Arial"/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8"/>
          <p:cNvSpPr txBox="1">
            <a:spLocks noGrp="1"/>
          </p:cNvSpPr>
          <p:nvPr>
            <p:ph type="ctrTitle"/>
          </p:nvPr>
        </p:nvSpPr>
        <p:spPr>
          <a:xfrm>
            <a:off x="0" y="1412776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قَالُوا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۟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يٰوَيْلَنَا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مَنۢ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بَعَثَنَا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مِن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مَّرْقَدِنَاۜۗ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هٰذَا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مَا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وَعَدَ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ٱلرَّحْمٰنُ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وَصَدَقَ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ٱلْمُرْسَلُونَ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﴿٥٢﴾</a:t>
            </a:r>
            <a:endParaRPr sz="72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  <p:sp>
        <p:nvSpPr>
          <p:cNvPr id="484" name="Google Shape;484;p58"/>
          <p:cNvSpPr txBox="1">
            <a:spLocks noGrp="1"/>
          </p:cNvSpPr>
          <p:nvPr>
            <p:ph type="subTitle" idx="1"/>
          </p:nvPr>
        </p:nvSpPr>
        <p:spPr>
          <a:xfrm>
            <a:off x="47328" y="3501008"/>
            <a:ext cx="1207266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They will say, ‘Woe to us! Who raised us from our place of sleep?’ ‘This is what the All-beneficent had promised, and the apostles had spoken the truth!’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Arial"/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9"/>
          <p:cNvSpPr txBox="1">
            <a:spLocks noGrp="1"/>
          </p:cNvSpPr>
          <p:nvPr>
            <p:ph type="ctrTitle"/>
          </p:nvPr>
        </p:nvSpPr>
        <p:spPr>
          <a:xfrm>
            <a:off x="0" y="1412776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إِن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كَانَتْ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إِلَّا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صَيْحَةً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وٰحِدَةً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فَإِذَا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هُمْ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جَمِيعٌ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لَّدَيْنَا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مُحْضَرُونَ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﴿٥٣﴾</a:t>
            </a:r>
            <a:endParaRPr sz="72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  <p:sp>
        <p:nvSpPr>
          <p:cNvPr id="491" name="Google Shape;491;p59"/>
          <p:cNvSpPr txBox="1">
            <a:spLocks noGrp="1"/>
          </p:cNvSpPr>
          <p:nvPr>
            <p:ph type="subTitle" idx="1"/>
          </p:nvPr>
        </p:nvSpPr>
        <p:spPr>
          <a:xfrm>
            <a:off x="47328" y="3501008"/>
            <a:ext cx="1207266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It will be but a single Cry, and, behold, they will all be presented before Us!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Arial"/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0"/>
          <p:cNvSpPr txBox="1">
            <a:spLocks noGrp="1"/>
          </p:cNvSpPr>
          <p:nvPr>
            <p:ph type="ctrTitle"/>
          </p:nvPr>
        </p:nvSpPr>
        <p:spPr>
          <a:xfrm>
            <a:off x="0" y="1412776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latin typeface="Arabic Typesetting"/>
                <a:ea typeface="Arabic Typesetting"/>
                <a:cs typeface="Arabic Typesetting"/>
                <a:sym typeface="Arabic Typesetting"/>
              </a:rPr>
              <a:t> فَٱلْيَوْمَ لَا تُظْلَمُ نَفْسٌ شَيْـًٔا وَلَا تُجْزَوْنَ إِلَّا مَا كُنتُمْ تَعْمَلُونَ ﴿٥٤﴾</a:t>
            </a:r>
            <a:endParaRPr sz="720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  <p:sp>
        <p:nvSpPr>
          <p:cNvPr id="498" name="Google Shape;498;p60"/>
          <p:cNvSpPr txBox="1">
            <a:spLocks noGrp="1"/>
          </p:cNvSpPr>
          <p:nvPr>
            <p:ph type="subTitle" idx="1"/>
          </p:nvPr>
        </p:nvSpPr>
        <p:spPr>
          <a:xfrm>
            <a:off x="47328" y="3501008"/>
            <a:ext cx="1207266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‘Today no soul will be wronged in the least, nor will you be requited except for what you used to do.’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Arial"/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1"/>
          <p:cNvSpPr txBox="1">
            <a:spLocks noGrp="1"/>
          </p:cNvSpPr>
          <p:nvPr>
            <p:ph type="ctrTitle"/>
          </p:nvPr>
        </p:nvSpPr>
        <p:spPr>
          <a:xfrm>
            <a:off x="0" y="1412776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إِنَّ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أَصْحٰبَ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ٱلْجَنَّةِ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ٱلْيَوْمَ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فِى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شُغُلٍ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فٰكِهُونَ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﴿٥٥﴾</a:t>
            </a:r>
            <a:endParaRPr sz="72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  <p:sp>
        <p:nvSpPr>
          <p:cNvPr id="505" name="Google Shape;505;p61"/>
          <p:cNvSpPr txBox="1">
            <a:spLocks noGrp="1"/>
          </p:cNvSpPr>
          <p:nvPr>
            <p:ph type="subTitle" idx="1"/>
          </p:nvPr>
        </p:nvSpPr>
        <p:spPr>
          <a:xfrm>
            <a:off x="47328" y="3501008"/>
            <a:ext cx="1207266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Indeed today the inhabitants of paradise rejoice in their engagements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Arial"/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2"/>
          <p:cNvSpPr txBox="1">
            <a:spLocks noGrp="1"/>
          </p:cNvSpPr>
          <p:nvPr>
            <p:ph type="ctrTitle"/>
          </p:nvPr>
        </p:nvSpPr>
        <p:spPr>
          <a:xfrm>
            <a:off x="0" y="1412776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هُمْ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وَأَزْوٰجُهُمْ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فِى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ظِلٰلٍ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عَلَى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ٱلْأَرَآئِكِ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مُتَّكِؤ</a:t>
            </a:r>
            <a:r>
              <a:rPr lang="ar-SA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ُ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نَ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﴿٥٦﴾</a:t>
            </a:r>
            <a:endParaRPr sz="72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  <p:sp>
        <p:nvSpPr>
          <p:cNvPr id="512" name="Google Shape;512;p62"/>
          <p:cNvSpPr txBox="1">
            <a:spLocks noGrp="1"/>
          </p:cNvSpPr>
          <p:nvPr>
            <p:ph type="subTitle" idx="1"/>
          </p:nvPr>
        </p:nvSpPr>
        <p:spPr>
          <a:xfrm>
            <a:off x="47328" y="3501008"/>
            <a:ext cx="1207266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—they and their mates, reclining on couches in the shades.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Arial"/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>
            <a:spLocks noGrp="1"/>
          </p:cNvSpPr>
          <p:nvPr>
            <p:ph type="ctrTitle"/>
          </p:nvPr>
        </p:nvSpPr>
        <p:spPr>
          <a:xfrm>
            <a:off x="0" y="1412776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latin typeface="Arabic Typesetting"/>
                <a:ea typeface="Arabic Typesetting"/>
                <a:cs typeface="Arabic Typesetting"/>
                <a:sym typeface="Arabic Typesetting"/>
              </a:rPr>
              <a:t> إِنَّكَ لَمِنَ ٱلْمُرْسَلِينَ ﴿٣﴾</a:t>
            </a:r>
            <a:endParaRPr sz="720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  <p:sp>
        <p:nvSpPr>
          <p:cNvPr id="141" name="Google Shape;141;p9"/>
          <p:cNvSpPr txBox="1">
            <a:spLocks noGrp="1"/>
          </p:cNvSpPr>
          <p:nvPr>
            <p:ph type="subTitle" idx="1"/>
          </p:nvPr>
        </p:nvSpPr>
        <p:spPr>
          <a:xfrm>
            <a:off x="47328" y="3501008"/>
            <a:ext cx="1207266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you are indeed one of the apostles,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Arial"/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3"/>
          <p:cNvSpPr txBox="1">
            <a:spLocks noGrp="1"/>
          </p:cNvSpPr>
          <p:nvPr>
            <p:ph type="ctrTitle"/>
          </p:nvPr>
        </p:nvSpPr>
        <p:spPr>
          <a:xfrm>
            <a:off x="0" y="1412776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لَهُمْ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فِيهَا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فٰكِهَةٌ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وَلَهُم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مَّا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يَدَّعُونَ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﴿٥٧﴾</a:t>
            </a:r>
            <a:endParaRPr sz="72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  <p:sp>
        <p:nvSpPr>
          <p:cNvPr id="519" name="Google Shape;519;p63"/>
          <p:cNvSpPr txBox="1">
            <a:spLocks noGrp="1"/>
          </p:cNvSpPr>
          <p:nvPr>
            <p:ph type="subTitle" idx="1"/>
          </p:nvPr>
        </p:nvSpPr>
        <p:spPr>
          <a:xfrm>
            <a:off x="47328" y="3501008"/>
            <a:ext cx="1207266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There they have fruits and they have whatever they want.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Arial"/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4"/>
          <p:cNvSpPr txBox="1">
            <a:spLocks noGrp="1"/>
          </p:cNvSpPr>
          <p:nvPr>
            <p:ph type="ctrTitle"/>
          </p:nvPr>
        </p:nvSpPr>
        <p:spPr>
          <a:xfrm>
            <a:off x="0" y="1412776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سَلٰمٌ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قَوْلًا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مِّن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رَّبٍّ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رَّحِيمٍ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﴿٥٨﴾ </a:t>
            </a:r>
            <a:endParaRPr sz="72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  <p:sp>
        <p:nvSpPr>
          <p:cNvPr id="526" name="Google Shape;526;p64"/>
          <p:cNvSpPr txBox="1">
            <a:spLocks noGrp="1"/>
          </p:cNvSpPr>
          <p:nvPr>
            <p:ph type="subTitle" idx="1"/>
          </p:nvPr>
        </p:nvSpPr>
        <p:spPr>
          <a:xfrm>
            <a:off x="47328" y="3501008"/>
            <a:ext cx="1207266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‘Peace!’—a watchword from the all-merciful Lord.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Arial"/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5"/>
          <p:cNvSpPr txBox="1">
            <a:spLocks noGrp="1"/>
          </p:cNvSpPr>
          <p:nvPr>
            <p:ph type="ctrTitle"/>
          </p:nvPr>
        </p:nvSpPr>
        <p:spPr>
          <a:xfrm>
            <a:off x="0" y="1412776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وَٱمْتٰزُوا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۟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ٱلْيَوْمَ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أَيُّهَا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ٱلْمُجْرِمُونَ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﴿٥٩﴾</a:t>
            </a:r>
            <a:endParaRPr sz="72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  <p:sp>
        <p:nvSpPr>
          <p:cNvPr id="533" name="Google Shape;533;p65"/>
          <p:cNvSpPr txBox="1">
            <a:spLocks noGrp="1"/>
          </p:cNvSpPr>
          <p:nvPr>
            <p:ph type="subTitle" idx="1"/>
          </p:nvPr>
        </p:nvSpPr>
        <p:spPr>
          <a:xfrm>
            <a:off x="47328" y="3501008"/>
            <a:ext cx="1207266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And ‘Get apart today, you guilty ones!’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Arial"/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66"/>
          <p:cNvSpPr txBox="1">
            <a:spLocks noGrp="1"/>
          </p:cNvSpPr>
          <p:nvPr>
            <p:ph type="ctrTitle"/>
          </p:nvPr>
        </p:nvSpPr>
        <p:spPr>
          <a:xfrm>
            <a:off x="0" y="1412776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أَلَمْ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أَعْهَدْ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إِلَيْكُمْ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يٰبَنِىٓ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ar-SA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أ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َدَمَ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أَن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لَّا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تَعْبُدُوا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۟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ٱلشَّيْطٰنَۖ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إِنَّهُۥ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لَكُمْ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عَدُوٌّ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مُّبِينٌ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﴿٦٠﴾</a:t>
            </a:r>
            <a:endParaRPr sz="72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  <p:sp>
        <p:nvSpPr>
          <p:cNvPr id="540" name="Google Shape;540;p66"/>
          <p:cNvSpPr txBox="1">
            <a:spLocks noGrp="1"/>
          </p:cNvSpPr>
          <p:nvPr>
            <p:ph type="subTitle" idx="1"/>
          </p:nvPr>
        </p:nvSpPr>
        <p:spPr>
          <a:xfrm>
            <a:off x="47328" y="3501008"/>
            <a:ext cx="1207266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‘Did I not exhort you, O children of Adam, saying, “Do not worship Satan. He is indeed your manifest enemy.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Arial"/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7"/>
          <p:cNvSpPr txBox="1">
            <a:spLocks noGrp="1"/>
          </p:cNvSpPr>
          <p:nvPr>
            <p:ph type="ctrTitle"/>
          </p:nvPr>
        </p:nvSpPr>
        <p:spPr>
          <a:xfrm>
            <a:off x="0" y="1412776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وَأَنِ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ٱعْبُدُونِىۚ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هٰذَا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صِرٰطٌ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مُّسْتَقِيمٌ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﴿٦١﴾</a:t>
            </a:r>
            <a:endParaRPr sz="72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  <p:sp>
        <p:nvSpPr>
          <p:cNvPr id="547" name="Google Shape;547;p67"/>
          <p:cNvSpPr txBox="1">
            <a:spLocks noGrp="1"/>
          </p:cNvSpPr>
          <p:nvPr>
            <p:ph type="subTitle" idx="1"/>
          </p:nvPr>
        </p:nvSpPr>
        <p:spPr>
          <a:xfrm>
            <a:off x="47328" y="3501008"/>
            <a:ext cx="1207266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Worship Me. That is a straight path”?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Arial"/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8"/>
          <p:cNvSpPr txBox="1">
            <a:spLocks noGrp="1"/>
          </p:cNvSpPr>
          <p:nvPr>
            <p:ph type="ctrTitle"/>
          </p:nvPr>
        </p:nvSpPr>
        <p:spPr>
          <a:xfrm>
            <a:off x="0" y="1412776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وَلَقَدْ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أَضَلَّ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مِنكُمْ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جِبِلًّا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كَثِيرًاۖ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أَفَلَمْ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تَكُونُوا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۟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تَعْقِلُونَ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﴿٦٢﴾</a:t>
            </a:r>
            <a:endParaRPr sz="72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  <p:sp>
        <p:nvSpPr>
          <p:cNvPr id="554" name="Google Shape;554;p68"/>
          <p:cNvSpPr txBox="1">
            <a:spLocks noGrp="1"/>
          </p:cNvSpPr>
          <p:nvPr>
            <p:ph type="subTitle" idx="1"/>
          </p:nvPr>
        </p:nvSpPr>
        <p:spPr>
          <a:xfrm>
            <a:off x="47328" y="3501008"/>
            <a:ext cx="1207266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Certainly he has led astray many of your generations. Did you not use to apply reason?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Arial"/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9"/>
          <p:cNvSpPr txBox="1">
            <a:spLocks noGrp="1"/>
          </p:cNvSpPr>
          <p:nvPr>
            <p:ph type="ctrTitle"/>
          </p:nvPr>
        </p:nvSpPr>
        <p:spPr>
          <a:xfrm>
            <a:off x="0" y="1412776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هٰذِهِۦ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جَهَنَّمُ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ٱلَّتِى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كُنتُمْ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تُوعَدُونَ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﴿٦٣﴾</a:t>
            </a:r>
            <a:endParaRPr sz="72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  <p:sp>
        <p:nvSpPr>
          <p:cNvPr id="561" name="Google Shape;561;p69"/>
          <p:cNvSpPr txBox="1">
            <a:spLocks noGrp="1"/>
          </p:cNvSpPr>
          <p:nvPr>
            <p:ph type="subTitle" idx="1"/>
          </p:nvPr>
        </p:nvSpPr>
        <p:spPr>
          <a:xfrm>
            <a:off x="47328" y="3501008"/>
            <a:ext cx="1207266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This is the hell you had been promised!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Arial"/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70"/>
          <p:cNvSpPr txBox="1">
            <a:spLocks noGrp="1"/>
          </p:cNvSpPr>
          <p:nvPr>
            <p:ph type="ctrTitle"/>
          </p:nvPr>
        </p:nvSpPr>
        <p:spPr>
          <a:xfrm>
            <a:off x="0" y="1412776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latin typeface="Arabic Typesetting"/>
                <a:ea typeface="Arabic Typesetting"/>
                <a:cs typeface="Arabic Typesetting"/>
                <a:sym typeface="Arabic Typesetting"/>
              </a:rPr>
              <a:t> ٱصْلَوْهَا ٱلْيَوْمَ بِمَا كُنتُمْ تَكْفُرُونَ ﴿٦٤﴾</a:t>
            </a:r>
            <a:endParaRPr sz="720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  <p:sp>
        <p:nvSpPr>
          <p:cNvPr id="568" name="Google Shape;568;p70"/>
          <p:cNvSpPr txBox="1">
            <a:spLocks noGrp="1"/>
          </p:cNvSpPr>
          <p:nvPr>
            <p:ph type="subTitle" idx="1"/>
          </p:nvPr>
        </p:nvSpPr>
        <p:spPr>
          <a:xfrm>
            <a:off x="47328" y="3501008"/>
            <a:ext cx="1207266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Enter it today, because of what you used to defy.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Arial"/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1"/>
          <p:cNvSpPr txBox="1">
            <a:spLocks noGrp="1"/>
          </p:cNvSpPr>
          <p:nvPr>
            <p:ph type="ctrTitle"/>
          </p:nvPr>
        </p:nvSpPr>
        <p:spPr>
          <a:xfrm>
            <a:off x="0" y="1412776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ٱلْيَوْمَ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نَخْتِمُ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عَلٰٓى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أَفْوٰهِهِمْ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وَتُكَلِّمُنَآ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أَيْدِيهِمْ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وَتَشْهَدُ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أَرْجُلُهُم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بِمَا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كَانُوا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۟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يَكْسِبُونَ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﴿٦٥﴾ </a:t>
            </a:r>
            <a:endParaRPr sz="72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  <p:sp>
        <p:nvSpPr>
          <p:cNvPr id="575" name="Google Shape;575;p71"/>
          <p:cNvSpPr txBox="1">
            <a:spLocks noGrp="1"/>
          </p:cNvSpPr>
          <p:nvPr>
            <p:ph type="subTitle" idx="1"/>
          </p:nvPr>
        </p:nvSpPr>
        <p:spPr>
          <a:xfrm>
            <a:off x="47328" y="3501008"/>
            <a:ext cx="1207266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Today We shall seal their mouths, and their hands shall speak to Us, and their feet shall bear witness concerning what they used to earn.’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Arial"/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72"/>
          <p:cNvSpPr txBox="1">
            <a:spLocks noGrp="1"/>
          </p:cNvSpPr>
          <p:nvPr>
            <p:ph type="ctrTitle"/>
          </p:nvPr>
        </p:nvSpPr>
        <p:spPr>
          <a:xfrm>
            <a:off x="0" y="1412776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وَلَوْ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نَشَآءُ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لَطَمَسْنَا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عَلٰٓى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أَعْيُنِهِمْ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فَٱسْتَبَقُوا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۟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ٱلصِّرٰطَ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فَأَنّٰى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يُبْصِرُونَ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﴿٦٦﴾</a:t>
            </a:r>
            <a:endParaRPr sz="72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  <p:sp>
        <p:nvSpPr>
          <p:cNvPr id="582" name="Google Shape;582;p72"/>
          <p:cNvSpPr txBox="1">
            <a:spLocks noGrp="1"/>
          </p:cNvSpPr>
          <p:nvPr>
            <p:ph type="subTitle" idx="1"/>
          </p:nvPr>
        </p:nvSpPr>
        <p:spPr>
          <a:xfrm>
            <a:off x="47328" y="3501008"/>
            <a:ext cx="1207266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Had We wished We would have blotted out their eyes: then, were they to advance towards the path, how would have they seen?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>
            <a:spLocks noGrp="1"/>
          </p:cNvSpPr>
          <p:nvPr>
            <p:ph type="ctrTitle"/>
          </p:nvPr>
        </p:nvSpPr>
        <p:spPr>
          <a:xfrm>
            <a:off x="0" y="1412776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عَلٰى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صِرٰطٍ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مُّسْتَقِيمٍ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﴿٤﴾</a:t>
            </a:r>
            <a:endParaRPr sz="72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  <p:sp>
        <p:nvSpPr>
          <p:cNvPr id="148" name="Google Shape;148;p10"/>
          <p:cNvSpPr txBox="1">
            <a:spLocks noGrp="1"/>
          </p:cNvSpPr>
          <p:nvPr>
            <p:ph type="subTitle" idx="1"/>
          </p:nvPr>
        </p:nvSpPr>
        <p:spPr>
          <a:xfrm>
            <a:off x="47328" y="3501008"/>
            <a:ext cx="1207266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on a straight path.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Arial"/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73"/>
          <p:cNvSpPr txBox="1">
            <a:spLocks noGrp="1"/>
          </p:cNvSpPr>
          <p:nvPr>
            <p:ph type="ctrTitle"/>
          </p:nvPr>
        </p:nvSpPr>
        <p:spPr>
          <a:xfrm>
            <a:off x="0" y="1412776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وَلَوْ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نَشَآءُ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لَمَسَخْنٰهُمْ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عَلٰى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مَكَانَتِهِمْ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فَمَا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ٱسْتَطٰعُوا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۟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مُضِيًّا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وَلَا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يَرْجِعُونَ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﴿٦٧﴾ </a:t>
            </a:r>
            <a:endParaRPr sz="72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  <p:sp>
        <p:nvSpPr>
          <p:cNvPr id="589" name="Google Shape;589;p73"/>
          <p:cNvSpPr txBox="1">
            <a:spLocks noGrp="1"/>
          </p:cNvSpPr>
          <p:nvPr>
            <p:ph type="subTitle" idx="1"/>
          </p:nvPr>
        </p:nvSpPr>
        <p:spPr>
          <a:xfrm>
            <a:off x="47328" y="3501008"/>
            <a:ext cx="1207266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And had We wished We would have deformed them in their place; then they would have neither been able to go ahead nor to go back.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74"/>
          <p:cNvSpPr txBox="1">
            <a:spLocks noGrp="1"/>
          </p:cNvSpPr>
          <p:nvPr>
            <p:ph type="ctrTitle"/>
          </p:nvPr>
        </p:nvSpPr>
        <p:spPr>
          <a:xfrm>
            <a:off x="0" y="1412776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وَمَن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نُّعَمِّرْهُ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نُنَكِّسْهُ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فِى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ٱلْخَلْقِۖ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أَفَلَا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يَعْقِلُونَ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﴿٦٨﴾</a:t>
            </a:r>
            <a:endParaRPr sz="72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  <p:sp>
        <p:nvSpPr>
          <p:cNvPr id="596" name="Google Shape;596;p74"/>
          <p:cNvSpPr txBox="1">
            <a:spLocks noGrp="1"/>
          </p:cNvSpPr>
          <p:nvPr>
            <p:ph type="subTitle" idx="1"/>
          </p:nvPr>
        </p:nvSpPr>
        <p:spPr>
          <a:xfrm>
            <a:off x="47328" y="3501008"/>
            <a:ext cx="1207266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And whomever We give a long life, We cause him to regress in creation. Then will they not apply reason?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Arial"/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75"/>
          <p:cNvSpPr txBox="1">
            <a:spLocks noGrp="1"/>
          </p:cNvSpPr>
          <p:nvPr>
            <p:ph type="ctrTitle"/>
          </p:nvPr>
        </p:nvSpPr>
        <p:spPr>
          <a:xfrm>
            <a:off x="0" y="1412776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وَمَا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عَلَّمْنٰهُ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ٱلشِّعْرَ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وَمَا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يَنۢبَغِى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لَهُۥٓۚ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إِنْ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هُوَ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إِلَّا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ذِكْرٌ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وَقُرْ</a:t>
            </a:r>
            <a:r>
              <a:rPr lang="ar-SA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أَ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نٌ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مُّبِينٌ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﴿٦٩﴾ </a:t>
            </a:r>
            <a:endParaRPr sz="72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  <p:sp>
        <p:nvSpPr>
          <p:cNvPr id="603" name="Google Shape;603;p75"/>
          <p:cNvSpPr txBox="1">
            <a:spLocks noGrp="1"/>
          </p:cNvSpPr>
          <p:nvPr>
            <p:ph type="subTitle" idx="1"/>
          </p:nvPr>
        </p:nvSpPr>
        <p:spPr>
          <a:xfrm>
            <a:off x="47328" y="3501008"/>
            <a:ext cx="1207266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We did not teach him poetry, nor does it behoove him. This is just a reminder and a manifest Qurʾān,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Arial"/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76"/>
          <p:cNvSpPr txBox="1">
            <a:spLocks noGrp="1"/>
          </p:cNvSpPr>
          <p:nvPr>
            <p:ph type="ctrTitle"/>
          </p:nvPr>
        </p:nvSpPr>
        <p:spPr>
          <a:xfrm>
            <a:off x="0" y="1412776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لِّيُنذِرَ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مَن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كَانَ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حَيًّا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وَيَحِقَّ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ٱلْقَوْلُ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عَلَى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ٱلْكٰفِرِينَ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﴿٧٠﴾</a:t>
            </a:r>
            <a:endParaRPr sz="72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  <p:sp>
        <p:nvSpPr>
          <p:cNvPr id="610" name="Google Shape;610;p76"/>
          <p:cNvSpPr txBox="1">
            <a:spLocks noGrp="1"/>
          </p:cNvSpPr>
          <p:nvPr>
            <p:ph type="subTitle" idx="1"/>
          </p:nvPr>
        </p:nvSpPr>
        <p:spPr>
          <a:xfrm>
            <a:off x="47328" y="3501008"/>
            <a:ext cx="1207266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so that anyone who is alive may be warned, and that the word may come due against the faithless.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Arial"/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77"/>
          <p:cNvSpPr txBox="1">
            <a:spLocks noGrp="1"/>
          </p:cNvSpPr>
          <p:nvPr>
            <p:ph type="ctrTitle"/>
          </p:nvPr>
        </p:nvSpPr>
        <p:spPr>
          <a:xfrm>
            <a:off x="0" y="1412776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أَوَلَمْ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يَرَوْا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أَنَّا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خَلَقْنَا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لَهُم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مِّمَّا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عَمِلَتْ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أَيْدِينَآ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أَنْعٰمًا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فَهُمْ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لَهَا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مٰلِكُونَ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﴿٧١﴾</a:t>
            </a:r>
            <a:endParaRPr sz="72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  <p:sp>
        <p:nvSpPr>
          <p:cNvPr id="617" name="Google Shape;617;p77"/>
          <p:cNvSpPr txBox="1">
            <a:spLocks noGrp="1"/>
          </p:cNvSpPr>
          <p:nvPr>
            <p:ph type="subTitle" idx="1"/>
          </p:nvPr>
        </p:nvSpPr>
        <p:spPr>
          <a:xfrm>
            <a:off x="47328" y="3501008"/>
            <a:ext cx="1207266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Have they not seen that We have created for them —of what Our hands have worked— cattle, so they have become their masters?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Arial"/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78"/>
          <p:cNvSpPr txBox="1">
            <a:spLocks noGrp="1"/>
          </p:cNvSpPr>
          <p:nvPr>
            <p:ph type="ctrTitle"/>
          </p:nvPr>
        </p:nvSpPr>
        <p:spPr>
          <a:xfrm>
            <a:off x="0" y="1412776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وَذَلَّلْنٰهَا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لَهُمْ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فَمِنْهَا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رَكُوبُهُمْ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وَمِنْهَا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يَأْكُلُونَ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﴿٧٢﴾ </a:t>
            </a:r>
            <a:endParaRPr sz="72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  <p:sp>
        <p:nvSpPr>
          <p:cNvPr id="624" name="Google Shape;624;p78"/>
          <p:cNvSpPr txBox="1">
            <a:spLocks noGrp="1"/>
          </p:cNvSpPr>
          <p:nvPr>
            <p:ph type="subTitle" idx="1"/>
          </p:nvPr>
        </p:nvSpPr>
        <p:spPr>
          <a:xfrm>
            <a:off x="47328" y="3501008"/>
            <a:ext cx="1207266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And We made them tractable for them, so some of them make their mounts and some of them they eat.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Arial"/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79"/>
          <p:cNvSpPr txBox="1">
            <a:spLocks noGrp="1"/>
          </p:cNvSpPr>
          <p:nvPr>
            <p:ph type="ctrTitle"/>
          </p:nvPr>
        </p:nvSpPr>
        <p:spPr>
          <a:xfrm>
            <a:off x="0" y="1412776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وَلَهُمْ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فِيهَا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مَنٰفِعُ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وَمَشَارِبُۖ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أَفَلَا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يَشْكُرُونَ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﴿٧٣﴾</a:t>
            </a:r>
            <a:endParaRPr sz="72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  <p:sp>
        <p:nvSpPr>
          <p:cNvPr id="631" name="Google Shape;631;p79"/>
          <p:cNvSpPr txBox="1">
            <a:spLocks noGrp="1"/>
          </p:cNvSpPr>
          <p:nvPr>
            <p:ph type="subTitle" idx="1"/>
          </p:nvPr>
        </p:nvSpPr>
        <p:spPr>
          <a:xfrm>
            <a:off x="47328" y="3501008"/>
            <a:ext cx="1207266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There are other benefits for them therein, and drinks. Will they not then give thanks?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80"/>
          <p:cNvSpPr txBox="1">
            <a:spLocks noGrp="1"/>
          </p:cNvSpPr>
          <p:nvPr>
            <p:ph type="ctrTitle"/>
          </p:nvPr>
        </p:nvSpPr>
        <p:spPr>
          <a:xfrm>
            <a:off x="0" y="1412776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وَٱتَّخَذُوا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۟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مِن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دُونِ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ٱللَّـهِ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ar-SA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أَ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لِهَةً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لَّعَلَّهُمْ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يُنصَرُونَ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﴿٧٤﴾</a:t>
            </a:r>
            <a:endParaRPr sz="72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  <p:sp>
        <p:nvSpPr>
          <p:cNvPr id="638" name="Google Shape;638;p80"/>
          <p:cNvSpPr txBox="1">
            <a:spLocks noGrp="1"/>
          </p:cNvSpPr>
          <p:nvPr>
            <p:ph type="subTitle" idx="1"/>
          </p:nvPr>
        </p:nvSpPr>
        <p:spPr>
          <a:xfrm>
            <a:off x="47328" y="3501008"/>
            <a:ext cx="1207266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They have taken gods besides Allah [hoping] that they might be helped.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Arial"/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81"/>
          <p:cNvSpPr txBox="1">
            <a:spLocks noGrp="1"/>
          </p:cNvSpPr>
          <p:nvPr>
            <p:ph type="ctrTitle"/>
          </p:nvPr>
        </p:nvSpPr>
        <p:spPr>
          <a:xfrm>
            <a:off x="0" y="1412776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latin typeface="Arabic Typesetting"/>
                <a:ea typeface="Arabic Typesetting"/>
                <a:cs typeface="Arabic Typesetting"/>
                <a:sym typeface="Arabic Typesetting"/>
              </a:rPr>
              <a:t> لَا يَسْتَطِيعُونَ نَصْرَهُمْ وَهُمْ لَهُمْ جُندٌ مُّحْضَرُونَ ﴿٧٥﴾</a:t>
            </a:r>
            <a:endParaRPr sz="720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  <p:sp>
        <p:nvSpPr>
          <p:cNvPr id="645" name="Google Shape;645;p81"/>
          <p:cNvSpPr txBox="1">
            <a:spLocks noGrp="1"/>
          </p:cNvSpPr>
          <p:nvPr>
            <p:ph type="subTitle" idx="1"/>
          </p:nvPr>
        </p:nvSpPr>
        <p:spPr>
          <a:xfrm>
            <a:off x="47328" y="3501008"/>
            <a:ext cx="1207266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[Yet] they cannot help them, while they [themselves] are ready warriors for them.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82"/>
          <p:cNvSpPr txBox="1">
            <a:spLocks noGrp="1"/>
          </p:cNvSpPr>
          <p:nvPr>
            <p:ph type="ctrTitle"/>
          </p:nvPr>
        </p:nvSpPr>
        <p:spPr>
          <a:xfrm>
            <a:off x="0" y="1412776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فَلَا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يَحْزُنكَ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قَوْلُهُمْۘ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إِنَّا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نَعْلَمُ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مَا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يُسِرُّونَ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وَمَا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يُعْلِنُونَ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﴿٧٦﴾</a:t>
            </a:r>
            <a:endParaRPr sz="72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  <p:sp>
        <p:nvSpPr>
          <p:cNvPr id="652" name="Google Shape;652;p82"/>
          <p:cNvSpPr txBox="1">
            <a:spLocks noGrp="1"/>
          </p:cNvSpPr>
          <p:nvPr>
            <p:ph type="subTitle" idx="1"/>
          </p:nvPr>
        </p:nvSpPr>
        <p:spPr>
          <a:xfrm>
            <a:off x="47328" y="3501008"/>
            <a:ext cx="1207266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So do not let their remarks grieve you. We indeed know whatever they hide and whatever they disclose.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Arial"/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 txBox="1">
            <a:spLocks noGrp="1"/>
          </p:cNvSpPr>
          <p:nvPr>
            <p:ph type="ctrTitle"/>
          </p:nvPr>
        </p:nvSpPr>
        <p:spPr>
          <a:xfrm>
            <a:off x="0" y="1412776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latin typeface="Arabic Typesetting"/>
                <a:ea typeface="Arabic Typesetting"/>
                <a:cs typeface="Arabic Typesetting"/>
                <a:sym typeface="Arabic Typesetting"/>
              </a:rPr>
              <a:t> تَنزِيلَ ٱلْعَزِيزِ ٱلرَّحِيمِ ﴿٥﴾</a:t>
            </a:r>
            <a:endParaRPr sz="720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  <p:sp>
        <p:nvSpPr>
          <p:cNvPr id="155" name="Google Shape;155;p11"/>
          <p:cNvSpPr txBox="1">
            <a:spLocks noGrp="1"/>
          </p:cNvSpPr>
          <p:nvPr>
            <p:ph type="subTitle" idx="1"/>
          </p:nvPr>
        </p:nvSpPr>
        <p:spPr>
          <a:xfrm>
            <a:off x="47328" y="3501008"/>
            <a:ext cx="1207266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[It is a scripture] sent down gradually from the All-mighty, the All-merciful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Arial"/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83"/>
          <p:cNvSpPr txBox="1">
            <a:spLocks noGrp="1"/>
          </p:cNvSpPr>
          <p:nvPr>
            <p:ph type="ctrTitle"/>
          </p:nvPr>
        </p:nvSpPr>
        <p:spPr>
          <a:xfrm>
            <a:off x="0" y="1412776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أَوَلَمْ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يَرَ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ٱلْإِنسٰنُ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أَنَّا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خَلَقْنٰهُ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مِن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نُّطْفَةٍ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فَإِذَا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هُوَ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خَصِيمٌ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مُّبِينٌ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﴿٧٧﴾</a:t>
            </a:r>
            <a:endParaRPr sz="72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  <p:sp>
        <p:nvSpPr>
          <p:cNvPr id="659" name="Google Shape;659;p83"/>
          <p:cNvSpPr txBox="1">
            <a:spLocks noGrp="1"/>
          </p:cNvSpPr>
          <p:nvPr>
            <p:ph type="subTitle" idx="1"/>
          </p:nvPr>
        </p:nvSpPr>
        <p:spPr>
          <a:xfrm>
            <a:off x="47328" y="3501008"/>
            <a:ext cx="1207266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Does not man see that We created him from a drop of [seminal] fluid, and, behold, he is an open contender!?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Arial"/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84"/>
          <p:cNvSpPr txBox="1">
            <a:spLocks noGrp="1"/>
          </p:cNvSpPr>
          <p:nvPr>
            <p:ph type="ctrTitle"/>
          </p:nvPr>
        </p:nvSpPr>
        <p:spPr>
          <a:xfrm>
            <a:off x="0" y="1412776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وَضَرَبَ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لَنَا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مَثَلًا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وَنَسِىَ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خَلْقَهُۥۖ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قَالَ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مَن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يُحْىِ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ٱلْعِظٰمَ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وَهِىَ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رَمِيمٌ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﴿٧٨﴾</a:t>
            </a:r>
            <a:endParaRPr sz="72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  <p:sp>
        <p:nvSpPr>
          <p:cNvPr id="666" name="Google Shape;666;p84"/>
          <p:cNvSpPr txBox="1">
            <a:spLocks noGrp="1"/>
          </p:cNvSpPr>
          <p:nvPr>
            <p:ph type="subTitle" idx="1"/>
          </p:nvPr>
        </p:nvSpPr>
        <p:spPr>
          <a:xfrm>
            <a:off x="47328" y="3501008"/>
            <a:ext cx="1207266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He draws comparisons for Us, and forgets his own creation. He says, ‘Who shall revive the bones when they have decayed?’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Arial"/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85"/>
          <p:cNvSpPr txBox="1">
            <a:spLocks noGrp="1"/>
          </p:cNvSpPr>
          <p:nvPr>
            <p:ph type="ctrTitle"/>
          </p:nvPr>
        </p:nvSpPr>
        <p:spPr>
          <a:xfrm>
            <a:off x="0" y="1412776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قُلْ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يُحْيِيهَا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ٱلَّذِىٓ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أَنشَأَهَآ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أَوَّلَ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مَرَّةٍۖ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وَهُوَ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بِكُلِّ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خَلْقٍ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عَلِيمٌ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﴿٧٩﴾</a:t>
            </a:r>
            <a:endParaRPr sz="72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  <p:sp>
        <p:nvSpPr>
          <p:cNvPr id="673" name="Google Shape;673;p85"/>
          <p:cNvSpPr txBox="1">
            <a:spLocks noGrp="1"/>
          </p:cNvSpPr>
          <p:nvPr>
            <p:ph type="subTitle" idx="1"/>
          </p:nvPr>
        </p:nvSpPr>
        <p:spPr>
          <a:xfrm>
            <a:off x="47328" y="3501008"/>
            <a:ext cx="1207266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Say, ‘He will revive them who produced them the first time, and He has knowledge of all creation.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Arial"/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86"/>
          <p:cNvSpPr txBox="1">
            <a:spLocks noGrp="1"/>
          </p:cNvSpPr>
          <p:nvPr>
            <p:ph type="ctrTitle"/>
          </p:nvPr>
        </p:nvSpPr>
        <p:spPr>
          <a:xfrm>
            <a:off x="0" y="1412776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latin typeface="Arabic Typesetting"/>
                <a:ea typeface="Arabic Typesetting"/>
                <a:cs typeface="Arabic Typesetting"/>
                <a:sym typeface="Arabic Typesetting"/>
              </a:rPr>
              <a:t> ٱلَّذِى جَعَلَ لَكُم مِّنَ ٱلشَّجَرِ ٱلْأَخْضَرِ نَارًا فَإِذَآ أَنتُم مِّنْهُ تُوقِدُونَ ﴿٨٠﴾</a:t>
            </a:r>
            <a:endParaRPr sz="720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  <p:sp>
        <p:nvSpPr>
          <p:cNvPr id="680" name="Google Shape;680;p86"/>
          <p:cNvSpPr txBox="1">
            <a:spLocks noGrp="1"/>
          </p:cNvSpPr>
          <p:nvPr>
            <p:ph type="subTitle" idx="1"/>
          </p:nvPr>
        </p:nvSpPr>
        <p:spPr>
          <a:xfrm>
            <a:off x="47328" y="3501008"/>
            <a:ext cx="1207266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—He, who made for you fire out of the green tree, and, behold, you light fire from it!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Arial"/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87"/>
          <p:cNvSpPr txBox="1">
            <a:spLocks noGrp="1"/>
          </p:cNvSpPr>
          <p:nvPr>
            <p:ph type="ctrTitle"/>
          </p:nvPr>
        </p:nvSpPr>
        <p:spPr>
          <a:xfrm>
            <a:off x="0" y="1412776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أَوَلَيْسَ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ٱلَّذِى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خَلَقَ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ٱلسَّمٰوٰتِ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وَٱلْأَرْضَ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بِقٰدِرٍ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عَلٰٓى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أَن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يَخْلُقَ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مِثْلَهُمۚ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بَلٰى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وَهُوَ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ٱلْخَلّٰقُ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ٱلْعَلِيمُ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﴿٨١﴾</a:t>
            </a:r>
            <a:endParaRPr sz="72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  <p:sp>
        <p:nvSpPr>
          <p:cNvPr id="687" name="Google Shape;687;p87"/>
          <p:cNvSpPr txBox="1">
            <a:spLocks noGrp="1"/>
          </p:cNvSpPr>
          <p:nvPr>
            <p:ph type="subTitle" idx="1"/>
          </p:nvPr>
        </p:nvSpPr>
        <p:spPr>
          <a:xfrm>
            <a:off x="47328" y="3501008"/>
            <a:ext cx="1207266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Is not He who created the heavens and the earth able to create the like of them? Yes indeed! He is the All-creator, the All-knowing.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Arial"/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88"/>
          <p:cNvSpPr txBox="1">
            <a:spLocks noGrp="1"/>
          </p:cNvSpPr>
          <p:nvPr>
            <p:ph type="ctrTitle"/>
          </p:nvPr>
        </p:nvSpPr>
        <p:spPr>
          <a:xfrm>
            <a:off x="0" y="1412776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latin typeface="Arabic Typesetting"/>
                <a:ea typeface="Arabic Typesetting"/>
                <a:cs typeface="Arabic Typesetting"/>
                <a:sym typeface="Arabic Typesetting"/>
              </a:rPr>
              <a:t> إِنَّمَآ أَمْرُهُۥٓ إِذَآ أَرَادَ شَيْـًٔا أَن يَقُولَ لَهُۥ كُن فَيَكُونُ ﴿٨٢﴾</a:t>
            </a:r>
            <a:endParaRPr sz="720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  <p:sp>
        <p:nvSpPr>
          <p:cNvPr id="694" name="Google Shape;694;p88"/>
          <p:cNvSpPr txBox="1">
            <a:spLocks noGrp="1"/>
          </p:cNvSpPr>
          <p:nvPr>
            <p:ph type="subTitle" idx="1"/>
          </p:nvPr>
        </p:nvSpPr>
        <p:spPr>
          <a:xfrm>
            <a:off x="47328" y="3501008"/>
            <a:ext cx="1207266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All His command, when He wills something, is to say to it ‘Be,’ and it is.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Arial"/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89"/>
          <p:cNvSpPr txBox="1">
            <a:spLocks noGrp="1"/>
          </p:cNvSpPr>
          <p:nvPr>
            <p:ph type="ctrTitle"/>
          </p:nvPr>
        </p:nvSpPr>
        <p:spPr>
          <a:xfrm>
            <a:off x="0" y="1412776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فَسُبْحٰنَ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ٱلَّذِى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بِيَدِهِۦ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مَلَكُوتُ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كُلِّ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شَىْءٍ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وَإِلَيْهِ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تُرْجَعُونَ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﴿٨٣﴾</a:t>
            </a:r>
            <a:endParaRPr sz="72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  <p:sp>
        <p:nvSpPr>
          <p:cNvPr id="701" name="Google Shape;701;p89"/>
          <p:cNvSpPr txBox="1">
            <a:spLocks noGrp="1"/>
          </p:cNvSpPr>
          <p:nvPr>
            <p:ph type="subTitle" idx="1"/>
          </p:nvPr>
        </p:nvSpPr>
        <p:spPr>
          <a:xfrm>
            <a:off x="47328" y="3501008"/>
            <a:ext cx="1207266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So immaculate is He in whose hand is the dominion of all things and to whom you shall be brought back.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Arial"/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90"/>
          <p:cNvSpPr txBox="1">
            <a:spLocks noGrp="1"/>
          </p:cNvSpPr>
          <p:nvPr>
            <p:ph type="ctrTitle"/>
          </p:nvPr>
        </p:nvSpPr>
        <p:spPr>
          <a:xfrm>
            <a:off x="2209800" y="1412878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latin typeface="Arabic Typesetting"/>
                <a:ea typeface="Arabic Typesetting"/>
                <a:cs typeface="Arabic Typesetting"/>
                <a:sym typeface="Arabic Typesetting"/>
              </a:rPr>
              <a:t>اَللَّهُمَّ صَلِّ عَلَى مُحَمَّدٍ وَ آلِ مُحَمَّد</a:t>
            </a:r>
            <a:endParaRPr sz="720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  <p:sp>
        <p:nvSpPr>
          <p:cNvPr id="708" name="Google Shape;708;p90"/>
          <p:cNvSpPr txBox="1">
            <a:spLocks noGrp="1"/>
          </p:cNvSpPr>
          <p:nvPr>
            <p:ph type="subTitle" idx="1"/>
          </p:nvPr>
        </p:nvSpPr>
        <p:spPr>
          <a:xfrm>
            <a:off x="1631953" y="3886200"/>
            <a:ext cx="8964613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O Allah send Your blessings on Muhammad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and the family of Muhammad.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9800" y="1753663"/>
            <a:ext cx="7702550" cy="3785652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Please recite a 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Surah </a:t>
            </a:r>
            <a:r>
              <a:rPr lang="en-CA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</a:t>
            </a: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l-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Fatiha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for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all 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marhumeen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endParaRPr lang="en-GB" altLang="en-US" sz="4800" kern="1200" dirty="0">
              <a:solidFill>
                <a:srgbClr val="002060"/>
              </a:solidFill>
              <a:ea typeface="Calibri Light" panose="020F0302020204030204" pitchFamily="34" charset="0"/>
              <a:cs typeface="Arabic Typesetting" panose="03020402040406030203" pitchFamily="66" charset="-78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703389" y="6024563"/>
            <a:ext cx="87852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Kindly recite Surah Al-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Fātiḥa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for 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Marhumeen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of all those who have worked towards making this small work possible.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"/>
          <p:cNvSpPr txBox="1">
            <a:spLocks noGrp="1"/>
          </p:cNvSpPr>
          <p:nvPr>
            <p:ph type="ctrTitle"/>
          </p:nvPr>
        </p:nvSpPr>
        <p:spPr>
          <a:xfrm>
            <a:off x="0" y="1412776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لِتُنذِرَ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قَوْمًا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مَّآ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أُنذِرَ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أَبَآؤُهُمْ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فَهُمْ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</a:t>
            </a:r>
            <a:r>
              <a:rPr lang="en-US" sz="7200" dirty="0" err="1">
                <a:latin typeface="Arabic Typesetting"/>
                <a:ea typeface="Arabic Typesetting"/>
                <a:cs typeface="Arabic Typesetting"/>
                <a:sym typeface="Arabic Typesetting"/>
              </a:rPr>
              <a:t>غٰفِلُونَ</a:t>
            </a:r>
            <a:r>
              <a:rPr lang="en-US" sz="7200" dirty="0">
                <a:latin typeface="Arabic Typesetting"/>
                <a:ea typeface="Arabic Typesetting"/>
                <a:cs typeface="Arabic Typesetting"/>
                <a:sym typeface="Arabic Typesetting"/>
              </a:rPr>
              <a:t> ﴿٦﴾ </a:t>
            </a:r>
            <a:endParaRPr sz="72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  <p:sp>
        <p:nvSpPr>
          <p:cNvPr id="162" name="Google Shape;162;p12"/>
          <p:cNvSpPr txBox="1">
            <a:spLocks noGrp="1"/>
          </p:cNvSpPr>
          <p:nvPr>
            <p:ph type="subTitle" idx="1"/>
          </p:nvPr>
        </p:nvSpPr>
        <p:spPr>
          <a:xfrm>
            <a:off x="47328" y="3501008"/>
            <a:ext cx="1207266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that you may warn a people whose fathers were not warned, so they are oblivious.</a:t>
            </a:r>
            <a:endParaRPr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ajjad1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ajjad1" id="{D251BEB2-8DD8-4697-8010-2BF93D8202D1}" vid="{F2C2A555-7113-4195-B7E4-19DCB50969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2913</Words>
  <PresentationFormat>Widescreen</PresentationFormat>
  <Paragraphs>185</Paragraphs>
  <Slides>88</Slides>
  <Notes>86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88</vt:i4>
      </vt:variant>
    </vt:vector>
  </HeadingPairs>
  <TitlesOfParts>
    <vt:vector size="96" baseType="lpstr">
      <vt:lpstr>Abbas</vt:lpstr>
      <vt:lpstr>Arabic Typesetting</vt:lpstr>
      <vt:lpstr>Arial</vt:lpstr>
      <vt:lpstr>Calibri</vt:lpstr>
      <vt:lpstr>Calibri Light</vt:lpstr>
      <vt:lpstr>Trebuchet MS</vt:lpstr>
      <vt:lpstr>Sajjad1</vt:lpstr>
      <vt:lpstr>Default Design</vt:lpstr>
      <vt:lpstr>PowerPoint Presentation</vt:lpstr>
      <vt:lpstr>اَللَّهُمَّ صَلِّ عَلٰى مُحَمَّدٍ وَ آلِ مُحَمَّد</vt:lpstr>
      <vt:lpstr>بِسْمِ اللهِ الرَّحْمٰنِ الرَّحِيمِ</vt:lpstr>
      <vt:lpstr>يسٓ ﴿١﴾</vt:lpstr>
      <vt:lpstr> وَٱلْقُرْءَانِ ٱلْحَكِيمِ ﴿٢﴾</vt:lpstr>
      <vt:lpstr> إِنَّكَ لَمِنَ ٱلْمُرْسَلِينَ ﴿٣﴾</vt:lpstr>
      <vt:lpstr> عَلٰى صِرٰطٍ مُّسْتَقِيمٍ ﴿٤﴾</vt:lpstr>
      <vt:lpstr> تَنزِيلَ ٱلْعَزِيزِ ٱلرَّحِيمِ ﴿٥﴾</vt:lpstr>
      <vt:lpstr> لِتُنذِرَ قَوْمًا مَّآ أُنذِرَ أَبَآؤُهُمْ فَهُمْ غٰفِلُونَ ﴿٦﴾ </vt:lpstr>
      <vt:lpstr>لَقَدْ حَقَّ ٱلْقَوْلُ عَلٰٓى أَكْثَرِهِمْ فَهُمْ لَا يُؤْمِنُونَ ﴿٧﴾</vt:lpstr>
      <vt:lpstr> إِنَّا جَعَلْنَا فِىٓ أَعْنٰقِهِمْ أَغْلٰلًا فَهِىَ إِلَى ٱلْأَذْقَانِ فَهُم مُّقْمَحُونَ ﴿٨﴾</vt:lpstr>
      <vt:lpstr> وَجَعَلْنَا مِنۢ بَيْنِ أَيْدِيهِمْ سَدًّا وَمِنْ خَلْفِهِمْ سَدًّا فَأَغْشَيْنٰهُمْ فَهُمْ لَا يُبْصِرُونَ ﴿٩﴾</vt:lpstr>
      <vt:lpstr> وَسَوَآءٌ عَلَيْهِمْ ءَأَنذَرْتَهُمْ أَمْ لَمْ تُنذِرْهُمْ لَا يُؤْمِنُونَ ﴿١٠﴾</vt:lpstr>
      <vt:lpstr> إِنَّمَا تُنذِرُ مَنِ ٱتَّبَعَ ٱلذِّكْرَ وَخَشِىَ ٱلرَّحْمٰنَ بِٱلْغَيْبِۖ فَبَشِّرْهُ بِمَغْفِرَةٍ وَأَجْرٍ كَرِيمٍ ﴿١١﴾</vt:lpstr>
      <vt:lpstr> إِنَّا نَحْنُ نُحْىِ ٱلْمَوْتٰى وَنَكْتُبُ مَا قَدَّمُوا۟ وَءَاثٰرَهُمْۚ وَكُلَّ شَىْءٍ أَحْصَيْنٰهُ فِىٓ إِمَامٍ مُّبِينٍ ﴿١٢﴾</vt:lpstr>
      <vt:lpstr>وَٱضْرِبْ لَهُم مَّثَلًا أَصْحٰبَ ٱلْقَرْيَةِ إِذْ جَآءَهَا ٱلْمُرْسَلُونَ ﴿١٣﴾ </vt:lpstr>
      <vt:lpstr>إِذْ أَرْسَلْنَآ إِلَيْهِمُ ٱثْنَيْنِ فَكَذَّبُوهُمَا فَعَزَّزْنَا بِثَالِثٍ فَقَالُوٓا۟ إِنَّآ إِلَيْكُم مُّرْسَلُونَ ﴿١٤﴾</vt:lpstr>
      <vt:lpstr> قَالُوا۟ مَآ أَنتُمْ إِلَّا بَشَرٌ مِّثْلُنَا وَمَآ أَنزَلَ ٱلرَّحْمٰنُ مِن شَىْءٍ إِنْ أَنتُمْ إِلَّا تَكْذِبُونَ ﴿١٥﴾</vt:lpstr>
      <vt:lpstr> قَالُوا۟ رَبُّنَا يَعْلَمُ إِنَّآ إِلَيْكُمْ لَمُرْسَلُونَ ﴿١٦﴾</vt:lpstr>
      <vt:lpstr> وَمَا عَلَيْنَآ إِلَّا ٱلْبَلٰغُ ٱلْمُبِينُ ﴿١٧﴾</vt:lpstr>
      <vt:lpstr> قَالُوٓا۟ إِنَّا تَطَيَّرْنَا بِكُمْۖ لَئِن لَّمْ تَنتَهُوا۟ لَنَرْجُمَنَّكُمْ وَلَيَمَسَّنَّكُم مِّنَّا عَذَابٌ أَلِيمٌ ﴿١٨﴾</vt:lpstr>
      <vt:lpstr> قَالُوا۟ طٰٓئِرُكُم مَّعَكُمْۚ أَئِن ذُكِّرْتُمۚ بَلْ أَنتُمْ قَوْمٌ مُّسْرِفُونَ ﴿١٩﴾</vt:lpstr>
      <vt:lpstr> وَجَآءَ مِنْ أَقْصَا ٱلْمَدِينَةِ رَجُلٌ يَسْعٰى قَالَ يٰقَوْمِ ٱتَّبِعُوا۟ ٱلْمُرْسَلِينَ ﴿٢٠﴾</vt:lpstr>
      <vt:lpstr> ٱتَّبِعُوا۟ مَن لَّا يَسْـَٔلُكُمْ أَجْرًا وَهُم مُّهْتَدُونَ ﴿٢١﴾</vt:lpstr>
      <vt:lpstr> وَمَا لِىَ لَآ أَعْبُدُ ٱلَّذِى فَطَرَنِى وَإِلَيْهِ تُرْجَعُونَ ﴿٢٢﴾</vt:lpstr>
      <vt:lpstr> ءَأَتَّخِذُ مِن دُونِهِۦٓ ءَالِهَةً إِن يُرِدْنِ ٱلرَّحْمٰنُ بِضُرٍّ لَّا تُغْنِ عَنِّى شَفٰعَتُهُمْ شَيْـًٔا وَلَا يُنقِذُونِ ﴿٢٣﴾</vt:lpstr>
      <vt:lpstr> إِنِّىٓ إِذًا لَّفِى ضَلٰلٍ مُّبِينٍ ﴿٢٤﴾</vt:lpstr>
      <vt:lpstr> إِنِّىٓ ءَامَنتُ بِرَبِّكُمْ فَٱسْمَعُونِ ﴿٢٥﴾ </vt:lpstr>
      <vt:lpstr>قِيلَ ٱدْخُلِ ٱلْجَنَّةَۖ قَالَ يٰلَيْتَ قَوْمِى يَعْلَمُونَ ﴿٢٦﴾</vt:lpstr>
      <vt:lpstr> بِمَا غَفَرَ لِى رَبِّى وَجَعَلَنِى مِنَ ٱلْمُكْرَمِينَ ﴿٢٧﴾</vt:lpstr>
      <vt:lpstr> وَمَآ أَنزَلْنَا عَلٰى قَوْمِهِۦ مِنۢ بَعْدِهِۦ مِن جُندٍ مِّنَ ٱلسَّمَآءِ وَمَا كُنَّا مُنزِلِينَ ﴿٢٨﴾</vt:lpstr>
      <vt:lpstr> إِن كَانَتْ إِلَّا صَيْحَةً وٰحِدَةً فَإِذَا هُمْ خٰمِدُونَ ﴿٢٩﴾</vt:lpstr>
      <vt:lpstr> يٰحَسْرَةً عَلَى ٱلْعِبَادِۚ مَا يَأْتِيهِم مِّن رَّسُولٍ إِلَّا كَانُوا۟ بِهِۦ يَسْتَهْزِءُونَ ﴿٣٠﴾</vt:lpstr>
      <vt:lpstr> أَلَمْ يَرَوْا۟ كَمْ أَهْلَكْنَا قَبْلَهُم مِّنَ ٱلْقُرُونِ أَنَّهُمْ إِلَيْهِمْ لَا يَرْجِعُونَ ﴿٣١﴾</vt:lpstr>
      <vt:lpstr> وَإِن كُلٌّ لَّمَّا جَمِيعٌ لَّدَيْنَا مُحْضَرُونَ ﴿٣٢﴾ </vt:lpstr>
      <vt:lpstr>وَءَايَةٌ لَّهُمُ ٱلْأَرْضُ ٱلْمَيْتَةُ أَحْيَيْنٰهَا وَأَخْرَجْنَا مِنْهَا حَبًّا فَمِنْهُ يَأْكُلُونَ ﴿٣٣﴾</vt:lpstr>
      <vt:lpstr> وَجَعَلْنَا فِيهَا جَنّٰتٍ مِّن نَّخِيلٍ وَأَعْنٰبٍ وَفَجَّرْنَا فِيهَا مِنَ ٱلْعُيُونِ ﴿٣٤﴾</vt:lpstr>
      <vt:lpstr> لِيَأْكُلُوا۟ مِن ثَمَرِهِۦ وَمَا عَمِلَتْهُ أَيْدِيهِمْۖ أَفَلَا يَشْكُرُونَ ﴿٣٥﴾</vt:lpstr>
      <vt:lpstr> سُبْحٰنَ ٱلَّذِى خَلَقَ ٱلْأَزْوٰجَ كُلَّهَا مِمَّا تُنۢبِتُ ٱلْأَرْضُ وَمِنْ أَنفُسِهِمْ وَمِمَّا لَا يَعْلَمُونَ ﴿٣٦﴾</vt:lpstr>
      <vt:lpstr> وَءَايَةٌ لَّهُمُ ٱلَّيْلُ نَسْلَخُ مِنْهُ ٱلنَّهَارَ فَإِذَا هُم مُّظْلِمُونَ ﴿٣٧﴾</vt:lpstr>
      <vt:lpstr> وَٱلشَّمْسُ تَجْرِى لِمُسْتَقَرٍّ لَّهَاۚ ذَٰلِكَ تَقْدِيرُ ٱلْعَزِيزِ ٱلْعَلِيمِ ﴿٣٨﴾</vt:lpstr>
      <vt:lpstr> وَٱلْقَمَرَ قَدَّرْنٰهُ مَنَازِلَ حَتّٰى عَادَ كَٱلْعُرْجُونِ ٱلْقَدِيمِ ﴿٣٩﴾</vt:lpstr>
      <vt:lpstr> لَا ٱلشَّمْسُ يَنۢبَغِى لَهَآ أَن تُدْرِكَ ٱلْقَمَرَ وَلَا ٱلَّيْلُ سَابِقُ ٱلنَّهَارِۚ وَكُلٌّ فِى فَلَكٍ يَسْبَحُونَ ﴿٤٠﴾</vt:lpstr>
      <vt:lpstr>وَءَايَةٌ لَّهُمْ أَنَّا حَمَلْنَا ذُرِّيَّتَهُمْ فِى ٱلْفُلْكِ ٱلْمَشْحُونِ ﴿٤١﴾</vt:lpstr>
      <vt:lpstr> وَخَلَقْنَا لَهُم مِّن مِّثْلِهِۦ مَا يَرْكَبُونَ ﴿٤٢﴾ </vt:lpstr>
      <vt:lpstr>وَإِن نَّشَأْ نُغْرِقْهُمْ فَلَا صَرِيخَ لَهُمْ وَلَا هُمْ يُنقَذُونَ ﴿٤٣﴾ </vt:lpstr>
      <vt:lpstr>إِلَّا رَحْمَةً مِّنَّا وَمَتٰعًا إِلٰى حِينٍ ﴿٤٤﴾</vt:lpstr>
      <vt:lpstr> وَإِذَا قِيلَ لَهُمُ ٱتَّقُوا۟ مَا بَيْنَ أَيْدِيكُمْ وَمَا خَلْفَكُمْ لَعَلَّكُمْ تُرْحَمُونَ ﴿٤٥﴾</vt:lpstr>
      <vt:lpstr> وَمَا تَأْتِيهِم مِّنْ أَيَةٍ مِّنْ أَيٰتِ رَبِّهِمْ إِلَّا كَانُوا۟ عَنْهَا مُعْرِضِينَ ﴿٤٦﴾</vt:lpstr>
      <vt:lpstr> وَإِذَا قِيلَ لَهُمْ أَنفِقُوا۟ مِمَّا رَزَقَكُمُ ٱللَّـهُ قَالَ ٱلَّذِينَ كَفَرُوا۟ لِلَّذِينَ ءَامَنُوٓا۟ أَنُطْعِمُ مَن لَّوْ يَشَآءُ ٱللَّـهُ أَطْعَمَهُۥٓ إِنْ أَنتُمْ إِلَّا فِى ضَلٰلٍ مُّبِينٍ ﴿٤٧﴾</vt:lpstr>
      <vt:lpstr> وَيَقُولُونَ مَتٰى هٰذَا ٱلْوَعْدُ إِن كُنتُمْ صَـٰدِقِينَ ﴿٤٨﴾</vt:lpstr>
      <vt:lpstr> مَا يَنظُرُونَ إِلَّا صَيْحَةً وٰحِدَةً تَأْخُذُهُمْ وَهُمْ يَخِصِّمُونَ ﴿٤٩﴾</vt:lpstr>
      <vt:lpstr> فَلَا يَسْتَطِيعُونَ تَوْصِيَةً وَلَآ إِلٰٓى أَهْلِهِمْ يَرْجِعُونَ ﴿٥٠﴾</vt:lpstr>
      <vt:lpstr> وَنُفِخَ فِى ٱلصُّورِ فَإِذَا هُم مِّنَ ٱلْأَجْدَاثِ إِلٰى رَبِّهِمْ يَنسِلُونَ ﴿٥١﴾</vt:lpstr>
      <vt:lpstr> قَالُوا۟ يٰوَيْلَنَا مَنۢ بَعَثَنَا مِن مَّرْقَدِنَاۜۗ هٰذَا مَا وَعَدَ ٱلرَّحْمٰنُ وَصَدَقَ ٱلْمُرْسَلُونَ ﴿٥٢﴾</vt:lpstr>
      <vt:lpstr> إِن كَانَتْ إِلَّا صَيْحَةً وٰحِدَةً فَإِذَا هُمْ جَمِيعٌ لَّدَيْنَا مُحْضَرُونَ ﴿٥٣﴾</vt:lpstr>
      <vt:lpstr> فَٱلْيَوْمَ لَا تُظْلَمُ نَفْسٌ شَيْـًٔا وَلَا تُجْزَوْنَ إِلَّا مَا كُنتُمْ تَعْمَلُونَ ﴿٥٤﴾</vt:lpstr>
      <vt:lpstr>إِنَّ أَصْحٰبَ ٱلْجَنَّةِ ٱلْيَوْمَ فِى شُغُلٍ فٰكِهُونَ ﴿٥٥﴾</vt:lpstr>
      <vt:lpstr> هُمْ وَأَزْوٰجُهُمْ فِى ظِلٰلٍ عَلَى ٱلْأَرَآئِكِ مُتَّكِؤُنَ ﴿٥٦﴾</vt:lpstr>
      <vt:lpstr> لَهُمْ فِيهَا فٰكِهَةٌ وَلَهُم مَّا يَدَّعُونَ ﴿٥٧﴾</vt:lpstr>
      <vt:lpstr> سَلٰمٌ قَوْلًا مِّن رَّبٍّ رَّحِيمٍ ﴿٥٨﴾ </vt:lpstr>
      <vt:lpstr>وَٱمْتٰزُوا۟ ٱلْيَوْمَ أَيُّهَا ٱلْمُجْرِمُونَ ﴿٥٩﴾</vt:lpstr>
      <vt:lpstr> أَلَمْ أَعْهَدْ إِلَيْكُمْ يٰبَنِىٓ أَدَمَ أَن لَّا تَعْبُدُوا۟ ٱلشَّيْطٰنَۖ إِنَّهُۥ لَكُمْ عَدُوٌّ مُّبِينٌ ﴿٦٠﴾</vt:lpstr>
      <vt:lpstr> وَأَنِ ٱعْبُدُونِىۚ هٰذَا صِرٰطٌ مُّسْتَقِيمٌ ﴿٦١﴾</vt:lpstr>
      <vt:lpstr> وَلَقَدْ أَضَلَّ مِنكُمْ جِبِلًّا كَثِيرًاۖ أَفَلَمْ تَكُونُوا۟ تَعْقِلُونَ ﴿٦٢﴾</vt:lpstr>
      <vt:lpstr> هٰذِهِۦ جَهَنَّمُ ٱلَّتِى كُنتُمْ تُوعَدُونَ ﴿٦٣﴾</vt:lpstr>
      <vt:lpstr> ٱصْلَوْهَا ٱلْيَوْمَ بِمَا كُنتُمْ تَكْفُرُونَ ﴿٦٤﴾</vt:lpstr>
      <vt:lpstr> ٱلْيَوْمَ نَخْتِمُ عَلٰٓى أَفْوٰهِهِمْ وَتُكَلِّمُنَآ أَيْدِيهِمْ وَتَشْهَدُ أَرْجُلُهُم بِمَا كَانُوا۟ يَكْسِبُونَ ﴿٦٥﴾ </vt:lpstr>
      <vt:lpstr>وَلَوْ نَشَآءُ لَطَمَسْنَا عَلٰٓى أَعْيُنِهِمْ فَٱسْتَبَقُوا۟ ٱلصِّرٰطَ فَأَنّٰى يُبْصِرُونَ ﴿٦٦﴾</vt:lpstr>
      <vt:lpstr> وَلَوْ نَشَآءُ لَمَسَخْنٰهُمْ عَلٰى مَكَانَتِهِمْ فَمَا ٱسْتَطٰعُوا۟ مُضِيًّا وَلَا يَرْجِعُونَ ﴿٦٧﴾ </vt:lpstr>
      <vt:lpstr>وَمَن نُّعَمِّرْهُ نُنَكِّسْهُ فِى ٱلْخَلْقِۖ أَفَلَا يَعْقِلُونَ ﴿٦٨﴾</vt:lpstr>
      <vt:lpstr> وَمَا عَلَّمْنٰهُ ٱلشِّعْرَ وَمَا يَنۢبَغِى لَهُۥٓۚ إِنْ هُوَ إِلَّا ذِكْرٌ وَقُرْأَنٌ مُّبِينٌ ﴿٦٩﴾ </vt:lpstr>
      <vt:lpstr>لِّيُنذِرَ مَن كَانَ حَيًّا وَيَحِقَّ ٱلْقَوْلُ عَلَى ٱلْكٰفِرِينَ ﴿٧٠﴾</vt:lpstr>
      <vt:lpstr>أَوَلَمْ يَرَوْا أَنَّا خَلَقْنَا لَهُم مِّمَّا عَمِلَتْ أَيْدِينَآ أَنْعٰمًا فَهُمْ لَهَا مٰلِكُونَ ﴿٧١﴾</vt:lpstr>
      <vt:lpstr> وَذَلَّلْنٰهَا لَهُمْ فَمِنْهَا رَكُوبُهُمْ وَمِنْهَا يَأْكُلُونَ ﴿٧٢﴾ </vt:lpstr>
      <vt:lpstr>وَلَهُمْ فِيهَا مَنٰفِعُ وَمَشَارِبُۖ أَفَلَا يَشْكُرُونَ ﴿٧٣﴾</vt:lpstr>
      <vt:lpstr> وَٱتَّخَذُوا۟ مِن دُونِ ٱللَّـهِ أَلِهَةً لَّعَلَّهُمْ يُنصَرُونَ ﴿٧٤﴾</vt:lpstr>
      <vt:lpstr> لَا يَسْتَطِيعُونَ نَصْرَهُمْ وَهُمْ لَهُمْ جُندٌ مُّحْضَرُونَ ﴿٧٥﴾</vt:lpstr>
      <vt:lpstr> فَلَا يَحْزُنكَ قَوْلُهُمْۘ إِنَّا نَعْلَمُ مَا يُسِرُّونَ وَمَا يُعْلِنُونَ ﴿٧٦﴾</vt:lpstr>
      <vt:lpstr> أَوَلَمْ يَرَ ٱلْإِنسٰنُ أَنَّا خَلَقْنٰهُ مِن نُّطْفَةٍ فَإِذَا هُوَ خَصِيمٌ مُّبِينٌ ﴿٧٧﴾</vt:lpstr>
      <vt:lpstr> وَضَرَبَ لَنَا مَثَلًا وَنَسِىَ خَلْقَهُۥۖ قَالَ مَن يُحْىِ ٱلْعِظٰمَ وَهِىَ رَمِيمٌ ﴿٧٨﴾</vt:lpstr>
      <vt:lpstr> قُلْ يُحْيِيهَا ٱلَّذِىٓ أَنشَأَهَآ أَوَّلَ مَرَّةٍۖ وَهُوَ بِكُلِّ خَلْقٍ عَلِيمٌ ﴿٧٩﴾</vt:lpstr>
      <vt:lpstr> ٱلَّذِى جَعَلَ لَكُم مِّنَ ٱلشَّجَرِ ٱلْأَخْضَرِ نَارًا فَإِذَآ أَنتُم مِّنْهُ تُوقِدُونَ ﴿٨٠﴾</vt:lpstr>
      <vt:lpstr> أَوَلَيْسَ ٱلَّذِى خَلَقَ ٱلسَّمٰوٰتِ وَٱلْأَرْضَ بِقٰدِرٍ عَلٰٓى أَن يَخْلُقَ مِثْلَهُمۚ بَلٰى وَهُوَ ٱلْخَلّٰقُ ٱلْعَلِيمُ ﴿٨١﴾</vt:lpstr>
      <vt:lpstr> إِنَّمَآ أَمْرُهُۥٓ إِذَآ أَرَادَ شَيْـًٔا أَن يَقُولَ لَهُۥ كُن فَيَكُونُ ﴿٨٢﴾</vt:lpstr>
      <vt:lpstr> فَسُبْحٰنَ ٱلَّذِى بِيَدِهِۦ مَلَكُوتُ كُلِّ شَىْءٍ وَإِلَيْهِ تُرْجَعُونَ ﴿٨٣﴾</vt:lpstr>
      <vt:lpstr>اَللَّهُمَّ صَلِّ عَلَى مُحَمَّدٍ وَ آلِ مُحَمَّد</vt:lpstr>
      <vt:lpstr>Please recite a  Surah al-Fatiha for all marhumeen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2005-07-27T05:58:58Z</dcterms:created>
  <dcterms:modified xsi:type="dcterms:W3CDTF">2023-03-09T20:22:59Z</dcterms:modified>
</cp:coreProperties>
</file>