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57"/>
  </p:notesMasterIdLst>
  <p:sldIdLst>
    <p:sldId id="5512" r:id="rId2"/>
    <p:sldId id="5441" r:id="rId3"/>
    <p:sldId id="5042" r:id="rId4"/>
    <p:sldId id="5525" r:id="rId5"/>
    <p:sldId id="5526" r:id="rId6"/>
    <p:sldId id="5527" r:id="rId7"/>
    <p:sldId id="5528" r:id="rId8"/>
    <p:sldId id="5529" r:id="rId9"/>
    <p:sldId id="5530" r:id="rId10"/>
    <p:sldId id="5531" r:id="rId11"/>
    <p:sldId id="5532" r:id="rId12"/>
    <p:sldId id="5533" r:id="rId13"/>
    <p:sldId id="5534" r:id="rId14"/>
    <p:sldId id="5535" r:id="rId15"/>
    <p:sldId id="5536" r:id="rId16"/>
    <p:sldId id="5537" r:id="rId17"/>
    <p:sldId id="5538" r:id="rId18"/>
    <p:sldId id="5539" r:id="rId19"/>
    <p:sldId id="5540" r:id="rId20"/>
    <p:sldId id="5541" r:id="rId21"/>
    <p:sldId id="5542" r:id="rId22"/>
    <p:sldId id="5543" r:id="rId23"/>
    <p:sldId id="5544" r:id="rId24"/>
    <p:sldId id="5545" r:id="rId25"/>
    <p:sldId id="5546" r:id="rId26"/>
    <p:sldId id="5547" r:id="rId27"/>
    <p:sldId id="5548" r:id="rId28"/>
    <p:sldId id="5549" r:id="rId29"/>
    <p:sldId id="5550" r:id="rId30"/>
    <p:sldId id="5551" r:id="rId31"/>
    <p:sldId id="5552" r:id="rId32"/>
    <p:sldId id="5553" r:id="rId33"/>
    <p:sldId id="5554" r:id="rId34"/>
    <p:sldId id="5555" r:id="rId35"/>
    <p:sldId id="5556" r:id="rId36"/>
    <p:sldId id="5557" r:id="rId37"/>
    <p:sldId id="5558" r:id="rId38"/>
    <p:sldId id="5559" r:id="rId39"/>
    <p:sldId id="5560" r:id="rId40"/>
    <p:sldId id="5561" r:id="rId41"/>
    <p:sldId id="5562" r:id="rId42"/>
    <p:sldId id="5563" r:id="rId43"/>
    <p:sldId id="5564" r:id="rId44"/>
    <p:sldId id="5565" r:id="rId45"/>
    <p:sldId id="5566" r:id="rId46"/>
    <p:sldId id="5567" r:id="rId47"/>
    <p:sldId id="5568" r:id="rId48"/>
    <p:sldId id="5569" r:id="rId49"/>
    <p:sldId id="5570" r:id="rId50"/>
    <p:sldId id="5571" r:id="rId51"/>
    <p:sldId id="5572" r:id="rId52"/>
    <p:sldId id="5573" r:id="rId53"/>
    <p:sldId id="5574" r:id="rId54"/>
    <p:sldId id="5510" r:id="rId55"/>
    <p:sldId id="5524"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0066"/>
    <a:srgbClr val="000099"/>
    <a:srgbClr val="80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57" autoAdjust="0"/>
    <p:restoredTop sz="95388" autoAdjust="0"/>
  </p:normalViewPr>
  <p:slideViewPr>
    <p:cSldViewPr showGuides="1">
      <p:cViewPr varScale="1">
        <p:scale>
          <a:sx n="111" d="100"/>
          <a:sy n="111" d="100"/>
        </p:scale>
        <p:origin x="174" y="96"/>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pPr>
              <a:defRPr/>
            </a:pPr>
            <a:fld id="{756BF759-E722-4BBC-9A03-077B52B82419}" type="datetimeFigureOut">
              <a:rPr lang="en-US"/>
              <a:pPr>
                <a:defRPr/>
              </a:pPr>
              <a:t>5/23/2024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pPr>
              <a:defRPr/>
            </a:pPr>
            <a:fld id="{6ADEF792-E95E-44C3-B10C-46FB74E5FBC0}" type="slidenum">
              <a:rPr lang="en-US"/>
              <a:pPr>
                <a:defRPr/>
              </a:pPr>
              <a:t>‹#›</a:t>
            </a:fld>
            <a:endParaRPr lang="en-US"/>
          </a:p>
        </p:txBody>
      </p:sp>
    </p:spTree>
    <p:extLst>
      <p:ext uri="{BB962C8B-B14F-4D97-AF65-F5344CB8AC3E}">
        <p14:creationId xmlns:p14="http://schemas.microsoft.com/office/powerpoint/2010/main" val="8931323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a:extLst>
              <a:ext uri="{FF2B5EF4-FFF2-40B4-BE49-F238E27FC236}">
                <a16:creationId xmlns:a16="http://schemas.microsoft.com/office/drawing/2014/main" id="{5CDB1E04-9C93-4F4E-87BA-65021A195A35}"/>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1D3ABF13-3972-4E05-80EF-F338CA55946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E1CC7930-5A0A-43A1-A8B6-156859A97203}"/>
              </a:ext>
            </a:extLst>
          </p:cNvPr>
          <p:cNvSpPr>
            <a:spLocks noGrp="1" noChangeArrowheads="1"/>
          </p:cNvSpPr>
          <p:nvPr>
            <p:ph type="sldNum" sz="quarter" idx="12"/>
          </p:nvPr>
        </p:nvSpPr>
        <p:spPr>
          <a:ln/>
        </p:spPr>
        <p:txBody>
          <a:bodyPr/>
          <a:lstStyle>
            <a:lvl1pPr>
              <a:defRPr/>
            </a:lvl1pPr>
          </a:lstStyle>
          <a:p>
            <a:fld id="{F81E7A3D-E83D-462E-8E22-65ED617997D8}" type="slidenum">
              <a:rPr lang="ar-SA" altLang="en-US" smtClean="0"/>
              <a:pPr/>
              <a:t>‹#›</a:t>
            </a:fld>
            <a:endParaRPr lang="en-US" altLang="en-US" dirty="0"/>
          </a:p>
        </p:txBody>
      </p:sp>
    </p:spTree>
    <p:extLst>
      <p:ext uri="{BB962C8B-B14F-4D97-AF65-F5344CB8AC3E}">
        <p14:creationId xmlns:p14="http://schemas.microsoft.com/office/powerpoint/2010/main" val="427577659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40EF34D9-C97B-4F8D-AE79-DE53FCB0E917}"/>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BA419E6A-1FEF-4E4A-91CE-A51B6ED5BA88}"/>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8B74B8CD-3EFA-4299-8C61-38E73B16E85C}"/>
              </a:ext>
            </a:extLst>
          </p:cNvPr>
          <p:cNvSpPr>
            <a:spLocks noGrp="1" noChangeArrowheads="1"/>
          </p:cNvSpPr>
          <p:nvPr>
            <p:ph type="sldNum" sz="quarter" idx="12"/>
          </p:nvPr>
        </p:nvSpPr>
        <p:spPr>
          <a:ln/>
        </p:spPr>
        <p:txBody>
          <a:bodyPr/>
          <a:lstStyle>
            <a:lvl1pPr>
              <a:defRPr/>
            </a:lvl1pPr>
          </a:lstStyle>
          <a:p>
            <a:fld id="{71B124E7-09F0-470F-9B26-84927EE972A3}" type="slidenum">
              <a:rPr lang="ar-SA" altLang="en-US" smtClean="0"/>
              <a:pPr/>
              <a:t>‹#›</a:t>
            </a:fld>
            <a:endParaRPr lang="en-US" altLang="en-US" dirty="0"/>
          </a:p>
        </p:txBody>
      </p:sp>
    </p:spTree>
    <p:extLst>
      <p:ext uri="{BB962C8B-B14F-4D97-AF65-F5344CB8AC3E}">
        <p14:creationId xmlns:p14="http://schemas.microsoft.com/office/powerpoint/2010/main" val="169924553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lvl1pPr>
          </a:lstStyle>
          <a:p>
            <a:r>
              <a:rPr lang="en-US" dirty="0"/>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F52BB6F7-5CB5-4E3F-8AF4-8419F96DDA3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1E2D3B6E-7A28-4BFA-95BA-BF7DD6EEBC5B}"/>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262C204B-C706-4C77-AAC2-A9DCFE47A307}"/>
              </a:ext>
            </a:extLst>
          </p:cNvPr>
          <p:cNvSpPr>
            <a:spLocks noGrp="1" noChangeArrowheads="1"/>
          </p:cNvSpPr>
          <p:nvPr>
            <p:ph type="sldNum" sz="quarter" idx="12"/>
          </p:nvPr>
        </p:nvSpPr>
        <p:spPr>
          <a:ln/>
        </p:spPr>
        <p:txBody>
          <a:bodyPr/>
          <a:lstStyle>
            <a:lvl1pPr>
              <a:defRPr/>
            </a:lvl1pPr>
          </a:lstStyle>
          <a:p>
            <a:fld id="{6278B95F-81EE-4EF0-BD0D-C29BC91CAADE}" type="slidenum">
              <a:rPr lang="ar-SA" altLang="en-US" smtClean="0"/>
              <a:pPr/>
              <a:t>‹#›</a:t>
            </a:fld>
            <a:endParaRPr lang="en-US" altLang="en-US" dirty="0"/>
          </a:p>
        </p:txBody>
      </p:sp>
    </p:spTree>
    <p:extLst>
      <p:ext uri="{BB962C8B-B14F-4D97-AF65-F5344CB8AC3E}">
        <p14:creationId xmlns:p14="http://schemas.microsoft.com/office/powerpoint/2010/main" val="203934172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76200" y="1219198"/>
            <a:ext cx="12039600" cy="1143000"/>
          </a:xfrm>
        </p:spPr>
        <p:txBody>
          <a:bodyPr/>
          <a:lstStyle>
            <a:lvl1pPr rtl="1">
              <a:defRPr sz="8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685800" y="4495802"/>
            <a:ext cx="10820400" cy="1905000"/>
          </a:xfrm>
        </p:spPr>
        <p:txBody>
          <a:bodyPr/>
          <a:lstStyle>
            <a:lvl1pPr marL="0" indent="0" algn="ctr">
              <a:buNone/>
              <a:defRPr sz="3200"/>
            </a:lvl1pPr>
            <a:lvl2pPr marL="457200" indent="0">
              <a:buNone/>
              <a:defRPr sz="3200"/>
            </a:lvl2pPr>
            <a:lvl3pPr>
              <a:defRPr sz="3200"/>
            </a:lvl3pPr>
            <a:lvl4pPr>
              <a:defRPr sz="3200"/>
            </a:lvl4pPr>
            <a:lvl5pPr>
              <a:defRPr sz="3200"/>
            </a:lvl5pPr>
          </a:lstStyle>
          <a:p>
            <a:pPr lvl="0"/>
            <a:r>
              <a:rPr lang="en-US" dirty="0"/>
              <a:t>Click to edit Master text styles</a:t>
            </a:r>
          </a:p>
        </p:txBody>
      </p:sp>
    </p:spTree>
    <p:extLst>
      <p:ext uri="{BB962C8B-B14F-4D97-AF65-F5344CB8AC3E}">
        <p14:creationId xmlns:p14="http://schemas.microsoft.com/office/powerpoint/2010/main" val="328409163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idx="1"/>
          </p:nvPr>
        </p:nvSpPr>
        <p:spPr/>
        <p:txBody>
          <a:bodyPr/>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EF37F430-F16A-4C7B-B236-9408B533A456}"/>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8FCABDDC-AAFF-451C-9B1A-0AD808307B8C}"/>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A7E087BA-7129-41A6-A6CA-AE71B84D7C40}"/>
              </a:ext>
            </a:extLst>
          </p:cNvPr>
          <p:cNvSpPr>
            <a:spLocks noGrp="1" noChangeArrowheads="1"/>
          </p:cNvSpPr>
          <p:nvPr>
            <p:ph type="sldNum" sz="quarter" idx="12"/>
          </p:nvPr>
        </p:nvSpPr>
        <p:spPr>
          <a:ln/>
        </p:spPr>
        <p:txBody>
          <a:bodyPr/>
          <a:lstStyle>
            <a:lvl1pPr>
              <a:defRPr/>
            </a:lvl1pPr>
          </a:lstStyle>
          <a:p>
            <a:fld id="{483B47EA-5D2D-44B5-B00B-9EB09598820D}" type="slidenum">
              <a:rPr lang="ar-SA" altLang="en-US" smtClean="0"/>
              <a:pPr/>
              <a:t>‹#›</a:t>
            </a:fld>
            <a:endParaRPr lang="en-US" altLang="en-US" dirty="0"/>
          </a:p>
        </p:txBody>
      </p:sp>
    </p:spTree>
    <p:extLst>
      <p:ext uri="{BB962C8B-B14F-4D97-AF65-F5344CB8AC3E}">
        <p14:creationId xmlns:p14="http://schemas.microsoft.com/office/powerpoint/2010/main" val="46996986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Rectangle 4">
            <a:extLst>
              <a:ext uri="{FF2B5EF4-FFF2-40B4-BE49-F238E27FC236}">
                <a16:creationId xmlns:a16="http://schemas.microsoft.com/office/drawing/2014/main" id="{242985DA-3725-4A28-B450-8CD0D854307C}"/>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498DB53C-B0ED-438B-B3D5-61AD3386505D}"/>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63E02C7A-ED15-4DD4-BFFD-6670D4EAA7A5}"/>
              </a:ext>
            </a:extLst>
          </p:cNvPr>
          <p:cNvSpPr>
            <a:spLocks noGrp="1" noChangeArrowheads="1"/>
          </p:cNvSpPr>
          <p:nvPr>
            <p:ph type="sldNum" sz="quarter" idx="12"/>
          </p:nvPr>
        </p:nvSpPr>
        <p:spPr>
          <a:ln/>
        </p:spPr>
        <p:txBody>
          <a:bodyPr/>
          <a:lstStyle>
            <a:lvl1pPr>
              <a:defRPr/>
            </a:lvl1pPr>
          </a:lstStyle>
          <a:p>
            <a:fld id="{FB20D4B9-0318-455C-B9C1-8BB506B47616}" type="slidenum">
              <a:rPr lang="ar-SA" altLang="en-US" smtClean="0"/>
              <a:pPr/>
              <a:t>‹#›</a:t>
            </a:fld>
            <a:endParaRPr lang="en-US" altLang="en-US" dirty="0"/>
          </a:p>
        </p:txBody>
      </p:sp>
    </p:spTree>
    <p:extLst>
      <p:ext uri="{BB962C8B-B14F-4D97-AF65-F5344CB8AC3E}">
        <p14:creationId xmlns:p14="http://schemas.microsoft.com/office/powerpoint/2010/main" val="249914342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F12092FA-E61C-4F6C-BA59-265859488758}"/>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CC822F7D-330A-4CF3-A8D0-6209CFD1B9A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6D10388E-11D9-4277-9489-37016BD87ADA}"/>
              </a:ext>
            </a:extLst>
          </p:cNvPr>
          <p:cNvSpPr>
            <a:spLocks noGrp="1" noChangeArrowheads="1"/>
          </p:cNvSpPr>
          <p:nvPr>
            <p:ph type="sldNum" sz="quarter" idx="12"/>
          </p:nvPr>
        </p:nvSpPr>
        <p:spPr>
          <a:ln/>
        </p:spPr>
        <p:txBody>
          <a:bodyPr/>
          <a:lstStyle>
            <a:lvl1pPr>
              <a:defRPr/>
            </a:lvl1pPr>
          </a:lstStyle>
          <a:p>
            <a:fld id="{43E22B72-9C01-4C25-8037-C40ED6758063}" type="slidenum">
              <a:rPr lang="ar-SA" altLang="en-US" smtClean="0"/>
              <a:pPr/>
              <a:t>‹#›</a:t>
            </a:fld>
            <a:endParaRPr lang="en-US" altLang="en-US" dirty="0"/>
          </a:p>
        </p:txBody>
      </p:sp>
    </p:spTree>
    <p:extLst>
      <p:ext uri="{BB962C8B-B14F-4D97-AF65-F5344CB8AC3E}">
        <p14:creationId xmlns:p14="http://schemas.microsoft.com/office/powerpoint/2010/main" val="22102009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a:extLst>
              <a:ext uri="{FF2B5EF4-FFF2-40B4-BE49-F238E27FC236}">
                <a16:creationId xmlns:a16="http://schemas.microsoft.com/office/drawing/2014/main" id="{176F40A1-B697-4F34-91E0-9ADAD6589EA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a:extLst>
              <a:ext uri="{FF2B5EF4-FFF2-40B4-BE49-F238E27FC236}">
                <a16:creationId xmlns:a16="http://schemas.microsoft.com/office/drawing/2014/main" id="{D65ABE4F-2A8D-4FA2-AE62-232FF8E9B24A}"/>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a:extLst>
              <a:ext uri="{FF2B5EF4-FFF2-40B4-BE49-F238E27FC236}">
                <a16:creationId xmlns:a16="http://schemas.microsoft.com/office/drawing/2014/main" id="{88C29A7A-6BDB-4894-A7EF-1EAE1EE4D093}"/>
              </a:ext>
            </a:extLst>
          </p:cNvPr>
          <p:cNvSpPr>
            <a:spLocks noGrp="1" noChangeArrowheads="1"/>
          </p:cNvSpPr>
          <p:nvPr>
            <p:ph type="sldNum" sz="quarter" idx="12"/>
          </p:nvPr>
        </p:nvSpPr>
        <p:spPr>
          <a:ln/>
        </p:spPr>
        <p:txBody>
          <a:bodyPr/>
          <a:lstStyle>
            <a:lvl1pPr>
              <a:defRPr/>
            </a:lvl1pPr>
          </a:lstStyle>
          <a:p>
            <a:fld id="{F4BCE551-000D-49CC-AA49-1672F102B6D5}" type="slidenum">
              <a:rPr lang="ar-SA" altLang="en-US" smtClean="0"/>
              <a:pPr/>
              <a:t>‹#›</a:t>
            </a:fld>
            <a:endParaRPr lang="en-US" altLang="en-US" dirty="0"/>
          </a:p>
        </p:txBody>
      </p:sp>
    </p:spTree>
    <p:extLst>
      <p:ext uri="{BB962C8B-B14F-4D97-AF65-F5344CB8AC3E}">
        <p14:creationId xmlns:p14="http://schemas.microsoft.com/office/powerpoint/2010/main" val="277047145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Rectangle 4">
            <a:extLst>
              <a:ext uri="{FF2B5EF4-FFF2-40B4-BE49-F238E27FC236}">
                <a16:creationId xmlns:a16="http://schemas.microsoft.com/office/drawing/2014/main" id="{D484766C-898A-454A-9A43-47A2FFDD5225}"/>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a:extLst>
              <a:ext uri="{FF2B5EF4-FFF2-40B4-BE49-F238E27FC236}">
                <a16:creationId xmlns:a16="http://schemas.microsoft.com/office/drawing/2014/main" id="{85FA8736-A817-46A9-BC41-8A723AA9D2A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a:extLst>
              <a:ext uri="{FF2B5EF4-FFF2-40B4-BE49-F238E27FC236}">
                <a16:creationId xmlns:a16="http://schemas.microsoft.com/office/drawing/2014/main" id="{ADD1DB9D-71EF-4240-92E5-DBD43FACDE78}"/>
              </a:ext>
            </a:extLst>
          </p:cNvPr>
          <p:cNvSpPr>
            <a:spLocks noGrp="1" noChangeArrowheads="1"/>
          </p:cNvSpPr>
          <p:nvPr>
            <p:ph type="sldNum" sz="quarter" idx="12"/>
          </p:nvPr>
        </p:nvSpPr>
        <p:spPr>
          <a:ln/>
        </p:spPr>
        <p:txBody>
          <a:bodyPr/>
          <a:lstStyle>
            <a:lvl1pPr>
              <a:defRPr/>
            </a:lvl1pPr>
          </a:lstStyle>
          <a:p>
            <a:fld id="{D7341C89-0F5C-4636-A8F9-3DCE73C27E78}" type="slidenum">
              <a:rPr lang="ar-SA" altLang="en-US" smtClean="0"/>
              <a:pPr/>
              <a:t>‹#›</a:t>
            </a:fld>
            <a:endParaRPr lang="en-US" altLang="en-US" dirty="0"/>
          </a:p>
        </p:txBody>
      </p:sp>
    </p:spTree>
    <p:extLst>
      <p:ext uri="{BB962C8B-B14F-4D97-AF65-F5344CB8AC3E}">
        <p14:creationId xmlns:p14="http://schemas.microsoft.com/office/powerpoint/2010/main" val="159758803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F7B182F-A89F-43BA-8466-F84CCC250901}"/>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a:extLst>
              <a:ext uri="{FF2B5EF4-FFF2-40B4-BE49-F238E27FC236}">
                <a16:creationId xmlns:a16="http://schemas.microsoft.com/office/drawing/2014/main" id="{8FDFA919-3BC9-4AF4-A9B0-28018595B4FD}"/>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a:extLst>
              <a:ext uri="{FF2B5EF4-FFF2-40B4-BE49-F238E27FC236}">
                <a16:creationId xmlns:a16="http://schemas.microsoft.com/office/drawing/2014/main" id="{5A7B8ADD-E0E6-4D30-B96C-6119333EB106}"/>
              </a:ext>
            </a:extLst>
          </p:cNvPr>
          <p:cNvSpPr>
            <a:spLocks noGrp="1" noChangeArrowheads="1"/>
          </p:cNvSpPr>
          <p:nvPr>
            <p:ph type="sldNum" sz="quarter" idx="12"/>
          </p:nvPr>
        </p:nvSpPr>
        <p:spPr>
          <a:ln/>
        </p:spPr>
        <p:txBody>
          <a:bodyPr/>
          <a:lstStyle>
            <a:lvl1pPr>
              <a:defRPr/>
            </a:lvl1pPr>
          </a:lstStyle>
          <a:p>
            <a:fld id="{5F22DD61-5DCA-4840-B9D2-BB7CCF2A78EC}" type="slidenum">
              <a:rPr lang="ar-SA" altLang="en-US" smtClean="0"/>
              <a:pPr/>
              <a:t>‹#›</a:t>
            </a:fld>
            <a:endParaRPr lang="en-US" altLang="en-US" dirty="0"/>
          </a:p>
        </p:txBody>
      </p:sp>
    </p:spTree>
    <p:extLst>
      <p:ext uri="{BB962C8B-B14F-4D97-AF65-F5344CB8AC3E}">
        <p14:creationId xmlns:p14="http://schemas.microsoft.com/office/powerpoint/2010/main" val="379366231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a:extLst>
              <a:ext uri="{FF2B5EF4-FFF2-40B4-BE49-F238E27FC236}">
                <a16:creationId xmlns:a16="http://schemas.microsoft.com/office/drawing/2014/main" id="{959DC5DA-E62F-4DF7-BC65-E3F5F14B85E4}"/>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51CD00A1-9379-4730-95BC-B6170185E0CE}"/>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EAAFAF78-A28C-4AC3-9893-34E3C5A4D003}"/>
              </a:ext>
            </a:extLst>
          </p:cNvPr>
          <p:cNvSpPr>
            <a:spLocks noGrp="1" noChangeArrowheads="1"/>
          </p:cNvSpPr>
          <p:nvPr>
            <p:ph type="sldNum" sz="quarter" idx="12"/>
          </p:nvPr>
        </p:nvSpPr>
        <p:spPr>
          <a:ln/>
        </p:spPr>
        <p:txBody>
          <a:bodyPr/>
          <a:lstStyle>
            <a:lvl1pPr>
              <a:defRPr/>
            </a:lvl1pPr>
          </a:lstStyle>
          <a:p>
            <a:fld id="{ABAE5E0F-40DD-47AB-8B4E-5124FC0C1773}" type="slidenum">
              <a:rPr lang="ar-SA" altLang="en-US" smtClean="0"/>
              <a:pPr/>
              <a:t>‹#›</a:t>
            </a:fld>
            <a:endParaRPr lang="en-US" altLang="en-US" dirty="0"/>
          </a:p>
        </p:txBody>
      </p:sp>
    </p:spTree>
    <p:extLst>
      <p:ext uri="{BB962C8B-B14F-4D97-AF65-F5344CB8AC3E}">
        <p14:creationId xmlns:p14="http://schemas.microsoft.com/office/powerpoint/2010/main" val="1324799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a:extLst>
              <a:ext uri="{FF2B5EF4-FFF2-40B4-BE49-F238E27FC236}">
                <a16:creationId xmlns:a16="http://schemas.microsoft.com/office/drawing/2014/main" id="{18FD11B4-93D6-48E9-B18E-00886AF307E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E963232C-CAB8-40A0-B0DB-06B43A470EDC}"/>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7EB0791F-CBA9-465D-B96B-70E2B6D44423}"/>
              </a:ext>
            </a:extLst>
          </p:cNvPr>
          <p:cNvSpPr>
            <a:spLocks noGrp="1" noChangeArrowheads="1"/>
          </p:cNvSpPr>
          <p:nvPr>
            <p:ph type="sldNum" sz="quarter" idx="12"/>
          </p:nvPr>
        </p:nvSpPr>
        <p:spPr>
          <a:ln/>
        </p:spPr>
        <p:txBody>
          <a:bodyPr/>
          <a:lstStyle>
            <a:lvl1pPr>
              <a:defRPr/>
            </a:lvl1pPr>
          </a:lstStyle>
          <a:p>
            <a:fld id="{38105F36-3A88-4AA8-812E-AAAF0128834C}" type="slidenum">
              <a:rPr lang="ar-SA" altLang="en-US" smtClean="0"/>
              <a:pPr/>
              <a:t>‹#›</a:t>
            </a:fld>
            <a:endParaRPr lang="en-US" altLang="en-US" dirty="0"/>
          </a:p>
        </p:txBody>
      </p:sp>
    </p:spTree>
    <p:extLst>
      <p:ext uri="{BB962C8B-B14F-4D97-AF65-F5344CB8AC3E}">
        <p14:creationId xmlns:p14="http://schemas.microsoft.com/office/powerpoint/2010/main" val="243087328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a:extLst>
              <a:ext uri="{FF2B5EF4-FFF2-40B4-BE49-F238E27FC236}">
                <a16:creationId xmlns:a16="http://schemas.microsoft.com/office/drawing/2014/main" id="{B138A590-10C0-4C1A-8545-4901061CC0FB}"/>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29" name="Rectangle 5">
            <a:extLst>
              <a:ext uri="{FF2B5EF4-FFF2-40B4-BE49-F238E27FC236}">
                <a16:creationId xmlns:a16="http://schemas.microsoft.com/office/drawing/2014/main" id="{E3836F13-8176-4C82-A792-F06ED1C87252}"/>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30" name="Rectangle 6">
            <a:extLst>
              <a:ext uri="{FF2B5EF4-FFF2-40B4-BE49-F238E27FC236}">
                <a16:creationId xmlns:a16="http://schemas.microsoft.com/office/drawing/2014/main" id="{F3DF23F8-A0C4-4683-B9D8-078DC22E9607}"/>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000066"/>
                </a:solidFill>
                <a:latin typeface="Calibri Light" panose="020F0302020204030204" pitchFamily="34" charset="0"/>
                <a:cs typeface="Calibri Light" panose="020F0302020204030204" pitchFamily="34" charset="0"/>
              </a:defRPr>
            </a:lvl1pPr>
          </a:lstStyle>
          <a:p>
            <a:fld id="{0543D2D5-7C63-49C9-A11D-E57D636DA732}" type="slidenum">
              <a:rPr lang="ar-SA" altLang="en-US" smtClean="0"/>
              <a:pPr/>
              <a:t>‹#›</a:t>
            </a:fld>
            <a:endParaRPr lang="en-US" altLang="en-US" dirty="0"/>
          </a:p>
        </p:txBody>
      </p:sp>
    </p:spTree>
    <p:extLst>
      <p:ext uri="{BB962C8B-B14F-4D97-AF65-F5344CB8AC3E}">
        <p14:creationId xmlns:p14="http://schemas.microsoft.com/office/powerpoint/2010/main" val="312286062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ransition>
    <p:fade/>
  </p:transition>
  <p:hf hdr="0" ftr="0" dt="0"/>
  <p:txStyles>
    <p:titleStyle>
      <a:lvl1pPr algn="ctr" rtl="0" eaLnBrk="0" fontAlgn="base" hangingPunct="0">
        <a:spcBef>
          <a:spcPct val="0"/>
        </a:spcBef>
        <a:spcAft>
          <a:spcPct val="0"/>
        </a:spcAft>
        <a:defRPr sz="4400">
          <a:solidFill>
            <a:srgbClr val="000066"/>
          </a:solidFill>
          <a:latin typeface="Calibri Light" panose="020F0302020204030204" pitchFamily="34" charset="0"/>
          <a:ea typeface="+mj-ea"/>
          <a:cs typeface="Calibri Light" panose="020F0302020204030204" pitchFamily="34" charset="0"/>
        </a:defRPr>
      </a:lvl1pPr>
      <a:lvl2pPr algn="ctr" rtl="0" eaLnBrk="0" fontAlgn="base" hangingPunct="0">
        <a:spcBef>
          <a:spcPct val="0"/>
        </a:spcBef>
        <a:spcAft>
          <a:spcPct val="0"/>
        </a:spcAft>
        <a:defRPr sz="4400">
          <a:solidFill>
            <a:srgbClr val="000066"/>
          </a:solidFill>
          <a:latin typeface="Arial" charset="0"/>
          <a:cs typeface="Arial" charset="0"/>
        </a:defRPr>
      </a:lvl2pPr>
      <a:lvl3pPr algn="ctr" rtl="0" eaLnBrk="0" fontAlgn="base" hangingPunct="0">
        <a:spcBef>
          <a:spcPct val="0"/>
        </a:spcBef>
        <a:spcAft>
          <a:spcPct val="0"/>
        </a:spcAft>
        <a:defRPr sz="4400">
          <a:solidFill>
            <a:srgbClr val="000066"/>
          </a:solidFill>
          <a:latin typeface="Arial" charset="0"/>
          <a:cs typeface="Arial" charset="0"/>
        </a:defRPr>
      </a:lvl3pPr>
      <a:lvl4pPr algn="ctr" rtl="0" eaLnBrk="0" fontAlgn="base" hangingPunct="0">
        <a:spcBef>
          <a:spcPct val="0"/>
        </a:spcBef>
        <a:spcAft>
          <a:spcPct val="0"/>
        </a:spcAft>
        <a:defRPr sz="4400">
          <a:solidFill>
            <a:srgbClr val="000066"/>
          </a:solidFill>
          <a:latin typeface="Arial" charset="0"/>
          <a:cs typeface="Arial" charset="0"/>
        </a:defRPr>
      </a:lvl4pPr>
      <a:lvl5pPr algn="ctr" rtl="0" eaLnBrk="0" fontAlgn="base" hangingPunct="0">
        <a:spcBef>
          <a:spcPct val="0"/>
        </a:spcBef>
        <a:spcAft>
          <a:spcPct val="0"/>
        </a:spcAft>
        <a:defRPr sz="4400">
          <a:solidFill>
            <a:srgbClr val="000066"/>
          </a:solidFill>
          <a:latin typeface="Arial" charset="0"/>
          <a:cs typeface="Arial" charset="0"/>
        </a:defRPr>
      </a:lvl5pPr>
      <a:lvl6pPr marL="457200" algn="ctr" rtl="0" fontAlgn="base">
        <a:spcBef>
          <a:spcPct val="0"/>
        </a:spcBef>
        <a:spcAft>
          <a:spcPct val="0"/>
        </a:spcAft>
        <a:defRPr sz="4400">
          <a:solidFill>
            <a:srgbClr val="000066"/>
          </a:solidFill>
          <a:latin typeface="Arial" charset="0"/>
          <a:cs typeface="Arial" charset="0"/>
        </a:defRPr>
      </a:lvl6pPr>
      <a:lvl7pPr marL="914400" algn="ctr" rtl="0" fontAlgn="base">
        <a:spcBef>
          <a:spcPct val="0"/>
        </a:spcBef>
        <a:spcAft>
          <a:spcPct val="0"/>
        </a:spcAft>
        <a:defRPr sz="4400">
          <a:solidFill>
            <a:srgbClr val="000066"/>
          </a:solidFill>
          <a:latin typeface="Arial" charset="0"/>
          <a:cs typeface="Arial" charset="0"/>
        </a:defRPr>
      </a:lvl7pPr>
      <a:lvl8pPr marL="1371600" algn="ctr" rtl="0" fontAlgn="base">
        <a:spcBef>
          <a:spcPct val="0"/>
        </a:spcBef>
        <a:spcAft>
          <a:spcPct val="0"/>
        </a:spcAft>
        <a:defRPr sz="4400">
          <a:solidFill>
            <a:srgbClr val="000066"/>
          </a:solidFill>
          <a:latin typeface="Arial" charset="0"/>
          <a:cs typeface="Arial" charset="0"/>
        </a:defRPr>
      </a:lvl8pPr>
      <a:lvl9pPr marL="1828800" algn="ctr" rtl="0" fontAlgn="base">
        <a:spcBef>
          <a:spcPct val="0"/>
        </a:spcBef>
        <a:spcAft>
          <a:spcPct val="0"/>
        </a:spcAft>
        <a:defRPr sz="4400">
          <a:solidFill>
            <a:srgbClr val="000066"/>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rgbClr val="000066"/>
          </a:solidFill>
          <a:latin typeface="Calibri Light" panose="020F0302020204030204" pitchFamily="34" charset="0"/>
          <a:ea typeface="+mn-ea"/>
          <a:cs typeface="Calibri Light" panose="020F0302020204030204" pitchFamily="34" charset="0"/>
        </a:defRPr>
      </a:lvl1pPr>
      <a:lvl2pPr marL="742950" indent="-285750" algn="l" rtl="0" eaLnBrk="0" fontAlgn="base" hangingPunct="0">
        <a:spcBef>
          <a:spcPct val="20000"/>
        </a:spcBef>
        <a:spcAft>
          <a:spcPct val="0"/>
        </a:spcAft>
        <a:buChar char="–"/>
        <a:defRPr sz="2800">
          <a:solidFill>
            <a:srgbClr val="000066"/>
          </a:solidFill>
          <a:latin typeface="Calibri Light" panose="020F0302020204030204" pitchFamily="34" charset="0"/>
          <a:cs typeface="Calibri Light" panose="020F0302020204030204" pitchFamily="34" charset="0"/>
        </a:defRPr>
      </a:lvl2pPr>
      <a:lvl3pPr marL="1143000" indent="-228600" algn="l" rtl="0" eaLnBrk="0" fontAlgn="base" hangingPunct="0">
        <a:spcBef>
          <a:spcPct val="20000"/>
        </a:spcBef>
        <a:spcAft>
          <a:spcPct val="0"/>
        </a:spcAft>
        <a:buChar char="•"/>
        <a:defRPr sz="2400">
          <a:solidFill>
            <a:srgbClr val="000066"/>
          </a:solidFill>
          <a:latin typeface="Calibri Light" panose="020F0302020204030204" pitchFamily="34" charset="0"/>
          <a:cs typeface="Calibri Light" panose="020F0302020204030204" pitchFamily="34" charset="0"/>
        </a:defRPr>
      </a:lvl3pPr>
      <a:lvl4pPr marL="1600200" indent="-228600" algn="l" rtl="0" eaLnBrk="0" fontAlgn="base" hangingPunct="0">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4pPr>
      <a:lvl5pPr marL="2057400" indent="-228600" algn="l" rtl="0" eaLnBrk="0" fontAlgn="base" hangingPunct="0">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5pPr>
      <a:lvl6pPr marL="2514600" indent="-228600" algn="l" rtl="0" fontAlgn="base">
        <a:spcBef>
          <a:spcPct val="20000"/>
        </a:spcBef>
        <a:spcAft>
          <a:spcPct val="0"/>
        </a:spcAft>
        <a:buChar char="»"/>
        <a:defRPr sz="2000">
          <a:solidFill>
            <a:srgbClr val="000066"/>
          </a:solidFill>
          <a:latin typeface="+mn-lt"/>
          <a:cs typeface="+mn-cs"/>
        </a:defRPr>
      </a:lvl6pPr>
      <a:lvl7pPr marL="2971800" indent="-228600" algn="l" rtl="0" fontAlgn="base">
        <a:spcBef>
          <a:spcPct val="20000"/>
        </a:spcBef>
        <a:spcAft>
          <a:spcPct val="0"/>
        </a:spcAft>
        <a:buChar char="»"/>
        <a:defRPr sz="2000">
          <a:solidFill>
            <a:srgbClr val="000066"/>
          </a:solidFill>
          <a:latin typeface="+mn-lt"/>
          <a:cs typeface="+mn-cs"/>
        </a:defRPr>
      </a:lvl7pPr>
      <a:lvl8pPr marL="3429000" indent="-228600" algn="l" rtl="0" fontAlgn="base">
        <a:spcBef>
          <a:spcPct val="20000"/>
        </a:spcBef>
        <a:spcAft>
          <a:spcPct val="0"/>
        </a:spcAft>
        <a:buChar char="»"/>
        <a:defRPr sz="2000">
          <a:solidFill>
            <a:srgbClr val="000066"/>
          </a:solidFill>
          <a:latin typeface="+mn-lt"/>
          <a:cs typeface="+mn-cs"/>
        </a:defRPr>
      </a:lvl8pPr>
      <a:lvl9pPr marL="3886200" indent="-228600" algn="l" rtl="0" fontAlgn="base">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058F4-8092-7F8E-980E-595091FCF798}"/>
              </a:ext>
            </a:extLst>
          </p:cNvPr>
          <p:cNvSpPr txBox="1"/>
          <p:nvPr/>
        </p:nvSpPr>
        <p:spPr>
          <a:xfrm>
            <a:off x="3046513"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p:txBody>
      </p:sp>
      <p:pic>
        <p:nvPicPr>
          <p:cNvPr id="6" name="Picture 5" descr="A picture containing diagram&#10;&#10;Description automatically generated">
            <a:extLst>
              <a:ext uri="{FF2B5EF4-FFF2-40B4-BE49-F238E27FC236}">
                <a16:creationId xmlns:a16="http://schemas.microsoft.com/office/drawing/2014/main" id="{485A370B-86C7-A74B-345F-62BD5BF90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4232" y="332656"/>
            <a:ext cx="3803256" cy="5379768"/>
          </a:xfrm>
          <a:prstGeom prst="rect">
            <a:avLst/>
          </a:prstGeom>
        </p:spPr>
      </p:pic>
      <p:sp>
        <p:nvSpPr>
          <p:cNvPr id="9" name="TextBox 8">
            <a:extLst>
              <a:ext uri="{FF2B5EF4-FFF2-40B4-BE49-F238E27FC236}">
                <a16:creationId xmlns:a16="http://schemas.microsoft.com/office/drawing/2014/main" id="{E92170D6-7FFF-3281-75E9-55571870E894}"/>
              </a:ext>
            </a:extLst>
          </p:cNvPr>
          <p:cNvSpPr txBox="1"/>
          <p:nvPr/>
        </p:nvSpPr>
        <p:spPr>
          <a:xfrm>
            <a:off x="2455313" y="2492896"/>
            <a:ext cx="3744936" cy="1200329"/>
          </a:xfrm>
          <a:prstGeom prst="rect">
            <a:avLst/>
          </a:prstGeom>
          <a:noFill/>
        </p:spPr>
        <p:txBody>
          <a:bodyPr wrap="non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دعاؤه لأهْل الثّغور</a:t>
            </a:r>
          </a:p>
        </p:txBody>
      </p:sp>
      <p:sp>
        <p:nvSpPr>
          <p:cNvPr id="12" name="TextBox 11">
            <a:extLst>
              <a:ext uri="{FF2B5EF4-FFF2-40B4-BE49-F238E27FC236}">
                <a16:creationId xmlns:a16="http://schemas.microsoft.com/office/drawing/2014/main" id="{1BE29220-8368-0C85-B81C-FFC0AC094D33}"/>
              </a:ext>
            </a:extLst>
          </p:cNvPr>
          <p:cNvSpPr txBox="1"/>
          <p:nvPr/>
        </p:nvSpPr>
        <p:spPr>
          <a:xfrm>
            <a:off x="204512" y="5373216"/>
            <a:ext cx="8432979" cy="1389996"/>
          </a:xfrm>
          <a:prstGeom prst="rect">
            <a:avLst/>
          </a:prstGeom>
          <a:noFill/>
        </p:spPr>
        <p:txBody>
          <a:bodyPr wrap="square">
            <a:spAutoFit/>
          </a:bodyPr>
          <a:lstStyle/>
          <a:p>
            <a:pPr marL="0" marR="0" lvl="0" indent="0" algn="ctr" defTabSz="914400" rtl="0" eaLnBrk="1" fontAlgn="auto" latinLnBrk="0" hangingPunct="1">
              <a:lnSpc>
                <a:spcPct val="114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وَنُرِيدُ أَن نَّمُنَّ عَلَى الَّذِينَ اسْتُضْعِفُوا فِي الْأَرْضِ وَنَجْعَلَهُمْ أَئِمَّةً وَنَجْعَلَهُمُ الْوَارِثِينَ </a:t>
            </a:r>
            <a:endParaRPr kumimoji="0" lang="en-CA"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ur-PK"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We desired to show favor upon those who were abased in the land,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to make them imams, and to make them the heirs,</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(Surah </a:t>
            </a:r>
            <a:r>
              <a:rPr kumimoji="0" lang="en-US" sz="1200" b="0" i="1" u="none" strike="noStrike" kern="1200" cap="none" spc="0" normalizeH="0" baseline="0" noProof="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Qasas: </a:t>
            </a: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5)</a:t>
            </a:r>
            <a:endParaRPr kumimoji="0" lang="en-CA"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p:nvPr/>
        </p:nvSpPr>
        <p:spPr>
          <a:xfrm>
            <a:off x="8328248" y="5877272"/>
            <a:ext cx="3515224" cy="663900"/>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Surely, they see it to be far off, and We see it near</a:t>
            </a:r>
            <a:endParaRPr kumimoji="0" lang="en-CA"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10" name="Group 9">
            <a:extLst>
              <a:ext uri="{FF2B5EF4-FFF2-40B4-BE49-F238E27FC236}">
                <a16:creationId xmlns:a16="http://schemas.microsoft.com/office/drawing/2014/main" id="{58015285-864E-CEB3-E321-EF96BAE19BFC}"/>
              </a:ext>
            </a:extLst>
          </p:cNvPr>
          <p:cNvGrpSpPr/>
          <p:nvPr/>
        </p:nvGrpSpPr>
        <p:grpSpPr>
          <a:xfrm>
            <a:off x="2910799" y="3635732"/>
            <a:ext cx="2609137" cy="369332"/>
            <a:chOff x="3738690" y="1030144"/>
            <a:chExt cx="2609137" cy="369332"/>
          </a:xfrm>
        </p:grpSpPr>
        <p:sp>
          <p:nvSpPr>
            <p:cNvPr id="11" name="TextBox 10">
              <a:extLst>
                <a:ext uri="{FF2B5EF4-FFF2-40B4-BE49-F238E27FC236}">
                  <a16:creationId xmlns:a16="http://schemas.microsoft.com/office/drawing/2014/main" id="{780BBE72-1CAF-03C6-7CC1-981DCA294062}"/>
                </a:ext>
              </a:extLst>
            </p:cNvPr>
            <p:cNvSpPr txBox="1"/>
            <p:nvPr/>
          </p:nvSpPr>
          <p:spPr>
            <a:xfrm>
              <a:off x="3738690" y="1030144"/>
              <a:ext cx="22322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66"/>
                  </a:solidFill>
                  <a:effectLst/>
                  <a:uLnTx/>
                  <a:uFillTx/>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13" name="Picture 12" descr="Logo&#10;&#10;Description automatically generated">
              <a:extLst>
                <a:ext uri="{FF2B5EF4-FFF2-40B4-BE49-F238E27FC236}">
                  <a16:creationId xmlns:a16="http://schemas.microsoft.com/office/drawing/2014/main" id="{7A498940-6FAA-9858-2AD5-3DF71881C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extLst>
      <p:ext uri="{BB962C8B-B14F-4D97-AF65-F5344CB8AC3E}">
        <p14:creationId xmlns:p14="http://schemas.microsoft.com/office/powerpoint/2010/main" val="1521323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وَلَوِّحْ مِنْهَا لِأَبْصَارِهِمْ مَا أَعْدَدْتَ فِيهَا مِنْ ماكِنِ الْخُلْدِ وَمَنَازِلِ الْكَرَامَةِ وَالْحُورِ الْحِسَانِ</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and display to their sight that part of it which You hast prepared for them - the homes of everlastingness and mansions of honor, the beautiful houris, </a:t>
            </a:r>
          </a:p>
        </p:txBody>
      </p:sp>
    </p:spTree>
    <p:extLst>
      <p:ext uri="{BB962C8B-B14F-4D97-AF65-F5344CB8AC3E}">
        <p14:creationId xmlns:p14="http://schemas.microsoft.com/office/powerpoint/2010/main" val="2009561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524000"/>
            <a:ext cx="12039600" cy="1143000"/>
          </a:xfrm>
        </p:spPr>
        <p:txBody>
          <a:bodyPr/>
          <a:lstStyle/>
          <a:p>
            <a:r>
              <a:rPr lang="ar-SA" dirty="0"/>
              <a:t>وَالْأَنْهَارِ الْمُطَّرِدَةِ بِأَنْوَاعِ الْأَشْرِبَةِ وَالْأَشْجَارِ الْمُتَدَلِّيَةِ بِصُنُوفِ الثَّمَرِ حَتَّى لا يَهُمَّ أَحَدٌ مِنْهُمْ بِالْإِدْبَارِ وَلا يُحَدِّثَ نَفْسَهُ عَنْ قِرْنِهِ بِفِرَار</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the rivers gushing forth with all sorts of drinks, the trees hanging, low with all kinds of fruits - lest any of them think of turning his back or suggest to himself to flee his opponent!</a:t>
            </a:r>
          </a:p>
        </p:txBody>
      </p:sp>
    </p:spTree>
    <p:extLst>
      <p:ext uri="{BB962C8B-B14F-4D97-AF65-F5344CB8AC3E}">
        <p14:creationId xmlns:p14="http://schemas.microsoft.com/office/powerpoint/2010/main" val="11959727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أَللَّهُمَّ </a:t>
            </a:r>
            <a:r>
              <a:rPr lang="ar-SA" dirty="0" err="1"/>
              <a:t>افْلُلْ</a:t>
            </a:r>
            <a:r>
              <a:rPr lang="ar-SA" dirty="0"/>
              <a:t> بِذَلِكَ عَدُوَّهُمْ وَاقْلِمْ عَنْهُمْ أَظْفَارَهُمْ وَفَرِّقْ بَيْنَهُمْ وَبَيْنَ أَسْلِحَتِهِمْ وَاخْلَعْ وَثَائِقَ أَفْئِدَتِهِمْ </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O Allah, defeat their enemy through that, trim their nails from them, separate them from their weapons, pull out the firm ties from their hearts, </a:t>
            </a:r>
          </a:p>
        </p:txBody>
      </p:sp>
    </p:spTree>
    <p:extLst>
      <p:ext uri="{BB962C8B-B14F-4D97-AF65-F5344CB8AC3E}">
        <p14:creationId xmlns:p14="http://schemas.microsoft.com/office/powerpoint/2010/main" val="1138519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وَبَاعِدْ بَيْنَهُمْ وَبَيْنَ أَزْوِدَتِهِمْ وَحَيِّرْهُمْ فِي سُبُلِهِمْ وَضَلِّلْهُمْ عَنْ وَجْهِهِمْ وَاقْطَعْ عَنْهُمُ الْمَدَدَ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keep them far away from their stores, bewilder them in their roads, turn them astray from their direction, cut off reinforcements from them,</a:t>
            </a:r>
          </a:p>
        </p:txBody>
      </p:sp>
    </p:spTree>
    <p:extLst>
      <p:ext uri="{BB962C8B-B14F-4D97-AF65-F5344CB8AC3E}">
        <p14:creationId xmlns:p14="http://schemas.microsoft.com/office/powerpoint/2010/main" val="1012512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وَانْقُصْ مِنْهُمُ الْعَدَدَ وَامْلَأْ أَفْئِدَتَهُمُ الرُّعْبَ وَاقْبِضْ أَيْدِيَهُمْ عَنِ الْبَسْطِ وَاخْزِمْ أَلْسِنَتَهُمْ عَنِ النُّطْقِ</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chop them down in numbers, fill their hearts with terror, hold back their hands from stretching forth, tie back their tongues from speaking,</a:t>
            </a:r>
          </a:p>
        </p:txBody>
      </p:sp>
    </p:spTree>
    <p:extLst>
      <p:ext uri="{BB962C8B-B14F-4D97-AF65-F5344CB8AC3E}">
        <p14:creationId xmlns:p14="http://schemas.microsoft.com/office/powerpoint/2010/main" val="21217206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وَشَرِّدْ بِهِمْ مَنْ خَلْفَهُمْ وَنَكِّلْ بِهِمْ مَنْ وَرَائَهُمْ وَاقْطَعْ بِخِزْيِهِمْ أَطْمَاعَ مَنْ بَعْدَهُمْ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scatter by them the ones behind them, make them a lesson for those beyond them, and through their degradation cut off the hopes of those who come after them!</a:t>
            </a:r>
          </a:p>
        </p:txBody>
      </p:sp>
    </p:spTree>
    <p:extLst>
      <p:ext uri="{BB962C8B-B14F-4D97-AF65-F5344CB8AC3E}">
        <p14:creationId xmlns:p14="http://schemas.microsoft.com/office/powerpoint/2010/main" val="3777404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أَللَّهُمَّ عَقِّمْ أَرْحَامَ نِسَائِهِمْ وَيَبِّسْ أَصْلابَ رِجَالِهِمْ وَاقْطَعْ نَسْلَ دَوَابِّهِمْ وَأَنْعَامِهِمْ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O Allah, make the wombs of their women barren, dry up the loins of their men, cut off the breeding of their mounts and their cattle,</a:t>
            </a:r>
          </a:p>
        </p:txBody>
      </p:sp>
    </p:spTree>
    <p:extLst>
      <p:ext uri="{BB962C8B-B14F-4D97-AF65-F5344CB8AC3E}">
        <p14:creationId xmlns:p14="http://schemas.microsoft.com/office/powerpoint/2010/main" val="506926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لا تَأْذَنْ لِسَمَائِهِمْ فِي قَطْر وَلا لِأَرْضِهِمْ فِي نَبَات</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and permit not their sky to rain or their earth to grow!</a:t>
            </a:r>
          </a:p>
        </p:txBody>
      </p:sp>
    </p:spTree>
    <p:extLst>
      <p:ext uri="{BB962C8B-B14F-4D97-AF65-F5344CB8AC3E}">
        <p14:creationId xmlns:p14="http://schemas.microsoft.com/office/powerpoint/2010/main" val="35493030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أَللَّهُمَّ وَقَوِّ بِذَلِكَ مِحَالَ أَهْلِ الْإِسْلامِ وَحَصِّنْ بِهِ دِيَارَهُمْ وَثَمِّرْ بِهِ أَمْوَالَهُمْ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O Allah, through that strengthen the prowess of the People of Islam, fortify their cities, increase their properties, </a:t>
            </a:r>
          </a:p>
        </p:txBody>
      </p:sp>
    </p:spTree>
    <p:extLst>
      <p:ext uri="{BB962C8B-B14F-4D97-AF65-F5344CB8AC3E}">
        <p14:creationId xmlns:p14="http://schemas.microsoft.com/office/powerpoint/2010/main" val="2362298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371600"/>
            <a:ext cx="12039600" cy="1143000"/>
          </a:xfrm>
        </p:spPr>
        <p:txBody>
          <a:bodyPr/>
          <a:lstStyle/>
          <a:p>
            <a:r>
              <a:rPr lang="ar-SA" dirty="0"/>
              <a:t>وَفَرِّغْهُمْ عَنْ مُحَارَبَتِهِمْ لِعِبَادَتِكَ وَعَنْ مُنَابَذَتِهِمْ لِلْخَلْوَةِ بِكَ حَتَّى لا يُعْبَدَ فِي بِقَاعِ الْأَرْضِ غَيْرُكَ وَلا تُعَفَّرَ لِأَحَد مِنْهُمْ جَبْهَةٌ دُونَكَ</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give them ease from their fighting to worship You and from their warfare to be alone with You, so that none will be worshipped in the regions of the earth but You and no forehead of theirs may be rubbed in dust for less than You!</a:t>
            </a:r>
          </a:p>
        </p:txBody>
      </p:sp>
    </p:spTree>
    <p:extLst>
      <p:ext uri="{BB962C8B-B14F-4D97-AF65-F5344CB8AC3E}">
        <p14:creationId xmlns:p14="http://schemas.microsoft.com/office/powerpoint/2010/main" val="10586841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2707577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أَللَّهُمَّ اغْزُ بِكُلِّ نَاحِيَة مِنَ الْمُسْلِمِينَ عَلَى مَنْ بِـإِزَائِهِمْ مِنَ الْمُشْرِكِينَ</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O Allah, send out the Muslims of every region on raids against the idolaters who face them!</a:t>
            </a:r>
          </a:p>
        </p:txBody>
      </p:sp>
    </p:spTree>
    <p:extLst>
      <p:ext uri="{BB962C8B-B14F-4D97-AF65-F5344CB8AC3E}">
        <p14:creationId xmlns:p14="http://schemas.microsoft.com/office/powerpoint/2010/main" val="1340806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وَأَمْدِدْهُمْ بِمَلائِكَة مِنْ عِنْدِكَ مُرْدِفِينَ حَتَّى يَكْشِفُوهُمْ إِلَى مُنْقَطَعِ التُّرَابِ قَتْلاً فِي أَرْضِكَ وَأَسْراً</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Reinforce them with angels in ranks from You, till the idolaters are routed by them to the end of the land, slain in Your earth or taken captive, </a:t>
            </a:r>
          </a:p>
        </p:txBody>
      </p:sp>
    </p:spTree>
    <p:extLst>
      <p:ext uri="{BB962C8B-B14F-4D97-AF65-F5344CB8AC3E}">
        <p14:creationId xmlns:p14="http://schemas.microsoft.com/office/powerpoint/2010/main" val="1461066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أَوْ يُقِرُّوا بِأَنَّكَ أَنْتَ اللَّهُ الَّذِي لا إِلَهَ إِلا أَنْتَ وَحْدَكَ لا شَرِيكَ لَكَ</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or till they admit that You are Allah, other than whom there is no Allah, You alone, who hast no associate!</a:t>
            </a:r>
          </a:p>
        </p:txBody>
      </p:sp>
    </p:spTree>
    <p:extLst>
      <p:ext uri="{BB962C8B-B14F-4D97-AF65-F5344CB8AC3E}">
        <p14:creationId xmlns:p14="http://schemas.microsoft.com/office/powerpoint/2010/main" val="1795149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أَللَّهُمَّ </a:t>
            </a:r>
            <a:r>
              <a:rPr lang="ar-SA" dirty="0" err="1"/>
              <a:t>وَاعْمُمْ</a:t>
            </a:r>
            <a:r>
              <a:rPr lang="ar-SA" dirty="0"/>
              <a:t> بِذَلِكَ أَعْدَاءَكَ فِي أَقْطَارِ الْبِلادِ مِنَ الْهِنْدِ وَالرُّومِ وَالتُّرْكِ وَالْخَزَرِ وَالْحَبَشِ وَالنُّوبَةِ وَالزَّنْجِ</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O Allah, include in this Your enemies in the regions of the lands, the Indians, the Byzantines, the Turks, the </a:t>
            </a:r>
            <a:r>
              <a:rPr lang="en-US" dirty="0" err="1"/>
              <a:t>Khazars</a:t>
            </a:r>
            <a:r>
              <a:rPr lang="en-US" dirty="0"/>
              <a:t>, the Abyssinians, the Nubians, the </a:t>
            </a:r>
            <a:r>
              <a:rPr lang="en-US" dirty="0" err="1"/>
              <a:t>Zanjis</a:t>
            </a:r>
            <a:r>
              <a:rPr lang="en-US" dirty="0"/>
              <a:t>, </a:t>
            </a:r>
          </a:p>
        </p:txBody>
      </p:sp>
    </p:spTree>
    <p:extLst>
      <p:ext uri="{BB962C8B-B14F-4D97-AF65-F5344CB8AC3E}">
        <p14:creationId xmlns:p14="http://schemas.microsoft.com/office/powerpoint/2010/main" val="1027788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600200"/>
            <a:ext cx="12039600" cy="1143000"/>
          </a:xfrm>
        </p:spPr>
        <p:txBody>
          <a:bodyPr/>
          <a:lstStyle/>
          <a:p>
            <a:r>
              <a:rPr lang="ar-SA" dirty="0"/>
              <a:t>وَالسَّقَالِبَةِ </a:t>
            </a:r>
            <a:r>
              <a:rPr lang="ar-SA" dirty="0" err="1"/>
              <a:t>وَالدَّيَالِمَةِ</a:t>
            </a:r>
            <a:r>
              <a:rPr lang="ar-SA" dirty="0"/>
              <a:t> وَسَائِرِ أُمَمِ الشِّرْكِ الَّذِينَ تَخْفَى أَسْمَاؤُهُمْ وَصِفَاتُهُمْ وَقَدْ أَحْصَيْتَهُمْ بِمَعْرِفَتِكَ وَأَشْرَفْتَ عَلَيْهِمْ بِقُدْرَتِكَ</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the Slavs, the </a:t>
            </a:r>
            <a:r>
              <a:rPr lang="en-US" dirty="0" err="1"/>
              <a:t>Daylamites</a:t>
            </a:r>
            <a:r>
              <a:rPr lang="en-US" dirty="0"/>
              <a:t>, and the rest of the idol-worshipping nations, those whose names and attributes are concealed, but whom You count in Your cognizance and oversee through Your power!</a:t>
            </a:r>
          </a:p>
        </p:txBody>
      </p:sp>
    </p:spTree>
    <p:extLst>
      <p:ext uri="{BB962C8B-B14F-4D97-AF65-F5344CB8AC3E}">
        <p14:creationId xmlns:p14="http://schemas.microsoft.com/office/powerpoint/2010/main" val="686890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أَللَّهُمَّ اشْغَلِ الْمُشْرِكِينَ بِالْمُشْرِكِينَ عَنْ تَنَاوُلِ أَطْرَافِ الْمُسْلِمِينَ</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O Allah, distract the idolaters from reaching for the borders of the Muslims through the idolaters, </a:t>
            </a:r>
          </a:p>
        </p:txBody>
      </p:sp>
    </p:spTree>
    <p:extLst>
      <p:ext uri="{BB962C8B-B14F-4D97-AF65-F5344CB8AC3E}">
        <p14:creationId xmlns:p14="http://schemas.microsoft.com/office/powerpoint/2010/main" val="36786774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وَخُذْهُمْ بِالنَّقْصِ عَنْ تَنَقُّصِهِمْ وَثَبِّطْهُمْ بِالْفُرْقَةِ عَنِ </a:t>
            </a:r>
            <a:r>
              <a:rPr lang="ar-SA" dirty="0" err="1"/>
              <a:t>الإِحْتِشَادِ</a:t>
            </a:r>
            <a:r>
              <a:rPr lang="ar-SA" dirty="0"/>
              <a:t> عَلَيْهِمْ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bar them from cutting them down through being cut down, and hold them back from massing together against them through dissension!</a:t>
            </a:r>
          </a:p>
        </p:txBody>
      </p:sp>
    </p:spTree>
    <p:extLst>
      <p:ext uri="{BB962C8B-B14F-4D97-AF65-F5344CB8AC3E}">
        <p14:creationId xmlns:p14="http://schemas.microsoft.com/office/powerpoint/2010/main" val="3022891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أَللَّهُمَّ أَخْلِ قُلُوبَهُمْ مِنَ الْأَمَنَةِ وَأَبْدَانَهُمْ مِنَ الْقُوَّةِ وَأَذْهِلْ قُلُوبَهُمْ عَنِ </a:t>
            </a:r>
            <a:r>
              <a:rPr lang="ar-SA" dirty="0" err="1"/>
              <a:t>الإِحْتِيَالِ</a:t>
            </a:r>
            <a:r>
              <a:rPr lang="ar-SA" dirty="0"/>
              <a:t> </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O Allah, empty their hearts of security and their bodies of strength, distract their hearts from thinking of stratagems, </a:t>
            </a:r>
          </a:p>
        </p:txBody>
      </p:sp>
    </p:spTree>
    <p:extLst>
      <p:ext uri="{BB962C8B-B14F-4D97-AF65-F5344CB8AC3E}">
        <p14:creationId xmlns:p14="http://schemas.microsoft.com/office/powerpoint/2010/main" val="36852786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وَأَوْهِنْ أَرْكَانَهُمْ عَنْ مُنَازَلَةِ الرِّجَالِ وَجَبِّنْهُمْ عَنْ مُقَارَعَةِ الْأَبْطَالِ</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make their limbs too feeble for clashing with men, make them too cowardly for contending with champions,</a:t>
            </a:r>
          </a:p>
        </p:txBody>
      </p:sp>
    </p:spTree>
    <p:extLst>
      <p:ext uri="{BB962C8B-B14F-4D97-AF65-F5344CB8AC3E}">
        <p14:creationId xmlns:p14="http://schemas.microsoft.com/office/powerpoint/2010/main" val="3266169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وَابْعَثْ عَلَيْهِمْ جُنْداً مِنْ مَلائِكَتِكَ بِبَأْس مِنْ بَأْسِكَ كَفِعْلِكَ يَوْمَ بَدْر</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send against them a troop of Your angels with some of Your severity as You did on the Day of Badr, </a:t>
            </a:r>
          </a:p>
        </p:txBody>
      </p:sp>
    </p:spTree>
    <p:extLst>
      <p:ext uri="{BB962C8B-B14F-4D97-AF65-F5344CB8AC3E}">
        <p14:creationId xmlns:p14="http://schemas.microsoft.com/office/powerpoint/2010/main" val="4235399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In the Name of </a:t>
            </a:r>
            <a:r>
              <a:rPr lang="en-US" dirty="0" err="1"/>
              <a:t>Alláh</a:t>
            </a:r>
            <a:r>
              <a:rPr lang="en-US" dirty="0"/>
              <a:t>, </a:t>
            </a:r>
          </a:p>
          <a:p>
            <a:r>
              <a:rPr lang="en-US" dirty="0"/>
              <a:t>the All-beneficent, the All-merciful.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تَقْطَعُ بِهِ دَابِرَهُمْ وَتَحْصُدُ بِهِ شَوْكَتَهُمْ وَتُفَرِّقُ بِهِ عَدَدَهُمْ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so that through it You may cut off their roots, harvest their thorns, and disperse their number!</a:t>
            </a:r>
          </a:p>
        </p:txBody>
      </p:sp>
    </p:spTree>
    <p:extLst>
      <p:ext uri="{BB962C8B-B14F-4D97-AF65-F5344CB8AC3E}">
        <p14:creationId xmlns:p14="http://schemas.microsoft.com/office/powerpoint/2010/main" val="293331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أَللَّهُمَّ وَامْزُجْ مِيَاهَهُمْ بِالْوَبَاءِ وَأَطْعِمَتَهُمْ بِالْأَدْوَاءِ وَارْمِ بِلادَهُمْ بِالْخُسُوفِ</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O Allah, mix their waters with pestilence and their foods with maladies, hurl down their cities,</a:t>
            </a:r>
          </a:p>
        </p:txBody>
      </p:sp>
    </p:spTree>
    <p:extLst>
      <p:ext uri="{BB962C8B-B14F-4D97-AF65-F5344CB8AC3E}">
        <p14:creationId xmlns:p14="http://schemas.microsoft.com/office/powerpoint/2010/main" val="26502855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وَأَلِحَّ عَلَيْهَا بِالْقُذُوفِ </a:t>
            </a:r>
            <a:r>
              <a:rPr lang="ar-SA" dirty="0" err="1"/>
              <a:t>وَافْرَعْهَا</a:t>
            </a:r>
            <a:r>
              <a:rPr lang="ar-SA" dirty="0"/>
              <a:t> بِالْمُحُولِ وَاجْعَلْ مِيَرَهُمْ فِي أَحَصِّ أَرْضِكَ وَأَبْعَدِهَا عَنْهُمْ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harass them with </a:t>
            </a:r>
            <a:r>
              <a:rPr lang="en-US" dirty="0" err="1"/>
              <a:t>peltings</a:t>
            </a:r>
            <a:r>
              <a:rPr lang="en-US" dirty="0"/>
              <a:t>, hinder them through drought, place their supplies in the most ill-omened part of Your earth and the farthest from them,</a:t>
            </a:r>
          </a:p>
        </p:txBody>
      </p:sp>
    </p:spTree>
    <p:extLst>
      <p:ext uri="{BB962C8B-B14F-4D97-AF65-F5344CB8AC3E}">
        <p14:creationId xmlns:p14="http://schemas.microsoft.com/office/powerpoint/2010/main" val="314469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وَامْنَعْ حُصُونَهَا مِنْهُمْ أَصِبْهُمْ بِالْجُوعِ الْمُقِيمِ وَالسُّقْمِ الْأَلِيمِ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bar them from its fortresses, and strike them with constant hunger and painful illness!</a:t>
            </a:r>
          </a:p>
        </p:txBody>
      </p:sp>
    </p:spTree>
    <p:extLst>
      <p:ext uri="{BB962C8B-B14F-4D97-AF65-F5344CB8AC3E}">
        <p14:creationId xmlns:p14="http://schemas.microsoft.com/office/powerpoint/2010/main" val="2121719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أَللَّهُمَّ وَأَيُّمَا غَاز غَزَاهُمْ مِنْ أَهْلِ مِلَّتِكَ أَوْ مُجَاهِد جَاهَدَهُمْ مِنْ أَتْبَاعِ سُنَّتِكَ </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O Allah, if a warrior from the people of Your creed wars against them or a struggler from the followers of Your prescriptions struggles against them </a:t>
            </a:r>
          </a:p>
        </p:txBody>
      </p:sp>
    </p:spTree>
    <p:extLst>
      <p:ext uri="{BB962C8B-B14F-4D97-AF65-F5344CB8AC3E}">
        <p14:creationId xmlns:p14="http://schemas.microsoft.com/office/powerpoint/2010/main" val="24208326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لِيَكُونَ دِينُكَ الْأَعْلَى وَحِزْبُكَ الْأَقْوَى وَحَظُّكَ الْأَوْفَى فَلَقِّهِ الْيُسْرَ </a:t>
            </a:r>
            <a:r>
              <a:rPr lang="ar-SA" dirty="0" err="1"/>
              <a:t>وَهَيِّىْ</a:t>
            </a:r>
            <a:r>
              <a:rPr lang="ar-SA" dirty="0"/>
              <a:t> لَهُ الْأَمْرَ وَتَوَلَّهُ بِالنُّجْحِ</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so that Your religion may be the highest, Your party the strongest, and Your share the fullest, cast ease to him, arrange his affair, attend to him by granting success, </a:t>
            </a:r>
          </a:p>
        </p:txBody>
      </p:sp>
    </p:spTree>
    <p:extLst>
      <p:ext uri="{BB962C8B-B14F-4D97-AF65-F5344CB8AC3E}">
        <p14:creationId xmlns:p14="http://schemas.microsoft.com/office/powerpoint/2010/main" val="18467821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وَتَخَيَّرْ لَهُ الْأَصْحَابَ وَاسْتَقْوِ لَهُ الظَّهْرَ وَأَسْبِغْ عَلَيْهِ فِي النَّفَقَةِ وَمَتِّعْهُ بِالنَّشَاطِ</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select for him his companions, strengthen his back, lavish upon him livelihood, give him enjoyment of joyous vitality, </a:t>
            </a:r>
          </a:p>
        </p:txBody>
      </p:sp>
    </p:spTree>
    <p:extLst>
      <p:ext uri="{BB962C8B-B14F-4D97-AF65-F5344CB8AC3E}">
        <p14:creationId xmlns:p14="http://schemas.microsoft.com/office/powerpoint/2010/main" val="11314255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وَأَطْفِ عَنْهُ حَرَارَةَ الشَّوْقِ وَأَجِرْهُ مِنْ غَمِّ الْوَحْشَةِ وَأَنْسِهِ ذِكْرَ الْأَهْلِ وَالْوَلَدِ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cool for him the heat of yearning, give him sanctuary from the gloom of loneliness, make him forget the remembrance of wife and child,</a:t>
            </a:r>
          </a:p>
        </p:txBody>
      </p:sp>
    </p:spTree>
    <p:extLst>
      <p:ext uri="{BB962C8B-B14F-4D97-AF65-F5344CB8AC3E}">
        <p14:creationId xmlns:p14="http://schemas.microsoft.com/office/powerpoint/2010/main" val="21910126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وَأْثُرْ لَهُ حُسْنَ النِّيَّةِ وَتَوَلَّهُ بِالْعَافِيَةِ وَأَصْحِبْهُ السَّلامَةَ وَأَعْفِهِ مِنَ الْجُبْنِ وَأَلْهِمْهُ الْجُرْأَةَ</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pass along to him an excellent intention, attend to him with well-being, make safety his companion, release him from cowardice, inspire him with boldness, </a:t>
            </a:r>
          </a:p>
        </p:txBody>
      </p:sp>
    </p:spTree>
    <p:extLst>
      <p:ext uri="{BB962C8B-B14F-4D97-AF65-F5344CB8AC3E}">
        <p14:creationId xmlns:p14="http://schemas.microsoft.com/office/powerpoint/2010/main" val="3816136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وَارْزُقْهُ الشِّدَّةَ وَأَيِّدْهُ بِالنُّصْرَةِ وَعَلِّمْهُ السِّيَرَ وَالسُّنَنَ وَسَدِّدْهُ فِي الْحُكْمِ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provide him with strength, support him with help, teach him right conduct and the norms of the Sunnah, point him straight in judgement, </a:t>
            </a:r>
          </a:p>
        </p:txBody>
      </p:sp>
    </p:spTree>
    <p:extLst>
      <p:ext uri="{BB962C8B-B14F-4D97-AF65-F5344CB8AC3E}">
        <p14:creationId xmlns:p14="http://schemas.microsoft.com/office/powerpoint/2010/main" val="23892700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أَللَّهُمَّ صَلِّ عَلَى مُحَمَّد </a:t>
            </a:r>
            <a:r>
              <a:rPr lang="ar-SA" dirty="0" err="1"/>
              <a:t>وَآلِهِ</a:t>
            </a:r>
            <a:r>
              <a:rPr lang="ar-SA" dirty="0"/>
              <a:t> وَحَصِّنْ ثُغُورَ الْمُسْلِمِينَ بِعِزَّتِكَ وَأَيِّدْ حُمَاتَهَا بِقُوَّتِكَ وَأَسْبِغْ عَطَايَاهُمْ مِنْ جِدَتِكَ</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O Allah, bless Muhammad and his Household, fortify the frontiers of the Muslims through </a:t>
            </a:r>
            <a:r>
              <a:rPr lang="en-US" dirty="0" err="1"/>
              <a:t>Your</a:t>
            </a:r>
            <a:r>
              <a:rPr lang="en-US" dirty="0"/>
              <a:t> might, support their defenders through Your strength, and lavish upon them gifts through Your wealth!</a:t>
            </a:r>
          </a:p>
        </p:txBody>
      </p:sp>
    </p:spTree>
    <p:extLst>
      <p:ext uri="{BB962C8B-B14F-4D97-AF65-F5344CB8AC3E}">
        <p14:creationId xmlns:p14="http://schemas.microsoft.com/office/powerpoint/2010/main" val="2482924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وَاعْزِلْ عَنْهُ الرِّيَاءَ وَخَلِّصْهُ مِنَ السُّمْعَةِ وَاجْعَلْ فِكْرَهُ وَذِكْرَهُ وَظَعْنَهُ وَإِقَامَتَهُ فِيكَ وَلَكَ</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remove from him hypocrisy, purify him from seeking fame, and make his thinking and remembrance, his departing and his staying, be in You and for You!</a:t>
            </a:r>
          </a:p>
        </p:txBody>
      </p:sp>
    </p:spTree>
    <p:extLst>
      <p:ext uri="{BB962C8B-B14F-4D97-AF65-F5344CB8AC3E}">
        <p14:creationId xmlns:p14="http://schemas.microsoft.com/office/powerpoint/2010/main" val="2011064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فَإِذَا صَافَّ عَدُوَّكَ وَعَدُوَّهُ فَقَلِّلْهُمْ فِي عَيْنِهِ وَصَغِّرْ شَأْنَهُمْ فِي قَلْبِهِ وَأَدِلْ لَهُ مِنْهُمْ وَلا تُدِلْهُمْ مِنْهُ</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When he stands in ranks before Your enemy and his enemy, make them few in his eye, diminish their importance in his heart, give him a turn to prevail over them, not them a turn to prevail over him! </a:t>
            </a:r>
          </a:p>
        </p:txBody>
      </p:sp>
    </p:spTree>
    <p:extLst>
      <p:ext uri="{BB962C8B-B14F-4D97-AF65-F5344CB8AC3E}">
        <p14:creationId xmlns:p14="http://schemas.microsoft.com/office/powerpoint/2010/main" val="2245371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فَإِنْ خَتَمْتَ لَهُ بِالسَّعَادَةِ وَقَضَيْتَ لَهُ بِالشَّهَادَةِ فَبَعْدَ أَنْ يَجْتَاحَ عَدُوَّكَ بِالْقَتْلِ</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But if You seal him with felicity and decree for him martyrdom, then let it be after he has exterminated Your enemies by slaying, </a:t>
            </a:r>
          </a:p>
        </p:txBody>
      </p:sp>
    </p:spTree>
    <p:extLst>
      <p:ext uri="{BB962C8B-B14F-4D97-AF65-F5344CB8AC3E}">
        <p14:creationId xmlns:p14="http://schemas.microsoft.com/office/powerpoint/2010/main" val="27733779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وَبَعْدَ أَنْ يَجْهَدَ بِهِمُ الْأَسْرُ وَبَعْدَ أَنْ تَأْمَنَ أَطْرَافُ الْمُسْلِمِينَ وَبَعْدَ أَنْ يُوَلِّيَ عَدُوُّكَ مُدْبِرِينَ</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captivity has afflicted them, the borders of the Muslims are secure, and Your enemy has turned his back in flight!</a:t>
            </a:r>
          </a:p>
        </p:txBody>
      </p:sp>
    </p:spTree>
    <p:extLst>
      <p:ext uri="{BB962C8B-B14F-4D97-AF65-F5344CB8AC3E}">
        <p14:creationId xmlns:p14="http://schemas.microsoft.com/office/powerpoint/2010/main" val="3206931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أَللَّهُمَّ وَأَيُّمَا مُسْلِم خَلَفَ غَازِيً أَوْ مُرَابِطاً فِي دَارِهِ أَوْ تَعَهَّدَ خَالِفِيهِ فِي غَيْبَتِهِ أَوْ أَعَانَهُ بِطَائِفَة مِنْ مَالِهِ</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O Allah, and if a Muslim should take the place of a warrior or a soldier in his home, attend to those left behind in his absence, help him with a portion of his property, </a:t>
            </a:r>
          </a:p>
        </p:txBody>
      </p:sp>
    </p:spTree>
    <p:extLst>
      <p:ext uri="{BB962C8B-B14F-4D97-AF65-F5344CB8AC3E}">
        <p14:creationId xmlns:p14="http://schemas.microsoft.com/office/powerpoint/2010/main" val="716608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أَوْ أَمَدَّهُ بِعِتَادٍ أَوْ شَحَذَهُ عَلَى جِهَادٍ أَوْ أَتْبَعَهُ فِي وَجْهِهِ دَعْوَةً أَوْ رَعَى لَهُ مِنْ وَرَآئِهِ حُرْمَةً</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assist him with equipment, hone him for the struggle, send along with him a supplication for his purpose, or guard his honor in his absence, </a:t>
            </a:r>
            <a:endParaRPr lang="en-CA" dirty="0"/>
          </a:p>
        </p:txBody>
      </p:sp>
    </p:spTree>
    <p:extLst>
      <p:ext uri="{BB962C8B-B14F-4D97-AF65-F5344CB8AC3E}">
        <p14:creationId xmlns:p14="http://schemas.microsoft.com/office/powerpoint/2010/main" val="1687818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600200"/>
            <a:ext cx="12039600" cy="1143000"/>
          </a:xfrm>
        </p:spPr>
        <p:txBody>
          <a:bodyPr/>
          <a:lstStyle/>
          <a:p>
            <a:r>
              <a:rPr lang="ar-SA" dirty="0"/>
              <a:t>فَأْجِرْ لَهُ مِثْلَ أَجْرِهِ وَزْناً بِوَزْنٍ وَمِثْلاً بِمِثْلٍ وَعَوِّضْهُ مِنْ فِعْلِهِ عِوَضاً حَاضِراً يَتَعَجَّلُ بِهِ نَفْعَ مَا قَدَّمَ وَسُرُورَ مَا أَتَى بِهِ</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reward him with the like of his reward measure for measure, like for like, and recompense him for his act with an immediate compensation through which he will hasten to the profit of what he has sent forth and the joy of what he has given, </a:t>
            </a:r>
          </a:p>
        </p:txBody>
      </p:sp>
    </p:spTree>
    <p:extLst>
      <p:ext uri="{BB962C8B-B14F-4D97-AF65-F5344CB8AC3E}">
        <p14:creationId xmlns:p14="http://schemas.microsoft.com/office/powerpoint/2010/main" val="3710647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إِلَى أَنْ يَنْتَهِيَ بِهِ الْوَقْتُ إِلَى مَا أَجْرَيْتَ لَهُ مِنْ فَضْلِكَ وَأَعْدَدْتَ لَهُ مِنْ كَرَامَتِكَ</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till the present moment takes him to the bounty You hast granted to him and the generosity You hast prepared for him!</a:t>
            </a:r>
          </a:p>
        </p:txBody>
      </p:sp>
    </p:spTree>
    <p:extLst>
      <p:ext uri="{BB962C8B-B14F-4D97-AF65-F5344CB8AC3E}">
        <p14:creationId xmlns:p14="http://schemas.microsoft.com/office/powerpoint/2010/main" val="2831432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أَللَّهُمَّ وَأَيُّمَا مُسْلِم أَهَمَّهُ أَمْرُ الْإِسْلامِ وَأَحْزَنَهُ تَحَزُّبُ أَهْلِ الشِّرْكِ عَلَيْهِمْ فَنَوَى غَزْواً أَوْ هَمَّ بِجِهَاد فَقَعَدَ بِهِ ضَعْفٌ </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O Allah, and if the affair of Islam should worry a Muslim and the alliance of the idolaters against Islam should grieve him, so that he has the intention to go to war and is about to enter the struggle, but frailty keeps him seated, </a:t>
            </a:r>
          </a:p>
        </p:txBody>
      </p:sp>
    </p:spTree>
    <p:extLst>
      <p:ext uri="{BB962C8B-B14F-4D97-AF65-F5344CB8AC3E}">
        <p14:creationId xmlns:p14="http://schemas.microsoft.com/office/powerpoint/2010/main" val="3575994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أَوْ أَبْطَأَتْ بِهِ فَاقَةٌ أَوْ أَخَّرَهُ عَنْهُ حَادِثٌ أَوْ عَرَضَ لَهُ دُونَ إِرَادَتِهِ مَانِعٌ </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neediness keeps him waiting, a mishap delays him, or an obstruction prevents him from his wish, </a:t>
            </a:r>
          </a:p>
        </p:txBody>
      </p:sp>
    </p:spTree>
    <p:extLst>
      <p:ext uri="{BB962C8B-B14F-4D97-AF65-F5344CB8AC3E}">
        <p14:creationId xmlns:p14="http://schemas.microsoft.com/office/powerpoint/2010/main" val="1059640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أَللَّهُمَّ صَلِّ عَلَى مُحَمَّد </a:t>
            </a:r>
            <a:r>
              <a:rPr lang="ar-SA" dirty="0" err="1"/>
              <a:t>وَآلِهِ</a:t>
            </a:r>
            <a:r>
              <a:rPr lang="ar-SA" dirty="0"/>
              <a:t> وَكَثِّرْ عِدَّتَهُمْ وَاشْحَذْ أَسْلِحَتَهُمْ وَاحْرُسْ حَوْزَتَهُمْ وَامْنَعْ حَوْمَتَهُمْ وَأَلِّفْ جَمْعَهُمْ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O Allah, bless Muhammad and his Household, increase their number, hone their weapons, guard their territory, defend their midst, unite their throng,</a:t>
            </a:r>
          </a:p>
        </p:txBody>
      </p:sp>
    </p:spTree>
    <p:extLst>
      <p:ext uri="{BB962C8B-B14F-4D97-AF65-F5344CB8AC3E}">
        <p14:creationId xmlns:p14="http://schemas.microsoft.com/office/powerpoint/2010/main" val="18787351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فَاكْتُبِ اسْمَهُ فِي الْعَابِدِينَ وَأَوْجِبْ لَهُ ثَوَابَ الْمُجَاهِدِينَ وَاجْعَلْهُ فِي نِظَامِ الشُّهَدَاءِ وَالصَّالِحِينَ</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write his name among the worshipers, make incumbent for him the reward of the strugglers, and place him among the ranks of the martyrs and the righteous!</a:t>
            </a:r>
            <a:endParaRPr lang="en-CA" dirty="0"/>
          </a:p>
        </p:txBody>
      </p:sp>
    </p:spTree>
    <p:extLst>
      <p:ext uri="{BB962C8B-B14F-4D97-AF65-F5344CB8AC3E}">
        <p14:creationId xmlns:p14="http://schemas.microsoft.com/office/powerpoint/2010/main" val="20856786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أَللَّهُمَّ صَلِّ عَلَى مُحَمَّد عَبْدِكَ وَرَسُولِكَ وَآلِ مُحَمَّد صَلاةً عَالِيَةً عَلَى الصَّلَوَاتِ مُشْرِفَةً فَوْقَ التَّحِيَّاتِ</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O Allah, bless Muhammad, Your slave and Your messenger, and the Household of Muhammad, with a blessing high above all other blessings, towering beyond all other salutations,</a:t>
            </a:r>
            <a:endParaRPr lang="en-CA" dirty="0"/>
          </a:p>
        </p:txBody>
      </p:sp>
    </p:spTree>
    <p:extLst>
      <p:ext uri="{BB962C8B-B14F-4D97-AF65-F5344CB8AC3E}">
        <p14:creationId xmlns:p14="http://schemas.microsoft.com/office/powerpoint/2010/main" val="15695456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صَلاةً لا يَنْتَهِي أَمَدُهَا وَلا يَنْقَطِعُ عَدَدُهَا كَأَتَمِّ مَا مَضَى مِنْ صَلَوَاتِكَ عَلَى أَحَد مِنْ أَوْلِيَائِكَ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a blessing whose end is never reached and whose number is never cut off, like the most perfect of Your blessings that has passed to any one of Your friends! </a:t>
            </a:r>
            <a:endParaRPr lang="en-CA" dirty="0"/>
          </a:p>
        </p:txBody>
      </p:sp>
    </p:spTree>
    <p:extLst>
      <p:ext uri="{BB962C8B-B14F-4D97-AF65-F5344CB8AC3E}">
        <p14:creationId xmlns:p14="http://schemas.microsoft.com/office/powerpoint/2010/main" val="2409501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إِنَّكَ الْمَنَّانُ الْحَمِيدُ الْمُبْدِئُ الْمُعِيدُ الْفَعَّالُ لِمَا تُرِيدُ</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You are All-kind, Praiseworthy, the Originator who takes back again, Accomplisher of what You desire.</a:t>
            </a:r>
            <a:endParaRPr lang="en-CA" dirty="0"/>
          </a:p>
        </p:txBody>
      </p:sp>
    </p:spTree>
    <p:extLst>
      <p:ext uri="{BB962C8B-B14F-4D97-AF65-F5344CB8AC3E}">
        <p14:creationId xmlns:p14="http://schemas.microsoft.com/office/powerpoint/2010/main" val="2980800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4202985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ctrTitle"/>
          </p:nvPr>
        </p:nvSpPr>
        <p:spPr>
          <a:xfrm>
            <a:off x="2209800" y="1753663"/>
            <a:ext cx="7702550" cy="3785652"/>
          </a:xfrm>
          <a:noFill/>
        </p:spPr>
        <p:txBody>
          <a:bodyPr wrap="square">
            <a:spAutoFit/>
          </a:bodyPr>
          <a:lstStyle/>
          <a:p>
            <a:pPr eaLnBrk="1" hangingPunct="1"/>
            <a:r>
              <a:rPr lang="en-US" altLang="en-US" sz="4800" kern="1200" dirty="0">
                <a:solidFill>
                  <a:srgbClr val="002060"/>
                </a:solidFill>
                <a:ea typeface="Calibri Light" panose="020F0302020204030204" pitchFamily="34" charset="0"/>
                <a:cs typeface="Arabic Typesetting" panose="03020402040406030203" pitchFamily="66" charset="-78"/>
              </a:rPr>
              <a:t>Please recite a </a:t>
            </a:r>
            <a:br>
              <a:rPr lang="en-US" altLang="en-US" sz="4800" kern="1200" dirty="0">
                <a:solidFill>
                  <a:srgbClr val="002060"/>
                </a:solidFill>
                <a:ea typeface="Calibri Light" panose="020F0302020204030204" pitchFamily="34" charset="0"/>
                <a:cs typeface="Arabic Typesetting" panose="03020402040406030203" pitchFamily="66" charset="-78"/>
              </a:rPr>
            </a:br>
            <a:r>
              <a:rPr lang="en-US" altLang="en-US" sz="4800" kern="1200" dirty="0">
                <a:solidFill>
                  <a:srgbClr val="002060"/>
                </a:solidFill>
                <a:ea typeface="Calibri Light" panose="020F0302020204030204" pitchFamily="34" charset="0"/>
                <a:cs typeface="Arabic Typesetting" panose="03020402040406030203" pitchFamily="66" charset="-78"/>
              </a:rPr>
              <a:t>Surah </a:t>
            </a:r>
            <a:r>
              <a:rPr lang="en-CA" altLang="en-US" sz="4800" kern="1200" dirty="0">
                <a:solidFill>
                  <a:srgbClr val="002060"/>
                </a:solidFill>
                <a:ea typeface="Calibri Light" panose="020F0302020204030204" pitchFamily="34" charset="0"/>
                <a:cs typeface="Arabic Typesetting" panose="03020402040406030203" pitchFamily="66" charset="-78"/>
              </a:rPr>
              <a:t>a</a:t>
            </a:r>
            <a:r>
              <a:rPr lang="en-US" altLang="en-US" sz="4800" kern="1200" dirty="0">
                <a:solidFill>
                  <a:srgbClr val="002060"/>
                </a:solidFill>
                <a:ea typeface="Calibri Light" panose="020F0302020204030204" pitchFamily="34" charset="0"/>
                <a:cs typeface="Arabic Typesetting" panose="03020402040406030203" pitchFamily="66" charset="-78"/>
              </a:rPr>
              <a:t>l-</a:t>
            </a:r>
            <a:r>
              <a:rPr lang="en-US" altLang="en-US" sz="4800" kern="1200" dirty="0" err="1">
                <a:solidFill>
                  <a:srgbClr val="002060"/>
                </a:solidFill>
                <a:ea typeface="Calibri Light" panose="020F0302020204030204" pitchFamily="34" charset="0"/>
                <a:cs typeface="Arabic Typesetting" panose="03020402040406030203" pitchFamily="66" charset="-78"/>
              </a:rPr>
              <a:t>Fatiha</a:t>
            </a:r>
            <a:br>
              <a:rPr lang="en-US" altLang="en-US" sz="4800" kern="1200" dirty="0">
                <a:solidFill>
                  <a:srgbClr val="002060"/>
                </a:solidFill>
                <a:ea typeface="Calibri Light" panose="020F0302020204030204" pitchFamily="34" charset="0"/>
                <a:cs typeface="Arabic Typesetting" panose="03020402040406030203" pitchFamily="66" charset="-78"/>
              </a:rPr>
            </a:br>
            <a:r>
              <a:rPr lang="en-US" altLang="en-US" sz="4800" kern="1200" dirty="0">
                <a:solidFill>
                  <a:srgbClr val="002060"/>
                </a:solidFill>
                <a:ea typeface="Calibri Light" panose="020F0302020204030204" pitchFamily="34" charset="0"/>
                <a:cs typeface="Arabic Typesetting" panose="03020402040406030203" pitchFamily="66" charset="-78"/>
              </a:rPr>
              <a:t>for</a:t>
            </a:r>
            <a:br>
              <a:rPr lang="en-US" altLang="en-US" sz="4800" kern="1200" dirty="0">
                <a:solidFill>
                  <a:srgbClr val="002060"/>
                </a:solidFill>
                <a:ea typeface="Calibri Light" panose="020F0302020204030204" pitchFamily="34" charset="0"/>
                <a:cs typeface="Arabic Typesetting" panose="03020402040406030203" pitchFamily="66" charset="-78"/>
              </a:rPr>
            </a:br>
            <a:r>
              <a:rPr lang="en-US" altLang="en-US" sz="4800" kern="1200" dirty="0">
                <a:solidFill>
                  <a:srgbClr val="002060"/>
                </a:solidFill>
                <a:ea typeface="Calibri Light" panose="020F0302020204030204" pitchFamily="34" charset="0"/>
                <a:cs typeface="Arabic Typesetting" panose="03020402040406030203" pitchFamily="66" charset="-78"/>
              </a:rPr>
              <a:t>all </a:t>
            </a:r>
            <a:r>
              <a:rPr lang="en-US" altLang="en-US" sz="4800" kern="1200" dirty="0" err="1">
                <a:solidFill>
                  <a:srgbClr val="002060"/>
                </a:solidFill>
                <a:ea typeface="Calibri Light" panose="020F0302020204030204" pitchFamily="34" charset="0"/>
                <a:cs typeface="Arabic Typesetting" panose="03020402040406030203" pitchFamily="66" charset="-78"/>
              </a:rPr>
              <a:t>marhumeen</a:t>
            </a:r>
            <a:br>
              <a:rPr lang="en-US" altLang="en-US" sz="4800" kern="1200" dirty="0">
                <a:solidFill>
                  <a:srgbClr val="002060"/>
                </a:solidFill>
                <a:ea typeface="Calibri Light" panose="020F0302020204030204" pitchFamily="34" charset="0"/>
                <a:cs typeface="Arabic Typesetting" panose="03020402040406030203" pitchFamily="66" charset="-78"/>
              </a:rPr>
            </a:br>
            <a:endParaRPr lang="en-GB" altLang="en-US" sz="4800" kern="1200" dirty="0">
              <a:solidFill>
                <a:srgbClr val="002060"/>
              </a:solidFill>
              <a:ea typeface="Calibri Light" panose="020F0302020204030204" pitchFamily="34" charset="0"/>
              <a:cs typeface="Arabic Typesetting" panose="03020402040406030203" pitchFamily="66" charset="-78"/>
            </a:endParaRPr>
          </a:p>
        </p:txBody>
      </p:sp>
      <p:sp>
        <p:nvSpPr>
          <p:cNvPr id="21508" name="Rectangle 4"/>
          <p:cNvSpPr>
            <a:spLocks noChangeArrowheads="1"/>
          </p:cNvSpPr>
          <p:nvPr/>
        </p:nvSpPr>
        <p:spPr bwMode="auto">
          <a:xfrm>
            <a:off x="1703389" y="6024563"/>
            <a:ext cx="87852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dirty="0">
                <a:solidFill>
                  <a:srgbClr val="000066"/>
                </a:solidFill>
                <a:latin typeface="Trebuchet MS" panose="020B0603020202020204" pitchFamily="34" charset="0"/>
                <a:cs typeface="Calibri Light" panose="020F0302020204030204" pitchFamily="34" charset="0"/>
              </a:rPr>
              <a:t>Kindly recite Surah</a:t>
            </a:r>
            <a:r>
              <a:rPr lang="en-CA" altLang="en-US" sz="1200" b="1" dirty="0">
                <a:solidFill>
                  <a:srgbClr val="000066"/>
                </a:solidFill>
                <a:latin typeface="Trebuchet MS" panose="020B0603020202020204" pitchFamily="34" charset="0"/>
                <a:cs typeface="Calibri Light" panose="020F0302020204030204" pitchFamily="34" charset="0"/>
              </a:rPr>
              <a:t> a</a:t>
            </a:r>
            <a:r>
              <a:rPr lang="en-US" altLang="en-US" sz="1200" b="1" dirty="0">
                <a:solidFill>
                  <a:srgbClr val="000066"/>
                </a:solidFill>
                <a:latin typeface="Trebuchet MS" panose="020B0603020202020204" pitchFamily="34" charset="0"/>
                <a:cs typeface="Calibri Light" panose="020F0302020204030204" pitchFamily="34" charset="0"/>
              </a:rPr>
              <a:t>l-</a:t>
            </a:r>
            <a:r>
              <a:rPr lang="en-US" altLang="en-US" sz="1200" b="1" dirty="0" err="1">
                <a:solidFill>
                  <a:srgbClr val="000066"/>
                </a:solidFill>
                <a:latin typeface="Trebuchet MS" panose="020B0603020202020204" pitchFamily="34" charset="0"/>
                <a:cs typeface="Calibri Light" panose="020F0302020204030204" pitchFamily="34" charset="0"/>
              </a:rPr>
              <a:t>Fatiha</a:t>
            </a:r>
            <a:r>
              <a:rPr lang="en-US" altLang="en-US" sz="1200" b="1" dirty="0">
                <a:solidFill>
                  <a:srgbClr val="000066"/>
                </a:solidFill>
                <a:latin typeface="Trebuchet MS" panose="020B0603020202020204" pitchFamily="34" charset="0"/>
                <a:cs typeface="Calibri Light" panose="020F0302020204030204" pitchFamily="34" charset="0"/>
              </a:rPr>
              <a:t> for </a:t>
            </a:r>
            <a:r>
              <a:rPr lang="en-US" altLang="en-US" sz="1200" b="1" dirty="0" err="1">
                <a:solidFill>
                  <a:srgbClr val="000066"/>
                </a:solidFill>
                <a:latin typeface="Trebuchet MS" panose="020B0603020202020204" pitchFamily="34" charset="0"/>
                <a:cs typeface="Calibri Light" panose="020F0302020204030204" pitchFamily="34" charset="0"/>
              </a:rPr>
              <a:t>Marhumeen</a:t>
            </a:r>
            <a:r>
              <a:rPr lang="en-US" altLang="en-US" sz="1200" b="1" dirty="0">
                <a:solidFill>
                  <a:srgbClr val="000066"/>
                </a:solidFill>
                <a:latin typeface="Trebuchet MS" panose="020B0603020202020204" pitchFamily="34" charset="0"/>
                <a:cs typeface="Calibri Light" panose="020F0302020204030204" pitchFamily="34" charset="0"/>
              </a:rPr>
              <a:t> of all those who have worked towards making this small work possible.</a:t>
            </a:r>
          </a:p>
        </p:txBody>
      </p:sp>
      <p:grpSp>
        <p:nvGrpSpPr>
          <p:cNvPr id="2" name="Group 1">
            <a:extLst>
              <a:ext uri="{FF2B5EF4-FFF2-40B4-BE49-F238E27FC236}">
                <a16:creationId xmlns:a16="http://schemas.microsoft.com/office/drawing/2014/main" id="{FF832388-AA32-8ECC-C300-89AA783BCB77}"/>
              </a:ext>
            </a:extLst>
          </p:cNvPr>
          <p:cNvGrpSpPr/>
          <p:nvPr/>
        </p:nvGrpSpPr>
        <p:grpSpPr>
          <a:xfrm>
            <a:off x="4655840" y="6301562"/>
            <a:ext cx="2609137" cy="369332"/>
            <a:chOff x="3738690" y="1030144"/>
            <a:chExt cx="2609137" cy="369332"/>
          </a:xfrm>
        </p:grpSpPr>
        <p:sp>
          <p:nvSpPr>
            <p:cNvPr id="3" name="TextBox 2">
              <a:extLst>
                <a:ext uri="{FF2B5EF4-FFF2-40B4-BE49-F238E27FC236}">
                  <a16:creationId xmlns:a16="http://schemas.microsoft.com/office/drawing/2014/main" id="{D5573722-E002-3DAA-B27B-F9E7AF17F51D}"/>
                </a:ext>
              </a:extLst>
            </p:cNvPr>
            <p:cNvSpPr txBox="1"/>
            <p:nvPr/>
          </p:nvSpPr>
          <p:spPr>
            <a:xfrm>
              <a:off x="3738690" y="1030144"/>
              <a:ext cx="2232248" cy="369332"/>
            </a:xfrm>
            <a:prstGeom prst="rect">
              <a:avLst/>
            </a:prstGeom>
            <a:noFill/>
          </p:spPr>
          <p:txBody>
            <a:bodyPr wrap="square" rtlCol="0">
              <a:spAutoFit/>
            </a:bodyPr>
            <a:lstStyle/>
            <a:p>
              <a:pPr algn="ctr"/>
              <a:r>
                <a:rPr lang="en-US" b="1"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4" name="Picture 3" descr="Logo&#10;&#10;Description automatically generated">
              <a:extLst>
                <a:ext uri="{FF2B5EF4-FFF2-40B4-BE49-F238E27FC236}">
                  <a16:creationId xmlns:a16="http://schemas.microsoft.com/office/drawing/2014/main" id="{86F0A95E-14B4-517D-CE32-24184970AE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وَدَبِّرْ أَمْرَهُمْ وَوَاتِرْ بَيْنَ مِيَرِهِمْ وَتَوَحَّدْ بِكِفَايَةِ مُؤَنِهِمْ وَاعْضُدْهُمْ بِالنَّصـر وَأَعِنْهُمْ بِالصَّبْرِ وَالْطُفْ لَهُمْ فِي الْمَكْرِ</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arrange their affair, send them supplies in a steady string, undertake Yourself to suffice them with provisions, support them with victory, help them with patience, and give them subtlety in guile!</a:t>
            </a:r>
          </a:p>
        </p:txBody>
      </p:sp>
    </p:spTree>
    <p:extLst>
      <p:ext uri="{BB962C8B-B14F-4D97-AF65-F5344CB8AC3E}">
        <p14:creationId xmlns:p14="http://schemas.microsoft.com/office/powerpoint/2010/main" val="33219561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أَللَّهُمَّ صَلِّ عَلَى مُحَمَّد </a:t>
            </a:r>
            <a:r>
              <a:rPr lang="ar-SA" dirty="0" err="1"/>
              <a:t>وَآلِهِ</a:t>
            </a:r>
            <a:r>
              <a:rPr lang="ar-SA" dirty="0"/>
              <a:t> وَعَرِّفْهُمْ مَا يَجْهَلُونَ وَعَلِّمْهُمْ مَا لا يَعْلَمُونَ وَبَصِّرْهُمْ مَا لا يُبْصِرُونَ</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O Allah, bless Muhammad and his Household, give them the knowledge of that of which they are ignorant, teach them what they do not know, and show them what they do not see!</a:t>
            </a:r>
          </a:p>
        </p:txBody>
      </p:sp>
    </p:spTree>
    <p:extLst>
      <p:ext uri="{BB962C8B-B14F-4D97-AF65-F5344CB8AC3E}">
        <p14:creationId xmlns:p14="http://schemas.microsoft.com/office/powerpoint/2010/main" val="2270512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أَللَّهُمَّ صَلِّ عَلَى مُحَمَّد </a:t>
            </a:r>
            <a:r>
              <a:rPr lang="ar-SA" dirty="0" err="1"/>
              <a:t>وَآلِهِ</a:t>
            </a:r>
            <a:r>
              <a:rPr lang="ar-SA" dirty="0"/>
              <a:t> وَأَنْسِهِمْ عِنْدَ لِقَائِهِمُ الْعَدُوَّ ذِكْرَ دُنْيَاهُمُ الْخَدَّاعَةِ الْغَرُورِ</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O Allah, bless Muhammad and his Household, make them forget when they meet the enemy to remember this cheating and delusive world of theirs, </a:t>
            </a:r>
          </a:p>
        </p:txBody>
      </p:sp>
    </p:spTree>
    <p:extLst>
      <p:ext uri="{BB962C8B-B14F-4D97-AF65-F5344CB8AC3E}">
        <p14:creationId xmlns:p14="http://schemas.microsoft.com/office/powerpoint/2010/main" val="3492088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وَامْحُ عَنْ قُلُوبِهِمْ خَطَرَاتِ الْمَالِ الْفَتُونِ وَاجْعَلِ الْجَنَّةَ نُصْبَ أَعْيُنِهِمْ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erase from their hearts the Thought of enchanting possessions, place the Garden before their eyes,</a:t>
            </a:r>
          </a:p>
        </p:txBody>
      </p:sp>
    </p:spTree>
    <p:extLst>
      <p:ext uri="{BB962C8B-B14F-4D97-AF65-F5344CB8AC3E}">
        <p14:creationId xmlns:p14="http://schemas.microsoft.com/office/powerpoint/2010/main" val="22027214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Default Design">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17350</TotalTime>
  <Words>2271</Words>
  <Application>Microsoft Office PowerPoint</Application>
  <PresentationFormat>Widescreen</PresentationFormat>
  <Paragraphs>121</Paragraphs>
  <Slides>55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Abbas</vt:lpstr>
      <vt:lpstr>Arabic Typesetting</vt:lpstr>
      <vt:lpstr>Arial</vt:lpstr>
      <vt:lpstr>Calibri</vt:lpstr>
      <vt:lpstr>Calibri Light</vt:lpstr>
      <vt:lpstr>Trebuchet MS</vt:lpstr>
      <vt:lpstr>Default Design</vt:lpstr>
      <vt:lpstr>PowerPoint Presentation</vt:lpstr>
      <vt:lpstr>أَللّٰهُمَّ صَلِّ عَلٰى مُحَمَّدٍ وَآلِ مُحَمَّدٍ</vt:lpstr>
      <vt:lpstr>بِسْمِ اللّٰهِ الرَّحْمٰنِ الرَّحِيمِ</vt:lpstr>
      <vt:lpstr>أَللَّهُمَّ صَلِّ عَلَى مُحَمَّد وَآلِهِ وَحَصِّنْ ثُغُورَ الْمُسْلِمِينَ بِعِزَّتِكَ وَأَيِّدْ حُمَاتَهَا بِقُوَّتِكَ وَأَسْبِغْ عَطَايَاهُمْ مِنْ جِدَتِكَ</vt:lpstr>
      <vt:lpstr>أَللَّهُمَّ صَلِّ عَلَى مُحَمَّد وَآلِهِ وَكَثِّرْ عِدَّتَهُمْ وَاشْحَذْ أَسْلِحَتَهُمْ وَاحْرُسْ حَوْزَتَهُمْ وَامْنَعْ حَوْمَتَهُمْ وَأَلِّفْ جَمْعَهُمْ</vt:lpstr>
      <vt:lpstr>وَدَبِّرْ أَمْرَهُمْ وَوَاتِرْ بَيْنَ مِيَرِهِمْ وَتَوَحَّدْ بِكِفَايَةِ مُؤَنِهِمْ وَاعْضُدْهُمْ بِالنَّصـر وَأَعِنْهُمْ بِالصَّبْرِ وَالْطُفْ لَهُمْ فِي الْمَكْرِ</vt:lpstr>
      <vt:lpstr>أَللَّهُمَّ صَلِّ عَلَى مُحَمَّد وَآلِهِ وَعَرِّفْهُمْ مَا يَجْهَلُونَ وَعَلِّمْهُمْ مَا لا يَعْلَمُونَ وَبَصِّرْهُمْ مَا لا يُبْصِرُونَ</vt:lpstr>
      <vt:lpstr>أَللَّهُمَّ صَلِّ عَلَى مُحَمَّد وَآلِهِ وَأَنْسِهِمْ عِنْدَ لِقَائِهِمُ الْعَدُوَّ ذِكْرَ دُنْيَاهُمُ الْخَدَّاعَةِ الْغَرُورِ</vt:lpstr>
      <vt:lpstr>وَامْحُ عَنْ قُلُوبِهِمْ خَطَرَاتِ الْمَالِ الْفَتُونِ وَاجْعَلِ الْجَنَّةَ نُصْبَ أَعْيُنِهِمْ</vt:lpstr>
      <vt:lpstr>وَلَوِّحْ مِنْهَا لِأَبْصَارِهِمْ مَا أَعْدَدْتَ فِيهَا مِنْ ماكِنِ الْخُلْدِ وَمَنَازِلِ الْكَرَامَةِ وَالْحُورِ الْحِسَانِ</vt:lpstr>
      <vt:lpstr>وَالْأَنْهَارِ الْمُطَّرِدَةِ بِأَنْوَاعِ الْأَشْرِبَةِ وَالْأَشْجَارِ الْمُتَدَلِّيَةِ بِصُنُوفِ الثَّمَرِ حَتَّى لا يَهُمَّ أَحَدٌ مِنْهُمْ بِالْإِدْبَارِ وَلا يُحَدِّثَ نَفْسَهُ عَنْ قِرْنِهِ بِفِرَار</vt:lpstr>
      <vt:lpstr>أَللَّهُمَّ افْلُلْ بِذَلِكَ عَدُوَّهُمْ وَاقْلِمْ عَنْهُمْ أَظْفَارَهُمْ وَفَرِّقْ بَيْنَهُمْ وَبَيْنَ أَسْلِحَتِهِمْ وَاخْلَعْ وَثَائِقَ أَفْئِدَتِهِمْ </vt:lpstr>
      <vt:lpstr>وَبَاعِدْ بَيْنَهُمْ وَبَيْنَ أَزْوِدَتِهِمْ وَحَيِّرْهُمْ فِي سُبُلِهِمْ وَضَلِّلْهُمْ عَنْ وَجْهِهِمْ وَاقْطَعْ عَنْهُمُ الْمَدَدَ</vt:lpstr>
      <vt:lpstr>وَانْقُصْ مِنْهُمُ الْعَدَدَ وَامْلَأْ أَفْئِدَتَهُمُ الرُّعْبَ وَاقْبِضْ أَيْدِيَهُمْ عَنِ الْبَسْطِ وَاخْزِمْ أَلْسِنَتَهُمْ عَنِ النُّطْقِ</vt:lpstr>
      <vt:lpstr>وَشَرِّدْ بِهِمْ مَنْ خَلْفَهُمْ وَنَكِّلْ بِهِمْ مَنْ وَرَائَهُمْ وَاقْطَعْ بِخِزْيِهِمْ أَطْمَاعَ مَنْ بَعْدَهُمْ</vt:lpstr>
      <vt:lpstr>أَللَّهُمَّ عَقِّمْ أَرْحَامَ نِسَائِهِمْ وَيَبِّسْ أَصْلابَ رِجَالِهِمْ وَاقْطَعْ نَسْلَ دَوَابِّهِمْ وَأَنْعَامِهِمْ</vt:lpstr>
      <vt:lpstr>لا تَأْذَنْ لِسَمَائِهِمْ فِي قَطْر وَلا لِأَرْضِهِمْ فِي نَبَات</vt:lpstr>
      <vt:lpstr>أَللَّهُمَّ وَقَوِّ بِذَلِكَ مِحَالَ أَهْلِ الْإِسْلامِ وَحَصِّنْ بِهِ دِيَارَهُمْ وَثَمِّرْ بِهِ أَمْوَالَهُمْ</vt:lpstr>
      <vt:lpstr>وَفَرِّغْهُمْ عَنْ مُحَارَبَتِهِمْ لِعِبَادَتِكَ وَعَنْ مُنَابَذَتِهِمْ لِلْخَلْوَةِ بِكَ حَتَّى لا يُعْبَدَ فِي بِقَاعِ الْأَرْضِ غَيْرُكَ وَلا تُعَفَّرَ لِأَحَد مِنْهُمْ جَبْهَةٌ دُونَكَ</vt:lpstr>
      <vt:lpstr>أَللَّهُمَّ اغْزُ بِكُلِّ نَاحِيَة مِنَ الْمُسْلِمِينَ عَلَى مَنْ بِـإِزَائِهِمْ مِنَ الْمُشْرِكِينَ</vt:lpstr>
      <vt:lpstr>وَأَمْدِدْهُمْ بِمَلائِكَة مِنْ عِنْدِكَ مُرْدِفِينَ حَتَّى يَكْشِفُوهُمْ إِلَى مُنْقَطَعِ التُّرَابِ قَتْلاً فِي أَرْضِكَ وَأَسْراً</vt:lpstr>
      <vt:lpstr>أَوْ يُقِرُّوا بِأَنَّكَ أَنْتَ اللَّهُ الَّذِي لا إِلَهَ إِلا أَنْتَ وَحْدَكَ لا شَرِيكَ لَكَ</vt:lpstr>
      <vt:lpstr>أَللَّهُمَّ وَاعْمُمْ بِذَلِكَ أَعْدَاءَكَ فِي أَقْطَارِ الْبِلادِ مِنَ الْهِنْدِ وَالرُّومِ وَالتُّرْكِ وَالْخَزَرِ وَالْحَبَشِ وَالنُّوبَةِ وَالزَّنْجِ</vt:lpstr>
      <vt:lpstr>وَالسَّقَالِبَةِ وَالدَّيَالِمَةِ وَسَائِرِ أُمَمِ الشِّرْكِ الَّذِينَ تَخْفَى أَسْمَاؤُهُمْ وَصِفَاتُهُمْ وَقَدْ أَحْصَيْتَهُمْ بِمَعْرِفَتِكَ وَأَشْرَفْتَ عَلَيْهِمْ بِقُدْرَتِكَ</vt:lpstr>
      <vt:lpstr>أَللَّهُمَّ اشْغَلِ الْمُشْرِكِينَ بِالْمُشْرِكِينَ عَنْ تَنَاوُلِ أَطْرَافِ الْمُسْلِمِينَ</vt:lpstr>
      <vt:lpstr>وَخُذْهُمْ بِالنَّقْصِ عَنْ تَنَقُّصِهِمْ وَثَبِّطْهُمْ بِالْفُرْقَةِ عَنِ الإِحْتِشَادِ عَلَيْهِمْ</vt:lpstr>
      <vt:lpstr>أَللَّهُمَّ أَخْلِ قُلُوبَهُمْ مِنَ الْأَمَنَةِ وَأَبْدَانَهُمْ مِنَ الْقُوَّةِ وَأَذْهِلْ قُلُوبَهُمْ عَنِ الإِحْتِيَالِ </vt:lpstr>
      <vt:lpstr>وَأَوْهِنْ أَرْكَانَهُمْ عَنْ مُنَازَلَةِ الرِّجَالِ وَجَبِّنْهُمْ عَنْ مُقَارَعَةِ الْأَبْطَالِ</vt:lpstr>
      <vt:lpstr>وَابْعَثْ عَلَيْهِمْ جُنْداً مِنْ مَلائِكَتِكَ بِبَأْس مِنْ بَأْسِكَ كَفِعْلِكَ يَوْمَ بَدْر</vt:lpstr>
      <vt:lpstr>تَقْطَعُ بِهِ دَابِرَهُمْ وَتَحْصُدُ بِهِ شَوْكَتَهُمْ وَتُفَرِّقُ بِهِ عَدَدَهُمْ</vt:lpstr>
      <vt:lpstr>أَللَّهُمَّ وَامْزُجْ مِيَاهَهُمْ بِالْوَبَاءِ وَأَطْعِمَتَهُمْ بِالْأَدْوَاءِ وَارْمِ بِلادَهُمْ بِالْخُسُوفِ</vt:lpstr>
      <vt:lpstr>وَأَلِحَّ عَلَيْهَا بِالْقُذُوفِ وَافْرَعْهَا بِالْمُحُولِ وَاجْعَلْ مِيَرَهُمْ فِي أَحَصِّ أَرْضِكَ وَأَبْعَدِهَا عَنْهُمْ</vt:lpstr>
      <vt:lpstr>وَامْنَعْ حُصُونَهَا مِنْهُمْ أَصِبْهُمْ بِالْجُوعِ الْمُقِيمِ وَالسُّقْمِ الْأَلِيمِ</vt:lpstr>
      <vt:lpstr>أَللَّهُمَّ وَأَيُّمَا غَاز غَزَاهُمْ مِنْ أَهْلِ مِلَّتِكَ أَوْ مُجَاهِد جَاهَدَهُمْ مِنْ أَتْبَاعِ سُنَّتِكَ </vt:lpstr>
      <vt:lpstr>لِيَكُونَ دِينُكَ الْأَعْلَى وَحِزْبُكَ الْأَقْوَى وَحَظُّكَ الْأَوْفَى فَلَقِّهِ الْيُسْرَ وَهَيِّىْ لَهُ الْأَمْرَ وَتَوَلَّهُ بِالنُّجْحِ</vt:lpstr>
      <vt:lpstr>وَتَخَيَّرْ لَهُ الْأَصْحَابَ وَاسْتَقْوِ لَهُ الظَّهْرَ وَأَسْبِغْ عَلَيْهِ فِي النَّفَقَةِ وَمَتِّعْهُ بِالنَّشَاطِ</vt:lpstr>
      <vt:lpstr>وَأَطْفِ عَنْهُ حَرَارَةَ الشَّوْقِ وَأَجِرْهُ مِنْ غَمِّ الْوَحْشَةِ وَأَنْسِهِ ذِكْرَ الْأَهْلِ وَالْوَلَدِ</vt:lpstr>
      <vt:lpstr>وَأْثُرْ لَهُ حُسْنَ النِّيَّةِ وَتَوَلَّهُ بِالْعَافِيَةِ وَأَصْحِبْهُ السَّلامَةَ وَأَعْفِهِ مِنَ الْجُبْنِ وَأَلْهِمْهُ الْجُرْأَةَ</vt:lpstr>
      <vt:lpstr>وَارْزُقْهُ الشِّدَّةَ وَأَيِّدْهُ بِالنُّصْرَةِ وَعَلِّمْهُ السِّيَرَ وَالسُّنَنَ وَسَدِّدْهُ فِي الْحُكْمِ</vt:lpstr>
      <vt:lpstr>وَاعْزِلْ عَنْهُ الرِّيَاءَ وَخَلِّصْهُ مِنَ السُّمْعَةِ وَاجْعَلْ فِكْرَهُ وَذِكْرَهُ وَظَعْنَهُ وَإِقَامَتَهُ فِيكَ وَلَكَ</vt:lpstr>
      <vt:lpstr>فَإِذَا صَافَّ عَدُوَّكَ وَعَدُوَّهُ فَقَلِّلْهُمْ فِي عَيْنِهِ وَصَغِّرْ شَأْنَهُمْ فِي قَلْبِهِ وَأَدِلْ لَهُ مِنْهُمْ وَلا تُدِلْهُمْ مِنْهُ</vt:lpstr>
      <vt:lpstr>فَإِنْ خَتَمْتَ لَهُ بِالسَّعَادَةِ وَقَضَيْتَ لَهُ بِالشَّهَادَةِ فَبَعْدَ أَنْ يَجْتَاحَ عَدُوَّكَ بِالْقَتْلِ</vt:lpstr>
      <vt:lpstr>وَبَعْدَ أَنْ يَجْهَدَ بِهِمُ الْأَسْرُ وَبَعْدَ أَنْ تَأْمَنَ أَطْرَافُ الْمُسْلِمِينَ وَبَعْدَ أَنْ يُوَلِّيَ عَدُوُّكَ مُدْبِرِينَ</vt:lpstr>
      <vt:lpstr>أَللَّهُمَّ وَأَيُّمَا مُسْلِم خَلَفَ غَازِيً أَوْ مُرَابِطاً فِي دَارِهِ أَوْ تَعَهَّدَ خَالِفِيهِ فِي غَيْبَتِهِ أَوْ أَعَانَهُ بِطَائِفَة مِنْ مَالِهِ</vt:lpstr>
      <vt:lpstr>أَوْ أَمَدَّهُ بِعِتَادٍ أَوْ شَحَذَهُ عَلَى جِهَادٍ أَوْ أَتْبَعَهُ فِي وَجْهِهِ دَعْوَةً أَوْ رَعَى لَهُ مِنْ وَرَآئِهِ حُرْمَةً</vt:lpstr>
      <vt:lpstr>فَأْجِرْ لَهُ مِثْلَ أَجْرِهِ وَزْناً بِوَزْنٍ وَمِثْلاً بِمِثْلٍ وَعَوِّضْهُ مِنْ فِعْلِهِ عِوَضاً حَاضِراً يَتَعَجَّلُ بِهِ نَفْعَ مَا قَدَّمَ وَسُرُورَ مَا أَتَى بِهِ</vt:lpstr>
      <vt:lpstr>إِلَى أَنْ يَنْتَهِيَ بِهِ الْوَقْتُ إِلَى مَا أَجْرَيْتَ لَهُ مِنْ فَضْلِكَ وَأَعْدَدْتَ لَهُ مِنْ كَرَامَتِكَ</vt:lpstr>
      <vt:lpstr>أَللَّهُمَّ وَأَيُّمَا مُسْلِم أَهَمَّهُ أَمْرُ الْإِسْلامِ وَأَحْزَنَهُ تَحَزُّبُ أَهْلِ الشِّرْكِ عَلَيْهِمْ فَنَوَى غَزْواً أَوْ هَمَّ بِجِهَاد فَقَعَدَ بِهِ ضَعْفٌ </vt:lpstr>
      <vt:lpstr>أَوْ أَبْطَأَتْ بِهِ فَاقَةٌ أَوْ أَخَّرَهُ عَنْهُ حَادِثٌ أَوْ عَرَضَ لَهُ دُونَ إِرَادَتِهِ مَانِعٌ </vt:lpstr>
      <vt:lpstr>فَاكْتُبِ اسْمَهُ فِي الْعَابِدِينَ وَأَوْجِبْ لَهُ ثَوَابَ الْمُجَاهِدِينَ وَاجْعَلْهُ فِي نِظَامِ الشُّهَدَاءِ وَالصَّالِحِينَ</vt:lpstr>
      <vt:lpstr>أَللَّهُمَّ صَلِّ عَلَى مُحَمَّد عَبْدِكَ وَرَسُولِكَ وَآلِ مُحَمَّد صَلاةً عَالِيَةً عَلَى الصَّلَوَاتِ مُشْرِفَةً فَوْقَ التَّحِيَّاتِ</vt:lpstr>
      <vt:lpstr>صَلاةً لا يَنْتَهِي أَمَدُهَا وَلا يَنْقَطِعُ عَدَدُهَا كَأَتَمِّ مَا مَضَى مِنْ صَلَوَاتِكَ عَلَى أَحَد مِنْ أَوْلِيَائِكَ</vt:lpstr>
      <vt:lpstr>إِنَّكَ الْمَنَّانُ الْحَمِيدُ الْمُبْدِئُ الْمُعِيدُ الْفَعَّالُ لِمَا تُرِيدُ</vt:lpstr>
      <vt:lpstr>أَللّٰهُمَّ صَلِّ عَلٰى مُحَمَّدٍ وَآلِ مُحَمَّدٍ</vt:lpstr>
      <vt:lpstr>Please recite a  Surah al-Fatiha for all marhumeen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Muntazireen</cp:lastModifiedBy>
  <cp:revision>4</cp:revision>
  <cp:lastPrinted>1601-01-01T00:00:00Z</cp:lastPrinted>
  <dcterms:created xsi:type="dcterms:W3CDTF">1601-01-01T00:00:00Z</dcterms:created>
  <dcterms:modified xsi:type="dcterms:W3CDTF">2024-05-24T00:56:43Z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