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64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6870-59C4-E6ED-2D23-14A7234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7DA27-8D60-D13A-32D4-5F24B82A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B41BA-1BF3-E68C-46D8-61666C85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230F-5852-1B8D-1944-C8054A7F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52784-C1DF-E431-C654-AF13503A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24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5827-EFF9-A0B6-F3E2-B202DFA3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D1AAC-35A6-2459-8101-A401E701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2FB98-54F1-4F91-842F-AAA704F4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CC16E-4482-9A9B-2671-57E6CFD6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9ECA-CA84-5BEE-AA7F-3CE19D09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39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31916-F88D-64A5-68A3-53E2795C0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5E1CC-AB95-FDDD-1BD7-B27ABD28C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FEB5A-151F-A84F-FB77-713EA1BF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6A982-1050-B629-F809-76B2BE62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1D7D4-61D2-F111-4DDF-A45B0172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355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1477-9F74-9BCF-273B-642D8BC8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C18AD-2C68-BEA1-1847-6199889D5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F14F4-2746-144A-8CAB-1D6B61086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39A6-A808-E9E1-858A-9879FC1D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5CEDE-101B-313B-1988-098BECCD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96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D384-5922-B78A-9FA3-965731D6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180F5-61AE-6A1F-D4A4-600D336B6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366C3-684A-F20B-D054-89B7EDDEC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A0BC8-193D-EF15-84E2-2EE275AA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D1C9E-B359-5A92-10FB-627DBF38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433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6FDA-2C33-A02B-00BE-2A94FFB4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51F3-39C7-0C05-451E-2255AC77E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4CF24-24FF-8FE2-51BA-ABDA2161C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06F4B-1B54-A737-AC45-2AD8C76D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14D98-9EC4-E654-CFDC-916B8985D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90D17-3F53-7F9D-418F-64F66F60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373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8CA4-5564-D194-CD3E-D4D2BC1B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63FE4-1322-9DCD-A7ED-CF9F514A1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452A1-1336-7172-023F-D4574774B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603FF-5482-7F77-B1D5-C51CB3105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EE52A-FA04-D621-129E-6BDFE6756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58AAA-AB43-AB94-0A72-B0ECA173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86C17-CAAD-7F53-501A-959B0048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477ED-49C4-6158-7F97-AAF9AC1C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95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A3C0-3DEF-57F1-695E-2DE67296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D402D-B68E-7429-571D-2293F160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7427E-B292-5ED4-26B9-E830AF8B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4EA70-94CC-50E0-8D04-CE593C3D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1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1C64F-DD86-4DF9-DA18-3E68E4C1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208B6-6983-CDF6-7FE1-07722140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58FD6-5C2D-C087-06BB-EAC0CB7A7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630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E478-A314-9FD7-39CD-C75F680B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FB61-1935-91EA-FCFA-0FFC054E0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57FDF-0D46-3290-FB36-BE162E8D6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0762B-1E17-05FE-6DC6-37A3A4CF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3542D-8AB6-91DB-89A0-A83B0027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FF5DE-C19F-FF02-D8D5-98DE3E995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278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1C1E-69F0-5A2A-3647-68D1D283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EB7B7-66DD-BA04-928A-0E4CD5561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1E2D2-2A65-C9D1-3112-35965391E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5DA32-2EF5-D80C-87D9-F0DB4E40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A7E8A-9C50-952A-A0A7-6F3CA2E6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9223E-FE47-6926-ECBA-70B521C5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09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ADC8F-DE3E-3EB3-1641-4C757C85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56BE8-D035-FFC0-64B3-2BD1B4CB8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9A33F-A402-CC03-814B-0A9E3178D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A40703-96E1-4866-AFE1-85FC99F4E25D}" type="datetimeFigureOut">
              <a:rPr lang="en-CA" smtClean="0"/>
              <a:t>2024-04-02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22CC-7042-FCC6-3CF0-6654DB5DD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2234-9B7F-C054-0C6F-534EA4B2E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648FE-6E38-47E3-81F6-DE291DDF35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19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AE53-25CE-6F22-696B-23351506AF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Prayer Times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D49AD-3AE9-7313-FC55-22A683178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874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9AB5-AB38-1495-C62F-642E25D5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Status Quo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A3378-E6D4-1575-6D06-E78902DD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We take times published by ISIJ Toronto and add a flat 4 minutes to account for our distance from the GTA. (</a:t>
            </a:r>
            <a:r>
              <a:rPr lang="en-CA" b="1" dirty="0"/>
              <a:t>JCC+4</a:t>
            </a:r>
            <a:r>
              <a:rPr lang="en-CA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Occasional times published by IHS / </a:t>
            </a:r>
            <a:r>
              <a:rPr lang="en-CA" dirty="0" err="1"/>
              <a:t>Shk</a:t>
            </a:r>
            <a:r>
              <a:rPr lang="en-CA" dirty="0"/>
              <a:t>. Saleem </a:t>
            </a:r>
            <a:r>
              <a:rPr lang="en-CA" dirty="0" err="1"/>
              <a:t>Bhimji</a:t>
            </a:r>
            <a:r>
              <a:rPr lang="en-CA" dirty="0"/>
              <a:t> that do not agree with JCC+4 times.</a:t>
            </a:r>
          </a:p>
        </p:txBody>
      </p:sp>
    </p:spTree>
    <p:extLst>
      <p:ext uri="{BB962C8B-B14F-4D97-AF65-F5344CB8AC3E}">
        <p14:creationId xmlns:p14="http://schemas.microsoft.com/office/powerpoint/2010/main" val="38422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6F6C-36AF-EE50-FD1F-5EED2A170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Issue (JCC)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D0F996B-8747-E907-2314-F01C27F93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49789"/>
            <a:ext cx="10905066" cy="384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1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 screenshot of a phone&#10;&#10;Description automatically generated">
            <a:extLst>
              <a:ext uri="{FF2B5EF4-FFF2-40B4-BE49-F238E27FC236}">
                <a16:creationId xmlns:a16="http://schemas.microsoft.com/office/drawing/2014/main" id="{5DEECB18-669F-6AC2-C7E6-3E722CA0A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96" y="207395"/>
            <a:ext cx="2818904" cy="644321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5571D32-3764-35F4-956D-2B93A988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4960" y="2766218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Issue (IHS)</a:t>
            </a:r>
          </a:p>
        </p:txBody>
      </p:sp>
    </p:spTree>
    <p:extLst>
      <p:ext uri="{BB962C8B-B14F-4D97-AF65-F5344CB8AC3E}">
        <p14:creationId xmlns:p14="http://schemas.microsoft.com/office/powerpoint/2010/main" val="366052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0343-7D7A-EE52-192C-20156F2B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Solution - Creating Dedicated Year-Round Times for KW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598AB-311B-7879-620E-B1282D67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are two sets of solar angle conventions created based on Shia view.</a:t>
            </a:r>
          </a:p>
          <a:p>
            <a:r>
              <a:rPr lang="en-CA" dirty="0"/>
              <a:t>One is by the Leva Institute, Qom, and the other is by the University of Tehran.</a:t>
            </a:r>
          </a:p>
          <a:p>
            <a:r>
              <a:rPr lang="en-CA" dirty="0"/>
              <a:t>Conversed with </a:t>
            </a:r>
            <a:r>
              <a:rPr lang="en-CA" dirty="0" err="1"/>
              <a:t>Shk</a:t>
            </a:r>
            <a:r>
              <a:rPr lang="en-CA" dirty="0"/>
              <a:t>. </a:t>
            </a:r>
            <a:r>
              <a:rPr lang="en-CA" dirty="0" err="1"/>
              <a:t>Hasanain</a:t>
            </a:r>
            <a:r>
              <a:rPr lang="en-CA" dirty="0"/>
              <a:t> </a:t>
            </a:r>
            <a:r>
              <a:rPr lang="en-CA" dirty="0" err="1"/>
              <a:t>Kassamali</a:t>
            </a:r>
            <a:r>
              <a:rPr lang="en-CA" dirty="0"/>
              <a:t> and Maulana Rizvi, who both agreed Leva Institute can be followed and that the times created based on the Leva dataset and KW’s coordinates should be good for us.</a:t>
            </a:r>
          </a:p>
          <a:p>
            <a:r>
              <a:rPr lang="en-CA" dirty="0" err="1"/>
              <a:t>Shk</a:t>
            </a:r>
            <a:r>
              <a:rPr lang="en-CA" dirty="0"/>
              <a:t>. </a:t>
            </a:r>
            <a:r>
              <a:rPr lang="en-CA" dirty="0" err="1"/>
              <a:t>Hasanain</a:t>
            </a:r>
            <a:r>
              <a:rPr lang="en-CA" dirty="0"/>
              <a:t> </a:t>
            </a:r>
            <a:r>
              <a:rPr lang="en-CA" dirty="0" err="1"/>
              <a:t>Kassamali</a:t>
            </a:r>
            <a:r>
              <a:rPr lang="en-CA" dirty="0"/>
              <a:t> stated this timesheet is good for publication, but we should remind people to observe precaution.</a:t>
            </a:r>
          </a:p>
        </p:txBody>
      </p:sp>
    </p:spTree>
    <p:extLst>
      <p:ext uri="{BB962C8B-B14F-4D97-AF65-F5344CB8AC3E}">
        <p14:creationId xmlns:p14="http://schemas.microsoft.com/office/powerpoint/2010/main" val="358566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3B5A-8C31-5F8A-55CA-DB456078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Difference of JCC+4 and New Times</a:t>
            </a:r>
            <a:br>
              <a:rPr lang="en-CA" dirty="0"/>
            </a:br>
            <a:r>
              <a:rPr lang="en-CA" dirty="0"/>
              <a:t>(New Time – JCC+4)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FEDD54A-0B2F-BBBA-5CD3-0F75E8EEBA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" t="13056" r="2160" b="5278"/>
          <a:stretch/>
        </p:blipFill>
        <p:spPr>
          <a:xfrm>
            <a:off x="1" y="2060848"/>
            <a:ext cx="12191999" cy="314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6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3B5A-8C31-5F8A-55CA-DB456078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Difference of JCC+4 and New Times</a:t>
            </a:r>
            <a:br>
              <a:rPr lang="en-CA" dirty="0"/>
            </a:br>
            <a:r>
              <a:rPr lang="en-CA" dirty="0"/>
              <a:t>(New Time – JCC+4)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FCFBC54-C2A8-A231-4725-9AD81012E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249081"/>
              </p:ext>
            </p:extLst>
          </p:nvPr>
        </p:nvGraphicFramePr>
        <p:xfrm>
          <a:off x="2855641" y="2338190"/>
          <a:ext cx="6480718" cy="2181620"/>
        </p:xfrm>
        <a:graphic>
          <a:graphicData uri="http://schemas.openxmlformats.org/drawingml/2006/table">
            <a:tbl>
              <a:tblPr/>
              <a:tblGrid>
                <a:gridCol w="997033">
                  <a:extLst>
                    <a:ext uri="{9D8B030D-6E8A-4147-A177-3AD203B41FA5}">
                      <a16:colId xmlns:a16="http://schemas.microsoft.com/office/drawing/2014/main" val="2061429834"/>
                    </a:ext>
                  </a:extLst>
                </a:gridCol>
                <a:gridCol w="997033">
                  <a:extLst>
                    <a:ext uri="{9D8B030D-6E8A-4147-A177-3AD203B41FA5}">
                      <a16:colId xmlns:a16="http://schemas.microsoft.com/office/drawing/2014/main" val="3083179276"/>
                    </a:ext>
                  </a:extLst>
                </a:gridCol>
                <a:gridCol w="1142435">
                  <a:extLst>
                    <a:ext uri="{9D8B030D-6E8A-4147-A177-3AD203B41FA5}">
                      <a16:colId xmlns:a16="http://schemas.microsoft.com/office/drawing/2014/main" val="589687841"/>
                    </a:ext>
                  </a:extLst>
                </a:gridCol>
                <a:gridCol w="997033">
                  <a:extLst>
                    <a:ext uri="{9D8B030D-6E8A-4147-A177-3AD203B41FA5}">
                      <a16:colId xmlns:a16="http://schemas.microsoft.com/office/drawing/2014/main" val="1291253783"/>
                    </a:ext>
                  </a:extLst>
                </a:gridCol>
                <a:gridCol w="1100892">
                  <a:extLst>
                    <a:ext uri="{9D8B030D-6E8A-4147-A177-3AD203B41FA5}">
                      <a16:colId xmlns:a16="http://schemas.microsoft.com/office/drawing/2014/main" val="165519082"/>
                    </a:ext>
                  </a:extLst>
                </a:gridCol>
                <a:gridCol w="1246292">
                  <a:extLst>
                    <a:ext uri="{9D8B030D-6E8A-4147-A177-3AD203B41FA5}">
                      <a16:colId xmlns:a16="http://schemas.microsoft.com/office/drawing/2014/main" val="1253651323"/>
                    </a:ext>
                  </a:extLst>
                </a:gridCol>
              </a:tblGrid>
              <a:tr h="43632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Fajr Diff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Sunrise Diff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Zuhr Diff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Sunset Diff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Maghrib Diff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14625"/>
                  </a:ext>
                </a:extLst>
              </a:tr>
              <a:tr h="43632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January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712021"/>
                  </a:ext>
                </a:extLst>
              </a:tr>
              <a:tr h="43632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052035"/>
                  </a:ext>
                </a:extLst>
              </a:tr>
              <a:tr h="43632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826419"/>
                  </a:ext>
                </a:extLst>
              </a:tr>
              <a:tr h="436324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October 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916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08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237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Prayer Times</vt:lpstr>
      <vt:lpstr>Status Quo</vt:lpstr>
      <vt:lpstr>The Issue (JCC)</vt:lpstr>
      <vt:lpstr>The Issue (IHS)</vt:lpstr>
      <vt:lpstr>The Solution - Creating Dedicated Year-Round Times for KW</vt:lpstr>
      <vt:lpstr>Difference of JCC+4 and New Times (New Time – JCC+4)</vt:lpstr>
      <vt:lpstr>Difference of JCC+4 and New Times (New Time – JCC+4)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Prayer Times</dc:title>
  <dc:creator>Ghayur Haider</dc:creator>
  <cp:lastModifiedBy>Ghayur Haider</cp:lastModifiedBy>
  <cp:revision>2</cp:revision>
  <dcterms:created xsi:type="dcterms:W3CDTF">2024-04-02T07:29:46Z</dcterms:created>
  <dcterms:modified xsi:type="dcterms:W3CDTF">2024-04-02T08:05:22Z</dcterms:modified>
</cp:coreProperties>
</file>