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5" r:id="rId1"/>
  </p:sldMasterIdLst>
  <p:sldIdLst>
    <p:sldId id="5556" r:id="rId2"/>
    <p:sldId id="5553" r:id="rId3"/>
    <p:sldId id="5554" r:id="rId4"/>
    <p:sldId id="297"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7" r:id="rId35"/>
    <p:sldId id="288" r:id="rId36"/>
    <p:sldId id="289" r:id="rId37"/>
    <p:sldId id="290" r:id="rId38"/>
    <p:sldId id="291" r:id="rId39"/>
    <p:sldId id="292" r:id="rId40"/>
    <p:sldId id="293" r:id="rId41"/>
    <p:sldId id="294" r:id="rId42"/>
    <p:sldId id="295" r:id="rId43"/>
    <p:sldId id="296" r:id="rId44"/>
    <p:sldId id="5510" r:id="rId45"/>
    <p:sldId id="5524" r:id="rId46"/>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B00"/>
    <a:srgbClr val="191100"/>
    <a:srgbClr val="0C1100"/>
    <a:srgbClr val="7C0000"/>
    <a:srgbClr val="AE2726"/>
    <a:srgbClr val="303030"/>
    <a:srgbClr val="2A2A2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6247" autoAdjust="0"/>
  </p:normalViewPr>
  <p:slideViewPr>
    <p:cSldViewPr snapToGrid="0">
      <p:cViewPr varScale="1">
        <p:scale>
          <a:sx n="113" d="100"/>
          <a:sy n="113" d="100"/>
        </p:scale>
        <p:origin x="542" y="8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dirty="0"/>
              <a:t>Click to edit Master subtitle style</a:t>
            </a:r>
          </a:p>
        </p:txBody>
      </p:sp>
    </p:spTree>
    <p:extLst>
      <p:ext uri="{BB962C8B-B14F-4D97-AF65-F5344CB8AC3E}">
        <p14:creationId xmlns:p14="http://schemas.microsoft.com/office/powerpoint/2010/main" val="32130849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413538" y="404207"/>
            <a:ext cx="8316924" cy="4335086"/>
          </a:xfrm>
        </p:spPr>
        <p:txBody>
          <a:bodyPr/>
          <a:lstStyle>
            <a:lvl1pPr>
              <a:defRPr sz="6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19983493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914399"/>
            <a:ext cx="9144000" cy="857250"/>
          </a:xfrm>
        </p:spPr>
        <p:txBody>
          <a:bodyPr/>
          <a:lstStyle>
            <a:lvl1pPr rtl="1">
              <a:lnSpc>
                <a:spcPct val="130000"/>
              </a:lnSpc>
              <a:defRPr sz="6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1628775" y="3371851"/>
            <a:ext cx="5886450" cy="1428750"/>
          </a:xfrm>
        </p:spPr>
        <p:txBody>
          <a:bodyPr/>
          <a:lstStyle>
            <a:lvl1pPr marL="0" indent="0" algn="ctr">
              <a:buNone/>
              <a:defRPr sz="2400">
                <a:latin typeface="Calibri Light" panose="020F0302020204030204" pitchFamily="34" charset="0"/>
                <a:ea typeface="Calibri Light" panose="020F0302020204030204" pitchFamily="34" charset="0"/>
                <a:cs typeface="Calibri Light" panose="020F0302020204030204" pitchFamily="34" charset="0"/>
              </a:defRPr>
            </a:lvl1pPr>
            <a:lvl2pPr marL="342900" indent="0">
              <a:buNone/>
              <a:defRPr sz="2400"/>
            </a:lvl2pPr>
            <a:lvl3pPr>
              <a:defRPr sz="2400"/>
            </a:lvl3pPr>
            <a:lvl4pPr>
              <a:defRPr sz="2400"/>
            </a:lvl4pPr>
            <a:lvl5pPr>
              <a:defRPr sz="2400"/>
            </a:lvl5pPr>
          </a:lstStyle>
          <a:p>
            <a:pPr lvl="0"/>
            <a:r>
              <a:rPr lang="en-US" dirty="0"/>
              <a:t>Click to edit Master text styles</a:t>
            </a:r>
          </a:p>
        </p:txBody>
      </p:sp>
    </p:spTree>
    <p:extLst>
      <p:ext uri="{BB962C8B-B14F-4D97-AF65-F5344CB8AC3E}">
        <p14:creationId xmlns:p14="http://schemas.microsoft.com/office/powerpoint/2010/main" val="26084196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9144000" cy="51435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457200" y="205979"/>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341530174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rtl="0" eaLnBrk="1" fontAlgn="base" hangingPunct="1">
        <a:spcBef>
          <a:spcPct val="0"/>
        </a:spcBef>
        <a:spcAft>
          <a:spcPct val="0"/>
        </a:spcAft>
        <a:defRPr sz="495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3300">
          <a:solidFill>
            <a:srgbClr val="000066"/>
          </a:solidFill>
          <a:latin typeface="Arial" charset="0"/>
          <a:cs typeface="Arial" charset="0"/>
        </a:defRPr>
      </a:lvl2pPr>
      <a:lvl3pPr algn="ctr" rtl="0" eaLnBrk="1" fontAlgn="base" hangingPunct="1">
        <a:spcBef>
          <a:spcPct val="0"/>
        </a:spcBef>
        <a:spcAft>
          <a:spcPct val="0"/>
        </a:spcAft>
        <a:defRPr sz="3300">
          <a:solidFill>
            <a:srgbClr val="000066"/>
          </a:solidFill>
          <a:latin typeface="Arial" charset="0"/>
          <a:cs typeface="Arial" charset="0"/>
        </a:defRPr>
      </a:lvl3pPr>
      <a:lvl4pPr algn="ctr" rtl="0" eaLnBrk="1" fontAlgn="base" hangingPunct="1">
        <a:spcBef>
          <a:spcPct val="0"/>
        </a:spcBef>
        <a:spcAft>
          <a:spcPct val="0"/>
        </a:spcAft>
        <a:defRPr sz="3300">
          <a:solidFill>
            <a:srgbClr val="000066"/>
          </a:solidFill>
          <a:latin typeface="Arial" charset="0"/>
          <a:cs typeface="Arial" charset="0"/>
        </a:defRPr>
      </a:lvl4pPr>
      <a:lvl5pPr algn="ctr" rtl="0" eaLnBrk="1" fontAlgn="base" hangingPunct="1">
        <a:spcBef>
          <a:spcPct val="0"/>
        </a:spcBef>
        <a:spcAft>
          <a:spcPct val="0"/>
        </a:spcAft>
        <a:defRPr sz="3300">
          <a:solidFill>
            <a:srgbClr val="000066"/>
          </a:solidFill>
          <a:latin typeface="Arial" charset="0"/>
          <a:cs typeface="Arial" charset="0"/>
        </a:defRPr>
      </a:lvl5pPr>
      <a:lvl6pPr marL="342900" algn="ctr" rtl="0" eaLnBrk="1" fontAlgn="base" hangingPunct="1">
        <a:spcBef>
          <a:spcPct val="0"/>
        </a:spcBef>
        <a:spcAft>
          <a:spcPct val="0"/>
        </a:spcAft>
        <a:defRPr sz="3300">
          <a:solidFill>
            <a:srgbClr val="000066"/>
          </a:solidFill>
          <a:latin typeface="Arial" charset="0"/>
          <a:cs typeface="Arial" charset="0"/>
        </a:defRPr>
      </a:lvl6pPr>
      <a:lvl7pPr marL="685800" algn="ctr" rtl="0" eaLnBrk="1" fontAlgn="base" hangingPunct="1">
        <a:spcBef>
          <a:spcPct val="0"/>
        </a:spcBef>
        <a:spcAft>
          <a:spcPct val="0"/>
        </a:spcAft>
        <a:defRPr sz="3300">
          <a:solidFill>
            <a:srgbClr val="000066"/>
          </a:solidFill>
          <a:latin typeface="Arial" charset="0"/>
          <a:cs typeface="Arial" charset="0"/>
        </a:defRPr>
      </a:lvl7pPr>
      <a:lvl8pPr marL="1028700" algn="ctr" rtl="0" eaLnBrk="1" fontAlgn="base" hangingPunct="1">
        <a:spcBef>
          <a:spcPct val="0"/>
        </a:spcBef>
        <a:spcAft>
          <a:spcPct val="0"/>
        </a:spcAft>
        <a:defRPr sz="3300">
          <a:solidFill>
            <a:srgbClr val="000066"/>
          </a:solidFill>
          <a:latin typeface="Arial" charset="0"/>
          <a:cs typeface="Arial" charset="0"/>
        </a:defRPr>
      </a:lvl8pPr>
      <a:lvl9pPr marL="1371600" algn="ctr" rtl="0" eaLnBrk="1" fontAlgn="base" hangingPunct="1">
        <a:spcBef>
          <a:spcPct val="0"/>
        </a:spcBef>
        <a:spcAft>
          <a:spcPct val="0"/>
        </a:spcAft>
        <a:defRPr sz="3300">
          <a:solidFill>
            <a:srgbClr val="000066"/>
          </a:solidFill>
          <a:latin typeface="Arial" charset="0"/>
          <a:cs typeface="Arial" charset="0"/>
        </a:defRPr>
      </a:lvl9pPr>
    </p:titleStyle>
    <p:bodyStyle>
      <a:lvl1pPr marL="257175" indent="-257175"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557213" indent="-214313" algn="l" rtl="0" eaLnBrk="1" fontAlgn="base" hangingPunct="1">
        <a:spcBef>
          <a:spcPct val="20000"/>
        </a:spcBef>
        <a:spcAft>
          <a:spcPct val="0"/>
        </a:spcAft>
        <a:buChar char="–"/>
        <a:defRPr sz="3300">
          <a:solidFill>
            <a:schemeClr val="tx1">
              <a:lumMod val="85000"/>
            </a:schemeClr>
          </a:solidFill>
          <a:latin typeface="Arabic Typesetting" panose="03020402040406030203" pitchFamily="66" charset="-78"/>
          <a:cs typeface="Arabic Typesetting" panose="03020402040406030203" pitchFamily="66" charset="-78"/>
        </a:defRPr>
      </a:lvl2pPr>
      <a:lvl3pPr marL="857250" indent="-171450" algn="l" rtl="0" eaLnBrk="1" fontAlgn="base" hangingPunct="1">
        <a:spcBef>
          <a:spcPct val="20000"/>
        </a:spcBef>
        <a:spcAft>
          <a:spcPct val="0"/>
        </a:spcAft>
        <a:buChar char="•"/>
        <a:defRPr sz="3000">
          <a:solidFill>
            <a:schemeClr val="tx1">
              <a:lumMod val="85000"/>
            </a:schemeClr>
          </a:solidFill>
          <a:latin typeface="Arabic Typesetting" panose="03020402040406030203" pitchFamily="66" charset="-78"/>
          <a:cs typeface="Arabic Typesetting" panose="03020402040406030203" pitchFamily="66" charset="-78"/>
        </a:defRPr>
      </a:lvl3pPr>
      <a:lvl4pPr marL="1200150" indent="-171450" algn="l" rtl="0" eaLnBrk="1" fontAlgn="base" hangingPunct="1">
        <a:spcBef>
          <a:spcPct val="20000"/>
        </a:spcBef>
        <a:spcAft>
          <a:spcPct val="0"/>
        </a:spcAft>
        <a:buChar char="–"/>
        <a:defRPr sz="2700">
          <a:solidFill>
            <a:schemeClr val="tx1">
              <a:lumMod val="85000"/>
            </a:schemeClr>
          </a:solidFill>
          <a:latin typeface="Arabic Typesetting" panose="03020402040406030203" pitchFamily="66" charset="-78"/>
          <a:cs typeface="Arabic Typesetting" panose="03020402040406030203" pitchFamily="66" charset="-78"/>
        </a:defRPr>
      </a:lvl4pPr>
      <a:lvl5pPr marL="1543050" indent="-171450" algn="l" rtl="0" eaLnBrk="1" fontAlgn="base" hangingPunct="1">
        <a:spcBef>
          <a:spcPct val="20000"/>
        </a:spcBef>
        <a:spcAft>
          <a:spcPct val="0"/>
        </a:spcAft>
        <a:buChar char="»"/>
        <a:defRPr sz="2700">
          <a:solidFill>
            <a:schemeClr val="tx1">
              <a:lumMod val="85000"/>
            </a:schemeClr>
          </a:solidFill>
          <a:latin typeface="Arabic Typesetting" panose="03020402040406030203" pitchFamily="66" charset="-78"/>
          <a:cs typeface="Arabic Typesetting" panose="03020402040406030203" pitchFamily="66" charset="-78"/>
        </a:defRPr>
      </a:lvl5pPr>
      <a:lvl6pPr marL="1885950" indent="-171450" algn="l" rtl="0" eaLnBrk="1" fontAlgn="base" hangingPunct="1">
        <a:spcBef>
          <a:spcPct val="20000"/>
        </a:spcBef>
        <a:spcAft>
          <a:spcPct val="0"/>
        </a:spcAft>
        <a:buChar char="»"/>
        <a:defRPr sz="1500">
          <a:solidFill>
            <a:srgbClr val="000066"/>
          </a:solidFill>
          <a:latin typeface="+mn-lt"/>
          <a:cs typeface="+mn-cs"/>
        </a:defRPr>
      </a:lvl6pPr>
      <a:lvl7pPr marL="2228850" indent="-171450" algn="l" rtl="0" eaLnBrk="1" fontAlgn="base" hangingPunct="1">
        <a:spcBef>
          <a:spcPct val="20000"/>
        </a:spcBef>
        <a:spcAft>
          <a:spcPct val="0"/>
        </a:spcAft>
        <a:buChar char="»"/>
        <a:defRPr sz="1500">
          <a:solidFill>
            <a:srgbClr val="000066"/>
          </a:solidFill>
          <a:latin typeface="+mn-lt"/>
          <a:cs typeface="+mn-cs"/>
        </a:defRPr>
      </a:lvl7pPr>
      <a:lvl8pPr marL="2571750" indent="-171450" algn="l" rtl="0" eaLnBrk="1" fontAlgn="base" hangingPunct="1">
        <a:spcBef>
          <a:spcPct val="20000"/>
        </a:spcBef>
        <a:spcAft>
          <a:spcPct val="0"/>
        </a:spcAft>
        <a:buChar char="»"/>
        <a:defRPr sz="1500">
          <a:solidFill>
            <a:srgbClr val="000066"/>
          </a:solidFill>
          <a:latin typeface="+mn-lt"/>
          <a:cs typeface="+mn-cs"/>
        </a:defRPr>
      </a:lvl8pPr>
      <a:lvl9pPr marL="2914650" indent="-171450" algn="l" rtl="0" eaLnBrk="1" fontAlgn="base" hangingPunct="1">
        <a:spcBef>
          <a:spcPct val="20000"/>
        </a:spcBef>
        <a:spcAft>
          <a:spcPct val="0"/>
        </a:spcAft>
        <a:buChar char="»"/>
        <a:defRPr sz="1500">
          <a:solidFill>
            <a:srgbClr val="000066"/>
          </a:solidFill>
          <a:latin typeface="+mn-lt"/>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ChangeAspect="1"/>
          </p:cNvPicPr>
          <p:nvPr/>
        </p:nvPicPr>
        <p:blipFill rotWithShape="1">
          <a:blip r:embed="rId2"/>
          <a:srcRect l="10784" t="12799" r="27248" b="11727"/>
          <a:stretch/>
        </p:blipFill>
        <p:spPr>
          <a:xfrm>
            <a:off x="3871912" y="0"/>
            <a:ext cx="5272088" cy="5136967"/>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1991587" y="33469"/>
            <a:ext cx="2108270" cy="276999"/>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rtl="1">
              <a:defRPr/>
            </a:pPr>
            <a:r>
              <a:rPr lang="ar-EG" sz="1200" dirty="0">
                <a:solidFill>
                  <a:srgbClr val="F4E1C4"/>
                </a:solidFill>
                <a:latin typeface="Abbas" panose="02000000000000000000" pitchFamily="2" charset="-78"/>
                <a:cs typeface="Abbas" panose="02000000000000000000" pitchFamily="2" charset="-78"/>
              </a:rPr>
              <a:t>بسم الله الرحمن الرحيم</a:t>
            </a:r>
            <a:r>
              <a:rPr lang="en-CA" sz="1200" dirty="0">
                <a:solidFill>
                  <a:srgbClr val="F4E1C4"/>
                </a:solidFill>
                <a:latin typeface="Abbas" panose="02000000000000000000" pitchFamily="2" charset="-78"/>
                <a:cs typeface="Abbas" panose="02000000000000000000" pitchFamily="2" charset="-78"/>
              </a:rPr>
              <a:t>         	   </a:t>
            </a:r>
            <a:r>
              <a:rPr lang="ar-EG" sz="1200" dirty="0">
                <a:solidFill>
                  <a:srgbClr val="F4E1C4"/>
                </a:solidFill>
                <a:latin typeface="Abbas" panose="02000000000000000000" pitchFamily="2" charset="-78"/>
                <a:cs typeface="Abbas" panose="02000000000000000000" pitchFamily="2" charset="-78"/>
              </a:rPr>
              <a:t>اللهم عجل لوليك الفرج</a:t>
            </a:r>
            <a:endParaRPr lang="en-CA" sz="1200" dirty="0">
              <a:solidFill>
                <a:srgbClr val="F4E1C4"/>
              </a:solidFill>
              <a:latin typeface="Abbas" panose="02000000000000000000" pitchFamily="2" charset="-78"/>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655348" y="1367284"/>
            <a:ext cx="4780749" cy="1107996"/>
          </a:xfrm>
          <a:prstGeom prst="rect">
            <a:avLst/>
          </a:prstGeom>
          <a:noFill/>
        </p:spPr>
        <p:txBody>
          <a:bodyPr wrap="square" rtlCol="0" anchor="ctr">
            <a:spAutoFit/>
          </a:bodyPr>
          <a:lstStyle/>
          <a:p>
            <a:pPr algn="ctr">
              <a:defRPr/>
            </a:pPr>
            <a:r>
              <a:rPr lang="ar-EG" sz="6600" dirty="0">
                <a:solidFill>
                  <a:srgbClr val="E6B976"/>
                </a:solidFill>
                <a:latin typeface="Abbas" panose="02000000000000000000" pitchFamily="2" charset="-78"/>
                <a:cs typeface="Abbas" panose="02000000000000000000" pitchFamily="2" charset="-78"/>
              </a:rPr>
              <a:t>زيارة اربعين</a:t>
            </a:r>
          </a:p>
        </p:txBody>
      </p:sp>
      <p:sp>
        <p:nvSpPr>
          <p:cNvPr id="12" name="TextBox 11">
            <a:extLst>
              <a:ext uri="{FF2B5EF4-FFF2-40B4-BE49-F238E27FC236}">
                <a16:creationId xmlns:a16="http://schemas.microsoft.com/office/drawing/2014/main" id="{1BE29220-8368-0C85-B81C-FFC0AC094D33}"/>
              </a:ext>
            </a:extLst>
          </p:cNvPr>
          <p:cNvSpPr txBox="1"/>
          <p:nvPr/>
        </p:nvSpPr>
        <p:spPr>
          <a:xfrm>
            <a:off x="493329" y="3259701"/>
            <a:ext cx="5104785" cy="1765099"/>
          </a:xfrm>
          <a:prstGeom prst="rect">
            <a:avLst/>
          </a:prstGeom>
          <a:noFill/>
        </p:spPr>
        <p:txBody>
          <a:bodyPr wrap="square">
            <a:spAutoFit/>
          </a:bodyPr>
          <a:lstStyle/>
          <a:p>
            <a:pPr algn="ctr">
              <a:lnSpc>
                <a:spcPct val="150000"/>
              </a:lnSpc>
              <a:spcAft>
                <a:spcPts val="900"/>
              </a:spcAft>
              <a:defRPr/>
            </a:pPr>
            <a:r>
              <a:rPr lang="ur-PK" sz="1800" dirty="0">
                <a:solidFill>
                  <a:srgbClr val="F4E1C4"/>
                </a:solidFill>
                <a:latin typeface="Abbas" panose="02000000000000000000" pitchFamily="2" charset="-78"/>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lang="en-CA" sz="1800" dirty="0">
              <a:solidFill>
                <a:srgbClr val="F4E1C4"/>
              </a:solidFill>
              <a:latin typeface="Abbas" panose="02000000000000000000" pitchFamily="2" charset="-78"/>
              <a:cs typeface="Abbas" panose="02000000000000000000" pitchFamily="2" charset="-78"/>
            </a:endParaRPr>
          </a:p>
          <a:p>
            <a:pPr algn="ctr">
              <a:lnSpc>
                <a:spcPct val="114000"/>
              </a:lnSpc>
              <a:defRPr/>
            </a:pPr>
            <a:r>
              <a:rPr lang="en-US" sz="1050" i="1" dirty="0">
                <a:solidFill>
                  <a:srgbClr val="F4E1C4"/>
                </a:solidFill>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lang="en-CA" sz="900" i="1" dirty="0">
              <a:solidFill>
                <a:srgbClr val="F4E1C4"/>
              </a:solidFill>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6087044" y="4130660"/>
            <a:ext cx="2496588" cy="609398"/>
          </a:xfrm>
          <a:prstGeom prst="rect">
            <a:avLst/>
          </a:prstGeom>
          <a:noFill/>
        </p:spPr>
        <p:txBody>
          <a:bodyPr wrap="square">
            <a:spAutoFit/>
          </a:bodyPr>
          <a:lstStyle/>
          <a:p>
            <a:pPr algn="ctr">
              <a:lnSpc>
                <a:spcPct val="150000"/>
              </a:lnSpc>
              <a:defRPr/>
            </a:pPr>
            <a:r>
              <a:rPr lang="ur-PK" sz="1500" dirty="0" err="1">
                <a:solidFill>
                  <a:srgbClr val="F4E1C4"/>
                </a:solidFill>
                <a:latin typeface="Abbas" panose="02000000000000000000" pitchFamily="2" charset="-78"/>
                <a:cs typeface="Abbas" panose="02000000000000000000" pitchFamily="2" charset="-78"/>
              </a:rPr>
              <a:t>إِنَّهُمْ</a:t>
            </a:r>
            <a:r>
              <a:rPr lang="ur-PK" sz="1500" dirty="0">
                <a:solidFill>
                  <a:srgbClr val="F4E1C4"/>
                </a:solidFill>
                <a:latin typeface="Abbas" panose="02000000000000000000" pitchFamily="2" charset="-78"/>
                <a:cs typeface="Abbas" panose="02000000000000000000" pitchFamily="2" charset="-78"/>
              </a:rPr>
              <a:t> </a:t>
            </a:r>
            <a:r>
              <a:rPr lang="ur-PK" sz="1500" dirty="0" err="1">
                <a:solidFill>
                  <a:srgbClr val="F4E1C4"/>
                </a:solidFill>
                <a:latin typeface="Abbas" panose="02000000000000000000" pitchFamily="2" charset="-78"/>
                <a:cs typeface="Abbas" panose="02000000000000000000" pitchFamily="2" charset="-78"/>
              </a:rPr>
              <a:t>يَرَوْنَهُ</a:t>
            </a:r>
            <a:r>
              <a:rPr lang="ur-PK" sz="1500" dirty="0">
                <a:solidFill>
                  <a:srgbClr val="F4E1C4"/>
                </a:solidFill>
                <a:latin typeface="Abbas" panose="02000000000000000000" pitchFamily="2" charset="-78"/>
                <a:cs typeface="Abbas" panose="02000000000000000000" pitchFamily="2" charset="-78"/>
              </a:rPr>
              <a:t> </a:t>
            </a:r>
            <a:r>
              <a:rPr lang="ur-PK" sz="1500" dirty="0" err="1">
                <a:solidFill>
                  <a:srgbClr val="F4E1C4"/>
                </a:solidFill>
                <a:latin typeface="Abbas" panose="02000000000000000000" pitchFamily="2" charset="-78"/>
                <a:cs typeface="Abbas" panose="02000000000000000000" pitchFamily="2" charset="-78"/>
              </a:rPr>
              <a:t>بَعِيداً</a:t>
            </a:r>
            <a:r>
              <a:rPr lang="ur-PK" sz="1500" dirty="0">
                <a:solidFill>
                  <a:srgbClr val="F4E1C4"/>
                </a:solidFill>
                <a:latin typeface="Abbas" panose="02000000000000000000" pitchFamily="2" charset="-78"/>
                <a:cs typeface="Abbas" panose="02000000000000000000" pitchFamily="2" charset="-78"/>
              </a:rPr>
              <a:t> </a:t>
            </a:r>
            <a:r>
              <a:rPr lang="ur-PK" sz="1500" dirty="0" err="1">
                <a:solidFill>
                  <a:srgbClr val="F4E1C4"/>
                </a:solidFill>
                <a:latin typeface="Abbas" panose="02000000000000000000" pitchFamily="2" charset="-78"/>
                <a:cs typeface="Abbas" panose="02000000000000000000" pitchFamily="2" charset="-78"/>
              </a:rPr>
              <a:t>وَنَرَاهُ</a:t>
            </a:r>
            <a:r>
              <a:rPr lang="ur-PK" sz="1500" dirty="0">
                <a:solidFill>
                  <a:srgbClr val="F4E1C4"/>
                </a:solidFill>
                <a:latin typeface="Abbas" panose="02000000000000000000" pitchFamily="2" charset="-78"/>
                <a:cs typeface="Abbas" panose="02000000000000000000" pitchFamily="2" charset="-78"/>
              </a:rPr>
              <a:t> </a:t>
            </a:r>
            <a:r>
              <a:rPr lang="ur-PK" sz="1500" dirty="0" err="1">
                <a:solidFill>
                  <a:srgbClr val="F4E1C4"/>
                </a:solidFill>
                <a:latin typeface="Abbas" panose="02000000000000000000" pitchFamily="2" charset="-78"/>
                <a:cs typeface="Abbas" panose="02000000000000000000" pitchFamily="2" charset="-78"/>
              </a:rPr>
              <a:t>قَرِيباً</a:t>
            </a:r>
            <a:endParaRPr lang="en-CA" sz="1500" dirty="0">
              <a:solidFill>
                <a:srgbClr val="F4E1C4"/>
              </a:solidFill>
              <a:latin typeface="Abbas" panose="02000000000000000000" pitchFamily="2" charset="-78"/>
              <a:cs typeface="Abbas" panose="02000000000000000000" pitchFamily="2" charset="-78"/>
            </a:endParaRPr>
          </a:p>
          <a:p>
            <a:pPr algn="ctr">
              <a:lnSpc>
                <a:spcPct val="150000"/>
              </a:lnSpc>
              <a:defRPr/>
            </a:pPr>
            <a:r>
              <a:rPr lang="en-CA" sz="825" i="1" dirty="0">
                <a:solidFill>
                  <a:srgbClr val="F4E1C4"/>
                </a:solidFill>
                <a:latin typeface="Calibri" panose="020F0502020204030204" pitchFamily="34" charset="0"/>
                <a:ea typeface="Calibri" panose="020F0502020204030204" pitchFamily="34" charset="0"/>
                <a:cs typeface="Calibri" panose="020F0502020204030204" pitchFamily="34" charset="0"/>
              </a:rPr>
              <a:t>“</a:t>
            </a:r>
            <a:r>
              <a:rPr lang="en-US" sz="825" i="1" dirty="0">
                <a:solidFill>
                  <a:srgbClr val="F4E1C4"/>
                </a:solidFill>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lang="en-CA" sz="900" i="1" dirty="0">
              <a:solidFill>
                <a:srgbClr val="F4E1C4"/>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907321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7C10837-321D-CD01-F6AF-B6E9BEAEE88A}"/>
              </a:ext>
            </a:extLst>
          </p:cNvPr>
          <p:cNvSpPr>
            <a:spLocks noGrp="1"/>
          </p:cNvSpPr>
          <p:nvPr>
            <p:ph type="title"/>
          </p:nvPr>
        </p:nvSpPr>
        <p:spPr>
          <a:xfrm>
            <a:off x="0" y="914399"/>
            <a:ext cx="9144000" cy="857250"/>
          </a:xfrm>
        </p:spPr>
        <p:txBody>
          <a:bodyPr/>
          <a:lstStyle/>
          <a:p>
            <a:r>
              <a:rPr lang="ar-SA" dirty="0"/>
              <a:t>وَجَعَلْتَهُ سَيِّداً مِنَ السَّادَةِ،</a:t>
            </a:r>
            <a:br>
              <a:rPr lang="en-US" dirty="0"/>
            </a:br>
            <a:r>
              <a:rPr lang="ar-SA" dirty="0"/>
              <a:t>وَقَائِداً مِنَ الْقَادَةِ،</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made him one of the chiefs,</a:t>
            </a:r>
            <a:br>
              <a:rPr lang="en-US" dirty="0"/>
            </a:br>
            <a:r>
              <a:rPr lang="en-US" dirty="0"/>
              <a:t>one of the leaders,</a:t>
            </a:r>
          </a:p>
        </p:txBody>
      </p:sp>
    </p:spTree>
    <p:extLst>
      <p:ext uri="{BB962C8B-B14F-4D97-AF65-F5344CB8AC3E}">
        <p14:creationId xmlns:p14="http://schemas.microsoft.com/office/powerpoint/2010/main" val="27191669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F30868-5A69-BD26-B934-7809097C2C99}"/>
              </a:ext>
            </a:extLst>
          </p:cNvPr>
          <p:cNvSpPr>
            <a:spLocks noGrp="1"/>
          </p:cNvSpPr>
          <p:nvPr>
            <p:ph type="title"/>
          </p:nvPr>
        </p:nvSpPr>
        <p:spPr>
          <a:xfrm>
            <a:off x="0" y="914399"/>
            <a:ext cx="9144000" cy="857250"/>
          </a:xfrm>
        </p:spPr>
        <p:txBody>
          <a:bodyPr/>
          <a:lstStyle/>
          <a:p>
            <a:r>
              <a:rPr lang="ar-SA" dirty="0"/>
              <a:t>وَذَائِداً مِنَ الذَّادَةِ،</a:t>
            </a:r>
            <a:br>
              <a:rPr lang="en-US" dirty="0"/>
            </a:br>
            <a:r>
              <a:rPr lang="ar-SA" dirty="0"/>
              <a:t>وَأَعْطَيْتَهُ مَوَارِيثَ الْأَنْبِيَاءِ،</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and one of the defenders (of Your religion),</a:t>
            </a:r>
            <a:br>
              <a:rPr lang="en-US" dirty="0"/>
            </a:br>
            <a:r>
              <a:rPr lang="en-US" dirty="0"/>
              <a:t>gave him the inheritances of the Prophets,</a:t>
            </a:r>
          </a:p>
        </p:txBody>
      </p:sp>
    </p:spTree>
    <p:extLst>
      <p:ext uri="{BB962C8B-B14F-4D97-AF65-F5344CB8AC3E}">
        <p14:creationId xmlns:p14="http://schemas.microsoft.com/office/powerpoint/2010/main" val="32342476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A17347-00D1-9CF5-CF6A-64E4E9F4A02E}"/>
              </a:ext>
            </a:extLst>
          </p:cNvPr>
          <p:cNvSpPr>
            <a:spLocks noGrp="1"/>
          </p:cNvSpPr>
          <p:nvPr>
            <p:ph type="title"/>
          </p:nvPr>
        </p:nvSpPr>
        <p:spPr>
          <a:xfrm>
            <a:off x="0" y="914399"/>
            <a:ext cx="9144000" cy="857250"/>
          </a:xfrm>
        </p:spPr>
        <p:txBody>
          <a:bodyPr/>
          <a:lstStyle/>
          <a:p>
            <a:r>
              <a:rPr lang="ar-SA" dirty="0"/>
              <a:t>وَجَعَلْتَهُ حُجَّةً عَلَى خَلْقِكَ مِنَ الْأَوْصِيَاءِ،</a:t>
            </a:r>
            <a:br>
              <a:rPr lang="en-US" dirty="0"/>
            </a:br>
            <a:r>
              <a:rPr lang="ar-SA" dirty="0"/>
              <a:t>فَأَعْذَرَ فِي الدُّعَاءِ،</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457854" y="3371851"/>
            <a:ext cx="6228292" cy="1428750"/>
          </a:xfrm>
        </p:spPr>
        <p:txBody>
          <a:bodyPr>
            <a:normAutofit/>
          </a:bodyPr>
          <a:lstStyle/>
          <a:p>
            <a:r>
              <a:rPr lang="en-US" dirty="0"/>
              <a:t>and chose him as argument against Your created beings and one of the Prophets’ successors.</a:t>
            </a:r>
            <a:br>
              <a:rPr lang="en-US" dirty="0"/>
            </a:br>
            <a:r>
              <a:rPr lang="en-US" dirty="0"/>
              <a:t>So, he called to you flawlessly,</a:t>
            </a:r>
          </a:p>
        </p:txBody>
      </p:sp>
    </p:spTree>
    <p:extLst>
      <p:ext uri="{BB962C8B-B14F-4D97-AF65-F5344CB8AC3E}">
        <p14:creationId xmlns:p14="http://schemas.microsoft.com/office/powerpoint/2010/main" val="39391635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5F673D-7ABC-ED9E-04A2-95FEE112557A}"/>
              </a:ext>
            </a:extLst>
          </p:cNvPr>
          <p:cNvSpPr>
            <a:spLocks noGrp="1"/>
          </p:cNvSpPr>
          <p:nvPr>
            <p:ph type="title"/>
          </p:nvPr>
        </p:nvSpPr>
        <p:spPr>
          <a:xfrm>
            <a:off x="0" y="914399"/>
            <a:ext cx="9144000" cy="857250"/>
          </a:xfrm>
        </p:spPr>
        <p:txBody>
          <a:bodyPr/>
          <a:lstStyle/>
          <a:p>
            <a:r>
              <a:rPr lang="ar-SA" dirty="0"/>
              <a:t>وَمَنَحَ النُّصْحَ،</a:t>
            </a:r>
            <a:br>
              <a:rPr lang="en-US" dirty="0"/>
            </a:br>
            <a:r>
              <a:rPr lang="ar-SA" dirty="0"/>
              <a:t>وَبَذَلَ مُهْجَتَهُ فِيكَ،</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gave advices,</a:t>
            </a:r>
            <a:br>
              <a:rPr lang="en-US" dirty="0"/>
            </a:br>
            <a:r>
              <a:rPr lang="en-US" dirty="0"/>
              <a:t>and sacrificed his soul for You,</a:t>
            </a:r>
          </a:p>
        </p:txBody>
      </p:sp>
    </p:spTree>
    <p:extLst>
      <p:ext uri="{BB962C8B-B14F-4D97-AF65-F5344CB8AC3E}">
        <p14:creationId xmlns:p14="http://schemas.microsoft.com/office/powerpoint/2010/main" val="1117142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170741-A445-FC53-2942-108F8B2021E7}"/>
              </a:ext>
            </a:extLst>
          </p:cNvPr>
          <p:cNvSpPr>
            <a:spLocks noGrp="1"/>
          </p:cNvSpPr>
          <p:nvPr>
            <p:ph type="title"/>
          </p:nvPr>
        </p:nvSpPr>
        <p:spPr>
          <a:xfrm>
            <a:off x="0" y="914399"/>
            <a:ext cx="9144000" cy="857250"/>
          </a:xfrm>
        </p:spPr>
        <p:txBody>
          <a:bodyPr/>
          <a:lstStyle/>
          <a:p>
            <a:r>
              <a:rPr lang="ar-SA" dirty="0"/>
              <a:t>لِيَسْتَنْقِذَ عِبَادَكَ مِنَ الْجَهَالَةِ،</a:t>
            </a:r>
            <a:br>
              <a:rPr lang="en-US" dirty="0"/>
            </a:br>
            <a:r>
              <a:rPr lang="ar-SA" dirty="0"/>
              <a:t>وَحَيْرَةِ الضَّلَالَةِ،</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to save Your servants from ignorance</a:t>
            </a:r>
            <a:br>
              <a:rPr lang="en-US" dirty="0"/>
            </a:br>
            <a:r>
              <a:rPr lang="en-US" dirty="0"/>
              <a:t>and perplexity of straying off.</a:t>
            </a:r>
          </a:p>
        </p:txBody>
      </p:sp>
    </p:spTree>
    <p:extLst>
      <p:ext uri="{BB962C8B-B14F-4D97-AF65-F5344CB8AC3E}">
        <p14:creationId xmlns:p14="http://schemas.microsoft.com/office/powerpoint/2010/main" val="28331918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92F37B-42CA-A139-E336-1DEB5BC71CB9}"/>
              </a:ext>
            </a:extLst>
          </p:cNvPr>
          <p:cNvSpPr>
            <a:spLocks noGrp="1"/>
          </p:cNvSpPr>
          <p:nvPr>
            <p:ph type="title"/>
          </p:nvPr>
        </p:nvSpPr>
        <p:spPr>
          <a:xfrm>
            <a:off x="0" y="914399"/>
            <a:ext cx="9144000" cy="857250"/>
          </a:xfrm>
        </p:spPr>
        <p:txBody>
          <a:bodyPr/>
          <a:lstStyle/>
          <a:p>
            <a:r>
              <a:rPr lang="ar-SA" dirty="0"/>
              <a:t>وَقَدْ تَوَازَرَ عَلَيْهِ مَنْ غَرَّتْهُ الدُّنْيَا،</a:t>
            </a:r>
            <a:br>
              <a:rPr lang="en-US" dirty="0"/>
            </a:br>
            <a:r>
              <a:rPr lang="ar-SA" dirty="0"/>
              <a:t>وَبَاعَ حَظَّهُ بِالْأَرْذَلِ الْأَدْنَى،</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302067" y="3371851"/>
            <a:ext cx="6539865" cy="1428750"/>
          </a:xfrm>
        </p:spPr>
        <p:txBody>
          <a:bodyPr>
            <a:normAutofit/>
          </a:bodyPr>
          <a:lstStyle/>
          <a:p>
            <a:r>
              <a:rPr lang="en-US" dirty="0"/>
              <a:t>Yet, those who were seduced by this worldly life,</a:t>
            </a:r>
          </a:p>
          <a:p>
            <a:r>
              <a:rPr lang="en-US" dirty="0"/>
              <a:t>who sold their share (of reward) with the lowliest and meanest,</a:t>
            </a:r>
          </a:p>
        </p:txBody>
      </p:sp>
    </p:spTree>
    <p:extLst>
      <p:ext uri="{BB962C8B-B14F-4D97-AF65-F5344CB8AC3E}">
        <p14:creationId xmlns:p14="http://schemas.microsoft.com/office/powerpoint/2010/main" val="27737437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17DFD41-9ADD-0198-81FC-D99FFEF8577E}"/>
              </a:ext>
            </a:extLst>
          </p:cNvPr>
          <p:cNvSpPr>
            <a:spLocks noGrp="1"/>
          </p:cNvSpPr>
          <p:nvPr>
            <p:ph type="title"/>
          </p:nvPr>
        </p:nvSpPr>
        <p:spPr>
          <a:xfrm>
            <a:off x="0" y="914399"/>
            <a:ext cx="9144000" cy="857250"/>
          </a:xfrm>
        </p:spPr>
        <p:txBody>
          <a:bodyPr/>
          <a:lstStyle/>
          <a:p>
            <a:r>
              <a:rPr lang="ar-SA" dirty="0"/>
              <a:t>وَشَرَى آخِرَتَهُ بِالثَّمَنِ </a:t>
            </a:r>
            <a:r>
              <a:rPr lang="ar-SA" dirty="0" err="1"/>
              <a:t>الْأَوْكَسِ</a:t>
            </a:r>
            <a:r>
              <a:rPr lang="ar-SA" dirty="0"/>
              <a:t>،</a:t>
            </a:r>
            <a:br>
              <a:rPr lang="en-US" dirty="0"/>
            </a:br>
            <a:r>
              <a:rPr lang="ar-SA" dirty="0"/>
              <a:t>وَتَغَطْرَسَ وَتَرَدَّى فِي هَوَاهُ،</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491721" y="3371851"/>
            <a:ext cx="6160558" cy="1428750"/>
          </a:xfrm>
        </p:spPr>
        <p:txBody>
          <a:bodyPr>
            <a:normAutofit/>
          </a:bodyPr>
          <a:lstStyle/>
          <a:p>
            <a:r>
              <a:rPr lang="en-US" dirty="0"/>
              <a:t>retailed their Hereafter with the cheapest price,</a:t>
            </a:r>
            <a:br>
              <a:rPr lang="en-US" dirty="0"/>
            </a:br>
            <a:r>
              <a:rPr lang="en-US" dirty="0"/>
              <a:t>acted haughtily, perished because of following their desires,</a:t>
            </a:r>
          </a:p>
        </p:txBody>
      </p:sp>
    </p:spTree>
    <p:extLst>
      <p:ext uri="{BB962C8B-B14F-4D97-AF65-F5344CB8AC3E}">
        <p14:creationId xmlns:p14="http://schemas.microsoft.com/office/powerpoint/2010/main" val="9468651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4D411E-0ABC-8014-AF5C-53FA7FDCDEFF}"/>
              </a:ext>
            </a:extLst>
          </p:cNvPr>
          <p:cNvSpPr>
            <a:spLocks noGrp="1"/>
          </p:cNvSpPr>
          <p:nvPr>
            <p:ph type="title"/>
          </p:nvPr>
        </p:nvSpPr>
        <p:spPr>
          <a:xfrm>
            <a:off x="0" y="914399"/>
            <a:ext cx="9144000" cy="857250"/>
          </a:xfrm>
        </p:spPr>
        <p:txBody>
          <a:bodyPr/>
          <a:lstStyle/>
          <a:p>
            <a:r>
              <a:rPr lang="en-US" dirty="0"/>
              <a:t> </a:t>
            </a:r>
            <a:r>
              <a:rPr lang="ar-SA" dirty="0"/>
              <a:t>وَأَسْخَطَكَ</a:t>
            </a:r>
            <a:r>
              <a:rPr lang="en-US" dirty="0"/>
              <a:t> </a:t>
            </a:r>
            <a:r>
              <a:rPr lang="ar-SA" dirty="0"/>
              <a:t>وَأَسْخَطَ نَبِيَّكَ،</a:t>
            </a:r>
            <a:br>
              <a:rPr lang="en-US" dirty="0"/>
            </a:br>
            <a:r>
              <a:rPr lang="ar-SA" dirty="0"/>
              <a:t>وَأَطَاعَ مِنْ عِبَادِكَ أَهْلَ الشِّقَاقِ وَالنِّفَاقِ،</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brought to themselves Your wrath and the wrath of Your Prophet,</a:t>
            </a:r>
            <a:br>
              <a:rPr lang="en-US" dirty="0"/>
            </a:br>
            <a:r>
              <a:rPr lang="en-US" dirty="0"/>
              <a:t>and obeyed the dissident and hypocritical servants of You</a:t>
            </a:r>
          </a:p>
        </p:txBody>
      </p:sp>
    </p:spTree>
    <p:extLst>
      <p:ext uri="{BB962C8B-B14F-4D97-AF65-F5344CB8AC3E}">
        <p14:creationId xmlns:p14="http://schemas.microsoft.com/office/powerpoint/2010/main" val="31226931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CF3C8A-923E-D23A-B043-82C117DDA831}"/>
              </a:ext>
            </a:extLst>
          </p:cNvPr>
          <p:cNvSpPr>
            <a:spLocks noGrp="1"/>
          </p:cNvSpPr>
          <p:nvPr>
            <p:ph type="title"/>
          </p:nvPr>
        </p:nvSpPr>
        <p:spPr>
          <a:xfrm>
            <a:off x="0" y="914399"/>
            <a:ext cx="9144000" cy="857250"/>
          </a:xfrm>
        </p:spPr>
        <p:txBody>
          <a:bodyPr/>
          <a:lstStyle/>
          <a:p>
            <a:r>
              <a:rPr lang="ar-SA" dirty="0"/>
              <a:t>وَحَمَلَةَ الْأَوْزَارِ، </a:t>
            </a:r>
            <a:br>
              <a:rPr lang="en-US" dirty="0"/>
            </a:br>
            <a:r>
              <a:rPr lang="ar-SA" dirty="0"/>
              <a:t>الْمُسْتَوْجِبِينَ النَّارَ،</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and the bearers of the burdens (of sins) </a:t>
            </a:r>
          </a:p>
          <a:p>
            <a:r>
              <a:rPr lang="en-US" dirty="0"/>
              <a:t>who deserve Hellfire</a:t>
            </a:r>
          </a:p>
        </p:txBody>
      </p:sp>
    </p:spTree>
    <p:extLst>
      <p:ext uri="{BB962C8B-B14F-4D97-AF65-F5344CB8AC3E}">
        <p14:creationId xmlns:p14="http://schemas.microsoft.com/office/powerpoint/2010/main" val="39628979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CD8879-AC7D-AEF7-5D7F-8A272DB51B35}"/>
              </a:ext>
            </a:extLst>
          </p:cNvPr>
          <p:cNvSpPr>
            <a:spLocks noGrp="1"/>
          </p:cNvSpPr>
          <p:nvPr>
            <p:ph type="title"/>
          </p:nvPr>
        </p:nvSpPr>
        <p:spPr>
          <a:xfrm>
            <a:off x="0" y="914399"/>
            <a:ext cx="9144000" cy="857250"/>
          </a:xfrm>
        </p:spPr>
        <p:txBody>
          <a:bodyPr/>
          <a:lstStyle/>
          <a:p>
            <a:r>
              <a:rPr lang="ar-SA" dirty="0"/>
              <a:t>فَجَاهَدَهُمْ فِيكَ صَابِراً مُحْتَسِباً، </a:t>
            </a:r>
            <a:br>
              <a:rPr lang="en-US" dirty="0"/>
            </a:br>
            <a:r>
              <a:rPr lang="ar-SA" dirty="0"/>
              <a:t>حَتَّى سُفِكَ فِي طَاعَتِكَ دَمُهُ،</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973561" y="3371851"/>
            <a:ext cx="7196878" cy="1428750"/>
          </a:xfrm>
        </p:spPr>
        <p:txBody>
          <a:bodyPr>
            <a:normAutofit/>
          </a:bodyPr>
          <a:lstStyle/>
          <a:p>
            <a:r>
              <a:rPr lang="en-US" dirty="0"/>
              <a:t>However, he fought against them painstakingly with steadfastness, expecting Your reward, until his blood was shed on account of his obedience to You</a:t>
            </a:r>
          </a:p>
        </p:txBody>
      </p:sp>
    </p:spTree>
    <p:extLst>
      <p:ext uri="{BB962C8B-B14F-4D97-AF65-F5344CB8AC3E}">
        <p14:creationId xmlns:p14="http://schemas.microsoft.com/office/powerpoint/2010/main" val="33202695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914399"/>
            <a:ext cx="9144000" cy="85725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1628775" y="3371851"/>
            <a:ext cx="5886450" cy="142875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492398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778575-BD46-2476-5ABF-741420E93090}"/>
              </a:ext>
            </a:extLst>
          </p:cNvPr>
          <p:cNvSpPr>
            <a:spLocks noGrp="1"/>
          </p:cNvSpPr>
          <p:nvPr>
            <p:ph type="title"/>
          </p:nvPr>
        </p:nvSpPr>
        <p:spPr>
          <a:xfrm>
            <a:off x="0" y="914399"/>
            <a:ext cx="9144000" cy="857250"/>
          </a:xfrm>
        </p:spPr>
        <p:txBody>
          <a:bodyPr/>
          <a:lstStyle/>
          <a:p>
            <a:r>
              <a:rPr lang="ar-SA" dirty="0"/>
              <a:t>وَاسْتُبِيحَ حَرِيمُهُ،</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and his women were violated.</a:t>
            </a:r>
          </a:p>
        </p:txBody>
      </p:sp>
    </p:spTree>
    <p:extLst>
      <p:ext uri="{BB962C8B-B14F-4D97-AF65-F5344CB8AC3E}">
        <p14:creationId xmlns:p14="http://schemas.microsoft.com/office/powerpoint/2010/main" val="14723933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946BF2-EF91-FCF8-4B65-A1EDC1F77625}"/>
              </a:ext>
            </a:extLst>
          </p:cNvPr>
          <p:cNvSpPr>
            <a:spLocks noGrp="1"/>
          </p:cNvSpPr>
          <p:nvPr>
            <p:ph type="title"/>
          </p:nvPr>
        </p:nvSpPr>
        <p:spPr>
          <a:xfrm>
            <a:off x="0" y="914399"/>
            <a:ext cx="9144000" cy="857250"/>
          </a:xfrm>
        </p:spPr>
        <p:txBody>
          <a:bodyPr/>
          <a:lstStyle/>
          <a:p>
            <a:r>
              <a:rPr lang="ar-SA" dirty="0"/>
              <a:t>اللَّهُمَّ فَالْعَنْهُمْ لَعْناً وَبِيلًا،</a:t>
            </a:r>
            <a:br>
              <a:rPr lang="en-US" dirty="0"/>
            </a:br>
            <a:r>
              <a:rPr lang="ar-SA" dirty="0"/>
              <a:t>وَعَذِّبْهُمْ عَذَاباً أَلِيماً،</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O Allah, pour heavy curses on them.</a:t>
            </a:r>
            <a:br>
              <a:rPr lang="en-US" dirty="0"/>
            </a:br>
            <a:r>
              <a:rPr lang="en-US" dirty="0"/>
              <a:t>and chastise them with painful chastisement.</a:t>
            </a:r>
          </a:p>
        </p:txBody>
      </p:sp>
    </p:spTree>
    <p:extLst>
      <p:ext uri="{BB962C8B-B14F-4D97-AF65-F5344CB8AC3E}">
        <p14:creationId xmlns:p14="http://schemas.microsoft.com/office/powerpoint/2010/main" val="17605406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33A12E-4AA6-FD47-2CB3-8DD75553975D}"/>
              </a:ext>
            </a:extLst>
          </p:cNvPr>
          <p:cNvSpPr>
            <a:spLocks noGrp="1"/>
          </p:cNvSpPr>
          <p:nvPr>
            <p:ph type="title"/>
          </p:nvPr>
        </p:nvSpPr>
        <p:spPr>
          <a:xfrm>
            <a:off x="0" y="914399"/>
            <a:ext cx="9144000" cy="857250"/>
          </a:xfrm>
        </p:spPr>
        <p:txBody>
          <a:bodyPr/>
          <a:lstStyle/>
          <a:p>
            <a:r>
              <a:rPr lang="ar-SA" dirty="0"/>
              <a:t>السَّلَامُ عَلَيْكَ يَا ابْنَ رَسُولِ اللَّهِ،</a:t>
            </a:r>
            <a:br>
              <a:rPr lang="en-US" dirty="0"/>
            </a:br>
            <a:r>
              <a:rPr lang="ar-SA" dirty="0"/>
              <a:t>السَّلَامُ عَلَيْكَ يَا ابْنَ سَيِّدِ الْأَوْصِيَاءِ،</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335934" y="3371851"/>
            <a:ext cx="6472132" cy="1428750"/>
          </a:xfrm>
        </p:spPr>
        <p:txBody>
          <a:bodyPr>
            <a:normAutofit/>
          </a:bodyPr>
          <a:lstStyle/>
          <a:p>
            <a:r>
              <a:rPr lang="en-US" dirty="0"/>
              <a:t>Peace be upon you, O son of Allah’s Messenger.</a:t>
            </a:r>
            <a:br>
              <a:rPr lang="en-US" dirty="0"/>
            </a:br>
            <a:r>
              <a:rPr lang="en-US" dirty="0"/>
              <a:t>Peace be upon you, O son of the chief of the Prophets’ successors.</a:t>
            </a:r>
          </a:p>
        </p:txBody>
      </p:sp>
    </p:spTree>
    <p:extLst>
      <p:ext uri="{BB962C8B-B14F-4D97-AF65-F5344CB8AC3E}">
        <p14:creationId xmlns:p14="http://schemas.microsoft.com/office/powerpoint/2010/main" val="26626688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DAED20-BFF6-708C-90F2-B6A58450E22F}"/>
              </a:ext>
            </a:extLst>
          </p:cNvPr>
          <p:cNvSpPr>
            <a:spLocks noGrp="1"/>
          </p:cNvSpPr>
          <p:nvPr>
            <p:ph type="title"/>
          </p:nvPr>
        </p:nvSpPr>
        <p:spPr>
          <a:xfrm>
            <a:off x="0" y="914399"/>
            <a:ext cx="9144000" cy="857250"/>
          </a:xfrm>
        </p:spPr>
        <p:txBody>
          <a:bodyPr/>
          <a:lstStyle/>
          <a:p>
            <a:r>
              <a:rPr lang="ar-SA" dirty="0"/>
              <a:t>أَشْهَدُ أَنَّكَ أَمِينُ اللَّهِ وَابْنُ أَمِينِهِ،</a:t>
            </a:r>
            <a:br>
              <a:rPr lang="en-US" dirty="0"/>
            </a:br>
            <a:r>
              <a:rPr lang="ar-SA" dirty="0"/>
              <a:t>عِشْتَ سَعِيداً وَمَضَيْتَ حَمِيداً،</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I bear witness that you are verily the trustee of Allah and the son of His trustee.</a:t>
            </a:r>
            <a:br>
              <a:rPr lang="en-US" dirty="0"/>
            </a:br>
            <a:r>
              <a:rPr lang="en-US" dirty="0"/>
              <a:t>You lived with happiness, passed away with praiseworthiness,</a:t>
            </a:r>
          </a:p>
        </p:txBody>
      </p:sp>
    </p:spTree>
    <p:extLst>
      <p:ext uri="{BB962C8B-B14F-4D97-AF65-F5344CB8AC3E}">
        <p14:creationId xmlns:p14="http://schemas.microsoft.com/office/powerpoint/2010/main" val="26438134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3B920D-2F2E-11A5-F453-787630378857}"/>
              </a:ext>
            </a:extLst>
          </p:cNvPr>
          <p:cNvSpPr>
            <a:spLocks noGrp="1"/>
          </p:cNvSpPr>
          <p:nvPr>
            <p:ph type="title"/>
          </p:nvPr>
        </p:nvSpPr>
        <p:spPr>
          <a:xfrm>
            <a:off x="0" y="914399"/>
            <a:ext cx="9144000" cy="857250"/>
          </a:xfrm>
        </p:spPr>
        <p:txBody>
          <a:bodyPr/>
          <a:lstStyle/>
          <a:p>
            <a:r>
              <a:rPr lang="ar-SA" dirty="0"/>
              <a:t>وَمُتَّ فَقِيداً،</a:t>
            </a:r>
            <a:br>
              <a:rPr lang="en-US" dirty="0"/>
            </a:br>
            <a:r>
              <a:rPr lang="ar-SA" dirty="0"/>
              <a:t>مَظْلُوماً شَهِيداً،</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and died missed, </a:t>
            </a:r>
          </a:p>
          <a:p>
            <a:r>
              <a:rPr lang="en-US" dirty="0"/>
              <a:t>wronged, and martyred.</a:t>
            </a:r>
          </a:p>
        </p:txBody>
      </p:sp>
    </p:spTree>
    <p:extLst>
      <p:ext uri="{BB962C8B-B14F-4D97-AF65-F5344CB8AC3E}">
        <p14:creationId xmlns:p14="http://schemas.microsoft.com/office/powerpoint/2010/main" val="37521240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CB7D27-4224-DE70-CFF6-D371BDD45373}"/>
              </a:ext>
            </a:extLst>
          </p:cNvPr>
          <p:cNvSpPr>
            <a:spLocks noGrp="1"/>
          </p:cNvSpPr>
          <p:nvPr>
            <p:ph type="title"/>
          </p:nvPr>
        </p:nvSpPr>
        <p:spPr>
          <a:xfrm>
            <a:off x="0" y="914399"/>
            <a:ext cx="9144000" cy="857250"/>
          </a:xfrm>
        </p:spPr>
        <p:txBody>
          <a:bodyPr/>
          <a:lstStyle/>
          <a:p>
            <a:r>
              <a:rPr lang="ar-SA" dirty="0"/>
              <a:t>وَأَشْهَدُ أَنَّ اللَّهَ مُنْجِزٌ مَا وَعَدَكَ،</a:t>
            </a:r>
            <a:br>
              <a:rPr lang="en-US" dirty="0"/>
            </a:br>
            <a:r>
              <a:rPr lang="ar-SA" dirty="0"/>
              <a:t>وَمُهْلِكٌ مَنْ خَذَلَكَ،</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I also bear witness that Allah shall inevitably fulfill His promise to You,</a:t>
            </a:r>
            <a:br>
              <a:rPr lang="en-US" dirty="0"/>
            </a:br>
            <a:r>
              <a:rPr lang="en-US" dirty="0"/>
              <a:t>exterminate those who disappointed you,</a:t>
            </a:r>
          </a:p>
        </p:txBody>
      </p:sp>
    </p:spTree>
    <p:extLst>
      <p:ext uri="{BB962C8B-B14F-4D97-AF65-F5344CB8AC3E}">
        <p14:creationId xmlns:p14="http://schemas.microsoft.com/office/powerpoint/2010/main" val="4566004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FADDB4-BA55-FD78-B9E0-DECE90FB3050}"/>
              </a:ext>
            </a:extLst>
          </p:cNvPr>
          <p:cNvSpPr>
            <a:spLocks noGrp="1"/>
          </p:cNvSpPr>
          <p:nvPr>
            <p:ph type="title"/>
          </p:nvPr>
        </p:nvSpPr>
        <p:spPr>
          <a:xfrm>
            <a:off x="0" y="914399"/>
            <a:ext cx="9144000" cy="857250"/>
          </a:xfrm>
        </p:spPr>
        <p:txBody>
          <a:bodyPr/>
          <a:lstStyle/>
          <a:p>
            <a:r>
              <a:rPr lang="ar-SA" dirty="0"/>
              <a:t>وَمُعَذِّبٌ مَنْ قَتَلَكَ</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and chastise those who slew you.</a:t>
            </a:r>
          </a:p>
          <a:p>
            <a:endParaRPr lang="en-US" dirty="0"/>
          </a:p>
        </p:txBody>
      </p:sp>
    </p:spTree>
    <p:extLst>
      <p:ext uri="{BB962C8B-B14F-4D97-AF65-F5344CB8AC3E}">
        <p14:creationId xmlns:p14="http://schemas.microsoft.com/office/powerpoint/2010/main" val="16962644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2B5500-A7EB-CCAE-7E86-9D69912C0DC6}"/>
              </a:ext>
            </a:extLst>
          </p:cNvPr>
          <p:cNvSpPr>
            <a:spLocks noGrp="1"/>
          </p:cNvSpPr>
          <p:nvPr>
            <p:ph type="title"/>
          </p:nvPr>
        </p:nvSpPr>
        <p:spPr>
          <a:xfrm>
            <a:off x="0" y="914399"/>
            <a:ext cx="9144000" cy="857250"/>
          </a:xfrm>
        </p:spPr>
        <p:txBody>
          <a:bodyPr/>
          <a:lstStyle/>
          <a:p>
            <a:r>
              <a:rPr lang="ar-SA" dirty="0"/>
              <a:t>وَأَشْهَدُ أَنَّكَ وَفَيْتَ بِعَهْدِ اللَّهِ،</a:t>
            </a:r>
            <a:br>
              <a:rPr lang="en-US" dirty="0"/>
            </a:br>
            <a:r>
              <a:rPr lang="ar-SA" dirty="0"/>
              <a:t>وَجَاهَدْتَ فِي سَبِيلِهِ حَتَّى أَتَاكَ الْيَقِينُ،</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I also bear witness that you fulfilled your pledge to Allah</a:t>
            </a:r>
            <a:br>
              <a:rPr lang="en-US" dirty="0"/>
            </a:br>
            <a:r>
              <a:rPr lang="en-US" dirty="0"/>
              <a:t>and strove hard in His way until death came upon you.</a:t>
            </a:r>
          </a:p>
        </p:txBody>
      </p:sp>
    </p:spTree>
    <p:extLst>
      <p:ext uri="{BB962C8B-B14F-4D97-AF65-F5344CB8AC3E}">
        <p14:creationId xmlns:p14="http://schemas.microsoft.com/office/powerpoint/2010/main" val="24017846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414848-A1C4-C31D-33FD-77A3EF356149}"/>
              </a:ext>
            </a:extLst>
          </p:cNvPr>
          <p:cNvSpPr>
            <a:spLocks noGrp="1"/>
          </p:cNvSpPr>
          <p:nvPr>
            <p:ph type="title"/>
          </p:nvPr>
        </p:nvSpPr>
        <p:spPr>
          <a:xfrm>
            <a:off x="0" y="914399"/>
            <a:ext cx="9144000" cy="857250"/>
          </a:xfrm>
        </p:spPr>
        <p:txBody>
          <a:bodyPr/>
          <a:lstStyle/>
          <a:p>
            <a:r>
              <a:rPr lang="ar-SA" dirty="0"/>
              <a:t>فَلَعَنَ اللَّهُ مَنْ قَتَلَكَ،</a:t>
            </a:r>
            <a:br>
              <a:rPr lang="en-US" dirty="0"/>
            </a:br>
            <a:r>
              <a:rPr lang="ar-SA" dirty="0"/>
              <a:t>وَلَعَنَ اللَّهُ مَنْ ظَلَمَكَ،</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So, may Allah curse those who slew you.</a:t>
            </a:r>
            <a:br>
              <a:rPr lang="en-US" dirty="0"/>
            </a:br>
            <a:r>
              <a:rPr lang="en-US" dirty="0"/>
              <a:t>May Allah curse those who wronged you.</a:t>
            </a:r>
          </a:p>
        </p:txBody>
      </p:sp>
    </p:spTree>
    <p:extLst>
      <p:ext uri="{BB962C8B-B14F-4D97-AF65-F5344CB8AC3E}">
        <p14:creationId xmlns:p14="http://schemas.microsoft.com/office/powerpoint/2010/main" val="8862188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7EB46F-97CC-D2E8-765E-18010A266E88}"/>
              </a:ext>
            </a:extLst>
          </p:cNvPr>
          <p:cNvSpPr>
            <a:spLocks noGrp="1"/>
          </p:cNvSpPr>
          <p:nvPr>
            <p:ph type="title"/>
          </p:nvPr>
        </p:nvSpPr>
        <p:spPr>
          <a:xfrm>
            <a:off x="0" y="914399"/>
            <a:ext cx="9144000" cy="857250"/>
          </a:xfrm>
        </p:spPr>
        <p:txBody>
          <a:bodyPr/>
          <a:lstStyle/>
          <a:p>
            <a:r>
              <a:rPr lang="ar-SA" dirty="0"/>
              <a:t>وَلَعَنَ اللَّهُ أُمَّةً سَمِعَتْ،</a:t>
            </a:r>
            <a:br>
              <a:rPr lang="en-US" dirty="0"/>
            </a:br>
            <a:r>
              <a:rPr lang="ar-SA" dirty="0"/>
              <a:t>بِذَلِكَ فَرَضِيَتْ بِهِ،</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May Allah curse the people who, when informed about that, were pleased with it.</a:t>
            </a:r>
          </a:p>
        </p:txBody>
      </p:sp>
    </p:spTree>
    <p:extLst>
      <p:ext uri="{BB962C8B-B14F-4D97-AF65-F5344CB8AC3E}">
        <p14:creationId xmlns:p14="http://schemas.microsoft.com/office/powerpoint/2010/main" val="42839689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914399"/>
            <a:ext cx="9144000" cy="85725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1628775" y="3371851"/>
            <a:ext cx="5886450" cy="1428750"/>
          </a:xfrm>
        </p:spPr>
        <p:txBody>
          <a:bodyPr/>
          <a:lstStyle/>
          <a:p>
            <a:r>
              <a:rPr lang="en-US" dirty="0"/>
              <a:t>In the Name of Allah,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001AC4-5C6B-5EEE-D895-50D1C3B6D1B7}"/>
              </a:ext>
            </a:extLst>
          </p:cNvPr>
          <p:cNvSpPr>
            <a:spLocks noGrp="1"/>
          </p:cNvSpPr>
          <p:nvPr>
            <p:ph type="title"/>
          </p:nvPr>
        </p:nvSpPr>
        <p:spPr>
          <a:xfrm>
            <a:off x="0" y="914399"/>
            <a:ext cx="9144000" cy="857250"/>
          </a:xfrm>
        </p:spPr>
        <p:txBody>
          <a:bodyPr/>
          <a:lstStyle/>
          <a:p>
            <a:r>
              <a:rPr lang="ar-SA" dirty="0"/>
              <a:t>اللَّهُمَّ إِنِّي أُشْهِدُكَ أَنِّي وَلِيٌّ لِمَنْ وَالاهُ،</a:t>
            </a:r>
            <a:br>
              <a:rPr lang="en-US" dirty="0"/>
            </a:br>
            <a:r>
              <a:rPr lang="ar-SA" dirty="0"/>
              <a:t>وَعَدُوٌّ لِمَنْ عَادَاهُ،</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O Allah, I do ask You to witness for me that I am loyalist to those who are loyalists to him</a:t>
            </a:r>
            <a:br>
              <a:rPr lang="en-US" dirty="0"/>
            </a:br>
            <a:r>
              <a:rPr lang="en-US" dirty="0"/>
              <a:t>and enemy of those who are enemies of him.</a:t>
            </a:r>
          </a:p>
        </p:txBody>
      </p:sp>
    </p:spTree>
    <p:extLst>
      <p:ext uri="{BB962C8B-B14F-4D97-AF65-F5344CB8AC3E}">
        <p14:creationId xmlns:p14="http://schemas.microsoft.com/office/powerpoint/2010/main" val="24578891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C5CC4D-DF37-1091-DBAA-FDF6B6060BA5}"/>
              </a:ext>
            </a:extLst>
          </p:cNvPr>
          <p:cNvSpPr>
            <a:spLocks noGrp="1"/>
          </p:cNvSpPr>
          <p:nvPr>
            <p:ph type="title"/>
          </p:nvPr>
        </p:nvSpPr>
        <p:spPr>
          <a:xfrm>
            <a:off x="0" y="914399"/>
            <a:ext cx="9144000" cy="857250"/>
          </a:xfrm>
        </p:spPr>
        <p:txBody>
          <a:bodyPr/>
          <a:lstStyle/>
          <a:p>
            <a:r>
              <a:rPr lang="ar-SA" dirty="0"/>
              <a:t>بِأَبِي أَنْتَ وَأُمِّي يَا ابْنَ رَسُولِ اللَّهِ،</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May my father and mother be accepted as ransoms for you, O son of Allah’s Messenger.</a:t>
            </a:r>
          </a:p>
        </p:txBody>
      </p:sp>
    </p:spTree>
    <p:extLst>
      <p:ext uri="{BB962C8B-B14F-4D97-AF65-F5344CB8AC3E}">
        <p14:creationId xmlns:p14="http://schemas.microsoft.com/office/powerpoint/2010/main" val="14114469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0BB81F-78DB-688A-9262-CD572FDA0BEB}"/>
              </a:ext>
            </a:extLst>
          </p:cNvPr>
          <p:cNvSpPr>
            <a:spLocks noGrp="1"/>
          </p:cNvSpPr>
          <p:nvPr>
            <p:ph type="title"/>
          </p:nvPr>
        </p:nvSpPr>
        <p:spPr>
          <a:xfrm>
            <a:off x="0" y="914399"/>
            <a:ext cx="9144000" cy="857250"/>
          </a:xfrm>
        </p:spPr>
        <p:txBody>
          <a:bodyPr/>
          <a:lstStyle/>
          <a:p>
            <a:r>
              <a:rPr lang="ar-SA" dirty="0"/>
              <a:t>أَشْهَدُ أَنَّكَ كُنْتَ نُوراً</a:t>
            </a:r>
            <a:br>
              <a:rPr lang="ar-SA" dirty="0"/>
            </a:br>
            <a:r>
              <a:rPr lang="ar-SA" dirty="0"/>
              <a:t>فِي الْأَصْلَابِ الشَّامِخَةِ</a:t>
            </a:r>
            <a:r>
              <a:rPr lang="en-US" dirty="0"/>
              <a:t> </a:t>
            </a:r>
            <a:r>
              <a:rPr lang="ar-SA" dirty="0"/>
              <a:t>وَالْأَرْحَامِ </a:t>
            </a:r>
            <a:r>
              <a:rPr lang="ar-SA" dirty="0" err="1"/>
              <a:t>المُطَّاهَرَةِ</a:t>
            </a:r>
            <a:r>
              <a:rPr lang="ar-SA" dirty="0"/>
              <a:t>،</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I bear witness that you were light in the sublime loins and purified wombs</a:t>
            </a:r>
          </a:p>
        </p:txBody>
      </p:sp>
    </p:spTree>
    <p:extLst>
      <p:ext uri="{BB962C8B-B14F-4D97-AF65-F5344CB8AC3E}">
        <p14:creationId xmlns:p14="http://schemas.microsoft.com/office/powerpoint/2010/main" val="18706009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D84307-B559-5EA7-4039-F222EDA75F91}"/>
              </a:ext>
            </a:extLst>
          </p:cNvPr>
          <p:cNvSpPr>
            <a:spLocks noGrp="1"/>
          </p:cNvSpPr>
          <p:nvPr>
            <p:ph type="title"/>
          </p:nvPr>
        </p:nvSpPr>
        <p:spPr>
          <a:xfrm>
            <a:off x="0" y="914399"/>
            <a:ext cx="9144000" cy="857250"/>
          </a:xfrm>
        </p:spPr>
        <p:txBody>
          <a:bodyPr/>
          <a:lstStyle/>
          <a:p>
            <a:r>
              <a:rPr lang="ar-SA" dirty="0"/>
              <a:t>لَمْ تُنَجِّسْكَ الْجَاهِلِيَّةُ </a:t>
            </a:r>
            <a:r>
              <a:rPr lang="ar-SA" dirty="0" err="1"/>
              <a:t>بِأَنْجَاسِهَا</a:t>
            </a:r>
            <a:r>
              <a:rPr lang="ar-SA" dirty="0"/>
              <a:t>،</a:t>
            </a:r>
            <a:br>
              <a:rPr lang="en-US" dirty="0"/>
            </a:br>
            <a:r>
              <a:rPr lang="ar-SA" dirty="0"/>
              <a:t>وَلَمْ تُلْبِسْكَ الْمُدْلَهِمَّاتُ مِنْ ثِيَابِهَا،</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the impurities of the Ignorance Era could not object you to filth nor could its murky clothes dress you.</a:t>
            </a:r>
          </a:p>
        </p:txBody>
      </p:sp>
    </p:spTree>
    <p:extLst>
      <p:ext uri="{BB962C8B-B14F-4D97-AF65-F5344CB8AC3E}">
        <p14:creationId xmlns:p14="http://schemas.microsoft.com/office/powerpoint/2010/main" val="33747496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11F8FD-A176-F2FD-6C78-80BD660A2EED}"/>
              </a:ext>
            </a:extLst>
          </p:cNvPr>
          <p:cNvSpPr>
            <a:spLocks noGrp="1"/>
          </p:cNvSpPr>
          <p:nvPr>
            <p:ph type="title"/>
          </p:nvPr>
        </p:nvSpPr>
        <p:spPr>
          <a:xfrm>
            <a:off x="0" y="914399"/>
            <a:ext cx="9144000" cy="857250"/>
          </a:xfrm>
        </p:spPr>
        <p:txBody>
          <a:bodyPr/>
          <a:lstStyle/>
          <a:p>
            <a:r>
              <a:rPr lang="ar-SA" dirty="0"/>
              <a:t>وَأَشْهَدُ أَنَّكَ مِنْ دَعَائِمِ الدِّينِ،</a:t>
            </a:r>
            <a:br>
              <a:rPr lang="en-US" dirty="0"/>
            </a:br>
            <a:r>
              <a:rPr lang="ar-SA" dirty="0"/>
              <a:t>وَأَرْكَانِ الْمُسْلِمِينَ،</a:t>
            </a:r>
            <a:r>
              <a:rPr lang="en-US" dirty="0"/>
              <a:t> </a:t>
            </a:r>
            <a:r>
              <a:rPr lang="ar-SA" dirty="0"/>
              <a:t>وَ مَعْقِلِ الْمُؤْمِنِينَ،</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939694" y="3371851"/>
            <a:ext cx="7264612" cy="1428750"/>
          </a:xfrm>
        </p:spPr>
        <p:txBody>
          <a:bodyPr>
            <a:normAutofit/>
          </a:bodyPr>
          <a:lstStyle/>
          <a:p>
            <a:r>
              <a:rPr lang="en-US" dirty="0"/>
              <a:t>I also bear witness that you are one of the mainstays of the religion, the supports of Muslims, and the haven of the believers.</a:t>
            </a:r>
          </a:p>
        </p:txBody>
      </p:sp>
    </p:spTree>
    <p:extLst>
      <p:ext uri="{BB962C8B-B14F-4D97-AF65-F5344CB8AC3E}">
        <p14:creationId xmlns:p14="http://schemas.microsoft.com/office/powerpoint/2010/main" val="10502633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74283C-B347-EF7F-9FA8-EC5FA9FD2552}"/>
              </a:ext>
            </a:extLst>
          </p:cNvPr>
          <p:cNvSpPr>
            <a:spLocks noGrp="1"/>
          </p:cNvSpPr>
          <p:nvPr>
            <p:ph type="title"/>
          </p:nvPr>
        </p:nvSpPr>
        <p:spPr>
          <a:xfrm>
            <a:off x="0" y="914399"/>
            <a:ext cx="9144000" cy="857250"/>
          </a:xfrm>
        </p:spPr>
        <p:txBody>
          <a:bodyPr/>
          <a:lstStyle/>
          <a:p>
            <a:r>
              <a:rPr lang="ar-SA" dirty="0"/>
              <a:t>وَأَشْهَدُ أَنَّكَ الْإِمَامُ الْبَرُّ التَّقِيُّ الرَّضِيُّ،</a:t>
            </a:r>
            <a:br>
              <a:rPr lang="en-US" dirty="0"/>
            </a:br>
            <a:r>
              <a:rPr lang="ar-SA" dirty="0"/>
              <a:t>الزَّكِيُّ الْهَادِي الْمَهْدِيُّ،</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I also bear witness that you are the God-fearing, pious, pleased, immaculate, guide, and well-guided Imam.</a:t>
            </a:r>
          </a:p>
        </p:txBody>
      </p:sp>
    </p:spTree>
    <p:extLst>
      <p:ext uri="{BB962C8B-B14F-4D97-AF65-F5344CB8AC3E}">
        <p14:creationId xmlns:p14="http://schemas.microsoft.com/office/powerpoint/2010/main" val="28519972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A7013F-28B0-3DF1-3EE9-EEAA8B1FB71D}"/>
              </a:ext>
            </a:extLst>
          </p:cNvPr>
          <p:cNvSpPr>
            <a:spLocks noGrp="1"/>
          </p:cNvSpPr>
          <p:nvPr>
            <p:ph type="title"/>
          </p:nvPr>
        </p:nvSpPr>
        <p:spPr>
          <a:xfrm>
            <a:off x="0" y="914399"/>
            <a:ext cx="9144000" cy="857250"/>
          </a:xfrm>
        </p:spPr>
        <p:txBody>
          <a:bodyPr/>
          <a:lstStyle/>
          <a:p>
            <a:r>
              <a:rPr lang="ar-SA" dirty="0"/>
              <a:t>وَأَشْهَدُ أَنَّ الْأَئِمَّةَ مِنْ وُلْدِكَ كَلِمَةُ التَّقْوَى،</a:t>
            </a:r>
            <a:br>
              <a:rPr lang="en-US" dirty="0"/>
            </a:br>
            <a:r>
              <a:rPr lang="ar-SA" dirty="0"/>
              <a:t>وَأَعْلَامُ الْهُدَى،</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And I bear witness that the Imams from your progeny are the spokesmen of piety, the signs of guidance,</a:t>
            </a:r>
          </a:p>
        </p:txBody>
      </p:sp>
    </p:spTree>
    <p:extLst>
      <p:ext uri="{BB962C8B-B14F-4D97-AF65-F5344CB8AC3E}">
        <p14:creationId xmlns:p14="http://schemas.microsoft.com/office/powerpoint/2010/main" val="15317774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6D323E-AF45-B139-E61E-A324F4C38DDA}"/>
              </a:ext>
            </a:extLst>
          </p:cNvPr>
          <p:cNvSpPr>
            <a:spLocks noGrp="1"/>
          </p:cNvSpPr>
          <p:nvPr>
            <p:ph type="title"/>
          </p:nvPr>
        </p:nvSpPr>
        <p:spPr>
          <a:xfrm>
            <a:off x="0" y="914399"/>
            <a:ext cx="9144000" cy="857250"/>
          </a:xfrm>
        </p:spPr>
        <p:txBody>
          <a:bodyPr/>
          <a:lstStyle/>
          <a:p>
            <a:r>
              <a:rPr lang="ar-SA" dirty="0"/>
              <a:t>وَالْعُرْوَةُ الْوُثْقَى،</a:t>
            </a:r>
            <a:br>
              <a:rPr lang="en-US" dirty="0"/>
            </a:br>
            <a:r>
              <a:rPr lang="ar-SA" dirty="0"/>
              <a:t>وَالْحُجَّةُ عَلَى أَهْلِ الدُّنْيَا،</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the firmest handle (of Islam),</a:t>
            </a:r>
          </a:p>
          <a:p>
            <a:r>
              <a:rPr lang="en-US" dirty="0"/>
              <a:t>and the decisive Argument against the inhabitants of the world.</a:t>
            </a:r>
          </a:p>
        </p:txBody>
      </p:sp>
    </p:spTree>
    <p:extLst>
      <p:ext uri="{BB962C8B-B14F-4D97-AF65-F5344CB8AC3E}">
        <p14:creationId xmlns:p14="http://schemas.microsoft.com/office/powerpoint/2010/main" val="940051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B12732-769A-51C2-DF6F-A77CCB03C17F}"/>
              </a:ext>
            </a:extLst>
          </p:cNvPr>
          <p:cNvSpPr>
            <a:spLocks noGrp="1"/>
          </p:cNvSpPr>
          <p:nvPr>
            <p:ph type="title"/>
          </p:nvPr>
        </p:nvSpPr>
        <p:spPr>
          <a:xfrm>
            <a:off x="0" y="914399"/>
            <a:ext cx="9144000" cy="857250"/>
          </a:xfrm>
        </p:spPr>
        <p:txBody>
          <a:bodyPr/>
          <a:lstStyle/>
          <a:p>
            <a:r>
              <a:rPr lang="ar-SA" dirty="0"/>
              <a:t>وَأَشْهَدُ أَنِّي بِكُمْ مُؤْمِنٌ،</a:t>
            </a:r>
            <a:br>
              <a:rPr lang="en-US" dirty="0"/>
            </a:br>
            <a:r>
              <a:rPr lang="ar-SA" dirty="0"/>
              <a:t>وَبِإِيَابِكُمْ مُوقِنٌ بِشَرَائِعِ دِينِي،</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I also bear witness that I believe in you all, and in your Return, I have full confidence in the laws of my religion</a:t>
            </a:r>
          </a:p>
        </p:txBody>
      </p:sp>
    </p:spTree>
    <p:extLst>
      <p:ext uri="{BB962C8B-B14F-4D97-AF65-F5344CB8AC3E}">
        <p14:creationId xmlns:p14="http://schemas.microsoft.com/office/powerpoint/2010/main" val="26441118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9F27E6-72C8-5FA7-441D-5FD1B9C2A642}"/>
              </a:ext>
            </a:extLst>
          </p:cNvPr>
          <p:cNvSpPr>
            <a:spLocks noGrp="1"/>
          </p:cNvSpPr>
          <p:nvPr>
            <p:ph type="title"/>
          </p:nvPr>
        </p:nvSpPr>
        <p:spPr>
          <a:xfrm>
            <a:off x="0" y="914399"/>
            <a:ext cx="9144000" cy="857250"/>
          </a:xfrm>
        </p:spPr>
        <p:txBody>
          <a:bodyPr/>
          <a:lstStyle/>
          <a:p>
            <a:r>
              <a:rPr lang="ar-SA" dirty="0"/>
              <a:t>وَخَوَاتِيمِ عَمَلِي وَقَلْبِي لِقَلْبِكُمْ سِلْمٌ،</a:t>
            </a:r>
            <a:br>
              <a:rPr lang="en-US" dirty="0"/>
            </a:br>
            <a:r>
              <a:rPr lang="ar-SA" dirty="0"/>
              <a:t>وَأَمْرِي لِأَمْرِكُمْ مُتَّبِعٌ،</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and in the seals of my deeds, my heart is at peace with you all, all my affairs are based on your commands,</a:t>
            </a:r>
          </a:p>
        </p:txBody>
      </p:sp>
    </p:spTree>
    <p:extLst>
      <p:ext uri="{BB962C8B-B14F-4D97-AF65-F5344CB8AC3E}">
        <p14:creationId xmlns:p14="http://schemas.microsoft.com/office/powerpoint/2010/main" val="14257265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5">
            <a:extLst>
              <a:ext uri="{FF2B5EF4-FFF2-40B4-BE49-F238E27FC236}">
                <a16:creationId xmlns:a16="http://schemas.microsoft.com/office/drawing/2014/main" id="{1AC6AA6C-8CC4-47A4-8714-8A0882E0DBED}"/>
              </a:ext>
            </a:extLst>
          </p:cNvPr>
          <p:cNvSpPr txBox="1">
            <a:spLocks/>
          </p:cNvSpPr>
          <p:nvPr/>
        </p:nvSpPr>
        <p:spPr>
          <a:xfrm>
            <a:off x="398417" y="619701"/>
            <a:ext cx="8347166" cy="1690181"/>
          </a:xfrm>
          <a:prstGeom prst="rect">
            <a:avLst/>
          </a:prstGeom>
        </p:spPr>
        <p:txBody>
          <a:bodyPr vert="horz" lIns="68580" tIns="34290" rIns="68580" bIns="34290" rtlCol="0" anchor="ctr">
            <a:normAutofit/>
          </a:bodyPr>
          <a:lstStyle/>
          <a:p>
            <a:pPr marL="0" marR="0" lvl="0" indent="0" algn="ctr" defTabSz="685800" rtl="1" eaLnBrk="1" fontAlgn="auto" latinLnBrk="0" hangingPunct="1">
              <a:lnSpc>
                <a:spcPct val="120000"/>
              </a:lnSpc>
              <a:spcBef>
                <a:spcPts val="750"/>
              </a:spcBef>
              <a:spcAft>
                <a:spcPts val="0"/>
              </a:spcAft>
              <a:buClrTx/>
              <a:buSzTx/>
              <a:buFont typeface="Arial" panose="020B0604020202020204" pitchFamily="34" charset="0"/>
              <a:buNone/>
              <a:tabLst/>
              <a:defRPr/>
            </a:pPr>
            <a:endParaRPr kumimoji="0" lang="ar-SA" sz="4500" b="0" i="0" u="none" strike="noStrike" kern="1200" cap="none" spc="0" normalizeH="0" baseline="0" noProof="0" dirty="0">
              <a:ln>
                <a:noFill/>
              </a:ln>
              <a:solidFill>
                <a:srgbClr val="FF0B00"/>
              </a:solidFill>
              <a:effectLst/>
              <a:uLnTx/>
              <a:uFillTx/>
              <a:latin typeface="Arabic Typesetting" pitchFamily="66" charset="-78"/>
              <a:ea typeface="+mn-ea"/>
              <a:cs typeface="Arabic Typesetting" pitchFamily="66" charset="-78"/>
            </a:endParaRPr>
          </a:p>
        </p:txBody>
      </p:sp>
      <p:sp>
        <p:nvSpPr>
          <p:cNvPr id="7" name="Content Placeholder 6">
            <a:extLst>
              <a:ext uri="{FF2B5EF4-FFF2-40B4-BE49-F238E27FC236}">
                <a16:creationId xmlns:a16="http://schemas.microsoft.com/office/drawing/2014/main" id="{18352CB6-D18A-4BCB-B643-B849945A2C41}"/>
              </a:ext>
            </a:extLst>
          </p:cNvPr>
          <p:cNvSpPr txBox="1">
            <a:spLocks/>
          </p:cNvSpPr>
          <p:nvPr/>
        </p:nvSpPr>
        <p:spPr>
          <a:xfrm>
            <a:off x="398417" y="3308355"/>
            <a:ext cx="8347166" cy="1640974"/>
          </a:xfrm>
          <a:prstGeom prst="rect">
            <a:avLst/>
          </a:prstGeom>
        </p:spPr>
        <p:txBody>
          <a:bodyPr vert="horz" lIns="68580" tIns="34290" rIns="68580" bIns="34290" rtlCol="0" anchor="t">
            <a:normAutofit/>
          </a:bodyPr>
          <a:lstStyle/>
          <a:p>
            <a:pPr marL="0" marR="0" lvl="0" indent="0" algn="ctr"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endParaRPr kumimoji="0" lang="en-US" sz="1500" b="0"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endParaRPr>
          </a:p>
        </p:txBody>
      </p:sp>
      <p:sp>
        <p:nvSpPr>
          <p:cNvPr id="4" name="Title 3">
            <a:extLst>
              <a:ext uri="{FF2B5EF4-FFF2-40B4-BE49-F238E27FC236}">
                <a16:creationId xmlns:a16="http://schemas.microsoft.com/office/drawing/2014/main" id="{38FB2D80-B67C-67B1-A3D5-721BB450B860}"/>
              </a:ext>
            </a:extLst>
          </p:cNvPr>
          <p:cNvSpPr>
            <a:spLocks noGrp="1"/>
          </p:cNvSpPr>
          <p:nvPr>
            <p:ph type="title"/>
          </p:nvPr>
        </p:nvSpPr>
        <p:spPr>
          <a:xfrm>
            <a:off x="0" y="914399"/>
            <a:ext cx="9144000" cy="857250"/>
          </a:xfrm>
        </p:spPr>
        <p:txBody>
          <a:bodyPr/>
          <a:lstStyle/>
          <a:p>
            <a:r>
              <a:rPr lang="ar-SA" noProof="0" dirty="0"/>
              <a:t>السَّلَامُ عَلَى وَلِيِّ اللَّهِ وَحَبِيبِهِ،</a:t>
            </a:r>
            <a:br>
              <a:rPr lang="en-US" noProof="0" dirty="0"/>
            </a:br>
            <a:r>
              <a:rPr lang="ar-SA" noProof="0" dirty="0"/>
              <a:t> السَّلَامُ عَلَى خَلِيلِ اللَّهِ وَنَجِيبِهِ، </a:t>
            </a:r>
            <a:endParaRPr lang="en-CA" dirty="0"/>
          </a:p>
        </p:txBody>
      </p:sp>
      <p:sp>
        <p:nvSpPr>
          <p:cNvPr id="5" name="Text Placeholder 4">
            <a:extLst>
              <a:ext uri="{FF2B5EF4-FFF2-40B4-BE49-F238E27FC236}">
                <a16:creationId xmlns:a16="http://schemas.microsoft.com/office/drawing/2014/main" id="{76A59BA4-7948-6C27-1DDC-D97E439F6F57}"/>
              </a:ext>
            </a:extLst>
          </p:cNvPr>
          <p:cNvSpPr>
            <a:spLocks noGrp="1"/>
          </p:cNvSpPr>
          <p:nvPr>
            <p:ph type="body" sz="quarter" idx="10"/>
          </p:nvPr>
        </p:nvSpPr>
        <p:spPr>
          <a:xfrm>
            <a:off x="1628775" y="3371851"/>
            <a:ext cx="5886450" cy="1428750"/>
          </a:xfrm>
        </p:spPr>
        <p:txBody>
          <a:bodyPr/>
          <a:lstStyle/>
          <a:p>
            <a:r>
              <a:rPr lang="en-US" dirty="0"/>
              <a:t>Peace be upon the intimate servant of Allah and His most-beloved</a:t>
            </a:r>
            <a:br>
              <a:rPr lang="en-US" dirty="0"/>
            </a:br>
            <a:r>
              <a:rPr lang="en-US" dirty="0"/>
              <a:t>Peace be upon the friend of Allah and His elite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00B715-F23B-3B2B-7A6B-0A0101EB7247}"/>
              </a:ext>
            </a:extLst>
          </p:cNvPr>
          <p:cNvSpPr>
            <a:spLocks noGrp="1"/>
          </p:cNvSpPr>
          <p:nvPr>
            <p:ph type="title"/>
          </p:nvPr>
        </p:nvSpPr>
        <p:spPr>
          <a:xfrm>
            <a:off x="0" y="914399"/>
            <a:ext cx="9144000" cy="857250"/>
          </a:xfrm>
        </p:spPr>
        <p:txBody>
          <a:bodyPr/>
          <a:lstStyle/>
          <a:p>
            <a:r>
              <a:rPr lang="ar-SA" dirty="0"/>
              <a:t>وَنُصْرَتِي لَكُمْ مُعَدَّةٌ،</a:t>
            </a:r>
            <a:br>
              <a:rPr lang="en-US" dirty="0"/>
            </a:br>
            <a:r>
              <a:rPr lang="ar-SA" dirty="0"/>
              <a:t>حَتَّى يَأْذَنَ اللَّهُ لَكُمْ،</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and my support for you all is already all set until Allah permits you.</a:t>
            </a:r>
          </a:p>
        </p:txBody>
      </p:sp>
    </p:spTree>
    <p:extLst>
      <p:ext uri="{BB962C8B-B14F-4D97-AF65-F5344CB8AC3E}">
        <p14:creationId xmlns:p14="http://schemas.microsoft.com/office/powerpoint/2010/main" val="4391628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E0FF66-9C2E-29E0-C010-6E6F6C6E3A96}"/>
              </a:ext>
            </a:extLst>
          </p:cNvPr>
          <p:cNvSpPr>
            <a:spLocks noGrp="1"/>
          </p:cNvSpPr>
          <p:nvPr>
            <p:ph type="title"/>
          </p:nvPr>
        </p:nvSpPr>
        <p:spPr>
          <a:xfrm>
            <a:off x="0" y="914399"/>
            <a:ext cx="9144000" cy="857250"/>
          </a:xfrm>
        </p:spPr>
        <p:txBody>
          <a:bodyPr/>
          <a:lstStyle/>
          <a:p>
            <a:r>
              <a:rPr lang="ar-SA" dirty="0"/>
              <a:t>فَمَعَكُمْ مَعَكُمْ،</a:t>
            </a:r>
            <a:br>
              <a:rPr lang="en-US" dirty="0"/>
            </a:br>
            <a:r>
              <a:rPr lang="ar-SA" dirty="0"/>
              <a:t>لَا مَعَ عَدُوِّكُمْ،</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So, I am with you. I am with you,</a:t>
            </a:r>
          </a:p>
          <a:p>
            <a:r>
              <a:rPr lang="en-US" dirty="0"/>
              <a:t>not with your enemies.</a:t>
            </a:r>
          </a:p>
        </p:txBody>
      </p:sp>
    </p:spTree>
    <p:extLst>
      <p:ext uri="{BB962C8B-B14F-4D97-AF65-F5344CB8AC3E}">
        <p14:creationId xmlns:p14="http://schemas.microsoft.com/office/powerpoint/2010/main" val="18318197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80D69A-3AB0-0838-CD54-62A3252E3D55}"/>
              </a:ext>
            </a:extLst>
          </p:cNvPr>
          <p:cNvSpPr>
            <a:spLocks noGrp="1"/>
          </p:cNvSpPr>
          <p:nvPr>
            <p:ph type="title"/>
          </p:nvPr>
        </p:nvSpPr>
        <p:spPr>
          <a:xfrm>
            <a:off x="0" y="914399"/>
            <a:ext cx="9144000" cy="857250"/>
          </a:xfrm>
        </p:spPr>
        <p:txBody>
          <a:bodyPr/>
          <a:lstStyle/>
          <a:p>
            <a:r>
              <a:rPr lang="ar-SA" dirty="0"/>
              <a:t>صَلَوَاتُ اللَّهِ عَلَيْكُمْ وَعَلَى أَرْوَاحِكُمْ،</a:t>
            </a:r>
            <a:br>
              <a:rPr lang="en-US" dirty="0"/>
            </a:br>
            <a:r>
              <a:rPr lang="ar-SA" dirty="0"/>
              <a:t>وَأَجْسَادِكُمْ وَشَاهِدِكُمْ وَغَائِبِكُمْ وَظَاهِرِكُمْ وَبَاطِنِكُمْ،</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230947" y="3371851"/>
            <a:ext cx="6682105" cy="1428750"/>
          </a:xfrm>
        </p:spPr>
        <p:txBody>
          <a:bodyPr>
            <a:normAutofit/>
          </a:bodyPr>
          <a:lstStyle/>
          <a:p>
            <a:r>
              <a:rPr lang="en-US" dirty="0"/>
              <a:t>Allah’s blessings be upon you, upon your souls, upon your bodies, upon the present and the absent from you, and upon the apparent and the invisible from you.</a:t>
            </a:r>
          </a:p>
        </p:txBody>
      </p:sp>
    </p:spTree>
    <p:extLst>
      <p:ext uri="{BB962C8B-B14F-4D97-AF65-F5344CB8AC3E}">
        <p14:creationId xmlns:p14="http://schemas.microsoft.com/office/powerpoint/2010/main" val="32649951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E99F4E-833A-0280-2B4B-5961CC18F717}"/>
              </a:ext>
            </a:extLst>
          </p:cNvPr>
          <p:cNvSpPr>
            <a:spLocks noGrp="1"/>
          </p:cNvSpPr>
          <p:nvPr>
            <p:ph type="title"/>
          </p:nvPr>
        </p:nvSpPr>
        <p:spPr>
          <a:xfrm>
            <a:off x="0" y="914399"/>
            <a:ext cx="9144000" cy="857250"/>
          </a:xfrm>
        </p:spPr>
        <p:txBody>
          <a:bodyPr/>
          <a:lstStyle/>
          <a:p>
            <a:r>
              <a:rPr lang="ar-SA" dirty="0"/>
              <a:t> آمِينَ رَبَّ الْعَالَمِين</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Respond to us, O Lord of the Worlds.</a:t>
            </a:r>
          </a:p>
        </p:txBody>
      </p:sp>
    </p:spTree>
    <p:extLst>
      <p:ext uri="{BB962C8B-B14F-4D97-AF65-F5344CB8AC3E}">
        <p14:creationId xmlns:p14="http://schemas.microsoft.com/office/powerpoint/2010/main" val="40691188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914399"/>
            <a:ext cx="9144000" cy="85725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1628775" y="3371851"/>
            <a:ext cx="5886450" cy="142875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413148" y="690466"/>
            <a:ext cx="8317706" cy="3762569"/>
          </a:xfrm>
          <a:noFill/>
        </p:spPr>
        <p:txBody>
          <a:bodyPr wrap="square">
            <a:spAutoFit/>
          </a:bodyPr>
          <a:lstStyle/>
          <a:p>
            <a:r>
              <a:rPr lang="en-US" altLang="en-US" dirty="0"/>
              <a:t>Please recite a </a:t>
            </a:r>
            <a:br>
              <a:rPr lang="en-US" altLang="en-US" dirty="0"/>
            </a:br>
            <a:r>
              <a:rPr lang="en-US" altLang="en-US" dirty="0"/>
              <a:t>Surah </a:t>
            </a:r>
            <a:r>
              <a:rPr lang="en-CA" altLang="en-US" dirty="0"/>
              <a:t>a</a:t>
            </a:r>
            <a:r>
              <a:rPr lang="en-US" altLang="en-US" dirty="0"/>
              <a:t>l-</a:t>
            </a:r>
            <a:r>
              <a:rPr lang="en-US" altLang="en-US" dirty="0" err="1"/>
              <a:t>Fatiha</a:t>
            </a:r>
            <a:br>
              <a:rPr lang="en-US" altLang="en-US" dirty="0"/>
            </a:br>
            <a:r>
              <a:rPr lang="en-US" altLang="en-US" dirty="0"/>
              <a:t>for</a:t>
            </a:r>
            <a:br>
              <a:rPr lang="en-US" altLang="en-US" dirty="0"/>
            </a:br>
            <a:r>
              <a:rPr lang="en-US" altLang="en-US" dirty="0"/>
              <a:t>all </a:t>
            </a:r>
            <a:r>
              <a:rPr lang="en-US" altLang="en-US" dirty="0" err="1"/>
              <a:t>marhumeen</a:t>
            </a:r>
            <a:endParaRPr lang="en-GB" alt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3D2CEC-6E02-C3D2-1B00-7F761D1DC4B5}"/>
              </a:ext>
            </a:extLst>
          </p:cNvPr>
          <p:cNvSpPr>
            <a:spLocks noGrp="1"/>
          </p:cNvSpPr>
          <p:nvPr>
            <p:ph type="title"/>
          </p:nvPr>
        </p:nvSpPr>
        <p:spPr>
          <a:xfrm>
            <a:off x="0" y="914399"/>
            <a:ext cx="9144000" cy="857250"/>
          </a:xfrm>
        </p:spPr>
        <p:txBody>
          <a:bodyPr/>
          <a:lstStyle/>
          <a:p>
            <a:r>
              <a:rPr lang="ar-SA" dirty="0"/>
              <a:t>السَّلَامُ عَلَى صَفِيِّ اللَّهِ وَابْنِ صَفِيِّهِ،</a:t>
            </a:r>
            <a:br>
              <a:rPr lang="en-US" dirty="0"/>
            </a:br>
            <a:r>
              <a:rPr lang="ar-SA" dirty="0"/>
              <a:t> السَّلَامُ عَلَى الْحُسَيْنِ الْمَظْلُومِ الشَّهِيدِ،</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034521" y="3371851"/>
            <a:ext cx="7074958" cy="1428750"/>
          </a:xfrm>
        </p:spPr>
        <p:txBody>
          <a:bodyPr>
            <a:normAutofit/>
          </a:bodyPr>
          <a:lstStyle/>
          <a:p>
            <a:r>
              <a:rPr lang="en-US" dirty="0"/>
              <a:t>Peace be upon the choice of Allah and son of His choice</a:t>
            </a:r>
            <a:br>
              <a:rPr lang="en-US" dirty="0"/>
            </a:br>
            <a:r>
              <a:rPr lang="en-US" dirty="0"/>
              <a:t>Peace be upon al-Hussain the oppressed and martyred</a:t>
            </a:r>
          </a:p>
        </p:txBody>
      </p:sp>
    </p:spTree>
    <p:extLst>
      <p:ext uri="{BB962C8B-B14F-4D97-AF65-F5344CB8AC3E}">
        <p14:creationId xmlns:p14="http://schemas.microsoft.com/office/powerpoint/2010/main" val="10061295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708836-B76E-025C-EE09-27A13237365E}"/>
              </a:ext>
            </a:extLst>
          </p:cNvPr>
          <p:cNvSpPr>
            <a:spLocks noGrp="1"/>
          </p:cNvSpPr>
          <p:nvPr>
            <p:ph type="title"/>
          </p:nvPr>
        </p:nvSpPr>
        <p:spPr>
          <a:xfrm>
            <a:off x="0" y="914399"/>
            <a:ext cx="9144000" cy="857250"/>
          </a:xfrm>
        </p:spPr>
        <p:txBody>
          <a:bodyPr/>
          <a:lstStyle/>
          <a:p>
            <a:r>
              <a:rPr lang="ar-SA" dirty="0"/>
              <a:t>السَّلَامُ عَلَى أَسِيرِ الْكُرُبَاتِ </a:t>
            </a:r>
            <a:br>
              <a:rPr lang="en-US" dirty="0"/>
            </a:br>
            <a:r>
              <a:rPr lang="ar-SA" dirty="0"/>
              <a:t>وَقَتِيلِ الْعَبَرَاتِ،</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Peace be upon the captive of agonies</a:t>
            </a:r>
            <a:br>
              <a:rPr lang="en-US" dirty="0"/>
            </a:br>
            <a:r>
              <a:rPr lang="en-US" dirty="0"/>
              <a:t>and victim of the shed tears</a:t>
            </a:r>
          </a:p>
        </p:txBody>
      </p:sp>
    </p:spTree>
    <p:extLst>
      <p:ext uri="{BB962C8B-B14F-4D97-AF65-F5344CB8AC3E}">
        <p14:creationId xmlns:p14="http://schemas.microsoft.com/office/powerpoint/2010/main" val="20159003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737A50-2ABF-C441-9FF0-4B5812F30D51}"/>
              </a:ext>
            </a:extLst>
          </p:cNvPr>
          <p:cNvSpPr>
            <a:spLocks noGrp="1"/>
          </p:cNvSpPr>
          <p:nvPr>
            <p:ph type="title"/>
          </p:nvPr>
        </p:nvSpPr>
        <p:spPr>
          <a:xfrm>
            <a:off x="0" y="914399"/>
            <a:ext cx="9144000" cy="857250"/>
          </a:xfrm>
        </p:spPr>
        <p:txBody>
          <a:bodyPr/>
          <a:lstStyle/>
          <a:p>
            <a:r>
              <a:rPr lang="ar-SA" dirty="0"/>
              <a:t>اللَّهُمَّ إِنِّي أَشْهَدُ أَنَّهُ وَلِيُّكَ وَابْنُ وَلِيِّكَ،</a:t>
            </a:r>
            <a:br>
              <a:rPr lang="en-US" dirty="0"/>
            </a:br>
            <a:r>
              <a:rPr lang="ar-SA" dirty="0"/>
              <a:t>وَصَفِيُّكَ وَابْنُ صَفِيِّكَ،</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O Allah, I do bear witness that he is verily Your intimate servant and son of Your intimate servant, Your choice and son of Your choice,</a:t>
            </a:r>
          </a:p>
        </p:txBody>
      </p:sp>
    </p:spTree>
    <p:extLst>
      <p:ext uri="{BB962C8B-B14F-4D97-AF65-F5344CB8AC3E}">
        <p14:creationId xmlns:p14="http://schemas.microsoft.com/office/powerpoint/2010/main" val="309130199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470530-E7EC-358A-9A1C-39F1C82624D7}"/>
              </a:ext>
            </a:extLst>
          </p:cNvPr>
          <p:cNvSpPr>
            <a:spLocks noGrp="1"/>
          </p:cNvSpPr>
          <p:nvPr>
            <p:ph type="title"/>
          </p:nvPr>
        </p:nvSpPr>
        <p:spPr>
          <a:xfrm>
            <a:off x="0" y="914399"/>
            <a:ext cx="9144000" cy="857250"/>
          </a:xfrm>
        </p:spPr>
        <p:txBody>
          <a:bodyPr/>
          <a:lstStyle/>
          <a:p>
            <a:r>
              <a:rPr lang="ar-SA" dirty="0"/>
              <a:t>الْفَائِزُ بِكَرَامَتِكَ،</a:t>
            </a:r>
            <a:br>
              <a:rPr lang="en-US" dirty="0"/>
            </a:br>
            <a:r>
              <a:rPr lang="ar-SA" dirty="0"/>
              <a:t>أَكْرَمْتَهُ بِالشَّهَادَةِ،</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and the winner of Your honoring.</a:t>
            </a:r>
          </a:p>
          <a:p>
            <a:r>
              <a:rPr lang="en-US" dirty="0"/>
              <a:t>You have honored him with martyrdom,</a:t>
            </a:r>
          </a:p>
        </p:txBody>
      </p:sp>
    </p:spTree>
    <p:extLst>
      <p:ext uri="{BB962C8B-B14F-4D97-AF65-F5344CB8AC3E}">
        <p14:creationId xmlns:p14="http://schemas.microsoft.com/office/powerpoint/2010/main" val="31373598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CF3A28-CCF0-8E3F-036E-8CD20C278004}"/>
              </a:ext>
            </a:extLst>
          </p:cNvPr>
          <p:cNvSpPr>
            <a:spLocks noGrp="1"/>
          </p:cNvSpPr>
          <p:nvPr>
            <p:ph type="title"/>
          </p:nvPr>
        </p:nvSpPr>
        <p:spPr>
          <a:xfrm>
            <a:off x="0" y="914399"/>
            <a:ext cx="9144000" cy="857250"/>
          </a:xfrm>
        </p:spPr>
        <p:txBody>
          <a:bodyPr/>
          <a:lstStyle/>
          <a:p>
            <a:r>
              <a:rPr lang="ar-SA" dirty="0"/>
              <a:t>وَحَبَوْتَهُ بِالسَّعَادَةِ،</a:t>
            </a:r>
            <a:br>
              <a:rPr lang="en-US" dirty="0"/>
            </a:br>
            <a:r>
              <a:rPr lang="ar-SA" dirty="0"/>
              <a:t>وَاجْتَبَيْتَهُ بِطِيبِ الْوِلَادَةِ،</a:t>
            </a:r>
            <a:endParaRPr lang="en-CA" dirty="0"/>
          </a:p>
        </p:txBody>
      </p:sp>
      <p:sp>
        <p:nvSpPr>
          <p:cNvPr id="16" name="Content Placeholder 15">
            <a:extLst>
              <a:ext uri="{FF2B5EF4-FFF2-40B4-BE49-F238E27FC236}">
                <a16:creationId xmlns:a16="http://schemas.microsoft.com/office/drawing/2014/main" id="{1AC6AA6C-8CC4-47A4-8714-8A0882E0DBED}"/>
              </a:ext>
            </a:extLst>
          </p:cNvPr>
          <p:cNvSpPr>
            <a:spLocks noGrp="1"/>
          </p:cNvSpPr>
          <p:nvPr>
            <p:ph type="body" sz="quarter" idx="10"/>
          </p:nvPr>
        </p:nvSpPr>
        <p:spPr>
          <a:xfrm>
            <a:off x="1628775" y="3371851"/>
            <a:ext cx="5886450" cy="1428750"/>
          </a:xfrm>
        </p:spPr>
        <p:txBody>
          <a:bodyPr>
            <a:normAutofit/>
          </a:bodyPr>
          <a:lstStyle/>
          <a:p>
            <a:r>
              <a:rPr lang="en-US" dirty="0"/>
              <a:t>endued him with happiness, privileged him with legitimate birth,</a:t>
            </a:r>
          </a:p>
        </p:txBody>
      </p:sp>
    </p:spTree>
    <p:extLst>
      <p:ext uri="{BB962C8B-B14F-4D97-AF65-F5344CB8AC3E}">
        <p14:creationId xmlns:p14="http://schemas.microsoft.com/office/powerpoint/2010/main" val="9959539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docProps/app.xml><?xml version="1.0" encoding="utf-8"?>
<Properties xmlns="http://schemas.openxmlformats.org/officeDocument/2006/extended-properties" xmlns:vt="http://schemas.openxmlformats.org/officeDocument/2006/docPropsVTypes">
  <TotalTime>19409</TotalTime>
  <Words>1381</Words>
  <Application>Microsoft Office PowerPoint</Application>
  <PresentationFormat>On-screen Show (16:9)</PresentationFormat>
  <Paragraphs>102</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Abbas</vt:lpstr>
      <vt:lpstr>Arabic Typesetting</vt:lpstr>
      <vt:lpstr>Arial</vt:lpstr>
      <vt:lpstr>Calibri</vt:lpstr>
      <vt:lpstr>Calibri Light</vt:lpstr>
      <vt:lpstr>AZ Duas</vt:lpstr>
      <vt:lpstr>PowerPoint Presentation</vt:lpstr>
      <vt:lpstr>أَللّٰهُمَّ صَلِّ عَلٰى مُحَمَّدٍ وَآلِ مُحَمَّدٍ</vt:lpstr>
      <vt:lpstr>بِسْمِ اللّٰهِ الرَّحْمٰنِ الرَّحِيمِ</vt:lpstr>
      <vt:lpstr>السَّلَامُ عَلَى وَلِيِّ اللَّهِ وَحَبِيبِهِ،  السَّلَامُ عَلَى خَلِيلِ اللَّهِ وَنَجِيبِهِ، </vt:lpstr>
      <vt:lpstr>السَّلَامُ عَلَى صَفِيِّ اللَّهِ وَابْنِ صَفِيِّهِ،  السَّلَامُ عَلَى الْحُسَيْنِ الْمَظْلُومِ الشَّهِيدِ،</vt:lpstr>
      <vt:lpstr>السَّلَامُ عَلَى أَسِيرِ الْكُرُبَاتِ  وَقَتِيلِ الْعَبَرَاتِ،</vt:lpstr>
      <vt:lpstr>اللَّهُمَّ إِنِّي أَشْهَدُ أَنَّهُ وَلِيُّكَ وَابْنُ وَلِيِّكَ، وَصَفِيُّكَ وَابْنُ صَفِيِّكَ،</vt:lpstr>
      <vt:lpstr>الْفَائِزُ بِكَرَامَتِكَ، أَكْرَمْتَهُ بِالشَّهَادَةِ،</vt:lpstr>
      <vt:lpstr>وَحَبَوْتَهُ بِالسَّعَادَةِ، وَاجْتَبَيْتَهُ بِطِيبِ الْوِلَادَةِ،</vt:lpstr>
      <vt:lpstr>وَجَعَلْتَهُ سَيِّداً مِنَ السَّادَةِ، وَقَائِداً مِنَ الْقَادَةِ،</vt:lpstr>
      <vt:lpstr>وَذَائِداً مِنَ الذَّادَةِ، وَأَعْطَيْتَهُ مَوَارِيثَ الْأَنْبِيَاءِ،</vt:lpstr>
      <vt:lpstr>وَجَعَلْتَهُ حُجَّةً عَلَى خَلْقِكَ مِنَ الْأَوْصِيَاءِ، فَأَعْذَرَ فِي الدُّعَاءِ،</vt:lpstr>
      <vt:lpstr>وَمَنَحَ النُّصْحَ، وَبَذَلَ مُهْجَتَهُ فِيكَ،</vt:lpstr>
      <vt:lpstr>لِيَسْتَنْقِذَ عِبَادَكَ مِنَ الْجَهَالَةِ، وَحَيْرَةِ الضَّلَالَةِ،</vt:lpstr>
      <vt:lpstr>وَقَدْ تَوَازَرَ عَلَيْهِ مَنْ غَرَّتْهُ الدُّنْيَا، وَبَاعَ حَظَّهُ بِالْأَرْذَلِ الْأَدْنَى،</vt:lpstr>
      <vt:lpstr>وَشَرَى آخِرَتَهُ بِالثَّمَنِ الْأَوْكَسِ، وَتَغَطْرَسَ وَتَرَدَّى فِي هَوَاهُ،</vt:lpstr>
      <vt:lpstr> وَأَسْخَطَكَ وَأَسْخَطَ نَبِيَّكَ، وَأَطَاعَ مِنْ عِبَادِكَ أَهْلَ الشِّقَاقِ وَالنِّفَاقِ،</vt:lpstr>
      <vt:lpstr>وَحَمَلَةَ الْأَوْزَارِ،  الْمُسْتَوْجِبِينَ النَّارَ،</vt:lpstr>
      <vt:lpstr>فَجَاهَدَهُمْ فِيكَ صَابِراً مُحْتَسِباً،  حَتَّى سُفِكَ فِي طَاعَتِكَ دَمُهُ،</vt:lpstr>
      <vt:lpstr>وَاسْتُبِيحَ حَرِيمُهُ،</vt:lpstr>
      <vt:lpstr>اللَّهُمَّ فَالْعَنْهُمْ لَعْناً وَبِيلًا، وَعَذِّبْهُمْ عَذَاباً أَلِيماً،</vt:lpstr>
      <vt:lpstr>السَّلَامُ عَلَيْكَ يَا ابْنَ رَسُولِ اللَّهِ، السَّلَامُ عَلَيْكَ يَا ابْنَ سَيِّدِ الْأَوْصِيَاءِ،</vt:lpstr>
      <vt:lpstr>أَشْهَدُ أَنَّكَ أَمِينُ اللَّهِ وَابْنُ أَمِينِهِ، عِشْتَ سَعِيداً وَمَضَيْتَ حَمِيداً،</vt:lpstr>
      <vt:lpstr>وَمُتَّ فَقِيداً، مَظْلُوماً شَهِيداً،</vt:lpstr>
      <vt:lpstr>وَأَشْهَدُ أَنَّ اللَّهَ مُنْجِزٌ مَا وَعَدَكَ، وَمُهْلِكٌ مَنْ خَذَلَكَ،</vt:lpstr>
      <vt:lpstr>وَمُعَذِّبٌ مَنْ قَتَلَكَ</vt:lpstr>
      <vt:lpstr>وَأَشْهَدُ أَنَّكَ وَفَيْتَ بِعَهْدِ اللَّهِ، وَجَاهَدْتَ فِي سَبِيلِهِ حَتَّى أَتَاكَ الْيَقِينُ،</vt:lpstr>
      <vt:lpstr>فَلَعَنَ اللَّهُ مَنْ قَتَلَكَ، وَلَعَنَ اللَّهُ مَنْ ظَلَمَكَ،</vt:lpstr>
      <vt:lpstr>وَلَعَنَ اللَّهُ أُمَّةً سَمِعَتْ، بِذَلِكَ فَرَضِيَتْ بِهِ،</vt:lpstr>
      <vt:lpstr>اللَّهُمَّ إِنِّي أُشْهِدُكَ أَنِّي وَلِيٌّ لِمَنْ وَالاهُ، وَعَدُوٌّ لِمَنْ عَادَاهُ،</vt:lpstr>
      <vt:lpstr>بِأَبِي أَنْتَ وَأُمِّي يَا ابْنَ رَسُولِ اللَّهِ،</vt:lpstr>
      <vt:lpstr>أَشْهَدُ أَنَّكَ كُنْتَ نُوراً فِي الْأَصْلَابِ الشَّامِخَةِ وَالْأَرْحَامِ المُطَّاهَرَةِ،</vt:lpstr>
      <vt:lpstr>لَمْ تُنَجِّسْكَ الْجَاهِلِيَّةُ بِأَنْجَاسِهَا، وَلَمْ تُلْبِسْكَ الْمُدْلَهِمَّاتُ مِنْ ثِيَابِهَا،</vt:lpstr>
      <vt:lpstr>وَأَشْهَدُ أَنَّكَ مِنْ دَعَائِمِ الدِّينِ، وَأَرْكَانِ الْمُسْلِمِينَ، وَ مَعْقِلِ الْمُؤْمِنِينَ،</vt:lpstr>
      <vt:lpstr>وَأَشْهَدُ أَنَّكَ الْإِمَامُ الْبَرُّ التَّقِيُّ الرَّضِيُّ، الزَّكِيُّ الْهَادِي الْمَهْدِيُّ،</vt:lpstr>
      <vt:lpstr>وَأَشْهَدُ أَنَّ الْأَئِمَّةَ مِنْ وُلْدِكَ كَلِمَةُ التَّقْوَى، وَأَعْلَامُ الْهُدَى،</vt:lpstr>
      <vt:lpstr>وَالْعُرْوَةُ الْوُثْقَى، وَالْحُجَّةُ عَلَى أَهْلِ الدُّنْيَا،</vt:lpstr>
      <vt:lpstr>وَأَشْهَدُ أَنِّي بِكُمْ مُؤْمِنٌ، وَبِإِيَابِكُمْ مُوقِنٌ بِشَرَائِعِ دِينِي،</vt:lpstr>
      <vt:lpstr>وَخَوَاتِيمِ عَمَلِي وَقَلْبِي لِقَلْبِكُمْ سِلْمٌ، وَأَمْرِي لِأَمْرِكُمْ مُتَّبِعٌ،</vt:lpstr>
      <vt:lpstr>وَنُصْرَتِي لَكُمْ مُعَدَّةٌ، حَتَّى يَأْذَنَ اللَّهُ لَكُمْ،</vt:lpstr>
      <vt:lpstr>فَمَعَكُمْ مَعَكُمْ، لَا مَعَ عَدُوِّكُمْ،</vt:lpstr>
      <vt:lpstr>صَلَوَاتُ اللَّهِ عَلَيْكُمْ وَعَلَى أَرْوَاحِكُمْ، وَأَجْسَادِكُمْ وَشَاهِدِكُمْ وَغَائِبِكُمْ وَظَاهِرِكُمْ وَبَاطِنِكُمْ،</vt:lpstr>
      <vt:lpstr> آمِينَ رَبَّ الْعَالَمِين</vt:lpstr>
      <vt:lpstr>أَللّٰهُمَّ صَلِّ عَلٰى مُحَمَّدٍ وَآلِ مُحَمَّدٍ</vt:lpstr>
      <vt:lpstr>Please recite a  Surah al-Fatiha for all marhumeen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Ghayur Haider</cp:lastModifiedBy>
  <cp:revision>2</cp:revision>
  <dcterms:created xsi:type="dcterms:W3CDTF">2020-06-17T15:59:25Z</dcterms:created>
  <dcterms:modified xsi:type="dcterms:W3CDTF">2024-09-03T17:58:37Z</dcterms:modified>
</cp:coreProperties>
</file>