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40"/>
  </p:notesMasterIdLst>
  <p:sldIdLst>
    <p:sldId id="261" r:id="rId3"/>
    <p:sldId id="263" r:id="rId4"/>
    <p:sldId id="262" r:id="rId5"/>
    <p:sldId id="5553" r:id="rId6"/>
    <p:sldId id="5554" r:id="rId7"/>
    <p:sldId id="5530" r:id="rId8"/>
    <p:sldId id="5531" r:id="rId9"/>
    <p:sldId id="5532" r:id="rId10"/>
    <p:sldId id="5533" r:id="rId11"/>
    <p:sldId id="5534" r:id="rId12"/>
    <p:sldId id="5535" r:id="rId13"/>
    <p:sldId id="5529" r:id="rId14"/>
    <p:sldId id="260" r:id="rId15"/>
    <p:sldId id="5525" r:id="rId16"/>
    <p:sldId id="5555" r:id="rId17"/>
    <p:sldId id="5441" r:id="rId18"/>
    <p:sldId id="5042" r:id="rId19"/>
    <p:sldId id="5536" r:id="rId20"/>
    <p:sldId id="5537" r:id="rId21"/>
    <p:sldId id="5538" r:id="rId22"/>
    <p:sldId id="5539" r:id="rId23"/>
    <p:sldId id="5540" r:id="rId24"/>
    <p:sldId id="5541" r:id="rId25"/>
    <p:sldId id="5542" r:id="rId26"/>
    <p:sldId id="5543" r:id="rId27"/>
    <p:sldId id="5544" r:id="rId28"/>
    <p:sldId id="5545" r:id="rId29"/>
    <p:sldId id="5546" r:id="rId30"/>
    <p:sldId id="5547" r:id="rId31"/>
    <p:sldId id="5548" r:id="rId32"/>
    <p:sldId id="5549" r:id="rId33"/>
    <p:sldId id="5550" r:id="rId34"/>
    <p:sldId id="5551" r:id="rId35"/>
    <p:sldId id="5552" r:id="rId36"/>
    <p:sldId id="5510" r:id="rId37"/>
    <p:sldId id="5524" r:id="rId38"/>
    <p:sldId id="25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57" autoAdjust="0"/>
    <p:restoredTop sz="95388" autoAdjust="0"/>
  </p:normalViewPr>
  <p:slideViewPr>
    <p:cSldViewPr showGuides="1">
      <p:cViewPr varScale="1">
        <p:scale>
          <a:sx n="111" d="100"/>
          <a:sy n="111" d="100"/>
        </p:scale>
        <p:origin x="174" y="9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4002481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182285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0201248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084724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5" r:id="rId13"/>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8449191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02D8-3A0D-73E1-A460-F8BFA39DABD6}"/>
              </a:ext>
            </a:extLst>
          </p:cNvPr>
          <p:cNvSpPr>
            <a:spLocks noGrp="1"/>
          </p:cNvSpPr>
          <p:nvPr>
            <p:ph type="ctrTitle"/>
          </p:nvPr>
        </p:nvSpPr>
        <p:spPr>
          <a:xfrm>
            <a:off x="1524000" y="762000"/>
            <a:ext cx="9144000" cy="2387600"/>
          </a:xfrm>
        </p:spPr>
        <p:txBody>
          <a:bodyPr>
            <a:normAutofit/>
          </a:bodyPr>
          <a:lstStyle/>
          <a:p>
            <a:r>
              <a:rPr lang="en-CA" sz="8000" dirty="0" err="1"/>
              <a:t>Azaan</a:t>
            </a:r>
            <a:endParaRPr lang="en-CA" sz="8000" dirty="0"/>
          </a:p>
        </p:txBody>
      </p:sp>
      <p:sp>
        <p:nvSpPr>
          <p:cNvPr id="5" name="Subtitle 4">
            <a:extLst>
              <a:ext uri="{FF2B5EF4-FFF2-40B4-BE49-F238E27FC236}">
                <a16:creationId xmlns:a16="http://schemas.microsoft.com/office/drawing/2014/main" id="{01FB3F1A-4FB1-418D-3365-13CC234918CE}"/>
              </a:ext>
            </a:extLst>
          </p:cNvPr>
          <p:cNvSpPr>
            <a:spLocks noGrp="1"/>
          </p:cNvSpPr>
          <p:nvPr>
            <p:ph type="subTitle" idx="1"/>
          </p:nvPr>
        </p:nvSpPr>
        <p:spPr/>
        <p:txBody>
          <a:bodyPr>
            <a:normAutofit/>
          </a:bodyPr>
          <a:lstStyle/>
          <a:p>
            <a:r>
              <a:rPr lang="en-CA" sz="4000" dirty="0"/>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749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B53-9193-B105-3A0E-884FBF3DAABB}"/>
              </a:ext>
            </a:extLst>
          </p:cNvPr>
          <p:cNvSpPr>
            <a:spLocks noGrp="1"/>
          </p:cNvSpPr>
          <p:nvPr>
            <p:ph type="title"/>
          </p:nvPr>
        </p:nvSpPr>
        <p:spPr>
          <a:xfrm>
            <a:off x="838201" y="166126"/>
            <a:ext cx="10515600" cy="1325563"/>
          </a:xfrm>
        </p:spPr>
        <p:txBody>
          <a:bodyPr/>
          <a:lstStyle/>
          <a:p>
            <a:pPr algn="ctr"/>
            <a:r>
              <a:rPr lang="en-CA" dirty="0">
                <a:solidFill>
                  <a:schemeClr val="accent6">
                    <a:lumMod val="50000"/>
                  </a:schemeClr>
                </a:solidFill>
                <a:latin typeface="Righteous"/>
              </a:rPr>
              <a:t>Salat for the first 10 days of </a:t>
            </a:r>
            <a:r>
              <a:rPr lang="en-CA" b="0" i="0" dirty="0" err="1">
                <a:solidFill>
                  <a:schemeClr val="accent6">
                    <a:lumMod val="50000"/>
                  </a:schemeClr>
                </a:solidFill>
                <a:effectLst/>
                <a:latin typeface="Righteous"/>
              </a:rPr>
              <a:t>Dhul-hijjah</a:t>
            </a:r>
            <a:endParaRPr lang="en-CA" dirty="0">
              <a:solidFill>
                <a:schemeClr val="accent6">
                  <a:lumMod val="50000"/>
                </a:schemeClr>
              </a:solidFill>
              <a:latin typeface="Righteous"/>
            </a:endParaRPr>
          </a:p>
        </p:txBody>
      </p:sp>
      <p:sp>
        <p:nvSpPr>
          <p:cNvPr id="8" name="TextBox 7">
            <a:extLst>
              <a:ext uri="{FF2B5EF4-FFF2-40B4-BE49-F238E27FC236}">
                <a16:creationId xmlns:a16="http://schemas.microsoft.com/office/drawing/2014/main" id="{89CE113C-55BD-CA68-F6A9-E0D1398B3B32}"/>
              </a:ext>
            </a:extLst>
          </p:cNvPr>
          <p:cNvSpPr txBox="1"/>
          <p:nvPr/>
        </p:nvSpPr>
        <p:spPr>
          <a:xfrm>
            <a:off x="6312024" y="2925076"/>
            <a:ext cx="5461698" cy="3477875"/>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وَوَاعَدْنَا مُوسَىٰ ثَلَاثينَ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وَأَتْمَمْنَاهَا بِعَشْرٍ</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فَتَمَّ مِيقَاتُ رَبِّهِ أَرْبَعينَ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وَقَالَ مُوسَىٰ لِأَخِيهِ هَارُونَ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خْلُفْنِي فِي قَوْمِي</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وَأَصْلِحْ وَلَا تَتَّبِعْ سَبِيلَ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لْمُفْسِدِينَ</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73857C-3572-CD12-470D-BC5D0B814C43}"/>
              </a:ext>
            </a:extLst>
          </p:cNvPr>
          <p:cNvSpPr txBox="1"/>
          <p:nvPr/>
        </p:nvSpPr>
        <p:spPr>
          <a:xfrm>
            <a:off x="706310" y="3140520"/>
            <a:ext cx="496855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And We appointed with Moses a time of thirty nights and completed them with ten more, so the appointed time of his Lord was complete forty nights, and Moses said to his brother Aaron: Take my place among my people, and act well and do not follow the way of the mischief-makers.</a:t>
            </a:r>
          </a:p>
        </p:txBody>
      </p:sp>
      <p:sp>
        <p:nvSpPr>
          <p:cNvPr id="9" name="TextBox 8">
            <a:extLst>
              <a:ext uri="{FF2B5EF4-FFF2-40B4-BE49-F238E27FC236}">
                <a16:creationId xmlns:a16="http://schemas.microsoft.com/office/drawing/2014/main" id="{52ADEE9D-9820-3E25-2585-EBE889D48E27}"/>
              </a:ext>
            </a:extLst>
          </p:cNvPr>
          <p:cNvSpPr txBox="1"/>
          <p:nvPr/>
        </p:nvSpPr>
        <p:spPr>
          <a:xfrm>
            <a:off x="838199" y="1268760"/>
            <a:ext cx="10082337" cy="1477328"/>
          </a:xfrm>
          <a:prstGeom prst="rect">
            <a:avLst/>
          </a:prstGeom>
          <a:noFill/>
        </p:spPr>
        <p:txBody>
          <a:bodyPr wrap="square">
            <a:spAutoFit/>
          </a:bodyPr>
          <a:lstStyle/>
          <a:p>
            <a:r>
              <a:rPr lang="en-US" dirty="0">
                <a:solidFill>
                  <a:srgbClr val="000000"/>
                </a:solidFill>
              </a:rPr>
              <a:t>The reward of offering this prayer is to participate in the rewards of those who go on Hajj.</a:t>
            </a:r>
          </a:p>
          <a:p>
            <a:endParaRPr lang="en-US" dirty="0">
              <a:solidFill>
                <a:srgbClr val="000000"/>
              </a:solidFill>
            </a:endParaRPr>
          </a:p>
          <a:p>
            <a:r>
              <a:rPr lang="en-US" dirty="0">
                <a:solidFill>
                  <a:srgbClr val="000000"/>
                </a:solidFill>
              </a:rPr>
              <a:t>At each of these ten nights, it is recommended to offer a </a:t>
            </a:r>
            <a:r>
              <a:rPr lang="en-US" b="1" dirty="0">
                <a:solidFill>
                  <a:srgbClr val="000000"/>
                </a:solidFill>
              </a:rPr>
              <a:t>two-unit prayer between the Maghrib and `</a:t>
            </a:r>
            <a:r>
              <a:rPr lang="en-US" b="1" dirty="0" err="1">
                <a:solidFill>
                  <a:srgbClr val="000000"/>
                </a:solidFill>
              </a:rPr>
              <a:t>Isha</a:t>
            </a:r>
            <a:r>
              <a:rPr lang="en-US" b="1" dirty="0">
                <a:solidFill>
                  <a:srgbClr val="000000"/>
                </a:solidFill>
              </a:rPr>
              <a:t>' obligatory prayers and to </a:t>
            </a:r>
            <a:r>
              <a:rPr lang="en-US" b="1" dirty="0">
                <a:solidFill>
                  <a:schemeClr val="accent1">
                    <a:lumMod val="75000"/>
                  </a:schemeClr>
                </a:solidFill>
              </a:rPr>
              <a:t>recite at each unit Surah al-</a:t>
            </a:r>
            <a:r>
              <a:rPr lang="en-US" b="1" dirty="0" err="1">
                <a:solidFill>
                  <a:schemeClr val="accent1">
                    <a:lumMod val="75000"/>
                  </a:schemeClr>
                </a:solidFill>
              </a:rPr>
              <a:t>Fatihah</a:t>
            </a:r>
            <a:r>
              <a:rPr lang="en-US" b="1" dirty="0">
                <a:solidFill>
                  <a:schemeClr val="accent1">
                    <a:lumMod val="75000"/>
                  </a:schemeClr>
                </a:solidFill>
              </a:rPr>
              <a:t> once, Surah al-Tawhid once, and the following verse (7/142):</a:t>
            </a:r>
          </a:p>
        </p:txBody>
      </p:sp>
    </p:spTree>
    <p:extLst>
      <p:ext uri="{BB962C8B-B14F-4D97-AF65-F5344CB8AC3E}">
        <p14:creationId xmlns:p14="http://schemas.microsoft.com/office/powerpoint/2010/main" val="2467612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وَٱلْفَوْزَ</a:t>
            </a:r>
            <a:r>
              <a:rPr lang="ar-SA" dirty="0"/>
              <a:t> </a:t>
            </a:r>
            <a:r>
              <a:rPr lang="ar-SA" dirty="0" err="1"/>
              <a:t>بِٱلْجَنَّةِ</a:t>
            </a:r>
            <a:r>
              <a:rPr lang="ar-SA" dirty="0"/>
              <a:t> وَ </a:t>
            </a:r>
            <a:r>
              <a:rPr lang="ar-SA" dirty="0" err="1"/>
              <a:t>ٱلرِّضْوَانَ</a:t>
            </a:r>
            <a:r>
              <a:rPr lang="ar-SA" dirty="0"/>
              <a:t> [</a:t>
            </a:r>
            <a:r>
              <a:rPr lang="ar-SA" dirty="0" err="1"/>
              <a:t>ٱلرِّضْوَانِ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17310</TotalTime>
  <Words>1425</Words>
  <Application>Microsoft Office PowerPoint</Application>
  <PresentationFormat>Widescreen</PresentationFormat>
  <Paragraphs>103</Paragraphs>
  <Slides>37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37</vt:i4>
      </vt:variant>
    </vt:vector>
  </HeadingPairs>
  <TitlesOfParts>
    <vt:vector size="46" baseType="lpstr">
      <vt:lpstr>Abbas</vt:lpstr>
      <vt:lpstr>Arabic Typesetting</vt:lpstr>
      <vt:lpstr>Arial</vt:lpstr>
      <vt:lpstr>Calibri</vt:lpstr>
      <vt:lpstr>Calibri Light</vt:lpstr>
      <vt:lpstr>Righteous</vt:lpstr>
      <vt:lpstr>Trebuchet MS</vt:lpstr>
      <vt:lpstr>Default Design</vt:lpstr>
      <vt:lpstr>AZ Duas</vt:lpstr>
      <vt:lpstr>Azaan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 </vt:lpstr>
      <vt:lpstr>Salat for the first 10 days of Dhul-hijjah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Muntazireen</cp:lastModifiedBy>
  <cp:revision>3</cp:revision>
  <cp:lastPrinted>1601-01-01T00:00:00Z</cp:lastPrinted>
  <dcterms:created xsi:type="dcterms:W3CDTF">1601-01-01T00:00:00Z</dcterms:created>
  <dcterms:modified xsi:type="dcterms:W3CDTF">2024-07-08T01:16:59Z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