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handoutMasterIdLst>
    <p:handoutMasterId r:id="rId13"/>
  </p:handoutMasterIdLst>
  <p:sldIdLst>
    <p:sldId id="256" r:id="rId4"/>
    <p:sldId id="304" r:id="rId5"/>
    <p:sldId id="276" r:id="rId6"/>
    <p:sldId id="300" r:id="rId7"/>
    <p:sldId id="301" r:id="rId8"/>
    <p:sldId id="268" r:id="rId9"/>
    <p:sldId id="299" r:id="rId10"/>
    <p:sldId id="303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azal Helal" initials="GH" lastIdx="1" clrIdx="0">
    <p:extLst>
      <p:ext uri="{19B8F6BF-5375-455C-9EA6-DF929625EA0E}">
        <p15:presenceInfo xmlns:p15="http://schemas.microsoft.com/office/powerpoint/2012/main" userId="8b71fe5f65b7cd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38D4CD"/>
    <a:srgbClr val="179A9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2T21:33:06.614" idx="1">
    <p:pos x="5453" y="259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18897-0E13-858F-7F57-084CF4FA4A1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526024"/>
            <a:ext cx="4449763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ea typeface="맑은 고딕" pitchFamily="50" charset="-127"/>
              </a:rPr>
              <a:t>Car Rental System</a:t>
            </a:r>
          </a:p>
          <a:p>
            <a:endParaRPr lang="en-US" altLang="ko-KR" sz="1800" dirty="0">
              <a:ea typeface="맑은 고딕" pitchFamily="50" charset="-127"/>
            </a:endParaRPr>
          </a:p>
          <a:p>
            <a:r>
              <a:rPr lang="en-US" altLang="ko-KR" sz="1800" dirty="0">
                <a:ea typeface="맑은 고딕" pitchFamily="50" charset="-127"/>
              </a:rPr>
              <a:t>Java Code following Object Oriented</a:t>
            </a:r>
          </a:p>
          <a:p>
            <a:r>
              <a:rPr lang="en-US" altLang="ko-KR" sz="1800" dirty="0">
                <a:ea typeface="맑은 고딕" pitchFamily="50" charset="-127"/>
              </a:rPr>
              <a:t> programming Concepts.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18897-0E13-858F-7F57-084CF4FA4A1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-36512" y="195486"/>
            <a:ext cx="4449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38D4CD"/>
                </a:solidFill>
                <a:ea typeface="맑은 고딕" pitchFamily="50" charset="-127"/>
              </a:rPr>
              <a:t>Car Rental System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02AE60-9867-B582-7455-D7413DF2AABB}"/>
              </a:ext>
            </a:extLst>
          </p:cNvPr>
          <p:cNvSpPr/>
          <p:nvPr/>
        </p:nvSpPr>
        <p:spPr>
          <a:xfrm>
            <a:off x="323528" y="915566"/>
            <a:ext cx="7920880" cy="3888432"/>
          </a:xfrm>
          <a:prstGeom prst="roundRect">
            <a:avLst/>
          </a:prstGeom>
          <a:noFill/>
          <a:ln>
            <a:solidFill>
              <a:srgbClr val="DF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program that connect renter to a car and the service available from people 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people. All the process are legal and safe, </a:t>
            </a:r>
            <a:r>
              <a:rPr lang="en-US" dirty="0">
                <a:solidFill>
                  <a:schemeClr val="bg1"/>
                </a:solidFill>
              </a:rPr>
              <a:t>owner of the car offers the car with the information that would interest the other person(renter) to</a:t>
            </a:r>
          </a:p>
          <a:p>
            <a:r>
              <a:rPr lang="en-US" dirty="0">
                <a:solidFill>
                  <a:schemeClr val="bg1"/>
                </a:solidFill>
              </a:rPr>
              <a:t>rent the car with knowing all the details and of course with providing</a:t>
            </a:r>
          </a:p>
          <a:p>
            <a:r>
              <a:rPr lang="en-US" dirty="0">
                <a:solidFill>
                  <a:schemeClr val="bg1"/>
                </a:solidFill>
              </a:rPr>
              <a:t>safety so the two sides can exchange benefits .</a:t>
            </a:r>
            <a:endParaRPr lang="ar-SA" dirty="0">
              <a:solidFill>
                <a:schemeClr val="bg1"/>
              </a:solidFill>
            </a:endParaRPr>
          </a:p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4064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OOP Concepts</a:t>
            </a:r>
            <a:endParaRPr lang="ko-KR" altLang="en-US" dirty="0"/>
          </a:p>
        </p:txBody>
      </p:sp>
      <p:sp>
        <p:nvSpPr>
          <p:cNvPr id="5" name="Block Arc 4"/>
          <p:cNvSpPr/>
          <p:nvPr/>
        </p:nvSpPr>
        <p:spPr>
          <a:xfrm>
            <a:off x="3529481" y="1017719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2477095">
            <a:off x="3132373" y="2117495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910880">
            <a:off x="4352600" y="2394231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0800000">
            <a:off x="4058041" y="3544805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238" y="2760914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By declaring the data fields as private in each class.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4603" y="3942221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Applied by overriding the toString method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280" y="1533330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4128" y="2725417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The car class inherited the Owner class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CCE75-C79D-5A5B-E925-962B990E7CFB}"/>
              </a:ext>
            </a:extLst>
          </p:cNvPr>
          <p:cNvSpPr txBox="1"/>
          <p:nvPr/>
        </p:nvSpPr>
        <p:spPr>
          <a:xfrm>
            <a:off x="3563886" y="1432338"/>
            <a:ext cx="1148753" cy="2923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00" b="1" dirty="0">
                <a:solidFill>
                  <a:schemeClr val="accent6"/>
                </a:solidFill>
              </a:rPr>
              <a:t>Association</a:t>
            </a:r>
            <a:endParaRPr lang="ar-SA" sz="13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16446-E176-B63B-F41F-3AF0F0CE4E4D}"/>
              </a:ext>
            </a:extLst>
          </p:cNvPr>
          <p:cNvSpPr txBox="1"/>
          <p:nvPr/>
        </p:nvSpPr>
        <p:spPr>
          <a:xfrm>
            <a:off x="3198374" y="2571294"/>
            <a:ext cx="19496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Encapsulation</a:t>
            </a:r>
            <a:endParaRPr lang="ar-SA" sz="1200" b="1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17F8F-D61E-EB72-EF84-E9767768B933}"/>
              </a:ext>
            </a:extLst>
          </p:cNvPr>
          <p:cNvSpPr txBox="1"/>
          <p:nvPr/>
        </p:nvSpPr>
        <p:spPr>
          <a:xfrm>
            <a:off x="4457487" y="2870815"/>
            <a:ext cx="105061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Inheritance</a:t>
            </a:r>
            <a:endParaRPr lang="ar-SA" sz="12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2E1D01-2524-C405-E2EA-205036366195}"/>
              </a:ext>
            </a:extLst>
          </p:cNvPr>
          <p:cNvSpPr txBox="1"/>
          <p:nvPr/>
        </p:nvSpPr>
        <p:spPr>
          <a:xfrm>
            <a:off x="4071902" y="3954113"/>
            <a:ext cx="128147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Polymorphism</a:t>
            </a:r>
            <a:endParaRPr lang="ar-SA" sz="1200" b="1" dirty="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FA8A1-1885-C521-948B-C57149DC76AC}"/>
              </a:ext>
            </a:extLst>
          </p:cNvPr>
          <p:cNvSpPr txBox="1"/>
          <p:nvPr/>
        </p:nvSpPr>
        <p:spPr>
          <a:xfrm>
            <a:off x="4470928" y="1193739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Relation between classes some composition and others are aggregation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Block Arc 25">
            <a:extLst>
              <a:ext uri="{FF2B5EF4-FFF2-40B4-BE49-F238E27FC236}">
                <a16:creationId xmlns:a16="http://schemas.microsoft.com/office/drawing/2014/main" id="{A6E16A3F-511E-2B28-C562-D2E1DDE01707}"/>
              </a:ext>
            </a:extLst>
          </p:cNvPr>
          <p:cNvSpPr/>
          <p:nvPr/>
        </p:nvSpPr>
        <p:spPr>
          <a:xfrm>
            <a:off x="3634347" y="2848293"/>
            <a:ext cx="225926" cy="329439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Round Same Side Corner Rectangle 8">
            <a:extLst>
              <a:ext uri="{FF2B5EF4-FFF2-40B4-BE49-F238E27FC236}">
                <a16:creationId xmlns:a16="http://schemas.microsoft.com/office/drawing/2014/main" id="{F784A6B2-EDE2-F102-29E4-B138D54943F6}"/>
              </a:ext>
            </a:extLst>
          </p:cNvPr>
          <p:cNvSpPr/>
          <p:nvPr/>
        </p:nvSpPr>
        <p:spPr>
          <a:xfrm>
            <a:off x="4169586" y="1776817"/>
            <a:ext cx="179186" cy="22027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2D44BF06-7A3B-0BD3-93A7-A21136E0241F}"/>
              </a:ext>
            </a:extLst>
          </p:cNvPr>
          <p:cNvSpPr/>
          <p:nvPr/>
        </p:nvSpPr>
        <p:spPr>
          <a:xfrm>
            <a:off x="3910612" y="1798744"/>
            <a:ext cx="179186" cy="22027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0241F9B4-00C4-8AE5-05AB-9D2FC5284B10}"/>
              </a:ext>
            </a:extLst>
          </p:cNvPr>
          <p:cNvSpPr/>
          <p:nvPr/>
        </p:nvSpPr>
        <p:spPr>
          <a:xfrm>
            <a:off x="4033923" y="1827416"/>
            <a:ext cx="179186" cy="22027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38" name="Round Same Side Corner Rectangle 8">
            <a:extLst>
              <a:ext uri="{FF2B5EF4-FFF2-40B4-BE49-F238E27FC236}">
                <a16:creationId xmlns:a16="http://schemas.microsoft.com/office/drawing/2014/main" id="{23326B9C-A4D2-5606-5BF5-C938631311BF}"/>
              </a:ext>
            </a:extLst>
          </p:cNvPr>
          <p:cNvSpPr/>
          <p:nvPr/>
        </p:nvSpPr>
        <p:spPr>
          <a:xfrm>
            <a:off x="4945930" y="3120774"/>
            <a:ext cx="109175" cy="38708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209F2738-705D-FC8D-2D95-BC464A735E3D}"/>
              </a:ext>
            </a:extLst>
          </p:cNvPr>
          <p:cNvSpPr/>
          <p:nvPr/>
        </p:nvSpPr>
        <p:spPr>
          <a:xfrm>
            <a:off x="4811292" y="3217663"/>
            <a:ext cx="88179" cy="290191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Freeform 108">
            <a:extLst>
              <a:ext uri="{FF2B5EF4-FFF2-40B4-BE49-F238E27FC236}">
                <a16:creationId xmlns:a16="http://schemas.microsoft.com/office/drawing/2014/main" id="{1AEEB095-7574-8977-BA9C-30D00D0A0929}"/>
              </a:ext>
            </a:extLst>
          </p:cNvPr>
          <p:cNvSpPr/>
          <p:nvPr/>
        </p:nvSpPr>
        <p:spPr>
          <a:xfrm>
            <a:off x="4524708" y="4270105"/>
            <a:ext cx="286584" cy="276999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991DE-0531-97EA-8520-09A4D2DF50B7}"/>
              </a:ext>
            </a:extLst>
          </p:cNvPr>
          <p:cNvSpPr txBox="1"/>
          <p:nvPr/>
        </p:nvSpPr>
        <p:spPr>
          <a:xfrm>
            <a:off x="107504" y="101843"/>
            <a:ext cx="3292400" cy="5139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YAD7Q9NigKI 0"/>
              </a:rPr>
              <a:t>Owner</a:t>
            </a:r>
          </a:p>
          <a:p>
            <a:endParaRPr lang="en-US" sz="1100" i="0" u="none" strike="noStrike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-fname : String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-lname : String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email : String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Phonenum : int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-nationalID : int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License : int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Age : Int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-number : int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Carlist : Car[]</a:t>
            </a:r>
          </a:p>
          <a:p>
            <a:endParaRPr lang="en-US" sz="1100" i="0" u="none" strike="noStrike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 Owner()</a:t>
            </a:r>
          </a:p>
          <a:p>
            <a:r>
              <a:rPr lang="en-US" sz="1100" dirty="0">
                <a:solidFill>
                  <a:srgbClr val="000000"/>
                </a:solidFill>
                <a:latin typeface="YAD7Q9NigKI 0"/>
              </a:rPr>
              <a:t>+Owner(</a:t>
            </a:r>
            <a:r>
              <a:rPr lang="en-US" sz="1100" dirty="0" err="1">
                <a:solidFill>
                  <a:srgbClr val="000000"/>
                </a:solidFill>
                <a:latin typeface="YAD7Q9NigKI 0"/>
              </a:rPr>
              <a:t>fname</a:t>
            </a:r>
            <a:r>
              <a:rPr lang="en-US" sz="1100" dirty="0">
                <a:solidFill>
                  <a:srgbClr val="000000"/>
                </a:solidFill>
                <a:latin typeface="YAD7Q9NigKI 0"/>
              </a:rPr>
              <a:t> : String, </a:t>
            </a:r>
            <a:r>
              <a:rPr lang="en-US" sz="1100" dirty="0" err="1">
                <a:solidFill>
                  <a:srgbClr val="000000"/>
                </a:solidFill>
                <a:latin typeface="YAD7Q9NigKI 0"/>
              </a:rPr>
              <a:t>lname</a:t>
            </a:r>
            <a:r>
              <a:rPr lang="en-US" sz="1100" dirty="0">
                <a:solidFill>
                  <a:srgbClr val="000000"/>
                </a:solidFill>
                <a:latin typeface="YAD7Q9NigKI 0"/>
              </a:rPr>
              <a:t> : String ,email : String, </a:t>
            </a:r>
            <a:r>
              <a:rPr lang="en-US" sz="1100" dirty="0" err="1">
                <a:solidFill>
                  <a:srgbClr val="000000"/>
                </a:solidFill>
                <a:latin typeface="YAD7Q9NigKI 0"/>
              </a:rPr>
              <a:t>Phonenum</a:t>
            </a:r>
            <a:r>
              <a:rPr lang="en-US" sz="1100" dirty="0">
                <a:solidFill>
                  <a:srgbClr val="000000"/>
                </a:solidFill>
                <a:latin typeface="YAD7Q9NigKI 0"/>
              </a:rPr>
              <a:t> : int)</a:t>
            </a:r>
            <a:endParaRPr lang="en-US" sz="1100" i="0" u="none" strike="noStrike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+getFname() : String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+getLname() : String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+getEmail() : String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+getphonenum() : int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+getNationalID () :int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+setFname(fname : String) : void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+SetLname(lname : String) : void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+SetEmail (email : String ) :void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+SetPhonenum ( phonenum : int) :void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+SetNationalID (natiionalID : int) : void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 SetLicense (license : int ) : void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+SetAge(Age: int ) : void</a:t>
            </a:r>
          </a:p>
          <a:p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+toString():String</a:t>
            </a:r>
            <a:endParaRPr lang="en-US" sz="11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100" dirty="0">
                <a:solidFill>
                  <a:srgbClr val="000000"/>
                </a:solidFill>
                <a:latin typeface="YAD7Q9NigKI 0"/>
              </a:rPr>
              <a:t>+addCar():Void[]</a:t>
            </a:r>
            <a:endParaRPr lang="en-US" sz="1100" i="0" u="none" strike="noStrike" dirty="0">
              <a:solidFill>
                <a:srgbClr val="000000"/>
              </a:solidFill>
              <a:effectLst/>
              <a:latin typeface="YAD7Q9NigKI 0"/>
            </a:endParaRPr>
          </a:p>
          <a:p>
            <a:endParaRPr lang="en-US" sz="900" dirty="0">
              <a:solidFill>
                <a:srgbClr val="000000"/>
              </a:solidFill>
              <a:latin typeface="YAD7Q9NigKI 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51B6DA-C5EA-AA5E-79D1-22101896EF6F}"/>
              </a:ext>
            </a:extLst>
          </p:cNvPr>
          <p:cNvCxnSpPr>
            <a:cxnSpLocks/>
          </p:cNvCxnSpPr>
          <p:nvPr/>
        </p:nvCxnSpPr>
        <p:spPr>
          <a:xfrm>
            <a:off x="107504" y="411510"/>
            <a:ext cx="329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B8CA2-FC7B-0894-4945-9D7F7758083A}"/>
              </a:ext>
            </a:extLst>
          </p:cNvPr>
          <p:cNvCxnSpPr>
            <a:cxnSpLocks/>
          </p:cNvCxnSpPr>
          <p:nvPr/>
        </p:nvCxnSpPr>
        <p:spPr>
          <a:xfrm>
            <a:off x="107504" y="2067694"/>
            <a:ext cx="329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032169-0326-21AD-0F42-A85D3B5FA9B5}"/>
              </a:ext>
            </a:extLst>
          </p:cNvPr>
          <p:cNvSpPr txBox="1"/>
          <p:nvPr/>
        </p:nvSpPr>
        <p:spPr>
          <a:xfrm>
            <a:off x="3491880" y="411510"/>
            <a:ext cx="5164608" cy="51552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/>
              <a:t>First name of the owner.</a:t>
            </a:r>
          </a:p>
          <a:p>
            <a:r>
              <a:rPr lang="en-US" sz="1050" dirty="0"/>
              <a:t>last name of the owner.</a:t>
            </a:r>
          </a:p>
          <a:p>
            <a:r>
              <a:rPr lang="en-US" sz="1050" dirty="0"/>
              <a:t>Email of the owner.</a:t>
            </a:r>
          </a:p>
          <a:p>
            <a:r>
              <a:rPr lang="en-US" sz="1050" dirty="0"/>
              <a:t>Phone number of the owner.</a:t>
            </a:r>
            <a:endParaRPr lang="ar-SA" sz="1050" dirty="0"/>
          </a:p>
          <a:p>
            <a:r>
              <a:rPr lang="en-US" sz="1050" dirty="0"/>
              <a:t>National ID of the owner.</a:t>
            </a:r>
            <a:endParaRPr lang="ar-SA" sz="1050" dirty="0"/>
          </a:p>
          <a:p>
            <a:r>
              <a:rPr lang="en-US" sz="1050" dirty="0"/>
              <a:t>License number of the owner.</a:t>
            </a:r>
            <a:endParaRPr lang="ar-SA" sz="1050" dirty="0"/>
          </a:p>
          <a:p>
            <a:r>
              <a:rPr lang="en-US" sz="1050" dirty="0"/>
              <a:t>Age of the owner.</a:t>
            </a:r>
            <a:endParaRPr lang="ar-SA" sz="1050" dirty="0"/>
          </a:p>
          <a:p>
            <a:r>
              <a:rPr lang="en-US" sz="1050" dirty="0"/>
              <a:t>Return number to the array .</a:t>
            </a:r>
          </a:p>
          <a:p>
            <a:r>
              <a:rPr lang="en-US" sz="1050" dirty="0"/>
              <a:t>Array of the cars that belong to the owner.</a:t>
            </a:r>
          </a:p>
          <a:p>
            <a:endParaRPr lang="en-US" sz="1050" dirty="0"/>
          </a:p>
          <a:p>
            <a:r>
              <a:rPr lang="en-US" sz="1050" dirty="0"/>
              <a:t>No arg constructor.</a:t>
            </a:r>
          </a:p>
          <a:p>
            <a:r>
              <a:rPr lang="en-US" sz="1050" dirty="0"/>
              <a:t>An args constructor</a:t>
            </a:r>
          </a:p>
          <a:p>
            <a:r>
              <a:rPr lang="en-US" sz="1050" dirty="0"/>
              <a:t>Returns the First name of the owner.</a:t>
            </a:r>
          </a:p>
          <a:p>
            <a:r>
              <a:rPr lang="en-US" sz="1050" dirty="0"/>
              <a:t>Returns the last name of the owner.</a:t>
            </a:r>
          </a:p>
          <a:p>
            <a:r>
              <a:rPr lang="en-US" sz="1050" dirty="0"/>
              <a:t>Returns Email of the owner.</a:t>
            </a:r>
          </a:p>
          <a:p>
            <a:r>
              <a:rPr lang="en-US" sz="1050" dirty="0"/>
              <a:t>Returns the Phone number of the owner.</a:t>
            </a:r>
            <a:endParaRPr lang="ar-SA" sz="1050" dirty="0"/>
          </a:p>
          <a:p>
            <a:r>
              <a:rPr lang="en-US" sz="1050" dirty="0"/>
              <a:t>Returns the National ID of the owner.</a:t>
            </a:r>
            <a:endParaRPr lang="ar-SA" sz="1050" dirty="0"/>
          </a:p>
          <a:p>
            <a:r>
              <a:rPr lang="en-US" sz="1050" dirty="0"/>
              <a:t>Returns the License number of the owner.</a:t>
            </a:r>
            <a:endParaRPr lang="ar-SA" sz="1050" dirty="0"/>
          </a:p>
          <a:p>
            <a:r>
              <a:rPr lang="en-US" sz="1050" dirty="0"/>
              <a:t>Returns the Age of the owner.</a:t>
            </a:r>
            <a:endParaRPr lang="ar-SA" sz="1050" dirty="0"/>
          </a:p>
          <a:p>
            <a:r>
              <a:rPr lang="en-US" sz="1050" dirty="0"/>
              <a:t>Sets the First name of the owner.</a:t>
            </a:r>
          </a:p>
          <a:p>
            <a:r>
              <a:rPr lang="en-US" sz="1050" dirty="0"/>
              <a:t>Sets the last name of the owner.</a:t>
            </a:r>
          </a:p>
          <a:p>
            <a:r>
              <a:rPr lang="en-US" sz="1050" dirty="0"/>
              <a:t>Sets Email of the owner.</a:t>
            </a:r>
          </a:p>
          <a:p>
            <a:r>
              <a:rPr lang="en-US" sz="1050" dirty="0"/>
              <a:t>Sets the Phone number of the owner.</a:t>
            </a:r>
            <a:endParaRPr lang="ar-SA" sz="1050" dirty="0"/>
          </a:p>
          <a:p>
            <a:r>
              <a:rPr lang="en-US" sz="1050" dirty="0"/>
              <a:t>Sets the National ID of the owner.</a:t>
            </a:r>
            <a:endParaRPr lang="ar-SA" sz="1050" dirty="0"/>
          </a:p>
          <a:p>
            <a:r>
              <a:rPr lang="en-US" sz="1050" dirty="0"/>
              <a:t>Sets the License number of the owner.</a:t>
            </a:r>
            <a:endParaRPr lang="ar-SA" sz="1050" dirty="0"/>
          </a:p>
          <a:p>
            <a:r>
              <a:rPr lang="en-US" sz="1050" dirty="0"/>
              <a:t>Sets the Age of the owner.</a:t>
            </a:r>
          </a:p>
          <a:p>
            <a:r>
              <a:rPr lang="en-US" sz="1050" dirty="0"/>
              <a:t>Display the info of the car.</a:t>
            </a:r>
          </a:p>
          <a:p>
            <a:r>
              <a:rPr lang="en-US" sz="1050" dirty="0"/>
              <a:t>Method to add cars to the owner .</a:t>
            </a:r>
            <a:endParaRPr lang="ar-SA" sz="1050" dirty="0"/>
          </a:p>
          <a:p>
            <a:endParaRPr lang="ar-SA" sz="1100" dirty="0"/>
          </a:p>
          <a:p>
            <a:endParaRPr lang="ar-SA" sz="1200" dirty="0"/>
          </a:p>
          <a:p>
            <a:endParaRPr lang="ar-SA" sz="1200" dirty="0"/>
          </a:p>
        </p:txBody>
      </p:sp>
    </p:spTree>
    <p:extLst>
      <p:ext uri="{BB962C8B-B14F-4D97-AF65-F5344CB8AC3E}">
        <p14:creationId xmlns:p14="http://schemas.microsoft.com/office/powerpoint/2010/main" val="177310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611DC-FE61-B265-3B4E-57D73BC1DAD5}"/>
              </a:ext>
            </a:extLst>
          </p:cNvPr>
          <p:cNvSpPr txBox="1"/>
          <p:nvPr/>
        </p:nvSpPr>
        <p:spPr>
          <a:xfrm>
            <a:off x="107504" y="101843"/>
            <a:ext cx="3292400" cy="48936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YAD7Q9NigKI 0"/>
              </a:rPr>
              <a:t>Car</a:t>
            </a:r>
          </a:p>
          <a:p>
            <a:pPr algn="ctr"/>
            <a:endParaRPr lang="en-US" sz="1000" i="0" u="none" strike="noStrike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-company : String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-name : String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-mode : String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-price : double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-year : int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-seats : int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-number : int</a:t>
            </a:r>
          </a:p>
          <a:p>
            <a:r>
              <a:rPr lang="en-US" sz="1000" dirty="0">
                <a:solidFill>
                  <a:srgbClr val="000000"/>
                </a:solidFill>
                <a:latin typeface="YAD7Q9NigKI 0"/>
              </a:rPr>
              <a:t>-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ownersList:Owner[]</a:t>
            </a:r>
          </a:p>
          <a:p>
            <a:endParaRPr lang="en-US" sz="1000" i="0" u="none" strike="noStrike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+Car()</a:t>
            </a:r>
          </a:p>
          <a:p>
            <a:r>
              <a:rPr lang="en-US" sz="1000" dirty="0">
                <a:solidFill>
                  <a:srgbClr val="000000"/>
                </a:solidFill>
                <a:latin typeface="YAD7Q9NigKI 0"/>
              </a:rPr>
              <a:t>+Car(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name : String</a:t>
            </a:r>
            <a:r>
              <a:rPr lang="en-US" sz="1000" dirty="0">
                <a:solidFill>
                  <a:srgbClr val="000000"/>
                </a:solidFill>
                <a:latin typeface="YAD7Q9NigKI 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YAD7Q9NigKI 0"/>
              </a:rPr>
              <a:t>+Car(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company : String,  name : String, year : int,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 seats : int)</a:t>
            </a:r>
            <a:endParaRPr lang="en-US" sz="1000" dirty="0">
              <a:solidFill>
                <a:srgbClr val="000000"/>
              </a:solidFill>
              <a:latin typeface="YAD7Q9NigKI 0"/>
            </a:endParaRPr>
          </a:p>
          <a:p>
            <a:r>
              <a:rPr lang="en-US" sz="1000" dirty="0">
                <a:solidFill>
                  <a:srgbClr val="000000"/>
                </a:solidFill>
                <a:latin typeface="YAD7Q9NigKI 0"/>
              </a:rPr>
              <a:t>+Car(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company : String,  name : String, mode : String,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 price : double, year : int, seats : int, number : int</a:t>
            </a:r>
            <a:r>
              <a:rPr lang="en-US" sz="1000" dirty="0">
                <a:solidFill>
                  <a:srgbClr val="000000"/>
                </a:solidFill>
                <a:latin typeface="YAD7Q9NigKI 0"/>
              </a:rPr>
              <a:t>)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+getcompany() : String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+getName() : String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+getMode() : String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+getPrice() : double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+getYear() : int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+getseats() : int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+setCompany(company : String) : void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+SetName(name : String) : void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+SetMode(mode : String ) :void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+SetPrice(price : double) :void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+SetYear(year : int) : void</a:t>
            </a:r>
          </a:p>
          <a:p>
            <a:r>
              <a:rPr lang="en-US" sz="10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+SetSeats(seats :int) : void</a:t>
            </a:r>
          </a:p>
          <a:p>
            <a:r>
              <a:rPr lang="en-US" sz="1000" dirty="0">
                <a:solidFill>
                  <a:srgbClr val="000000"/>
                </a:solidFill>
                <a:latin typeface="YAD7Q9NigKI 0"/>
              </a:rPr>
              <a:t>+addOwner():void</a:t>
            </a:r>
          </a:p>
          <a:p>
            <a:r>
              <a:rPr lang="en-US" sz="1000" dirty="0">
                <a:solidFill>
                  <a:srgbClr val="000000"/>
                </a:solidFill>
                <a:latin typeface="YAD7Q9NigKI 0"/>
              </a:rPr>
              <a:t>+TypeList():String</a:t>
            </a:r>
            <a:endParaRPr lang="en-US" sz="900" dirty="0">
              <a:solidFill>
                <a:srgbClr val="000000"/>
              </a:solidFill>
              <a:latin typeface="YAD7Q9NigKI 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4338EF-CC00-8983-20A6-6E70AFC9DDED}"/>
              </a:ext>
            </a:extLst>
          </p:cNvPr>
          <p:cNvCxnSpPr>
            <a:cxnSpLocks/>
          </p:cNvCxnSpPr>
          <p:nvPr/>
        </p:nvCxnSpPr>
        <p:spPr>
          <a:xfrm>
            <a:off x="107504" y="411510"/>
            <a:ext cx="329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B0899C-0FB3-488A-BB1C-48A7C322FC1E}"/>
              </a:ext>
            </a:extLst>
          </p:cNvPr>
          <p:cNvCxnSpPr>
            <a:cxnSpLocks/>
          </p:cNvCxnSpPr>
          <p:nvPr/>
        </p:nvCxnSpPr>
        <p:spPr>
          <a:xfrm>
            <a:off x="107504" y="1779662"/>
            <a:ext cx="329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BCA724-00D6-416E-ECB1-DABC0FF5AA1E}"/>
              </a:ext>
            </a:extLst>
          </p:cNvPr>
          <p:cNvSpPr txBox="1"/>
          <p:nvPr/>
        </p:nvSpPr>
        <p:spPr>
          <a:xfrm>
            <a:off x="3367834" y="148010"/>
            <a:ext cx="4752528" cy="52168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the car company.</a:t>
            </a:r>
          </a:p>
          <a:p>
            <a:r>
              <a:rPr lang="en-US" sz="1000" dirty="0"/>
              <a:t>the car name.</a:t>
            </a:r>
          </a:p>
          <a:p>
            <a:r>
              <a:rPr lang="en-US" sz="1000" dirty="0"/>
              <a:t>the car mode.</a:t>
            </a:r>
          </a:p>
          <a:p>
            <a:r>
              <a:rPr lang="en-US" sz="1000" dirty="0"/>
              <a:t>the car price.</a:t>
            </a:r>
          </a:p>
          <a:p>
            <a:r>
              <a:rPr lang="en-US" sz="1000" dirty="0"/>
              <a:t>the car year.</a:t>
            </a:r>
          </a:p>
          <a:p>
            <a:r>
              <a:rPr lang="en-US" sz="1000" dirty="0"/>
              <a:t>the car seats.</a:t>
            </a:r>
          </a:p>
          <a:p>
            <a:r>
              <a:rPr lang="en-US" sz="1000" dirty="0"/>
              <a:t>the owner array number .</a:t>
            </a:r>
          </a:p>
          <a:p>
            <a:r>
              <a:rPr lang="en-US" sz="1000" dirty="0"/>
              <a:t>the array for the owner of the car .</a:t>
            </a:r>
            <a:endParaRPr lang="ar-SA" sz="1000" dirty="0"/>
          </a:p>
          <a:p>
            <a:endParaRPr lang="en-US" sz="1100" dirty="0"/>
          </a:p>
          <a:p>
            <a:r>
              <a:rPr lang="en-US" sz="1000" dirty="0"/>
              <a:t>No arg constructor </a:t>
            </a:r>
          </a:p>
          <a:p>
            <a:r>
              <a:rPr lang="en-US" sz="1000" dirty="0"/>
              <a:t>Arg constructor to the object name </a:t>
            </a:r>
          </a:p>
          <a:p>
            <a:r>
              <a:rPr lang="en-US" sz="1000" dirty="0"/>
              <a:t>Arg constructor to the object name ,company,year and seats</a:t>
            </a:r>
          </a:p>
          <a:p>
            <a:r>
              <a:rPr lang="en-US" sz="1000" dirty="0"/>
              <a:t>Arg constructor to the object name ,company,year ,seats, mode and price</a:t>
            </a:r>
          </a:p>
          <a:p>
            <a:r>
              <a:rPr lang="en-US" sz="1000" dirty="0"/>
              <a:t>Returns the car company.</a:t>
            </a:r>
          </a:p>
          <a:p>
            <a:r>
              <a:rPr lang="en-US" sz="1000" dirty="0"/>
              <a:t>Returns the car name.</a:t>
            </a:r>
          </a:p>
          <a:p>
            <a:r>
              <a:rPr lang="en-US" sz="1000" dirty="0"/>
              <a:t>Returns the car mode.</a:t>
            </a:r>
          </a:p>
          <a:p>
            <a:r>
              <a:rPr lang="en-US" sz="1000" dirty="0"/>
              <a:t>Returns the car price.</a:t>
            </a:r>
          </a:p>
          <a:p>
            <a:r>
              <a:rPr lang="en-US" sz="1000" dirty="0"/>
              <a:t>Returns the car year.</a:t>
            </a:r>
          </a:p>
          <a:p>
            <a:r>
              <a:rPr lang="en-US" sz="1000" dirty="0"/>
              <a:t>Returns the car seats.</a:t>
            </a:r>
          </a:p>
          <a:p>
            <a:r>
              <a:rPr lang="en-US" sz="1000" dirty="0"/>
              <a:t>Returns the owner array number .</a:t>
            </a:r>
          </a:p>
          <a:p>
            <a:r>
              <a:rPr lang="en-US" sz="1000" dirty="0"/>
              <a:t>Returns the array for the owner of the car .</a:t>
            </a:r>
          </a:p>
          <a:p>
            <a:r>
              <a:rPr lang="en-US" sz="1000" dirty="0"/>
              <a:t>Sets the car company.</a:t>
            </a:r>
          </a:p>
          <a:p>
            <a:r>
              <a:rPr lang="en-US" sz="1000" dirty="0"/>
              <a:t>Sets the car name.</a:t>
            </a:r>
          </a:p>
          <a:p>
            <a:r>
              <a:rPr lang="en-US" sz="1000" dirty="0"/>
              <a:t>Sets the car mode.</a:t>
            </a:r>
          </a:p>
          <a:p>
            <a:r>
              <a:rPr lang="en-US" sz="1000" dirty="0"/>
              <a:t>Sets the car price.</a:t>
            </a:r>
          </a:p>
          <a:p>
            <a:r>
              <a:rPr lang="en-US" sz="1000" dirty="0"/>
              <a:t>Sets the car year.</a:t>
            </a:r>
          </a:p>
          <a:p>
            <a:r>
              <a:rPr lang="en-US" sz="1000" dirty="0"/>
              <a:t>Sets the car seats.</a:t>
            </a:r>
            <a:br>
              <a:rPr lang="en-US" sz="1000" dirty="0"/>
            </a:br>
            <a:r>
              <a:rPr lang="en-US" sz="1000" dirty="0"/>
              <a:t>Assign owner for the array .</a:t>
            </a:r>
          </a:p>
          <a:p>
            <a:r>
              <a:rPr lang="en-US" sz="1000" dirty="0"/>
              <a:t>Disply arraylist for car compines the array for the owner of the car .</a:t>
            </a:r>
          </a:p>
          <a:p>
            <a:endParaRPr lang="ar-SA" sz="1100" dirty="0"/>
          </a:p>
        </p:txBody>
      </p:sp>
    </p:spTree>
    <p:extLst>
      <p:ext uri="{BB962C8B-B14F-4D97-AF65-F5344CB8AC3E}">
        <p14:creationId xmlns:p14="http://schemas.microsoft.com/office/powerpoint/2010/main" val="45612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60281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794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06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0281" y="1963786"/>
            <a:ext cx="1728192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85306" y="1963786"/>
            <a:ext cx="172819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9832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2345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4857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59832" y="3331938"/>
            <a:ext cx="1728192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66A2A96-07F3-0EF4-12E2-35BEE7C5BBDA}"/>
              </a:ext>
            </a:extLst>
          </p:cNvPr>
          <p:cNvSpPr txBox="1"/>
          <p:nvPr/>
        </p:nvSpPr>
        <p:spPr>
          <a:xfrm>
            <a:off x="127472" y="74912"/>
            <a:ext cx="3240359" cy="4993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YAD7Q9NigKI 0"/>
              </a:rPr>
              <a:t>Renter</a:t>
            </a:r>
          </a:p>
          <a:p>
            <a:endParaRPr lang="en-US" sz="1050" b="1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- age:int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- name:String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- lname:String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- email:String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- phonenum:int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-﻿﻿﻿ license:int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-nationalID:long</a:t>
            </a:r>
          </a:p>
          <a:p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+Renter()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+Renter(age:int,name:String,lname:String, email:String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,phonenum:int, license:int, nationalID:long )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+getAge():int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+getName():String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+getLname():String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+getEmail():String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+getPhonenum():int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+getnationalID():long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+getLicense():int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+setAge(age:int):void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+setName(name:String ):void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+setLname(lname:String ):void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+setEmail(email:String ):void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+setPhonenum(phonenum:int ):void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+setNationalID(nationalID:long ):void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+setLicense(license:int ):void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+ValidAge():void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+toString():String</a:t>
            </a:r>
            <a:endParaRPr lang="en-US" sz="105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050" i="0" u="none" strike="noStrike" dirty="0">
                <a:solidFill>
                  <a:srgbClr val="000000"/>
                </a:solidFill>
                <a:effectLst/>
                <a:latin typeface="YAD7Q9NigKI 0"/>
              </a:rPr>
              <a:t>+rentPrice():void</a:t>
            </a:r>
            <a:endParaRPr lang="en-US" sz="1050" dirty="0">
              <a:solidFill>
                <a:srgbClr val="000000"/>
              </a:solidFill>
              <a:latin typeface="YAD7Q9NigKI 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484857" y="3331938"/>
            <a:ext cx="1728192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010EBE-B4B3-6ED0-366A-8DC2E758518A}"/>
              </a:ext>
            </a:extLst>
          </p:cNvPr>
          <p:cNvCxnSpPr>
            <a:cxnSpLocks/>
          </p:cNvCxnSpPr>
          <p:nvPr/>
        </p:nvCxnSpPr>
        <p:spPr>
          <a:xfrm>
            <a:off x="107504" y="339502"/>
            <a:ext cx="32603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4294C9-D2AF-B764-30DB-4D2DEC49C41F}"/>
              </a:ext>
            </a:extLst>
          </p:cNvPr>
          <p:cNvCxnSpPr>
            <a:cxnSpLocks/>
          </p:cNvCxnSpPr>
          <p:nvPr/>
        </p:nvCxnSpPr>
        <p:spPr>
          <a:xfrm>
            <a:off x="107504" y="1635646"/>
            <a:ext cx="32603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C2928B-7EEC-21E8-4A04-AD0B50A84EE3}"/>
              </a:ext>
            </a:extLst>
          </p:cNvPr>
          <p:cNvSpPr txBox="1"/>
          <p:nvPr/>
        </p:nvSpPr>
        <p:spPr>
          <a:xfrm>
            <a:off x="3491880" y="411510"/>
            <a:ext cx="5164608" cy="55168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/>
              <a:t>Age of the Renter.</a:t>
            </a:r>
          </a:p>
          <a:p>
            <a:r>
              <a:rPr lang="en-US" sz="1050" dirty="0"/>
              <a:t>First name of the Renter.</a:t>
            </a:r>
          </a:p>
          <a:p>
            <a:r>
              <a:rPr lang="en-US" sz="1050" dirty="0"/>
              <a:t>last name of the Renter.</a:t>
            </a:r>
          </a:p>
          <a:p>
            <a:r>
              <a:rPr lang="en-US" sz="1050" dirty="0"/>
              <a:t>Email of the Renter.</a:t>
            </a:r>
          </a:p>
          <a:p>
            <a:r>
              <a:rPr lang="en-US" sz="1050" dirty="0"/>
              <a:t>Phone number of the Renter.</a:t>
            </a:r>
            <a:endParaRPr lang="ar-SA" sz="1050" dirty="0"/>
          </a:p>
          <a:p>
            <a:r>
              <a:rPr lang="en-US" sz="1050" dirty="0"/>
              <a:t>License number of the Renter.</a:t>
            </a:r>
          </a:p>
          <a:p>
            <a:r>
              <a:rPr lang="en-US" sz="1050" dirty="0"/>
              <a:t>National ID of the Renter.</a:t>
            </a:r>
            <a:endParaRPr lang="ar-SA" sz="1050" dirty="0"/>
          </a:p>
          <a:p>
            <a:endParaRPr lang="en-US" sz="1050" dirty="0"/>
          </a:p>
          <a:p>
            <a:r>
              <a:rPr lang="en-US" sz="1050" dirty="0"/>
              <a:t>No arg constructor.</a:t>
            </a:r>
          </a:p>
          <a:p>
            <a:r>
              <a:rPr lang="en-US" sz="1050" dirty="0"/>
              <a:t>An args constructor</a:t>
            </a:r>
          </a:p>
          <a:p>
            <a:r>
              <a:rPr lang="en-US" sz="1050" dirty="0"/>
              <a:t>Returns Age of the Renter.</a:t>
            </a:r>
          </a:p>
          <a:p>
            <a:r>
              <a:rPr lang="en-US" sz="1050" dirty="0"/>
              <a:t>Returns the First name of the Renter.</a:t>
            </a:r>
          </a:p>
          <a:p>
            <a:r>
              <a:rPr lang="en-US" sz="1050" dirty="0"/>
              <a:t>Returns the last name of the Renter.</a:t>
            </a:r>
          </a:p>
          <a:p>
            <a:r>
              <a:rPr lang="en-US" sz="1050" dirty="0"/>
              <a:t>Returns the Email of the Renter.</a:t>
            </a:r>
          </a:p>
          <a:p>
            <a:r>
              <a:rPr lang="en-US" sz="1050" dirty="0"/>
              <a:t>Returns the Phone number of the Renter.</a:t>
            </a:r>
            <a:endParaRPr lang="ar-SA" sz="1050" dirty="0"/>
          </a:p>
          <a:p>
            <a:r>
              <a:rPr lang="en-US" sz="1050" dirty="0"/>
              <a:t>Returns the License number of the Renter.</a:t>
            </a:r>
          </a:p>
          <a:p>
            <a:r>
              <a:rPr lang="en-US" sz="1050" dirty="0"/>
              <a:t>Returns the National ID of the Renter.</a:t>
            </a:r>
            <a:endParaRPr lang="ar-SA" sz="1050" dirty="0"/>
          </a:p>
          <a:p>
            <a:r>
              <a:rPr lang="en-US" sz="1050" dirty="0"/>
              <a:t>Sets the Age of the Renter.</a:t>
            </a:r>
          </a:p>
          <a:p>
            <a:r>
              <a:rPr lang="en-US" sz="1050" dirty="0"/>
              <a:t>Sets the First name of the Renter.</a:t>
            </a:r>
          </a:p>
          <a:p>
            <a:r>
              <a:rPr lang="en-US" sz="1050" dirty="0"/>
              <a:t>Sets the last name of the Renter.</a:t>
            </a:r>
          </a:p>
          <a:p>
            <a:r>
              <a:rPr lang="en-US" sz="1050" dirty="0"/>
              <a:t>Sets the Email of the Renter.</a:t>
            </a:r>
          </a:p>
          <a:p>
            <a:r>
              <a:rPr lang="en-US" sz="1050" dirty="0"/>
              <a:t>Sets the Phone number of the Renter.</a:t>
            </a:r>
            <a:endParaRPr lang="ar-SA" sz="1050" dirty="0"/>
          </a:p>
          <a:p>
            <a:r>
              <a:rPr lang="en-US" sz="1050" dirty="0"/>
              <a:t>Sets the National ID of the Renter.</a:t>
            </a:r>
          </a:p>
          <a:p>
            <a:r>
              <a:rPr lang="en-US" sz="1050" dirty="0"/>
              <a:t>Sets the License number of the Renter.</a:t>
            </a:r>
          </a:p>
          <a:p>
            <a:endParaRPr lang="en-US" sz="1050" dirty="0"/>
          </a:p>
          <a:p>
            <a:r>
              <a:rPr lang="en-US" sz="1100" dirty="0"/>
              <a:t>Check if the age for the renter if it was above 18.</a:t>
            </a:r>
          </a:p>
          <a:p>
            <a:r>
              <a:rPr lang="en-US" sz="1100" dirty="0"/>
              <a:t>Display info of the renter.</a:t>
            </a:r>
          </a:p>
          <a:p>
            <a:r>
              <a:rPr lang="en-US" sz="1100" dirty="0"/>
              <a:t>Returns the price for the wanted cars and days.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ar-SA" sz="1100" dirty="0"/>
          </a:p>
          <a:p>
            <a:endParaRPr lang="ar-SA" sz="1200" dirty="0"/>
          </a:p>
          <a:p>
            <a:endParaRPr lang="ar-SA" sz="1200" dirty="0"/>
          </a:p>
        </p:txBody>
      </p: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F769A1-930A-72FC-0FBE-92ADB318E437}"/>
              </a:ext>
            </a:extLst>
          </p:cNvPr>
          <p:cNvSpPr txBox="1"/>
          <p:nvPr/>
        </p:nvSpPr>
        <p:spPr>
          <a:xfrm>
            <a:off x="107504" y="195486"/>
            <a:ext cx="3240360" cy="43704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i="0" u="none" strike="noStrike" dirty="0">
                <a:solidFill>
                  <a:srgbClr val="000000"/>
                </a:solidFill>
                <a:effectLst/>
                <a:latin typeface="YAD7Q9NigKI 0"/>
              </a:rPr>
              <a:t>Insurance</a:t>
            </a:r>
            <a:endParaRPr lang="en-US" sz="1400" dirty="0">
              <a:solidFill>
                <a:srgbClr val="000000"/>
              </a:solidFill>
              <a:effectLst/>
              <a:latin typeface="YAD7Q9NigKI 0"/>
            </a:endParaRPr>
          </a:p>
          <a:p>
            <a:endParaRPr lang="en-US" sz="1200" i="0" u="none" strike="noStrike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name:String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model_of_car:String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date_of_rent:int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﻿﻿fees:int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- dayscoverd:int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endParaRPr lang="en-US" sz="1200" i="0" u="none" strike="noStrike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+Insurance () 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+Insurance( name:String, model_of_car:String,</a:t>
            </a: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 date_of_rent:int, fees:int, dayscoverd:int) 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+getName() :String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+getModel_of_car() :String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+getDate_of_rent:int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+getFees() :int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+getDayscoverd() :int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dirty="0">
                <a:solidFill>
                  <a:srgbClr val="000000"/>
                </a:solidFill>
                <a:latin typeface="YAD7Q9NigKI 0"/>
              </a:rPr>
              <a:t>+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setName(name:String) :void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+setModel_of_car(Model_of_car):void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+setDate_of_rent(date_of_rent:int) :void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+setFees(fees:int) :void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+setDayscoverd(dayscoverd:int):void 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+IsProvided(fees:int) :boolean</a:t>
            </a:r>
            <a:endParaRPr lang="en-US" sz="1200" dirty="0">
              <a:solidFill>
                <a:srgbClr val="000000"/>
              </a:solidFill>
              <a:effectLst/>
              <a:latin typeface="YAD7Q9NigKI 0"/>
            </a:endParaRPr>
          </a:p>
          <a:p>
            <a:r>
              <a:rPr lang="en-US" sz="1200" i="0" u="none" strike="noStrike" dirty="0">
                <a:solidFill>
                  <a:srgbClr val="000000"/>
                </a:solidFill>
                <a:effectLst/>
                <a:latin typeface="YAD7Q9NigKI 0"/>
              </a:rPr>
              <a:t>+getCoverage() :double</a:t>
            </a:r>
            <a:endParaRPr lang="en-US" sz="1200" dirty="0">
              <a:solidFill>
                <a:srgbClr val="000000"/>
              </a:solidFill>
              <a:latin typeface="YAD7Q9NigKI 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966CD2-4E17-C50E-2C17-024FCA84BBAB}"/>
              </a:ext>
            </a:extLst>
          </p:cNvPr>
          <p:cNvCxnSpPr>
            <a:cxnSpLocks/>
          </p:cNvCxnSpPr>
          <p:nvPr/>
        </p:nvCxnSpPr>
        <p:spPr>
          <a:xfrm>
            <a:off x="107504" y="555526"/>
            <a:ext cx="32403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547BD4-BA17-110C-C693-AF6820E7807B}"/>
              </a:ext>
            </a:extLst>
          </p:cNvPr>
          <p:cNvCxnSpPr>
            <a:cxnSpLocks/>
          </p:cNvCxnSpPr>
          <p:nvPr/>
        </p:nvCxnSpPr>
        <p:spPr>
          <a:xfrm>
            <a:off x="107504" y="1635646"/>
            <a:ext cx="32403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633E9B-9314-8C4E-BBD2-FB92C135CACE}"/>
              </a:ext>
            </a:extLst>
          </p:cNvPr>
          <p:cNvSpPr txBox="1"/>
          <p:nvPr/>
        </p:nvSpPr>
        <p:spPr>
          <a:xfrm>
            <a:off x="3347864" y="555526"/>
            <a:ext cx="5400600" cy="43165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Name of the insurance company.</a:t>
            </a:r>
          </a:p>
          <a:p>
            <a:r>
              <a:rPr lang="en-US" sz="1100" dirty="0"/>
              <a:t>Model of car that coverd by the insurance company .</a:t>
            </a:r>
          </a:p>
          <a:p>
            <a:r>
              <a:rPr lang="en-US" sz="1100" dirty="0"/>
              <a:t>Date of rent for the car .</a:t>
            </a:r>
          </a:p>
          <a:p>
            <a:r>
              <a:rPr lang="en-US" sz="1100" dirty="0"/>
              <a:t>Fees of the rental system paid to get the car insurance coverage.</a:t>
            </a:r>
          </a:p>
          <a:p>
            <a:r>
              <a:rPr lang="en-US" sz="1100" dirty="0"/>
              <a:t>Days coverd of the insurance.</a:t>
            </a:r>
          </a:p>
          <a:p>
            <a:endParaRPr lang="en-US" sz="1100" dirty="0"/>
          </a:p>
          <a:p>
            <a:endParaRPr lang="en-US" sz="1050" dirty="0"/>
          </a:p>
          <a:p>
            <a:r>
              <a:rPr lang="en-US" sz="1100" dirty="0"/>
              <a:t>No arg constructor.</a:t>
            </a:r>
          </a:p>
          <a:p>
            <a:r>
              <a:rPr lang="en-US" sz="1100" dirty="0"/>
              <a:t>Arg constructor for name, </a:t>
            </a:r>
            <a:r>
              <a:rPr lang="en-US" sz="1100" i="0" u="none" strike="noStrike" dirty="0">
                <a:solidFill>
                  <a:srgbClr val="000000"/>
                </a:solidFill>
                <a:effectLst/>
                <a:latin typeface="YAD7Q9NigKI 0"/>
              </a:rPr>
              <a:t>model_of_car, date_of_rent, fees and dayscoverd</a:t>
            </a:r>
            <a:endParaRPr lang="en-US" sz="1100" dirty="0"/>
          </a:p>
          <a:p>
            <a:r>
              <a:rPr lang="en-US" sz="1100" dirty="0"/>
              <a:t>Return the Name of the insurance company.</a:t>
            </a:r>
          </a:p>
          <a:p>
            <a:r>
              <a:rPr lang="en-US" sz="1100" dirty="0"/>
              <a:t>Return the Model of car that coverd by the insurance company .</a:t>
            </a:r>
          </a:p>
          <a:p>
            <a:r>
              <a:rPr lang="en-US" sz="1100" dirty="0"/>
              <a:t>Return the Date of rent for the car .</a:t>
            </a:r>
          </a:p>
          <a:p>
            <a:r>
              <a:rPr lang="en-US" sz="1100" dirty="0"/>
              <a:t>Return the Fees of the rental system paid to get the car insurance coverage.</a:t>
            </a:r>
          </a:p>
          <a:p>
            <a:r>
              <a:rPr lang="en-US" sz="1100" dirty="0"/>
              <a:t>Return the Days coverd of the insurance.</a:t>
            </a:r>
          </a:p>
          <a:p>
            <a:r>
              <a:rPr lang="en-US" sz="1100" dirty="0"/>
              <a:t>Sets the Name of the insurance company.</a:t>
            </a:r>
          </a:p>
          <a:p>
            <a:r>
              <a:rPr lang="en-US" sz="1100" dirty="0"/>
              <a:t>Sets the Model of car that coverd by the insurance company .</a:t>
            </a:r>
          </a:p>
          <a:p>
            <a:r>
              <a:rPr lang="en-US" sz="1100" dirty="0"/>
              <a:t>Sets the Date of rent for the car .</a:t>
            </a:r>
          </a:p>
          <a:p>
            <a:endParaRPr lang="en-US" sz="1100" dirty="0"/>
          </a:p>
          <a:p>
            <a:r>
              <a:rPr lang="en-US" sz="1100" dirty="0"/>
              <a:t>Sets the Days coverd of the insurance.</a:t>
            </a:r>
          </a:p>
          <a:p>
            <a:r>
              <a:rPr lang="en-US" sz="1100" dirty="0"/>
              <a:t>Sets the Fees of the rental system paid to get the car insurance coverage.</a:t>
            </a:r>
          </a:p>
          <a:p>
            <a:endParaRPr lang="en-US" sz="1100" dirty="0"/>
          </a:p>
          <a:p>
            <a:r>
              <a:rPr lang="en-US" sz="1100" dirty="0"/>
              <a:t>Checking the compines that are coverd in the insurance .</a:t>
            </a:r>
          </a:p>
          <a:p>
            <a:r>
              <a:rPr lang="en-US" sz="1100" dirty="0"/>
              <a:t>Calculating how much does the insurance company for the accidents .         </a:t>
            </a:r>
          </a:p>
          <a:p>
            <a:endParaRPr lang="en-US" sz="1100" dirty="0"/>
          </a:p>
          <a:p>
            <a:endParaRPr lang="ar-SA" sz="1100" dirty="0"/>
          </a:p>
        </p:txBody>
      </p:sp>
    </p:spTree>
    <p:extLst>
      <p:ext uri="{BB962C8B-B14F-4D97-AF65-F5344CB8AC3E}">
        <p14:creationId xmlns:p14="http://schemas.microsoft.com/office/powerpoint/2010/main" val="77246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9501A6-5A51-ABC7-7E2A-F360706C9C55}"/>
              </a:ext>
            </a:extLst>
          </p:cNvPr>
          <p:cNvCxnSpPr>
            <a:cxnSpLocks/>
            <a:stCxn id="70" idx="0"/>
          </p:cNvCxnSpPr>
          <p:nvPr/>
        </p:nvCxnSpPr>
        <p:spPr>
          <a:xfrm flipH="1">
            <a:off x="5117287" y="3524419"/>
            <a:ext cx="180020" cy="83247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7A5D49-E474-EC5E-8BB3-FC63BC3C7E23}"/>
              </a:ext>
            </a:extLst>
          </p:cNvPr>
          <p:cNvCxnSpPr>
            <a:cxnSpLocks/>
            <a:stCxn id="64" idx="3"/>
            <a:endCxn id="66" idx="3"/>
          </p:cNvCxnSpPr>
          <p:nvPr/>
        </p:nvCxnSpPr>
        <p:spPr>
          <a:xfrm>
            <a:off x="3159400" y="4515966"/>
            <a:ext cx="45809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749BEDEA-EB38-A1ED-0ACF-19BFD6A34FD9}"/>
              </a:ext>
            </a:extLst>
          </p:cNvPr>
          <p:cNvSpPr/>
          <p:nvPr/>
        </p:nvSpPr>
        <p:spPr>
          <a:xfrm>
            <a:off x="6216061" y="1142623"/>
            <a:ext cx="209547" cy="276999"/>
          </a:xfrm>
          <a:prstGeom prst="diamond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256E9226-5BC6-64D1-40CC-2481B114D76B}"/>
              </a:ext>
            </a:extLst>
          </p:cNvPr>
          <p:cNvSpPr/>
          <p:nvPr/>
        </p:nvSpPr>
        <p:spPr>
          <a:xfrm>
            <a:off x="3749080" y="688509"/>
            <a:ext cx="288696" cy="216024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AEC3302A-CE46-6D29-56FA-EC6FA05C132A}"/>
              </a:ext>
            </a:extLst>
          </p:cNvPr>
          <p:cNvSpPr/>
          <p:nvPr/>
        </p:nvSpPr>
        <p:spPr>
          <a:xfrm rot="18985022">
            <a:off x="5093115" y="1110665"/>
            <a:ext cx="250920" cy="158537"/>
          </a:xfrm>
          <a:prstGeom prst="flowChartDecision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C4330E-3F03-F4D9-7E09-D6A24324D4D1}"/>
              </a:ext>
            </a:extLst>
          </p:cNvPr>
          <p:cNvSpPr/>
          <p:nvPr/>
        </p:nvSpPr>
        <p:spPr>
          <a:xfrm>
            <a:off x="1656184" y="391155"/>
            <a:ext cx="2051720" cy="7533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9BC25-AB49-BC88-17FD-AB76F6B3A4C9}"/>
              </a:ext>
            </a:extLst>
          </p:cNvPr>
          <p:cNvSpPr/>
          <p:nvPr/>
        </p:nvSpPr>
        <p:spPr>
          <a:xfrm>
            <a:off x="5304886" y="428702"/>
            <a:ext cx="2051720" cy="715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40646B-CDD7-2F70-1A5E-8767798B1C50}"/>
              </a:ext>
            </a:extLst>
          </p:cNvPr>
          <p:cNvSpPr/>
          <p:nvPr/>
        </p:nvSpPr>
        <p:spPr>
          <a:xfrm>
            <a:off x="1697647" y="2483426"/>
            <a:ext cx="2051720" cy="913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6EC934-FA77-FE32-FB0F-FADA9E0CEA8C}"/>
              </a:ext>
            </a:extLst>
          </p:cNvPr>
          <p:cNvSpPr/>
          <p:nvPr/>
        </p:nvSpPr>
        <p:spPr>
          <a:xfrm>
            <a:off x="5304886" y="2483425"/>
            <a:ext cx="2051720" cy="887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3529AC-FDD4-120F-F606-FB1E1C435E28}"/>
              </a:ext>
            </a:extLst>
          </p:cNvPr>
          <p:cNvSpPr txBox="1"/>
          <p:nvPr/>
        </p:nvSpPr>
        <p:spPr>
          <a:xfrm>
            <a:off x="1692696" y="411510"/>
            <a:ext cx="20517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Owner</a:t>
            </a:r>
            <a:endParaRPr lang="ar-SA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9EB87B-224D-A189-8D95-FEF90955F558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697993" y="1276427"/>
            <a:ext cx="1429702" cy="12058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9F688D-28C0-EEA9-D7E7-E386BB4398B8}"/>
              </a:ext>
            </a:extLst>
          </p:cNvPr>
          <p:cNvSpPr txBox="1"/>
          <p:nvPr/>
        </p:nvSpPr>
        <p:spPr>
          <a:xfrm>
            <a:off x="5400600" y="422543"/>
            <a:ext cx="18002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Car</a:t>
            </a:r>
            <a:endParaRPr lang="ar-S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FA0E04-DB08-7EC5-53F5-AB477A4BD58D}"/>
              </a:ext>
            </a:extLst>
          </p:cNvPr>
          <p:cNvSpPr txBox="1"/>
          <p:nvPr/>
        </p:nvSpPr>
        <p:spPr>
          <a:xfrm>
            <a:off x="1781944" y="2486027"/>
            <a:ext cx="18002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Renter</a:t>
            </a:r>
            <a:endParaRPr lang="ar-S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002025-CB8D-3F43-8909-F702804419C0}"/>
              </a:ext>
            </a:extLst>
          </p:cNvPr>
          <p:cNvSpPr txBox="1"/>
          <p:nvPr/>
        </p:nvSpPr>
        <p:spPr>
          <a:xfrm>
            <a:off x="5314014" y="2482248"/>
            <a:ext cx="19797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Insurance</a:t>
            </a:r>
            <a:endParaRPr lang="ar-SA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E6CF6F-A689-F821-57D1-8D1F319A0B38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>
            <a:off x="6320835" y="1419622"/>
            <a:ext cx="9911" cy="10638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FDFD9D-2C9A-7F5C-7D62-B46983E43132}"/>
              </a:ext>
            </a:extLst>
          </p:cNvPr>
          <p:cNvCxnSpPr>
            <a:cxnSpLocks/>
          </p:cNvCxnSpPr>
          <p:nvPr/>
        </p:nvCxnSpPr>
        <p:spPr>
          <a:xfrm flipH="1">
            <a:off x="1697647" y="2771742"/>
            <a:ext cx="20517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8D4A86-9C37-474D-44AE-8C66C8B6A014}"/>
              </a:ext>
            </a:extLst>
          </p:cNvPr>
          <p:cNvCxnSpPr>
            <a:cxnSpLocks/>
          </p:cNvCxnSpPr>
          <p:nvPr/>
        </p:nvCxnSpPr>
        <p:spPr>
          <a:xfrm flipH="1">
            <a:off x="5328592" y="674115"/>
            <a:ext cx="20517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B66C82-19B6-2936-CA0F-609D7E4EC2D5}"/>
              </a:ext>
            </a:extLst>
          </p:cNvPr>
          <p:cNvCxnSpPr>
            <a:cxnSpLocks/>
          </p:cNvCxnSpPr>
          <p:nvPr/>
        </p:nvCxnSpPr>
        <p:spPr>
          <a:xfrm flipH="1">
            <a:off x="5302378" y="2772301"/>
            <a:ext cx="20517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544B78-391C-AA41-4B88-38130A018213}"/>
              </a:ext>
            </a:extLst>
          </p:cNvPr>
          <p:cNvCxnSpPr>
            <a:cxnSpLocks/>
          </p:cNvCxnSpPr>
          <p:nvPr/>
        </p:nvCxnSpPr>
        <p:spPr>
          <a:xfrm flipH="1">
            <a:off x="1648441" y="688509"/>
            <a:ext cx="20517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9C11D4E-94C3-6C73-AEE8-3FDCA7FE2CFF}"/>
              </a:ext>
            </a:extLst>
          </p:cNvPr>
          <p:cNvSpPr/>
          <p:nvPr/>
        </p:nvSpPr>
        <p:spPr>
          <a:xfrm>
            <a:off x="1647232" y="4299942"/>
            <a:ext cx="1512168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o1:Owner</a:t>
            </a:r>
            <a:endParaRPr lang="ar-S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CCFD8F-B925-93F4-36CE-4DF932CD3192}"/>
              </a:ext>
            </a:extLst>
          </p:cNvPr>
          <p:cNvSpPr/>
          <p:nvPr/>
        </p:nvSpPr>
        <p:spPr>
          <a:xfrm>
            <a:off x="3973543" y="4299942"/>
            <a:ext cx="1512168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a:Car</a:t>
            </a:r>
            <a:endParaRPr lang="ar-S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3335F2-1658-CEB5-F995-48900B9012AC}"/>
              </a:ext>
            </a:extLst>
          </p:cNvPr>
          <p:cNvSpPr/>
          <p:nvPr/>
        </p:nvSpPr>
        <p:spPr>
          <a:xfrm>
            <a:off x="6228184" y="4299942"/>
            <a:ext cx="1512168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r:Renter</a:t>
            </a:r>
            <a:endParaRPr lang="ar-S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DE0B97-6893-F98F-3959-5B261C6B9289}"/>
              </a:ext>
            </a:extLst>
          </p:cNvPr>
          <p:cNvSpPr/>
          <p:nvPr/>
        </p:nvSpPr>
        <p:spPr>
          <a:xfrm>
            <a:off x="4541223" y="3524419"/>
            <a:ext cx="1512168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i:Insurance</a:t>
            </a:r>
            <a:endParaRPr lang="ar-SA" dirty="0"/>
          </a:p>
        </p:txBody>
      </p: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74D3500C-E5A0-D57A-3C61-57FB24CE196E}"/>
              </a:ext>
            </a:extLst>
          </p:cNvPr>
          <p:cNvSpPr/>
          <p:nvPr/>
        </p:nvSpPr>
        <p:spPr>
          <a:xfrm>
            <a:off x="3097362" y="4415284"/>
            <a:ext cx="267416" cy="201364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581D03ED-F80C-81E4-C16D-C94AC6EABDB4}"/>
              </a:ext>
            </a:extLst>
          </p:cNvPr>
          <p:cNvSpPr/>
          <p:nvPr/>
        </p:nvSpPr>
        <p:spPr>
          <a:xfrm>
            <a:off x="5454934" y="4415284"/>
            <a:ext cx="267416" cy="201364"/>
          </a:xfrm>
          <a:prstGeom prst="flowChartDecision">
            <a:avLst/>
          </a:prstGeom>
          <a:solidFill>
            <a:srgbClr val="38D4CD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F72759-E0AC-F1A2-B89E-421C4967AA43}"/>
              </a:ext>
            </a:extLst>
          </p:cNvPr>
          <p:cNvSpPr txBox="1"/>
          <p:nvPr/>
        </p:nvSpPr>
        <p:spPr>
          <a:xfrm>
            <a:off x="3086261" y="4181223"/>
            <a:ext cx="116579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1          0...3</a:t>
            </a:r>
            <a:endParaRPr lang="ar-SA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F885F8-00A8-5C10-C6E3-404D2D3678EE}"/>
              </a:ext>
            </a:extLst>
          </p:cNvPr>
          <p:cNvSpPr txBox="1"/>
          <p:nvPr/>
        </p:nvSpPr>
        <p:spPr>
          <a:xfrm>
            <a:off x="5415917" y="4164804"/>
            <a:ext cx="116579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        </a:t>
            </a:r>
            <a:r>
              <a:rPr lang="en-US" sz="1100" dirty="0"/>
              <a:t>  </a:t>
            </a:r>
            <a:r>
              <a:rPr lang="en-US" sz="1200" dirty="0"/>
              <a:t>  1</a:t>
            </a:r>
            <a:endParaRPr lang="ar-SA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5A5B32-BDE2-6959-7B25-1EB200F1BDD4}"/>
              </a:ext>
            </a:extLst>
          </p:cNvPr>
          <p:cNvSpPr txBox="1"/>
          <p:nvPr/>
        </p:nvSpPr>
        <p:spPr>
          <a:xfrm>
            <a:off x="4973271" y="3876161"/>
            <a:ext cx="32403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CD8835-55C9-4C9E-7599-521C868B55B5}"/>
              </a:ext>
            </a:extLst>
          </p:cNvPr>
          <p:cNvSpPr txBox="1"/>
          <p:nvPr/>
        </p:nvSpPr>
        <p:spPr>
          <a:xfrm>
            <a:off x="4932964" y="4141448"/>
            <a:ext cx="25003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*</a:t>
            </a:r>
            <a:endParaRPr lang="en-US" sz="1100" dirty="0"/>
          </a:p>
          <a:p>
            <a:endParaRPr lang="en-US" sz="11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6B3A56-793B-7ABC-9C90-1BE516DF4A0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037776" y="771550"/>
            <a:ext cx="1259531" cy="249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1615</Words>
  <Application>Microsoft Office PowerPoint</Application>
  <PresentationFormat>On-screen Show (16:9)</PresentationFormat>
  <Paragraphs>272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Arial</vt:lpstr>
      <vt:lpstr>Calibri</vt:lpstr>
      <vt:lpstr>YAD7Q9NigKI 0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Ghazal Helal</cp:lastModifiedBy>
  <cp:revision>81</cp:revision>
  <dcterms:created xsi:type="dcterms:W3CDTF">2016-12-05T23:26:54Z</dcterms:created>
  <dcterms:modified xsi:type="dcterms:W3CDTF">2022-06-13T18:51:43Z</dcterms:modified>
</cp:coreProperties>
</file>