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0"/>
  </p:notesMasterIdLst>
  <p:sldIdLst>
    <p:sldId id="256" r:id="rId2"/>
    <p:sldId id="259" r:id="rId3"/>
    <p:sldId id="269" r:id="rId4"/>
    <p:sldId id="344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Crimson Text" panose="020B0604020202020204" charset="0"/>
      <p:regular r:id="rId11"/>
      <p:bold r:id="rId12"/>
      <p:italic r:id="rId13"/>
      <p:boldItalic r:id="rId14"/>
    </p:embeddedFont>
    <p:embeddedFont>
      <p:font typeface="Vidaloka" panose="020B0604020202020204" charset="0"/>
      <p:regular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D21444-686C-4EF3-BBBD-B92BCDCEB205}">
  <a:tblStyle styleId="{2AD21444-686C-4EF3-BBBD-B92BCDCEB2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72658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82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38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a9a8b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a9a8b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69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57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022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85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58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8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Matrix</a:t>
            </a:r>
            <a:r>
              <a:rPr lang="ar-JO" dirty="0" smtClean="0"/>
              <a:t> </a:t>
            </a:r>
            <a:r>
              <a:rPr lang="en-US" dirty="0" smtClean="0"/>
              <a:t>Calculator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Python Program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681500" y="19178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US" dirty="0"/>
              <a:t>Addition </a:t>
            </a:r>
            <a:br>
              <a:rPr lang="en-US" dirty="0"/>
            </a:b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27900" y="133595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2816387" y="2741711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44100" y="133595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365300" y="19178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dirty="0"/>
              <a:t>Multiplication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49100" y="19178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dirty="0"/>
              <a:t>Inverse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11700" y="133595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2053787" y="3341203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dirty="0"/>
              <a:t>Transpose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4737587" y="3341203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Determinant</a:t>
            </a:r>
            <a:endParaRPr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5500187" y="2741711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34;p63"/>
          <p:cNvSpPr txBox="1">
            <a:spLocks noGrp="1"/>
          </p:cNvSpPr>
          <p:nvPr>
            <p:ph type="title"/>
          </p:nvPr>
        </p:nvSpPr>
        <p:spPr>
          <a:xfrm>
            <a:off x="4184299" y="2436993"/>
            <a:ext cx="4615942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 smtClean="0">
                <a:latin typeface="Montserrat" panose="020B0604020202020204" charset="0"/>
              </a:rPr>
              <a:t>Multiplication</a:t>
            </a:r>
            <a:br>
              <a:rPr lang="en-US" sz="2000" b="1" dirty="0" smtClean="0">
                <a:latin typeface="Montserrat" panose="020B0604020202020204" charset="0"/>
              </a:rPr>
            </a:br>
            <a:r>
              <a:rPr lang="en-US" sz="2000" dirty="0" smtClean="0">
                <a:latin typeface="Montserrat" panose="020B0604020202020204" charset="0"/>
              </a:rPr>
              <a:t/>
            </a:r>
            <a:br>
              <a:rPr lang="en-US" sz="2000" dirty="0" smtClean="0">
                <a:latin typeface="Montserrat" panose="020B0604020202020204" charset="0"/>
              </a:rPr>
            </a:br>
            <a:r>
              <a:rPr lang="en-US" sz="2000" dirty="0" smtClean="0">
                <a:latin typeface="Montserrat" panose="020B0604020202020204" charset="0"/>
              </a:rPr>
              <a:t>matrix </a:t>
            </a:r>
            <a:r>
              <a:rPr lang="en-US" sz="2000" dirty="0">
                <a:latin typeface="Montserrat" panose="020B0604020202020204" charset="0"/>
              </a:rPr>
              <a:t>multiplication is a binary operation that produces a matrix from two matrices.</a:t>
            </a:r>
            <a:endParaRPr sz="2000" dirty="0">
              <a:latin typeface="Montserrat" panose="020B0604020202020204" charset="0"/>
            </a:endParaRPr>
          </a:p>
        </p:txBody>
      </p:sp>
      <p:sp>
        <p:nvSpPr>
          <p:cNvPr id="16" name="Google Shape;535;p63"/>
          <p:cNvSpPr txBox="1">
            <a:spLocks/>
          </p:cNvSpPr>
          <p:nvPr/>
        </p:nvSpPr>
        <p:spPr>
          <a:xfrm>
            <a:off x="0" y="91944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 b="1" dirty="0" smtClean="0">
                <a:latin typeface="Montserrat" panose="020B0604020202020204" charset="0"/>
              </a:rPr>
              <a:t>Addition</a:t>
            </a:r>
          </a:p>
          <a:p>
            <a:pPr algn="ctr">
              <a:spcAft>
                <a:spcPts val="1200"/>
              </a:spcAft>
            </a:pPr>
            <a:r>
              <a:rPr lang="en-US" sz="2000" dirty="0" smtClean="0">
                <a:latin typeface="Montserrat" panose="020B0604020202020204" charset="0"/>
              </a:rPr>
              <a:t>matrix addition is the operation of adding two matrices by adding the corresponding entries together.</a:t>
            </a:r>
            <a:endParaRPr lang="en-US" sz="2000" dirty="0"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34;p63"/>
          <p:cNvSpPr txBox="1">
            <a:spLocks/>
          </p:cNvSpPr>
          <p:nvPr/>
        </p:nvSpPr>
        <p:spPr>
          <a:xfrm>
            <a:off x="4404304" y="1648751"/>
            <a:ext cx="4615942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smtClean="0">
                <a:latin typeface="Vidaloka" panose="020B0604020202020204" charset="0"/>
              </a:rPr>
              <a:t>Transpose</a:t>
            </a:r>
            <a:r>
              <a:rPr lang="en-US" sz="2000" dirty="0" smtClean="0">
                <a:latin typeface="Montserrat" panose="020B0604020202020204" charset="0"/>
              </a:rPr>
              <a:t/>
            </a:r>
            <a:br>
              <a:rPr lang="en-US" sz="2000" dirty="0" smtClean="0">
                <a:latin typeface="Montserrat" panose="020B0604020202020204" charset="0"/>
              </a:rPr>
            </a:br>
            <a:r>
              <a:rPr lang="en-US" sz="1600" dirty="0">
                <a:latin typeface="Montserrat" panose="020B0604020202020204" charset="0"/>
              </a:rPr>
              <a:t>the transpose of a matrix is an operator which flips a matrix over its </a:t>
            </a:r>
            <a:r>
              <a:rPr lang="en-US" sz="1600" dirty="0" smtClean="0">
                <a:latin typeface="Montserrat" panose="020B0604020202020204" charset="0"/>
              </a:rPr>
              <a:t>diagonal it </a:t>
            </a:r>
            <a:r>
              <a:rPr lang="en-US" sz="1600" dirty="0">
                <a:latin typeface="Montserrat" panose="020B0604020202020204" charset="0"/>
              </a:rPr>
              <a:t>switches the row and column indices of the matrix </a:t>
            </a:r>
            <a:r>
              <a:rPr lang="en-US" sz="1600" dirty="0" smtClean="0">
                <a:latin typeface="Montserrat" panose="020B0604020202020204" charset="0"/>
              </a:rPr>
              <a:t>by </a:t>
            </a:r>
            <a:r>
              <a:rPr lang="en-US" sz="1600" dirty="0">
                <a:latin typeface="Montserrat" panose="020B0604020202020204" charset="0"/>
              </a:rPr>
              <a:t>producing another matrix</a:t>
            </a:r>
          </a:p>
        </p:txBody>
      </p:sp>
      <p:sp>
        <p:nvSpPr>
          <p:cNvPr id="4" name="Google Shape;535;p63"/>
          <p:cNvSpPr txBox="1">
            <a:spLocks/>
          </p:cNvSpPr>
          <p:nvPr/>
        </p:nvSpPr>
        <p:spPr>
          <a:xfrm>
            <a:off x="125348" y="835866"/>
            <a:ext cx="5118427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 b="1" dirty="0" smtClean="0">
                <a:latin typeface="Vidaloka" panose="020B0604020202020204" charset="0"/>
              </a:rPr>
              <a:t>Inverse</a:t>
            </a:r>
            <a:endParaRPr lang="en-US" sz="1600" b="1" dirty="0" smtClean="0">
              <a:latin typeface="Vidaloka" panose="020B0604020202020204" charset="0"/>
            </a:endParaRPr>
          </a:p>
          <a:p>
            <a:pPr algn="ctr">
              <a:spcAft>
                <a:spcPts val="1200"/>
              </a:spcAft>
            </a:pPr>
            <a:r>
              <a:rPr lang="en-US" sz="1600" dirty="0">
                <a:latin typeface="Montserrat" panose="020B0604020202020204" charset="0"/>
              </a:rPr>
              <a:t>An inverse matrix is a matrix that when multiplied with a given matrix gives the identity </a:t>
            </a:r>
            <a:r>
              <a:rPr lang="en-US" sz="1600" dirty="0" smtClean="0">
                <a:latin typeface="Montserrat" panose="020B0604020202020204" charset="0"/>
              </a:rPr>
              <a:t>matrix.</a:t>
            </a:r>
            <a:endParaRPr lang="en-US" sz="1600" dirty="0">
              <a:latin typeface="Montserrat" panose="020B0604020202020204" charset="0"/>
            </a:endParaRPr>
          </a:p>
        </p:txBody>
      </p:sp>
      <p:sp>
        <p:nvSpPr>
          <p:cNvPr id="5" name="Google Shape;534;p63"/>
          <p:cNvSpPr txBox="1">
            <a:spLocks/>
          </p:cNvSpPr>
          <p:nvPr/>
        </p:nvSpPr>
        <p:spPr>
          <a:xfrm>
            <a:off x="487166" y="2959336"/>
            <a:ext cx="439479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 sz="1800" dirty="0" smtClean="0"/>
              <a:t>Determinant</a:t>
            </a:r>
            <a:r>
              <a:rPr lang="en-US" sz="1800" dirty="0" smtClean="0">
                <a:latin typeface="Montserrat" panose="020B0604020202020204" charset="0"/>
              </a:rPr>
              <a:t/>
            </a:r>
            <a:br>
              <a:rPr lang="en-US" sz="1800" dirty="0" smtClean="0">
                <a:latin typeface="Montserrat" panose="020B0604020202020204" charset="0"/>
              </a:rPr>
            </a:br>
            <a:r>
              <a:rPr lang="en-US" sz="1600" dirty="0">
                <a:latin typeface="Montserrat" panose="020B0604020202020204" charset="0"/>
              </a:rPr>
              <a:t>The determinant of a matrix is a single numerical value which is used when calculating the inverse or when solving systems of 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358375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816778" y="408072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Program</a:t>
            </a:r>
            <a:endParaRPr dirty="0"/>
          </a:p>
        </p:txBody>
      </p:sp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706775" y="134589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" dirty="0" smtClean="0"/>
              <a:t>The program asks the user for the number of rows and columns for 2 matrices.</a:t>
            </a: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Next, the program proceed to calculate the five mentioned operations.</a:t>
            </a: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Lastly, the program prints out the output of each operation.  </a:t>
            </a:r>
            <a:endParaRPr lang="en" dirty="0" smtClean="0"/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1590273" y="1805753"/>
            <a:ext cx="5986183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 smtClean="0"/>
              <a:t>There is another libraries that can apply these operations </a:t>
            </a:r>
            <a:r>
              <a:rPr lang="en-US" sz="1600" dirty="0"/>
              <a:t>like </a:t>
            </a:r>
            <a:r>
              <a:rPr lang="en-US" sz="1600" dirty="0" smtClean="0"/>
              <a:t>:</a:t>
            </a:r>
          </a:p>
          <a:p>
            <a:pPr marL="0" lvl="0" indent="0">
              <a:buNone/>
            </a:pPr>
            <a:endParaRPr lang="en-US" sz="1600" dirty="0" smtClean="0"/>
          </a:p>
          <a:p>
            <a:pPr marL="285750" indent="-285750"/>
            <a:r>
              <a:rPr lang="en-US" sz="1600" dirty="0" smtClean="0"/>
              <a:t>Numpy matrix</a:t>
            </a:r>
          </a:p>
          <a:p>
            <a:pPr marL="285750" indent="-285750"/>
            <a:r>
              <a:rPr lang="en-US" sz="1600" dirty="0" err="1" smtClean="0"/>
              <a:t>SciPy</a:t>
            </a:r>
            <a:r>
              <a:rPr lang="en-US" sz="1600" dirty="0" smtClean="0"/>
              <a:t> </a:t>
            </a:r>
            <a:r>
              <a:rPr lang="en-US" sz="1600" dirty="0"/>
              <a:t>sparse </a:t>
            </a:r>
            <a:r>
              <a:rPr lang="en-US" sz="1600" dirty="0" smtClean="0"/>
              <a:t>matrix.</a:t>
            </a:r>
          </a:p>
          <a:p>
            <a:pPr marL="285750" indent="-285750"/>
            <a:endParaRPr lang="en-US" dirty="0"/>
          </a:p>
          <a:p>
            <a:pPr marL="285750" indent="-285750"/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1590273" y="1153169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Library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 of the code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186" y="1272460"/>
            <a:ext cx="5088199" cy="3119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7"/>
          <p:cNvSpPr txBox="1">
            <a:spLocks noGrp="1"/>
          </p:cNvSpPr>
          <p:nvPr>
            <p:ph type="subTitle" idx="1"/>
          </p:nvPr>
        </p:nvSpPr>
        <p:spPr>
          <a:xfrm>
            <a:off x="1467601" y="1452734"/>
            <a:ext cx="6033228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Done by:                                               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Ghazal </a:t>
            </a:r>
            <a:r>
              <a:rPr lang="en-US" sz="1600" dirty="0" err="1" smtClean="0"/>
              <a:t>helal</a:t>
            </a:r>
            <a:endParaRPr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908204" y="2350893"/>
            <a:ext cx="385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tserrat" panose="020B0604020202020204" charset="0"/>
              </a:rPr>
              <a:t>Course</a:t>
            </a:r>
            <a:r>
              <a:rPr lang="en-US" sz="1600" dirty="0" smtClean="0">
                <a:latin typeface="Montserrat" panose="020B0604020202020204" charset="0"/>
              </a:rPr>
              <a:t>: Linear Algebra </a:t>
            </a:r>
            <a:endParaRPr lang="en-US" sz="1600" dirty="0">
              <a:latin typeface="Montserrat" panose="020B0604020202020204" charset="0"/>
            </a:endParaRPr>
          </a:p>
        </p:txBody>
      </p:sp>
      <p:grpSp>
        <p:nvGrpSpPr>
          <p:cNvPr id="6" name="Google Shape;8607;p146"/>
          <p:cNvGrpSpPr/>
          <p:nvPr/>
        </p:nvGrpSpPr>
        <p:grpSpPr>
          <a:xfrm>
            <a:off x="250801" y="4221365"/>
            <a:ext cx="883606" cy="605016"/>
            <a:chOff x="-45674075" y="3586425"/>
            <a:chExt cx="300900" cy="265450"/>
          </a:xfrm>
          <a:solidFill>
            <a:schemeClr val="bg1">
              <a:lumMod val="25000"/>
            </a:schemeClr>
          </a:solidFill>
        </p:grpSpPr>
        <p:sp>
          <p:nvSpPr>
            <p:cNvPr id="7" name="Google Shape;8608;p146"/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09;p146"/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115</Words>
  <Application>Microsoft Office PowerPoint</Application>
  <PresentationFormat>On-screen Show (16:9)</PresentationFormat>
  <Paragraphs>33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Crimson Text</vt:lpstr>
      <vt:lpstr>Vidaloka</vt:lpstr>
      <vt:lpstr>Arial</vt:lpstr>
      <vt:lpstr>Montserrat</vt:lpstr>
      <vt:lpstr>Minimalist Business Slides XL by Slidesgo</vt:lpstr>
      <vt:lpstr>Matrix Calculator</vt:lpstr>
      <vt:lpstr>Addition  </vt:lpstr>
      <vt:lpstr>Multiplication  matrix multiplication is a binary operation that produces a matrix from two matrices.</vt:lpstr>
      <vt:lpstr>PowerPoint Presentation</vt:lpstr>
      <vt:lpstr>The Program</vt:lpstr>
      <vt:lpstr>Library</vt:lpstr>
      <vt:lpstr>Output of the code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and Vector Calculator</dc:title>
  <dc:creator>Magic Systems</dc:creator>
  <cp:lastModifiedBy>Magic Systems</cp:lastModifiedBy>
  <cp:revision>10</cp:revision>
  <dcterms:modified xsi:type="dcterms:W3CDTF">2024-05-05T10:22:55Z</dcterms:modified>
</cp:coreProperties>
</file>