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21"/>
  </p:notesMasterIdLst>
  <p:sldIdLst>
    <p:sldId id="433" r:id="rId2"/>
    <p:sldId id="438" r:id="rId3"/>
    <p:sldId id="398" r:id="rId4"/>
    <p:sldId id="397" r:id="rId5"/>
    <p:sldId id="434" r:id="rId6"/>
    <p:sldId id="435" r:id="rId7"/>
    <p:sldId id="428" r:id="rId8"/>
    <p:sldId id="386" r:id="rId9"/>
    <p:sldId id="400" r:id="rId10"/>
    <p:sldId id="429" r:id="rId11"/>
    <p:sldId id="442" r:id="rId12"/>
    <p:sldId id="436" r:id="rId13"/>
    <p:sldId id="443" r:id="rId14"/>
    <p:sldId id="437" r:id="rId15"/>
    <p:sldId id="439" r:id="rId16"/>
    <p:sldId id="444" r:id="rId17"/>
    <p:sldId id="389" r:id="rId18"/>
    <p:sldId id="440" r:id="rId19"/>
    <p:sldId id="44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4" autoAdjust="0"/>
    <p:restoredTop sz="91577" autoAdjust="0"/>
  </p:normalViewPr>
  <p:slideViewPr>
    <p:cSldViewPr snapToGrid="0">
      <p:cViewPr varScale="1">
        <p:scale>
          <a:sx n="66" d="100"/>
          <a:sy n="66" d="100"/>
        </p:scale>
        <p:origin x="696" y="7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6D1F9-9F4C-496C-BDCC-4A9FDD68C929}" type="datetimeFigureOut">
              <a:rPr lang="en-US"/>
              <a:pPr/>
              <a:t>4/16/2021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EC7602-6E33-407F-94B3-377BE62CDAC7}" type="slidenum">
              <a:rPr lang="en-US"/>
              <a:pPr/>
              <a:t>‹#›</a:t>
            </a:fld>
            <a:endParaRPr lang="en-US"/>
          </a:p>
        </p:txBody>
      </p:sp>
    </p:spTree>
    <p:extLst>
      <p:ext uri="{BB962C8B-B14F-4D97-AF65-F5344CB8AC3E}">
        <p14:creationId xmlns:p14="http://schemas.microsoft.com/office/powerpoint/2010/main" val="2662972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EC7602-6E33-407F-94B3-377BE62CDAC7}" type="slidenum">
              <a:rPr lang="en-US" smtClean="0"/>
              <a:pPr/>
              <a:t>12</a:t>
            </a:fld>
            <a:endParaRPr lang="en-US"/>
          </a:p>
        </p:txBody>
      </p:sp>
    </p:spTree>
    <p:extLst>
      <p:ext uri="{BB962C8B-B14F-4D97-AF65-F5344CB8AC3E}">
        <p14:creationId xmlns:p14="http://schemas.microsoft.com/office/powerpoint/2010/main" val="21813431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dirty="0"/>
              <a:pPr/>
              <a:t>4/16/2021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92020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56771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1641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3043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89192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dirty="0"/>
              <a:pPr/>
              <a:t>4/16/2021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71721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dirty="0"/>
              <a:pPr/>
              <a:t>4/16/2021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6125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dirty="0"/>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dirty="0"/>
              <a:pPr/>
              <a:t>4/16/2021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49542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dirty="0"/>
              <a:pPr/>
              <a:t>4/16/2021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680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84525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1414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8631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7068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42216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7167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6762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45567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dirty="0"/>
              <a:pPr/>
              <a:t>4/16/2021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2620878"/>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softwaretestinghelp.com/wp-content/qa/uploads/2019/06/Multiple-inheritance.png"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softwaretestinghelp.com/wp-content/qa/uploads/2019/06/Multilevel-inheritance.png"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programiz.com/cpp-programming/object-class"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programiz.com/cpp-programming/object-class"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6589" y="3200400"/>
            <a:ext cx="9222603" cy="1371600"/>
          </a:xfrm>
        </p:spPr>
        <p:txBody>
          <a:bodyPr/>
          <a:lstStyle/>
          <a:p>
            <a:pPr algn="ctr"/>
            <a:r>
              <a:rPr lang="en-US" sz="4800" b="1" dirty="0"/>
              <a:t>Programming Fundamentals</a:t>
            </a:r>
            <a:br>
              <a:rPr lang="en-US" sz="4800" b="1" dirty="0"/>
            </a:br>
            <a:r>
              <a:rPr lang="en-US" dirty="0"/>
              <a:t>  in</a:t>
            </a:r>
            <a:br>
              <a:rPr lang="en-US" dirty="0"/>
            </a:br>
            <a:r>
              <a:rPr lang="en-US" dirty="0"/>
              <a:t>C++</a:t>
            </a:r>
          </a:p>
        </p:txBody>
      </p:sp>
      <p:sp>
        <p:nvSpPr>
          <p:cNvPr id="3" name="Subtitle 2"/>
          <p:cNvSpPr>
            <a:spLocks noGrp="1"/>
          </p:cNvSpPr>
          <p:nvPr>
            <p:ph type="subTitle" idx="1"/>
          </p:nvPr>
        </p:nvSpPr>
        <p:spPr>
          <a:xfrm>
            <a:off x="913051" y="4876800"/>
            <a:ext cx="9756141" cy="1295400"/>
          </a:xfrm>
        </p:spPr>
        <p:txBody>
          <a:bodyPr>
            <a:normAutofit/>
          </a:bodyPr>
          <a:lstStyle/>
          <a:p>
            <a:pPr algn="ctr"/>
            <a:r>
              <a:rPr lang="en-US" b="1" dirty="0"/>
              <a:t> </a:t>
            </a:r>
            <a:r>
              <a:rPr lang="en-US" sz="7200" b="1" dirty="0"/>
              <a:t>(</a:t>
            </a:r>
            <a:r>
              <a:rPr lang="en-US" sz="6600" b="1" dirty="0"/>
              <a:t>Practical#11)</a:t>
            </a:r>
            <a:endParaRPr lang="en-US" b="1" dirty="0"/>
          </a:p>
          <a:p>
            <a:endParaRPr lang="en-US" b="1" dirty="0"/>
          </a:p>
        </p:txBody>
      </p:sp>
    </p:spTree>
    <p:extLst>
      <p:ext uri="{BB962C8B-B14F-4D97-AF65-F5344CB8AC3E}">
        <p14:creationId xmlns:p14="http://schemas.microsoft.com/office/powerpoint/2010/main" val="923624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7154" y="448758"/>
            <a:ext cx="9484658" cy="6063198"/>
          </a:xfrm>
          <a:prstGeom prst="rect">
            <a:avLst/>
          </a:prstGeom>
        </p:spPr>
        <p:txBody>
          <a:bodyPr wrap="square">
            <a:spAutoFit/>
          </a:bodyPr>
          <a:lstStyle/>
          <a:p>
            <a:pPr algn="just"/>
            <a:r>
              <a:rPr lang="en-US" sz="2400" b="1" dirty="0">
                <a:solidFill>
                  <a:srgbClr val="000000"/>
                </a:solidFill>
                <a:latin typeface="Times New Roman" panose="02020603050405020304" pitchFamily="18" charset="0"/>
                <a:cs typeface="Times New Roman" panose="02020603050405020304" pitchFamily="18" charset="0"/>
              </a:rPr>
              <a:t>“IS-A” relationship or IS-A kind of relationship</a:t>
            </a:r>
            <a:r>
              <a:rPr lang="en-US" sz="2400" dirty="0">
                <a:solidFill>
                  <a:srgbClr val="000000"/>
                </a:solidFill>
                <a:latin typeface="Times New Roman" panose="02020603050405020304" pitchFamily="18" charset="0"/>
                <a:cs typeface="Times New Roman" panose="02020603050405020304" pitchFamily="18" charset="0"/>
              </a:rPr>
              <a:t> </a:t>
            </a:r>
          </a:p>
          <a:p>
            <a:pPr algn="just"/>
            <a:r>
              <a:rPr lang="en-US" sz="2800" dirty="0">
                <a:solidFill>
                  <a:srgbClr val="000000"/>
                </a:solidFill>
                <a:latin typeface="Times New Roman" panose="02020603050405020304" pitchFamily="18" charset="0"/>
                <a:cs typeface="Times New Roman" panose="02020603050405020304" pitchFamily="18" charset="0"/>
              </a:rPr>
              <a:t>Inheritance represents the ”</a:t>
            </a:r>
            <a:r>
              <a:rPr lang="en-US" sz="2800" b="1" dirty="0">
                <a:solidFill>
                  <a:srgbClr val="2F4F4F"/>
                </a:solidFill>
                <a:latin typeface="Times New Roman" panose="02020603050405020304" pitchFamily="18" charset="0"/>
                <a:cs typeface="Times New Roman" panose="02020603050405020304" pitchFamily="18" charset="0"/>
              </a:rPr>
              <a:t>IS-A relationship”</a:t>
            </a:r>
            <a:r>
              <a:rPr lang="en-US" sz="2800" dirty="0">
                <a:solidFill>
                  <a:srgbClr val="000000"/>
                </a:solidFill>
                <a:latin typeface="Times New Roman" panose="02020603050405020304" pitchFamily="18" charset="0"/>
                <a:cs typeface="Times New Roman" panose="02020603050405020304" pitchFamily="18" charset="0"/>
              </a:rPr>
              <a:t>, also known as </a:t>
            </a:r>
            <a:r>
              <a:rPr lang="en-US" sz="2800" i="1" dirty="0">
                <a:solidFill>
                  <a:srgbClr val="000000"/>
                </a:solidFill>
                <a:latin typeface="Times New Roman" panose="02020603050405020304" pitchFamily="18" charset="0"/>
                <a:cs typeface="Times New Roman" panose="02020603050405020304" pitchFamily="18" charset="0"/>
              </a:rPr>
              <a:t>parent-child</a:t>
            </a:r>
            <a:r>
              <a:rPr lang="en-US" sz="2800" dirty="0">
                <a:solidFill>
                  <a:srgbClr val="000000"/>
                </a:solidFill>
                <a:latin typeface="Times New Roman" panose="02020603050405020304" pitchFamily="18" charset="0"/>
                <a:cs typeface="Times New Roman" panose="02020603050405020304" pitchFamily="18" charset="0"/>
              </a:rPr>
              <a:t> relationship. In an Is- a relationship, an object of sub class can also be treated as an object of superclass /Base class </a:t>
            </a:r>
          </a:p>
          <a:p>
            <a:pPr algn="just"/>
            <a:br>
              <a:rPr lang="en-US" dirty="0"/>
            </a:br>
            <a:r>
              <a:rPr lang="en-US" sz="3600" dirty="0">
                <a:latin typeface="Times New Roman" panose="02020603050405020304" pitchFamily="18" charset="0"/>
                <a:cs typeface="Times New Roman" panose="02020603050405020304" pitchFamily="18" charset="0"/>
              </a:rPr>
              <a:t>If a class “A” is derived from a class “B”. We can say that ‘B’ is kind of A. </a:t>
            </a:r>
          </a:p>
          <a:p>
            <a:pPr algn="just"/>
            <a:r>
              <a:rPr lang="en-US" sz="3600" dirty="0">
                <a:latin typeface="Times New Roman" panose="02020603050405020304" pitchFamily="18" charset="0"/>
                <a:cs typeface="Times New Roman" panose="02020603050405020304" pitchFamily="18" charset="0"/>
              </a:rPr>
              <a:t>This is because B has all the characteristics of ‘A’, and in addition some of its own. </a:t>
            </a:r>
          </a:p>
          <a:p>
            <a:pPr algn="just"/>
            <a:r>
              <a:rPr lang="en-US" sz="3600" dirty="0">
                <a:latin typeface="Times New Roman" panose="02020603050405020304" pitchFamily="18" charset="0"/>
                <a:cs typeface="Times New Roman" panose="02020603050405020304" pitchFamily="18" charset="0"/>
              </a:rPr>
              <a:t>For this reason inheritance is often called an </a:t>
            </a:r>
          </a:p>
          <a:p>
            <a:pPr algn="just"/>
            <a:r>
              <a:rPr lang="en-US" sz="3600" b="1" dirty="0">
                <a:solidFill>
                  <a:srgbClr val="000000"/>
                </a:solidFill>
                <a:latin typeface="Times New Roman" panose="02020603050405020304" pitchFamily="18" charset="0"/>
                <a:cs typeface="Times New Roman" panose="02020603050405020304" pitchFamily="18" charset="0"/>
              </a:rPr>
              <a:t>“IS-A” relationship or A kind of relationship</a:t>
            </a:r>
            <a:r>
              <a:rPr lang="en-US" sz="3600" dirty="0">
                <a:solidFill>
                  <a:srgbClr val="000000"/>
                </a:solidFill>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3397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81826" y="425002"/>
            <a:ext cx="9048735" cy="5962919"/>
          </a:xfrm>
          <a:prstGeom prst="rect">
            <a:avLst/>
          </a:prstGeom>
        </p:spPr>
      </p:pic>
    </p:spTree>
    <p:extLst>
      <p:ext uri="{BB962C8B-B14F-4D97-AF65-F5344CB8AC3E}">
        <p14:creationId xmlns:p14="http://schemas.microsoft.com/office/powerpoint/2010/main" val="2143648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554840"/>
            <a:ext cx="10883900" cy="5693866"/>
          </a:xfrm>
          <a:prstGeom prst="rect">
            <a:avLst/>
          </a:prstGeom>
        </p:spPr>
        <p:txBody>
          <a:bodyPr wrap="square">
            <a:spAutoFit/>
          </a:bodyPr>
          <a:lstStyle/>
          <a:p>
            <a:pPr algn="just" fontAlgn="base"/>
            <a:r>
              <a:rPr lang="en-US" sz="2800" b="1" dirty="0">
                <a:latin typeface="Roboto"/>
              </a:rPr>
              <a:t>Modes of Inheritance</a:t>
            </a:r>
            <a:endParaRPr lang="en-US" sz="2800" dirty="0">
              <a:latin typeface="Roboto"/>
            </a:endParaRPr>
          </a:p>
          <a:p>
            <a:pPr algn="just" fontAlgn="base">
              <a:buFont typeface="+mj-lt"/>
              <a:buAutoNum type="arabicPeriod"/>
            </a:pPr>
            <a:r>
              <a:rPr lang="en-US" sz="2800" b="1" dirty="0">
                <a:latin typeface="Roboto"/>
              </a:rPr>
              <a:t>Public mode</a:t>
            </a:r>
            <a:r>
              <a:rPr lang="en-US" sz="2800" dirty="0">
                <a:latin typeface="Roboto"/>
              </a:rPr>
              <a:t>: If we derive a sub class from a public base class. Then the public member of the base class will become public in the derived class and protected members of the base class will become protected in derived class.</a:t>
            </a:r>
          </a:p>
          <a:p>
            <a:pPr algn="just" fontAlgn="base">
              <a:buFont typeface="+mj-lt"/>
              <a:buAutoNum type="arabicPeriod"/>
            </a:pPr>
            <a:endParaRPr lang="en-US" sz="2800" dirty="0">
              <a:latin typeface="Roboto"/>
            </a:endParaRPr>
          </a:p>
          <a:p>
            <a:pPr algn="just" fontAlgn="base">
              <a:buFont typeface="+mj-lt"/>
              <a:buAutoNum type="arabicPeriod"/>
            </a:pPr>
            <a:r>
              <a:rPr lang="en-US" sz="2800" b="1" dirty="0">
                <a:latin typeface="Roboto"/>
              </a:rPr>
              <a:t>Protected mode</a:t>
            </a:r>
            <a:r>
              <a:rPr lang="en-US" sz="2800" dirty="0">
                <a:latin typeface="Roboto"/>
              </a:rPr>
              <a:t>: If we derive a sub class from a Protected base class. Then both public member and protected members of the base class will become protected in derived class.</a:t>
            </a:r>
          </a:p>
          <a:p>
            <a:pPr algn="just" fontAlgn="base">
              <a:buFont typeface="+mj-lt"/>
              <a:buAutoNum type="arabicPeriod"/>
            </a:pPr>
            <a:endParaRPr lang="en-US" sz="2800" dirty="0">
              <a:latin typeface="Roboto"/>
            </a:endParaRPr>
          </a:p>
          <a:p>
            <a:pPr algn="just" fontAlgn="base">
              <a:buFont typeface="+mj-lt"/>
              <a:buAutoNum type="arabicPeriod"/>
            </a:pPr>
            <a:r>
              <a:rPr lang="en-US" sz="2800" b="1" dirty="0">
                <a:latin typeface="Roboto"/>
              </a:rPr>
              <a:t>Private mode</a:t>
            </a:r>
            <a:r>
              <a:rPr lang="en-US" sz="2800" dirty="0">
                <a:latin typeface="Roboto"/>
              </a:rPr>
              <a:t>: If we derive a sub class from a Private base class. Then both public member and protected members of the base class will become Private in derived class.</a:t>
            </a:r>
            <a:endParaRPr lang="en-US" sz="2800" b="0" i="0" dirty="0">
              <a:effectLst/>
              <a:latin typeface="Roboto"/>
            </a:endParaRPr>
          </a:p>
        </p:txBody>
      </p:sp>
    </p:spTree>
    <p:extLst>
      <p:ext uri="{BB962C8B-B14F-4D97-AF65-F5344CB8AC3E}">
        <p14:creationId xmlns:p14="http://schemas.microsoft.com/office/powerpoint/2010/main" val="1547143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ypes of inherit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704" y="592428"/>
            <a:ext cx="8770513" cy="5512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056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70000" y="212636"/>
            <a:ext cx="8877300" cy="1815882"/>
          </a:xfrm>
          <a:prstGeom prst="rect">
            <a:avLst/>
          </a:prstGeom>
        </p:spPr>
        <p:txBody>
          <a:bodyPr wrap="square">
            <a:spAutoFit/>
          </a:bodyPr>
          <a:lstStyle/>
          <a:p>
            <a:pPr algn="ctr" fontAlgn="base"/>
            <a:r>
              <a:rPr lang="en-US" sz="2800" b="1" dirty="0">
                <a:latin typeface="Roboto"/>
              </a:rPr>
              <a:t>Types of Inheritance in C++</a:t>
            </a:r>
            <a:endParaRPr lang="en-US" sz="2800" dirty="0">
              <a:latin typeface="Roboto"/>
            </a:endParaRPr>
          </a:p>
          <a:p>
            <a:pPr fontAlgn="base">
              <a:buFont typeface="+mj-lt"/>
              <a:buAutoNum type="arabicPeriod"/>
            </a:pPr>
            <a:r>
              <a:rPr lang="en-US" sz="2800" b="1" dirty="0">
                <a:latin typeface="Roboto"/>
              </a:rPr>
              <a:t>Single Inheritance</a:t>
            </a:r>
            <a:r>
              <a:rPr lang="en-US" sz="2800" dirty="0">
                <a:latin typeface="Roboto"/>
              </a:rPr>
              <a:t>: In single inheritance, a class is allowed to inherit from only one class. i.e. one sub class is inherited by one base class only.</a:t>
            </a:r>
            <a:endParaRPr lang="en-US" sz="2800" b="0" i="0" dirty="0">
              <a:effectLst/>
              <a:latin typeface="Roboto"/>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7200" y="2282693"/>
            <a:ext cx="6197600" cy="3457707"/>
          </a:xfrm>
          <a:prstGeom prst="rect">
            <a:avLst/>
          </a:prstGeom>
        </p:spPr>
      </p:pic>
    </p:spTree>
    <p:extLst>
      <p:ext uri="{BB962C8B-B14F-4D97-AF65-F5344CB8AC3E}">
        <p14:creationId xmlns:p14="http://schemas.microsoft.com/office/powerpoint/2010/main" val="1006883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ultiple inheritanc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983" y="540913"/>
            <a:ext cx="4648200" cy="49970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649532" y="1116238"/>
            <a:ext cx="5349025" cy="4401205"/>
          </a:xfrm>
          <a:prstGeom prst="rect">
            <a:avLst/>
          </a:prstGeom>
        </p:spPr>
        <p:txBody>
          <a:bodyPr wrap="square">
            <a:spAutoFit/>
          </a:bodyPr>
          <a:lstStyle/>
          <a:p>
            <a:pPr lvl="0" defTabSz="914400" eaLnBrk="0" fontAlgn="base" hangingPunct="0">
              <a:spcBef>
                <a:spcPct val="0"/>
              </a:spcBef>
              <a:spcAft>
                <a:spcPct val="0"/>
              </a:spcAft>
            </a:pPr>
            <a:r>
              <a:rPr lang="en-US" altLang="en-US" sz="2800" dirty="0">
                <a:solidFill>
                  <a:srgbClr val="3A3A3A"/>
                </a:solidFill>
                <a:latin typeface="Work Sans"/>
              </a:rPr>
              <a:t>Multiple inheritance is a type of inheritance in which a class derives from more than one classes. As shown in the diagram, class C is a subclass that has class A and class B as its parent.</a:t>
            </a:r>
            <a:endParaRPr lang="en-US" altLang="en-US" sz="3200" dirty="0"/>
          </a:p>
          <a:p>
            <a:pPr lvl="0" defTabSz="914400" eaLnBrk="0" fontAlgn="base" hangingPunct="0">
              <a:spcBef>
                <a:spcPct val="0"/>
              </a:spcBef>
              <a:spcAft>
                <a:spcPct val="0"/>
              </a:spcAft>
            </a:pPr>
            <a:r>
              <a:rPr lang="en-US" altLang="en-US" sz="2800" dirty="0">
                <a:solidFill>
                  <a:srgbClr val="3A3A3A"/>
                </a:solidFill>
                <a:latin typeface="Work Sans"/>
              </a:rPr>
              <a:t>In a real-life scenario, a child inherits from its father and mother. </a:t>
            </a:r>
            <a:endParaRPr lang="en-US" altLang="en-US" sz="2800" dirty="0">
              <a:solidFill>
                <a:srgbClr val="ED0000"/>
              </a:solidFill>
              <a:latin typeface="Work Sans"/>
            </a:endParaRPr>
          </a:p>
        </p:txBody>
      </p:sp>
    </p:spTree>
    <p:extLst>
      <p:ext uri="{BB962C8B-B14F-4D97-AF65-F5344CB8AC3E}">
        <p14:creationId xmlns:p14="http://schemas.microsoft.com/office/powerpoint/2010/main" val="2745598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ultilevel inheritanc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38" y="1261056"/>
            <a:ext cx="4056845" cy="475617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49499" y="272812"/>
            <a:ext cx="6096000" cy="800219"/>
          </a:xfrm>
          <a:prstGeom prst="rect">
            <a:avLst/>
          </a:prstGeom>
        </p:spPr>
        <p:txBody>
          <a:bodyPr>
            <a:spAutoFit/>
          </a:bodyPr>
          <a:lstStyle/>
          <a:p>
            <a:pPr lvl="0" defTabSz="914400" eaLnBrk="0" fontAlgn="base" hangingPunct="0">
              <a:spcBef>
                <a:spcPct val="0"/>
              </a:spcBef>
              <a:spcAft>
                <a:spcPct val="0"/>
              </a:spcAft>
            </a:pPr>
            <a:r>
              <a:rPr lang="en-US" altLang="en-US" sz="2800" dirty="0">
                <a:solidFill>
                  <a:srgbClr val="FF6600"/>
                </a:solidFill>
                <a:latin typeface="Work Sans"/>
              </a:rPr>
              <a:t>Multilevel Inheritance</a:t>
            </a:r>
            <a:endParaRPr lang="en-US" altLang="en-US" sz="2800" dirty="0">
              <a:solidFill>
                <a:srgbClr val="3A3A3A"/>
              </a:solidFill>
              <a:latin typeface="Work Sans"/>
            </a:endParaRPr>
          </a:p>
          <a:p>
            <a:pPr lvl="0" defTabSz="914400" eaLnBrk="0" fontAlgn="base" hangingPunct="0">
              <a:spcBef>
                <a:spcPct val="0"/>
              </a:spcBef>
              <a:spcAft>
                <a:spcPct val="0"/>
              </a:spcAft>
            </a:pPr>
            <a:r>
              <a:rPr lang="en-US" altLang="en-US" b="1" dirty="0">
                <a:solidFill>
                  <a:srgbClr val="3A3A3A"/>
                </a:solidFill>
                <a:latin typeface="Work Sans"/>
              </a:rPr>
              <a:t>Multilevel inheritance is represented below.</a:t>
            </a:r>
            <a:endParaRPr lang="en-US" altLang="en-US" sz="2000" dirty="0"/>
          </a:p>
        </p:txBody>
      </p:sp>
      <p:sp>
        <p:nvSpPr>
          <p:cNvPr id="4" name="Rectangle 3"/>
          <p:cNvSpPr/>
          <p:nvPr/>
        </p:nvSpPr>
        <p:spPr>
          <a:xfrm>
            <a:off x="5456349" y="1402448"/>
            <a:ext cx="6096000" cy="2031325"/>
          </a:xfrm>
          <a:prstGeom prst="rect">
            <a:avLst/>
          </a:prstGeom>
        </p:spPr>
        <p:txBody>
          <a:bodyPr>
            <a:spAutoFit/>
          </a:bodyPr>
          <a:lstStyle/>
          <a:p>
            <a:pPr lvl="0" defTabSz="914400" eaLnBrk="0" fontAlgn="base" hangingPunct="0">
              <a:spcBef>
                <a:spcPct val="0"/>
              </a:spcBef>
              <a:spcAft>
                <a:spcPct val="0"/>
              </a:spcAft>
            </a:pPr>
            <a:r>
              <a:rPr lang="en-US" altLang="en-US" dirty="0">
                <a:solidFill>
                  <a:srgbClr val="3A3A3A"/>
                </a:solidFill>
                <a:latin typeface="Work Sans"/>
              </a:rPr>
              <a:t>In multilevel inheritance, a class is derived from another derived class. This inheritance can have as many levels as long as our implementation doesn’t go wayward. In the above diagram, class C is derived from Class B. Class B is in turn derived from class A.</a:t>
            </a:r>
          </a:p>
          <a:p>
            <a:pPr lvl="0" defTabSz="914400" eaLnBrk="0" fontAlgn="base" hangingPunct="0">
              <a:spcBef>
                <a:spcPct val="0"/>
              </a:spcBef>
              <a:spcAft>
                <a:spcPct val="0"/>
              </a:spcAft>
            </a:pPr>
            <a:endParaRPr lang="en-US" altLang="en-US" dirty="0">
              <a:solidFill>
                <a:srgbClr val="3A3A3A"/>
              </a:solidFill>
              <a:latin typeface="Work Sans"/>
            </a:endParaRPr>
          </a:p>
          <a:p>
            <a:pPr lvl="0" defTabSz="914400" eaLnBrk="0" fontAlgn="base" hangingPunct="0">
              <a:spcBef>
                <a:spcPct val="0"/>
              </a:spcBef>
              <a:spcAft>
                <a:spcPct val="0"/>
              </a:spcAft>
            </a:pPr>
            <a:endParaRPr lang="en-US" altLang="en-US" dirty="0">
              <a:solidFill>
                <a:srgbClr val="ED0000"/>
              </a:solidFill>
              <a:latin typeface="Work Sans"/>
            </a:endParaRPr>
          </a:p>
        </p:txBody>
      </p:sp>
    </p:spTree>
    <p:extLst>
      <p:ext uri="{BB962C8B-B14F-4D97-AF65-F5344CB8AC3E}">
        <p14:creationId xmlns:p14="http://schemas.microsoft.com/office/powerpoint/2010/main" val="996078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5258" y="476129"/>
            <a:ext cx="8761413" cy="706964"/>
          </a:xfrm>
        </p:spPr>
        <p:txBody>
          <a:bodyPr/>
          <a:lstStyle/>
          <a:p>
            <a:br>
              <a:rPr lang="en-US" dirty="0"/>
            </a:br>
            <a:r>
              <a:rPr lang="en-US" dirty="0"/>
              <a:t>An example of class hierarchy: </a:t>
            </a:r>
            <a:br>
              <a:rPr lang="en-US" dirty="0"/>
            </a:b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766483" y="1114337"/>
            <a:ext cx="9372600" cy="4439303"/>
          </a:xfrm>
          <a:prstGeom prst="rect">
            <a:avLst/>
          </a:prstGeom>
          <a:noFill/>
          <a:ln w="9525">
            <a:noFill/>
            <a:miter lim="800000"/>
            <a:headEnd/>
            <a:tailEnd/>
          </a:ln>
          <a:effectLst/>
        </p:spPr>
      </p:pic>
      <p:sp>
        <p:nvSpPr>
          <p:cNvPr id="3" name="Rectangle 2"/>
          <p:cNvSpPr/>
          <p:nvPr/>
        </p:nvSpPr>
        <p:spPr>
          <a:xfrm>
            <a:off x="977152" y="5553640"/>
            <a:ext cx="11214847" cy="954107"/>
          </a:xfrm>
          <a:prstGeom prst="rect">
            <a:avLst/>
          </a:prstGeom>
        </p:spPr>
        <p:txBody>
          <a:bodyPr wrap="square">
            <a:spAutoFit/>
          </a:bodyPr>
          <a:lstStyle/>
          <a:p>
            <a:pPr algn="just"/>
            <a:r>
              <a:rPr lang="en-US" sz="2800" b="1" dirty="0">
                <a:solidFill>
                  <a:srgbClr val="000000"/>
                </a:solidFill>
                <a:latin typeface="Times New Roman" panose="02020603050405020304" pitchFamily="18" charset="0"/>
                <a:cs typeface="Times New Roman" panose="02020603050405020304" pitchFamily="18" charset="0"/>
              </a:rPr>
              <a:t>Inheritance </a:t>
            </a:r>
            <a:r>
              <a:rPr lang="en-US" sz="2800" dirty="0">
                <a:solidFill>
                  <a:srgbClr val="000000"/>
                </a:solidFill>
                <a:latin typeface="Times New Roman" panose="02020603050405020304" pitchFamily="18" charset="0"/>
                <a:cs typeface="Times New Roman" panose="02020603050405020304" pitchFamily="18" charset="0"/>
              </a:rPr>
              <a:t>relationship form tree-like hierarchical structure.</a:t>
            </a:r>
          </a:p>
          <a:p>
            <a:pPr algn="just"/>
            <a:r>
              <a:rPr lang="en-US" sz="2800" dirty="0">
                <a:solidFill>
                  <a:srgbClr val="000000"/>
                </a:solidFill>
                <a:latin typeface="Times New Roman" panose="02020603050405020304" pitchFamily="18" charset="0"/>
                <a:cs typeface="Times New Roman" panose="02020603050405020304" pitchFamily="18" charset="0"/>
              </a:rPr>
              <a:t>A super class exists in hierarchical relationship with its subclasses.</a:t>
            </a:r>
            <a:endParaRPr lang="en-US" sz="32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2"/>
          <p:cNvSpPr txBox="1"/>
          <p:nvPr/>
        </p:nvSpPr>
        <p:spPr>
          <a:xfrm>
            <a:off x="-43848" y="0"/>
            <a:ext cx="11003400" cy="5476192"/>
          </a:xfrm>
          <a:prstGeom prst="rect">
            <a:avLst/>
          </a:prstGeom>
        </p:spPr>
        <p:txBody>
          <a:bodyPr/>
          <a:lstStyle/>
          <a:p>
            <a:endParaRPr lang="en-US" sz="1600" b="1" dirty="0"/>
          </a:p>
          <a:p>
            <a:r>
              <a:rPr lang="en-US" sz="1600" b="1" dirty="0"/>
              <a:t>Product Base Class</a:t>
            </a:r>
            <a:endParaRPr lang="en-US" sz="1100" b="1" dirty="0"/>
          </a:p>
        </p:txBody>
      </p:sp>
      <p:graphicFrame>
        <p:nvGraphicFramePr>
          <p:cNvPr id="12" name="Table 11"/>
          <p:cNvGraphicFramePr>
            <a:graphicFrameLocks noGrp="1"/>
          </p:cNvGraphicFramePr>
          <p:nvPr/>
        </p:nvGraphicFramePr>
        <p:xfrm>
          <a:off x="2262454" y="27469"/>
          <a:ext cx="4595548" cy="2895600"/>
        </p:xfrm>
        <a:graphic>
          <a:graphicData uri="http://schemas.openxmlformats.org/drawingml/2006/table">
            <a:tbl>
              <a:tblPr firstRow="1" bandRow="1">
                <a:tableStyleId>{2D5ABB26-0587-4C30-8999-92F81FD0307C}</a:tableStyleId>
              </a:tblPr>
              <a:tblGrid>
                <a:gridCol w="4595548">
                  <a:extLst>
                    <a:ext uri="{9D8B030D-6E8A-4147-A177-3AD203B41FA5}">
                      <a16:colId xmlns:a16="http://schemas.microsoft.com/office/drawing/2014/main" val="20000"/>
                    </a:ext>
                  </a:extLst>
                </a:gridCol>
              </a:tblGrid>
              <a:tr h="330525">
                <a:tc>
                  <a:txBody>
                    <a:bodyPr/>
                    <a:lstStyle/>
                    <a:p>
                      <a:pPr algn="ctr"/>
                      <a:r>
                        <a:rPr lang="en-US" sz="3200" dirty="0"/>
                        <a:t>Product</a:t>
                      </a:r>
                      <a:r>
                        <a:rPr lang="en-US" sz="3200" baseline="0" dirty="0"/>
                        <a:t> class</a:t>
                      </a:r>
                      <a:endParaRPr lang="en-US" sz="3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814993">
                <a:tc>
                  <a:txBody>
                    <a:bodyPr/>
                    <a:lstStyle/>
                    <a:p>
                      <a:pPr marL="0" indent="0">
                        <a:buFontTx/>
                        <a:buNone/>
                      </a:pPr>
                      <a:r>
                        <a:rPr lang="en-US" sz="2800" dirty="0"/>
                        <a:t>#Name : </a:t>
                      </a:r>
                      <a:r>
                        <a:rPr lang="en-US" sz="2800" dirty="0" err="1"/>
                        <a:t>Sring</a:t>
                      </a:r>
                      <a:endParaRPr lang="en-US" sz="2800" dirty="0"/>
                    </a:p>
                    <a:p>
                      <a:pPr marL="0" indent="0">
                        <a:buFontTx/>
                        <a:buNone/>
                      </a:pPr>
                      <a:r>
                        <a:rPr lang="en-US" sz="2800" dirty="0"/>
                        <a:t>#Price: float</a:t>
                      </a:r>
                    </a:p>
                    <a:p>
                      <a:pPr marL="0" indent="0">
                        <a:buFontTx/>
                        <a:buNone/>
                      </a:pPr>
                      <a:r>
                        <a:rPr lang="en-US" sz="2800" dirty="0"/>
                        <a:t>#Description: 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70495">
                <a:tc>
                  <a:txBody>
                    <a:bodyPr/>
                    <a:lstStyle/>
                    <a:p>
                      <a:r>
                        <a:rPr lang="en-US" sz="2800" dirty="0"/>
                        <a:t>+</a:t>
                      </a:r>
                      <a:r>
                        <a:rPr lang="en-US" sz="2800" dirty="0" err="1"/>
                        <a:t>setPrice</a:t>
                      </a:r>
                      <a:r>
                        <a:rPr lang="en-US" sz="2800" dirty="0"/>
                        <a:t>()</a:t>
                      </a:r>
                      <a:br>
                        <a:rPr lang="en-US" sz="2800" dirty="0"/>
                      </a:br>
                      <a:endParaRPr 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847161" y="3504661"/>
          <a:ext cx="4416097" cy="2834640"/>
        </p:xfrm>
        <a:graphic>
          <a:graphicData uri="http://schemas.openxmlformats.org/drawingml/2006/table">
            <a:tbl>
              <a:tblPr firstRow="1" bandRow="1">
                <a:tableStyleId>{2D5ABB26-0587-4C30-8999-92F81FD0307C}</a:tableStyleId>
              </a:tblPr>
              <a:tblGrid>
                <a:gridCol w="4416097">
                  <a:extLst>
                    <a:ext uri="{9D8B030D-6E8A-4147-A177-3AD203B41FA5}">
                      <a16:colId xmlns:a16="http://schemas.microsoft.com/office/drawing/2014/main" val="20000"/>
                    </a:ext>
                  </a:extLst>
                </a:gridCol>
              </a:tblGrid>
              <a:tr h="330525">
                <a:tc>
                  <a:txBody>
                    <a:bodyPr/>
                    <a:lstStyle/>
                    <a:p>
                      <a:pPr algn="ctr"/>
                      <a:r>
                        <a:rPr lang="en-US" sz="2800" baseline="0" dirty="0"/>
                        <a:t>Medicine class</a:t>
                      </a:r>
                      <a:endParaRPr 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814993">
                <a:tc>
                  <a:txBody>
                    <a:bodyPr/>
                    <a:lstStyle/>
                    <a:p>
                      <a:pPr marL="0" indent="0">
                        <a:buFontTx/>
                        <a:buNone/>
                      </a:pPr>
                      <a:r>
                        <a:rPr lang="en-US" sz="2800" dirty="0"/>
                        <a:t>-</a:t>
                      </a:r>
                      <a:r>
                        <a:rPr lang="en-US" sz="2800" dirty="0" err="1"/>
                        <a:t>MgtDate</a:t>
                      </a:r>
                      <a:r>
                        <a:rPr lang="en-US" sz="2800" dirty="0"/>
                        <a:t> : Date</a:t>
                      </a:r>
                    </a:p>
                    <a:p>
                      <a:pPr marL="0" indent="0">
                        <a:buFontTx/>
                        <a:buNone/>
                      </a:pPr>
                      <a:r>
                        <a:rPr lang="en-US" sz="2800" dirty="0"/>
                        <a:t>-</a:t>
                      </a:r>
                      <a:r>
                        <a:rPr lang="en-US" sz="2800" dirty="0" err="1"/>
                        <a:t>ExpDate</a:t>
                      </a:r>
                      <a:r>
                        <a:rPr lang="en-US" sz="2800" dirty="0"/>
                        <a:t> :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70495">
                <a:tc>
                  <a:txBody>
                    <a:bodyPr/>
                    <a:lstStyle/>
                    <a:p>
                      <a:r>
                        <a:rPr lang="en-US" sz="2800" dirty="0"/>
                        <a:t>+</a:t>
                      </a:r>
                      <a:r>
                        <a:rPr lang="en-US" sz="2800" dirty="0" err="1"/>
                        <a:t>setmfDate</a:t>
                      </a:r>
                      <a:r>
                        <a:rPr lang="en-US" sz="2800" dirty="0"/>
                        <a:t>()</a:t>
                      </a:r>
                    </a:p>
                    <a:p>
                      <a:r>
                        <a:rPr lang="en-US" sz="2800" dirty="0"/>
                        <a:t>+</a:t>
                      </a:r>
                      <a:r>
                        <a:rPr lang="en-US" sz="2800" dirty="0" err="1"/>
                        <a:t>setExpDate</a:t>
                      </a:r>
                      <a:r>
                        <a:rPr lang="en-US" sz="2800" dirty="0"/>
                        <a:t>()</a:t>
                      </a:r>
                      <a:br>
                        <a:rPr lang="en-US" sz="2800" dirty="0"/>
                      </a:br>
                      <a:endParaRPr 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6378383" y="3530936"/>
          <a:ext cx="5821800" cy="2407920"/>
        </p:xfrm>
        <a:graphic>
          <a:graphicData uri="http://schemas.openxmlformats.org/drawingml/2006/table">
            <a:tbl>
              <a:tblPr firstRow="1" bandRow="1">
                <a:tableStyleId>{2D5ABB26-0587-4C30-8999-92F81FD0307C}</a:tableStyleId>
              </a:tblPr>
              <a:tblGrid>
                <a:gridCol w="5821800">
                  <a:extLst>
                    <a:ext uri="{9D8B030D-6E8A-4147-A177-3AD203B41FA5}">
                      <a16:colId xmlns:a16="http://schemas.microsoft.com/office/drawing/2014/main" val="20000"/>
                    </a:ext>
                  </a:extLst>
                </a:gridCol>
              </a:tblGrid>
              <a:tr h="330525">
                <a:tc>
                  <a:txBody>
                    <a:bodyPr/>
                    <a:lstStyle/>
                    <a:p>
                      <a:pPr algn="ctr"/>
                      <a:r>
                        <a:rPr lang="en-US" sz="2800" baseline="0" dirty="0"/>
                        <a:t>Book class</a:t>
                      </a:r>
                      <a:endParaRPr 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814993">
                <a:tc>
                  <a:txBody>
                    <a:bodyPr/>
                    <a:lstStyle/>
                    <a:p>
                      <a:pPr marL="0" indent="0">
                        <a:buFontTx/>
                        <a:buNone/>
                      </a:pPr>
                      <a:r>
                        <a:rPr lang="en-US" sz="2800" dirty="0"/>
                        <a:t>#</a:t>
                      </a:r>
                      <a:r>
                        <a:rPr lang="en-US" sz="2800" dirty="0" err="1"/>
                        <a:t>authorName</a:t>
                      </a:r>
                      <a:r>
                        <a:rPr lang="en-US" sz="2800" dirty="0"/>
                        <a:t> : </a:t>
                      </a:r>
                      <a:r>
                        <a:rPr lang="en-US" sz="2800" dirty="0" err="1"/>
                        <a:t>Sring</a:t>
                      </a:r>
                      <a:endParaRPr lang="en-US" sz="2800" dirty="0"/>
                    </a:p>
                    <a:p>
                      <a:pPr marL="0" indent="0">
                        <a:buFontTx/>
                        <a:buNone/>
                      </a:pPr>
                      <a:r>
                        <a:rPr lang="en-US" sz="2800" dirty="0"/>
                        <a:t>#Edition : </a:t>
                      </a:r>
                      <a:r>
                        <a:rPr lang="en-US" sz="2800" dirty="0" err="1"/>
                        <a:t>Sring</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70495">
                <a:tc>
                  <a:txBody>
                    <a:bodyPr/>
                    <a:lstStyle/>
                    <a:p>
                      <a:r>
                        <a:rPr lang="en-US" sz="2800" dirty="0"/>
                        <a:t>+</a:t>
                      </a:r>
                      <a:r>
                        <a:rPr lang="en-US" sz="2800" dirty="0" err="1"/>
                        <a:t>setauthor</a:t>
                      </a:r>
                      <a:r>
                        <a:rPr lang="en-US" sz="2800" dirty="0"/>
                        <a:t>(</a:t>
                      </a:r>
                      <a:r>
                        <a:rPr lang="en-US" sz="2800" dirty="0" err="1"/>
                        <a:t>authorName:String</a:t>
                      </a:r>
                      <a:r>
                        <a:rPr lang="en-US" sz="2800" dirty="0"/>
                        <a:t>)</a:t>
                      </a:r>
                      <a:br>
                        <a:rPr lang="en-US" sz="2800" dirty="0"/>
                      </a:br>
                      <a:endParaRPr 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9" name="Straight Connector 8"/>
          <p:cNvCxnSpPr/>
          <p:nvPr/>
        </p:nvCxnSpPr>
        <p:spPr>
          <a:xfrm>
            <a:off x="4329952" y="2353235"/>
            <a:ext cx="13448" cy="1151426"/>
          </a:xfrm>
          <a:prstGeom prst="line">
            <a:avLst/>
          </a:prstGeom>
        </p:spPr>
        <p:style>
          <a:lnRef idx="1">
            <a:schemeClr val="accent1"/>
          </a:lnRef>
          <a:fillRef idx="0">
            <a:schemeClr val="accent1"/>
          </a:fillRef>
          <a:effectRef idx="0">
            <a:schemeClr val="accent1"/>
          </a:effectRef>
          <a:fontRef idx="minor">
            <a:schemeClr val="tx1"/>
          </a:fontRef>
        </p:style>
      </p:cxnSp>
      <p:sp>
        <p:nvSpPr>
          <p:cNvPr id="10" name="Flowchart: Extract 9"/>
          <p:cNvSpPr/>
          <p:nvPr/>
        </p:nvSpPr>
        <p:spPr>
          <a:xfrm>
            <a:off x="4195482" y="2017059"/>
            <a:ext cx="309282" cy="336176"/>
          </a:xfrm>
          <a:prstGeom prst="flowChartExtra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4329953" y="3039035"/>
            <a:ext cx="4007223" cy="537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269941" y="3092824"/>
            <a:ext cx="0" cy="384324"/>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39928" y="2985291"/>
            <a:ext cx="1529586" cy="369332"/>
          </a:xfrm>
          <a:prstGeom prst="rect">
            <a:avLst/>
          </a:prstGeom>
        </p:spPr>
        <p:txBody>
          <a:bodyPr wrap="none">
            <a:spAutoFit/>
          </a:bodyPr>
          <a:lstStyle/>
          <a:p>
            <a:r>
              <a:rPr lang="en-US" b="1" dirty="0"/>
              <a:t>Sub classes </a:t>
            </a:r>
            <a:endParaRPr lang="en-US" sz="1200" b="1" dirty="0"/>
          </a:p>
        </p:txBody>
      </p:sp>
      <p:sp>
        <p:nvSpPr>
          <p:cNvPr id="18" name="Rectangle 17"/>
          <p:cNvSpPr/>
          <p:nvPr/>
        </p:nvSpPr>
        <p:spPr>
          <a:xfrm>
            <a:off x="6961402" y="1486219"/>
            <a:ext cx="2327881" cy="369332"/>
          </a:xfrm>
          <a:prstGeom prst="rect">
            <a:avLst/>
          </a:prstGeom>
        </p:spPr>
        <p:txBody>
          <a:bodyPr wrap="none">
            <a:spAutoFit/>
          </a:bodyPr>
          <a:lstStyle/>
          <a:p>
            <a:r>
              <a:rPr lang="en-US" b="1" dirty="0"/>
              <a:t>Inheritance symbol</a:t>
            </a:r>
            <a:endParaRPr lang="en-US" sz="1200" b="1" dirty="0"/>
          </a:p>
        </p:txBody>
      </p:sp>
      <p:cxnSp>
        <p:nvCxnSpPr>
          <p:cNvPr id="19" name="Straight Arrow Connector 18"/>
          <p:cNvCxnSpPr/>
          <p:nvPr/>
        </p:nvCxnSpPr>
        <p:spPr>
          <a:xfrm flipH="1">
            <a:off x="4693024" y="1883020"/>
            <a:ext cx="2662517" cy="346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348978" y="2323911"/>
            <a:ext cx="2770310" cy="369332"/>
          </a:xfrm>
          <a:prstGeom prst="rect">
            <a:avLst/>
          </a:prstGeom>
        </p:spPr>
        <p:txBody>
          <a:bodyPr wrap="none">
            <a:spAutoFit/>
          </a:bodyPr>
          <a:lstStyle/>
          <a:p>
            <a:r>
              <a:rPr lang="en-US" b="1" dirty="0"/>
              <a:t>Is-a kind of relationship</a:t>
            </a:r>
            <a:endParaRPr lang="en-US" sz="1200" b="1" dirty="0"/>
          </a:p>
        </p:txBody>
      </p:sp>
      <p:cxnSp>
        <p:nvCxnSpPr>
          <p:cNvPr id="23" name="Straight Arrow Connector 22"/>
          <p:cNvCxnSpPr/>
          <p:nvPr/>
        </p:nvCxnSpPr>
        <p:spPr>
          <a:xfrm flipH="1">
            <a:off x="4693024" y="2649071"/>
            <a:ext cx="2268378" cy="273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6808687" y="132447"/>
            <a:ext cx="3530134" cy="461665"/>
          </a:xfrm>
          <a:prstGeom prst="rect">
            <a:avLst/>
          </a:prstGeom>
        </p:spPr>
        <p:txBody>
          <a:bodyPr wrap="none">
            <a:spAutoFit/>
          </a:bodyPr>
          <a:lstStyle/>
          <a:p>
            <a:r>
              <a:rPr lang="en-US" sz="2400" b="1" dirty="0"/>
              <a:t>Inheritance Example 1</a:t>
            </a:r>
            <a:endParaRPr lang="en-US" sz="1100" b="1" dirty="0"/>
          </a:p>
        </p:txBody>
      </p:sp>
    </p:spTree>
    <p:extLst>
      <p:ext uri="{BB962C8B-B14F-4D97-AF65-F5344CB8AC3E}">
        <p14:creationId xmlns:p14="http://schemas.microsoft.com/office/powerpoint/2010/main" val="31815653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2"/>
          <p:cNvSpPr txBox="1"/>
          <p:nvPr/>
        </p:nvSpPr>
        <p:spPr>
          <a:xfrm>
            <a:off x="-159315" y="135978"/>
            <a:ext cx="11602762" cy="5476192"/>
          </a:xfrm>
          <a:prstGeom prst="rect">
            <a:avLst/>
          </a:prstGeom>
        </p:spPr>
        <p:txBody>
          <a:bodyPr/>
          <a:lstStyle/>
          <a:p>
            <a:r>
              <a:rPr lang="en-US" sz="1600" b="1" dirty="0"/>
              <a:t>  </a:t>
            </a:r>
            <a:r>
              <a:rPr lang="en-US" sz="2000" b="1" dirty="0"/>
              <a:t>Person Base Class</a:t>
            </a:r>
            <a:endParaRPr lang="en-US" sz="1100" b="1" dirty="0"/>
          </a:p>
        </p:txBody>
      </p:sp>
      <p:graphicFrame>
        <p:nvGraphicFramePr>
          <p:cNvPr id="12" name="Table 11"/>
          <p:cNvGraphicFramePr>
            <a:graphicFrameLocks noGrp="1"/>
          </p:cNvGraphicFramePr>
          <p:nvPr/>
        </p:nvGraphicFramePr>
        <p:xfrm>
          <a:off x="3943319" y="293992"/>
          <a:ext cx="4474538" cy="2773680"/>
        </p:xfrm>
        <a:graphic>
          <a:graphicData uri="http://schemas.openxmlformats.org/drawingml/2006/table">
            <a:tbl>
              <a:tblPr firstRow="1" bandRow="1">
                <a:tableStyleId>{2D5ABB26-0587-4C30-8999-92F81FD0307C}</a:tableStyleId>
              </a:tblPr>
              <a:tblGrid>
                <a:gridCol w="4474538">
                  <a:extLst>
                    <a:ext uri="{9D8B030D-6E8A-4147-A177-3AD203B41FA5}">
                      <a16:colId xmlns:a16="http://schemas.microsoft.com/office/drawing/2014/main" val="20000"/>
                    </a:ext>
                  </a:extLst>
                </a:gridCol>
              </a:tblGrid>
              <a:tr h="373204">
                <a:tc>
                  <a:txBody>
                    <a:bodyPr/>
                    <a:lstStyle/>
                    <a:p>
                      <a:pPr algn="ctr"/>
                      <a:r>
                        <a:rPr lang="en-US" sz="2800" dirty="0"/>
                        <a:t>Person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644160">
                <a:tc>
                  <a:txBody>
                    <a:bodyPr/>
                    <a:lstStyle/>
                    <a:p>
                      <a:pPr marL="285750" indent="-285750">
                        <a:buFontTx/>
                        <a:buNone/>
                      </a:pPr>
                      <a:r>
                        <a:rPr lang="en-US" sz="2800" dirty="0"/>
                        <a:t>  # Name : </a:t>
                      </a:r>
                      <a:r>
                        <a:rPr lang="en-US" sz="2800" dirty="0" err="1"/>
                        <a:t>Sring</a:t>
                      </a:r>
                      <a:endParaRPr lang="en-US" sz="2800" dirty="0"/>
                    </a:p>
                    <a:p>
                      <a:pPr marL="285750" indent="-285750">
                        <a:buFontTx/>
                        <a:buNone/>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196297">
                <a:tc>
                  <a:txBody>
                    <a:bodyPr/>
                    <a:lstStyle/>
                    <a:p>
                      <a:r>
                        <a:rPr lang="en-US" sz="2400" dirty="0"/>
                        <a:t>+Person()</a:t>
                      </a:r>
                      <a:r>
                        <a:rPr lang="en-US" sz="2400" baseline="0" dirty="0"/>
                        <a:t> </a:t>
                      </a:r>
                      <a:endParaRPr lang="en-US" sz="2400" dirty="0"/>
                    </a:p>
                    <a:p>
                      <a:r>
                        <a:rPr lang="en-US" sz="2400" dirty="0"/>
                        <a:t>+</a:t>
                      </a:r>
                      <a:r>
                        <a:rPr lang="en-US" sz="2400" dirty="0" err="1"/>
                        <a:t>setName</a:t>
                      </a:r>
                      <a:r>
                        <a:rPr lang="en-US" sz="2400" dirty="0"/>
                        <a:t>(</a:t>
                      </a:r>
                      <a:r>
                        <a:rPr lang="en-US" sz="2400" dirty="0" err="1"/>
                        <a:t>newName:String</a:t>
                      </a:r>
                      <a:r>
                        <a:rPr lang="en-US" sz="2400" dirty="0"/>
                        <a:t>)</a:t>
                      </a:r>
                    </a:p>
                    <a:p>
                      <a:r>
                        <a:rPr lang="en-US" sz="2400" dirty="0"/>
                        <a:t>+</a:t>
                      </a:r>
                      <a:r>
                        <a:rPr lang="en-US" sz="2400" dirty="0" err="1"/>
                        <a:t>getName</a:t>
                      </a:r>
                      <a:r>
                        <a:rPr lang="en-US" sz="2400" dirty="0"/>
                        <a:t>():String</a:t>
                      </a:r>
                    </a:p>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4" name="Table 3"/>
          <p:cNvGraphicFramePr>
            <a:graphicFrameLocks noGrp="1"/>
          </p:cNvGraphicFramePr>
          <p:nvPr/>
        </p:nvGraphicFramePr>
        <p:xfrm>
          <a:off x="249877" y="3124763"/>
          <a:ext cx="5787852" cy="3261360"/>
        </p:xfrm>
        <a:graphic>
          <a:graphicData uri="http://schemas.openxmlformats.org/drawingml/2006/table">
            <a:tbl>
              <a:tblPr firstRow="1" bandRow="1">
                <a:tableStyleId>{2D5ABB26-0587-4C30-8999-92F81FD0307C}</a:tableStyleId>
              </a:tblPr>
              <a:tblGrid>
                <a:gridCol w="5787852">
                  <a:extLst>
                    <a:ext uri="{9D8B030D-6E8A-4147-A177-3AD203B41FA5}">
                      <a16:colId xmlns:a16="http://schemas.microsoft.com/office/drawing/2014/main" val="20000"/>
                    </a:ext>
                  </a:extLst>
                </a:gridCol>
              </a:tblGrid>
              <a:tr h="370840">
                <a:tc>
                  <a:txBody>
                    <a:bodyPr/>
                    <a:lstStyle/>
                    <a:p>
                      <a:pPr algn="ctr"/>
                      <a:r>
                        <a:rPr lang="en-US" sz="3200" dirty="0"/>
                        <a:t>Student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370840">
                <a:tc>
                  <a:txBody>
                    <a:bodyPr/>
                    <a:lstStyle/>
                    <a:p>
                      <a:pPr marL="285750" indent="-285750">
                        <a:buFontTx/>
                        <a:buNone/>
                      </a:pPr>
                      <a:r>
                        <a:rPr lang="en-US" dirty="0"/>
                        <a:t> -</a:t>
                      </a:r>
                      <a:r>
                        <a:rPr lang="en-US" sz="2400" dirty="0" err="1"/>
                        <a:t>RollNo</a:t>
                      </a:r>
                      <a:r>
                        <a:rPr lang="en-US" sz="2400" dirty="0"/>
                        <a:t> : String</a:t>
                      </a:r>
                    </a:p>
                    <a:p>
                      <a:pPr marL="285750" indent="-285750">
                        <a:buFontTx/>
                        <a:buNone/>
                      </a:pPr>
                      <a:r>
                        <a:rPr lang="en-US" sz="2400" dirty="0"/>
                        <a:t> #</a:t>
                      </a:r>
                      <a:r>
                        <a:rPr lang="en-US" sz="2400" dirty="0" err="1"/>
                        <a:t>Dept</a:t>
                      </a:r>
                      <a:r>
                        <a:rPr lang="en-US" sz="2400" dirty="0"/>
                        <a:t>/Technology:    String </a:t>
                      </a:r>
                    </a:p>
                    <a:p>
                      <a:pPr marL="285750" marR="0" indent="-285750" algn="l" defTabSz="457200" rtl="0" eaLnBrk="1" fontAlgn="auto" latinLnBrk="0" hangingPunct="1">
                        <a:lnSpc>
                          <a:spcPct val="100000"/>
                        </a:lnSpc>
                        <a:spcBef>
                          <a:spcPts val="0"/>
                        </a:spcBef>
                        <a:spcAft>
                          <a:spcPts val="0"/>
                        </a:spcAft>
                        <a:buClrTx/>
                        <a:buSzTx/>
                        <a:buFontTx/>
                        <a:buNone/>
                        <a:tabLst/>
                        <a:defRPr/>
                      </a:pPr>
                      <a:r>
                        <a:rPr lang="en-US" sz="24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800" dirty="0"/>
                        <a:t>+</a:t>
                      </a:r>
                      <a:r>
                        <a:rPr lang="en-US" sz="2800" dirty="0" err="1"/>
                        <a:t>setRollno</a:t>
                      </a:r>
                      <a:r>
                        <a:rPr lang="en-US" sz="2800" dirty="0"/>
                        <a:t>(</a:t>
                      </a:r>
                      <a:r>
                        <a:rPr lang="en-US" sz="2800" dirty="0" err="1"/>
                        <a:t>rollno:String</a:t>
                      </a:r>
                      <a:r>
                        <a:rPr lang="en-US" sz="2800" dirty="0"/>
                        <a:t>)</a:t>
                      </a:r>
                      <a:endParaRPr lang="en-US" dirty="0"/>
                    </a:p>
                    <a:p>
                      <a:r>
                        <a:rPr lang="en-US" sz="3200" dirty="0"/>
                        <a:t>+</a:t>
                      </a:r>
                      <a:r>
                        <a:rPr lang="en-US" sz="3200" dirty="0" err="1"/>
                        <a:t>setDept</a:t>
                      </a:r>
                      <a:r>
                        <a:rPr lang="en-US" sz="3200" dirty="0"/>
                        <a:t>(</a:t>
                      </a:r>
                      <a:r>
                        <a:rPr lang="en-US" sz="3200" dirty="0" err="1"/>
                        <a:t>dept:String</a:t>
                      </a:r>
                      <a:r>
                        <a:rPr lang="en-US" sz="3200" dirty="0"/>
                        <a:t>)</a:t>
                      </a:r>
                    </a:p>
                    <a:p>
                      <a:r>
                        <a:rPr lang="en-US" sz="3200" dirty="0"/>
                        <a:t>+</a:t>
                      </a:r>
                      <a:r>
                        <a:rPr lang="en-US" sz="3200" dirty="0" err="1"/>
                        <a:t>displayData</a:t>
                      </a:r>
                      <a:r>
                        <a:rPr lang="en-US" sz="32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6915692" y="3343312"/>
          <a:ext cx="5105979" cy="3291840"/>
        </p:xfrm>
        <a:graphic>
          <a:graphicData uri="http://schemas.openxmlformats.org/drawingml/2006/table">
            <a:tbl>
              <a:tblPr firstRow="1" bandRow="1">
                <a:tableStyleId>{2D5ABB26-0587-4C30-8999-92F81FD0307C}</a:tableStyleId>
              </a:tblPr>
              <a:tblGrid>
                <a:gridCol w="5105979">
                  <a:extLst>
                    <a:ext uri="{9D8B030D-6E8A-4147-A177-3AD203B41FA5}">
                      <a16:colId xmlns:a16="http://schemas.microsoft.com/office/drawing/2014/main" val="20000"/>
                    </a:ext>
                  </a:extLst>
                </a:gridCol>
              </a:tblGrid>
              <a:tr h="370840">
                <a:tc>
                  <a:txBody>
                    <a:bodyPr/>
                    <a:lstStyle/>
                    <a:p>
                      <a:pPr algn="ctr"/>
                      <a:r>
                        <a:rPr lang="en-US" sz="2800" dirty="0"/>
                        <a:t>Employee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370840">
                <a:tc>
                  <a:txBody>
                    <a:bodyPr/>
                    <a:lstStyle/>
                    <a:p>
                      <a:pPr marL="285750" indent="-285750">
                        <a:buFontTx/>
                        <a:buNone/>
                      </a:pPr>
                      <a:r>
                        <a:rPr lang="en-US" dirty="0"/>
                        <a:t> - </a:t>
                      </a:r>
                      <a:r>
                        <a:rPr lang="en-US" sz="2400" dirty="0" err="1"/>
                        <a:t>Empno</a:t>
                      </a:r>
                      <a:r>
                        <a:rPr lang="en-US" sz="2400" dirty="0"/>
                        <a:t> : String</a:t>
                      </a:r>
                    </a:p>
                    <a:p>
                      <a:pPr marL="285750" indent="-285750">
                        <a:buFontTx/>
                        <a:buNone/>
                      </a:pPr>
                      <a:r>
                        <a:rPr lang="en-US" sz="2400" dirty="0"/>
                        <a:t> #Designation/</a:t>
                      </a:r>
                      <a:r>
                        <a:rPr lang="en-US" sz="2400" dirty="0" err="1"/>
                        <a:t>jobTitle</a:t>
                      </a:r>
                      <a:r>
                        <a:rPr lang="en-US" sz="2400" dirty="0"/>
                        <a:t> : String</a:t>
                      </a:r>
                    </a:p>
                    <a:p>
                      <a:pPr marL="285750" indent="-285750">
                        <a:buFontTx/>
                        <a:buNone/>
                      </a:pPr>
                      <a:r>
                        <a:rPr lang="en-US" sz="2400" dirty="0"/>
                        <a:t> #Salary:     double </a:t>
                      </a:r>
                    </a:p>
                    <a:p>
                      <a:pPr marL="285750" marR="0" indent="-285750" algn="l" defTabSz="457200" rtl="0" eaLnBrk="1" fontAlgn="auto" latinLnBrk="0" hangingPunct="1">
                        <a:lnSpc>
                          <a:spcPct val="100000"/>
                        </a:lnSpc>
                        <a:spcBef>
                          <a:spcPts val="0"/>
                        </a:spcBef>
                        <a:spcAft>
                          <a:spcPts val="0"/>
                        </a:spcAft>
                        <a:buClrTx/>
                        <a:buSzTx/>
                        <a:buFontTx/>
                        <a:buNone/>
                        <a:tabLst/>
                        <a:defRPr/>
                      </a:pPr>
                      <a:r>
                        <a:rPr lang="en-US" sz="24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800" dirty="0"/>
                        <a:t>+</a:t>
                      </a:r>
                      <a:r>
                        <a:rPr lang="en-US" sz="2800" dirty="0" err="1"/>
                        <a:t>setDesignation</a:t>
                      </a:r>
                      <a:r>
                        <a:rPr lang="en-US" sz="2800" dirty="0"/>
                        <a:t>(</a:t>
                      </a:r>
                      <a:r>
                        <a:rPr lang="en-US" sz="2800" dirty="0" err="1"/>
                        <a:t>dept:String</a:t>
                      </a:r>
                      <a:r>
                        <a:rPr lang="en-US" sz="2800" dirty="0"/>
                        <a:t>)</a:t>
                      </a:r>
                    </a:p>
                    <a:p>
                      <a:r>
                        <a:rPr lang="en-US" sz="2800" dirty="0"/>
                        <a:t>+</a:t>
                      </a:r>
                      <a:r>
                        <a:rPr lang="en-US" sz="2800" dirty="0" err="1"/>
                        <a:t>setSalary</a:t>
                      </a:r>
                      <a:r>
                        <a:rPr lang="en-US" sz="2800" dirty="0"/>
                        <a:t>()</a:t>
                      </a:r>
                    </a:p>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0" y="937873"/>
            <a:ext cx="3530134" cy="461665"/>
          </a:xfrm>
          <a:prstGeom prst="rect">
            <a:avLst/>
          </a:prstGeom>
        </p:spPr>
        <p:txBody>
          <a:bodyPr wrap="none">
            <a:spAutoFit/>
          </a:bodyPr>
          <a:lstStyle/>
          <a:p>
            <a:r>
              <a:rPr lang="en-US" sz="2400" b="1" dirty="0"/>
              <a:t>Inheritance Example 2</a:t>
            </a:r>
            <a:endParaRPr lang="en-US" sz="1100" b="1" dirty="0"/>
          </a:p>
        </p:txBody>
      </p:sp>
    </p:spTree>
    <p:extLst>
      <p:ext uri="{BB962C8B-B14F-4D97-AF65-F5344CB8AC3E}">
        <p14:creationId xmlns:p14="http://schemas.microsoft.com/office/powerpoint/2010/main" val="111584461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6"/>
          <p:cNvSpPr txBox="1">
            <a:spLocks/>
          </p:cNvSpPr>
          <p:nvPr/>
        </p:nvSpPr>
        <p:spPr>
          <a:xfrm>
            <a:off x="317827" y="638639"/>
            <a:ext cx="10248152" cy="5955344"/>
          </a:xfrm>
          <a:prstGeom prst="rect">
            <a:avLst/>
          </a:prstGeom>
        </p:spPr>
        <p:txBody>
          <a:bodyPr>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sz="2000" b="1" u="sng" dirty="0">
                <a:latin typeface="Times New Roman" panose="02020603050405020304" pitchFamily="18" charset="0"/>
                <a:cs typeface="Times New Roman" panose="02020603050405020304" pitchFamily="18" charset="0"/>
              </a:rPr>
              <a:t>Objective: OOP Inheritance, to become familiar with the concept of  constructor chaining.</a:t>
            </a:r>
            <a:endParaRPr lang="en-US" b="1" u="sng"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What is Inheritance ?</a:t>
            </a:r>
          </a:p>
          <a:p>
            <a:r>
              <a:rPr lang="en-US" sz="2400" b="1" dirty="0">
                <a:latin typeface="Times New Roman" panose="02020603050405020304" pitchFamily="18" charset="0"/>
                <a:cs typeface="Times New Roman" panose="02020603050405020304" pitchFamily="18" charset="0"/>
              </a:rPr>
              <a:t>Definition:</a:t>
            </a:r>
            <a:r>
              <a:rPr lang="en-US" sz="2400" dirty="0">
                <a:latin typeface="Times New Roman" panose="02020603050405020304" pitchFamily="18" charset="0"/>
                <a:cs typeface="Times New Roman" panose="02020603050405020304" pitchFamily="18" charset="0"/>
              </a:rPr>
              <a:t>  </a:t>
            </a:r>
            <a:r>
              <a:rPr lang="en-US" sz="2400" b="1" dirty="0">
                <a:solidFill>
                  <a:srgbClr val="000000"/>
                </a:solidFill>
                <a:latin typeface="Times New Roman" panose="02020603050405020304" pitchFamily="18" charset="0"/>
                <a:cs typeface="Times New Roman" panose="02020603050405020304" pitchFamily="18" charset="0"/>
              </a:rPr>
              <a:t>Inheritance</a:t>
            </a:r>
            <a:r>
              <a:rPr lang="en-US" sz="2400" dirty="0">
                <a:solidFill>
                  <a:srgbClr val="000000"/>
                </a:solidFill>
                <a:latin typeface="Times New Roman" panose="02020603050405020304" pitchFamily="18" charset="0"/>
                <a:cs typeface="Times New Roman" panose="02020603050405020304" pitchFamily="18" charset="0"/>
              </a:rPr>
              <a:t>:  Is a  feature OOP which is a form of software reuse.  </a:t>
            </a:r>
          </a:p>
          <a:p>
            <a:r>
              <a:rPr lang="en-US" sz="2400" dirty="0">
                <a:solidFill>
                  <a:srgbClr val="000000"/>
                </a:solidFill>
                <a:latin typeface="Times New Roman" panose="02020603050405020304" pitchFamily="18" charset="0"/>
                <a:cs typeface="Times New Roman" panose="02020603050405020304" pitchFamily="18" charset="0"/>
              </a:rPr>
              <a:t>A mechanism where in a new class is derived from an existing class.</a:t>
            </a:r>
            <a:r>
              <a:rPr lang="en-US" sz="2400" b="1" dirty="0">
                <a:solidFill>
                  <a:srgbClr val="000000"/>
                </a:solidFill>
                <a:latin typeface="Times New Roman" panose="02020603050405020304" pitchFamily="18" charset="0"/>
                <a:cs typeface="Times New Roman" panose="02020603050405020304" pitchFamily="18" charset="0"/>
              </a:rPr>
              <a:t>  </a:t>
            </a:r>
          </a:p>
          <a:p>
            <a:endParaRPr lang="en-US" sz="2400" dirty="0">
              <a:latin typeface="euclid_circular_a"/>
            </a:endParaRPr>
          </a:p>
          <a:p>
            <a:r>
              <a:rPr lang="en-US" sz="2400" dirty="0">
                <a:latin typeface="euclid_circular_a"/>
              </a:rPr>
              <a:t>It allows us to create a new </a:t>
            </a:r>
            <a:r>
              <a:rPr lang="en-US" sz="2400" dirty="0">
                <a:solidFill>
                  <a:srgbClr val="0556F3"/>
                </a:solidFill>
                <a:latin typeface="euclid_circular_a"/>
                <a:hlinkClick r:id="rId2"/>
              </a:rPr>
              <a:t>class</a:t>
            </a:r>
            <a:r>
              <a:rPr lang="en-US" sz="2400" dirty="0">
                <a:latin typeface="euclid_circular_a"/>
              </a:rPr>
              <a:t> (derived class) from an existing class (base class).</a:t>
            </a:r>
            <a:endParaRPr lang="en-US" sz="2400" dirty="0"/>
          </a:p>
          <a:p>
            <a:r>
              <a:rPr lang="en-US" sz="2400" b="1" dirty="0">
                <a:solidFill>
                  <a:srgbClr val="000000"/>
                </a:solidFill>
                <a:latin typeface="Times New Roman" panose="02020603050405020304" pitchFamily="18" charset="0"/>
                <a:cs typeface="Times New Roman" panose="02020603050405020304" pitchFamily="18" charset="0"/>
              </a:rPr>
              <a:t>OR</a:t>
            </a:r>
          </a:p>
          <a:p>
            <a:r>
              <a:rPr lang="en-US" sz="2400" dirty="0">
                <a:solidFill>
                  <a:srgbClr val="000000"/>
                </a:solidFill>
                <a:latin typeface="Times New Roman" panose="02020603050405020304" pitchFamily="18" charset="0"/>
                <a:cs typeface="Times New Roman" panose="02020603050405020304" pitchFamily="18" charset="0"/>
              </a:rPr>
              <a:t>Is the process of creating new classes called </a:t>
            </a:r>
            <a:r>
              <a:rPr lang="en-US" sz="2400" b="1" dirty="0">
                <a:solidFill>
                  <a:srgbClr val="000000"/>
                </a:solidFill>
                <a:latin typeface="Times New Roman" panose="02020603050405020304" pitchFamily="18" charset="0"/>
                <a:cs typeface="Times New Roman" panose="02020603050405020304" pitchFamily="18" charset="0"/>
              </a:rPr>
              <a:t>subclasses </a:t>
            </a:r>
            <a:r>
              <a:rPr lang="en-US" sz="2400" dirty="0">
                <a:solidFill>
                  <a:srgbClr val="000000"/>
                </a:solidFill>
                <a:latin typeface="Times New Roman" panose="02020603050405020304" pitchFamily="18" charset="0"/>
                <a:cs typeface="Times New Roman" panose="02020603050405020304" pitchFamily="18" charset="0"/>
              </a:rPr>
              <a:t>from existing classes </a:t>
            </a:r>
            <a:r>
              <a:rPr lang="en-US" sz="2400" b="1" dirty="0">
                <a:solidFill>
                  <a:srgbClr val="000000"/>
                </a:solidFill>
                <a:latin typeface="Times New Roman" panose="02020603050405020304" pitchFamily="18" charset="0"/>
                <a:cs typeface="Times New Roman" panose="02020603050405020304" pitchFamily="18" charset="0"/>
              </a:rPr>
              <a:t>or </a:t>
            </a:r>
            <a:r>
              <a:rPr lang="en-US" sz="2400" b="1" dirty="0" err="1">
                <a:solidFill>
                  <a:srgbClr val="000000"/>
                </a:solidFill>
                <a:latin typeface="Times New Roman" panose="02020603050405020304" pitchFamily="18" charset="0"/>
                <a:cs typeface="Times New Roman" panose="02020603050405020304" pitchFamily="18" charset="0"/>
              </a:rPr>
              <a:t>Baseclasses</a:t>
            </a:r>
            <a:endParaRPr lang="en-US" sz="2400" b="1" dirty="0">
              <a:solidFill>
                <a:srgbClr val="000000"/>
              </a:solidFill>
              <a:latin typeface="Times New Roman" panose="02020603050405020304" pitchFamily="18" charset="0"/>
              <a:cs typeface="Times New Roman" panose="02020603050405020304" pitchFamily="18" charset="0"/>
            </a:endParaRPr>
          </a:p>
          <a:p>
            <a:r>
              <a:rPr lang="en-US" sz="2400" dirty="0">
                <a:solidFill>
                  <a:srgbClr val="000000"/>
                </a:solidFill>
                <a:latin typeface="Times New Roman" panose="02020603050405020304" pitchFamily="18" charset="0"/>
                <a:cs typeface="Times New Roman" panose="02020603050405020304" pitchFamily="18" charset="0"/>
              </a:rPr>
              <a:t>The subclass will inherit and extend the features (i.e. members) of its </a:t>
            </a:r>
            <a:r>
              <a:rPr lang="en-US" sz="2400" dirty="0" err="1">
                <a:solidFill>
                  <a:srgbClr val="000000"/>
                </a:solidFill>
                <a:latin typeface="Times New Roman" panose="02020603050405020304" pitchFamily="18" charset="0"/>
                <a:cs typeface="Times New Roman" panose="02020603050405020304" pitchFamily="18" charset="0"/>
              </a:rPr>
              <a:t>Baseclass</a:t>
            </a:r>
            <a:r>
              <a:rPr lang="en-US" sz="2400" dirty="0">
                <a:solidFill>
                  <a:srgbClr val="000000"/>
                </a:solidFill>
                <a:latin typeface="Times New Roman" panose="02020603050405020304" pitchFamily="18" charset="0"/>
                <a:cs typeface="Times New Roman" panose="02020603050405020304" pitchFamily="18" charset="0"/>
              </a:rPr>
              <a:t> and in addition can have its own.</a:t>
            </a:r>
          </a:p>
          <a:p>
            <a:r>
              <a:rPr lang="en-US" sz="2400" dirty="0">
                <a:solidFill>
                  <a:srgbClr val="000000"/>
                </a:solidFill>
                <a:latin typeface="Times New Roman" panose="02020603050405020304" pitchFamily="18" charset="0"/>
                <a:cs typeface="Times New Roman" panose="02020603050405020304" pitchFamily="18" charset="0"/>
              </a:rPr>
              <a:t>Inheritance promotes code-reusability.</a:t>
            </a:r>
            <a:endParaRPr lang="en-US" sz="2400" dirty="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2700130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9916" y="252390"/>
            <a:ext cx="9525001" cy="6801862"/>
          </a:xfrm>
          <a:prstGeom prst="rect">
            <a:avLst/>
          </a:prstGeom>
        </p:spPr>
        <p:txBody>
          <a:bodyPr wrap="square">
            <a:spAutoFit/>
          </a:bodyPr>
          <a:lstStyle/>
          <a:p>
            <a:pPr fontAlgn="base"/>
            <a:r>
              <a:rPr lang="en-US" sz="2400" b="1" dirty="0">
                <a:latin typeface="Times New Roman" panose="02020603050405020304" pitchFamily="18" charset="0"/>
                <a:cs typeface="Times New Roman" panose="02020603050405020304" pitchFamily="18" charset="0"/>
              </a:rPr>
              <a:t>Important terminology:</a:t>
            </a:r>
            <a:endParaRPr lang="en-US" sz="2400" dirty="0">
              <a:latin typeface="Times New Roman" panose="02020603050405020304" pitchFamily="18" charset="0"/>
              <a:cs typeface="Times New Roman" panose="02020603050405020304" pitchFamily="18" charset="0"/>
            </a:endParaRPr>
          </a:p>
          <a:p>
            <a:pPr fontAlgn="base"/>
            <a:r>
              <a:rPr lang="en-US" sz="2800" b="1" dirty="0">
                <a:latin typeface="Times New Roman" panose="02020603050405020304" pitchFamily="18" charset="0"/>
                <a:cs typeface="Times New Roman" panose="02020603050405020304" pitchFamily="18" charset="0"/>
              </a:rPr>
              <a:t>Base Class: </a:t>
            </a:r>
            <a:r>
              <a:rPr lang="en-US" sz="2800" dirty="0">
                <a:latin typeface="Times New Roman" panose="02020603050405020304" pitchFamily="18" charset="0"/>
                <a:cs typeface="Times New Roman" panose="02020603050405020304" pitchFamily="18" charset="0"/>
              </a:rPr>
              <a:t>The class whose features are inherited is known as Base class or a parent class.</a:t>
            </a:r>
          </a:p>
          <a:p>
            <a:pPr fontAlgn="base"/>
            <a:endParaRPr lang="en-US" sz="2800" b="1" dirty="0">
              <a:latin typeface="Times New Roman" panose="02020603050405020304" pitchFamily="18" charset="0"/>
              <a:cs typeface="Times New Roman" panose="02020603050405020304" pitchFamily="18" charset="0"/>
            </a:endParaRPr>
          </a:p>
          <a:p>
            <a:pPr fontAlgn="base"/>
            <a:r>
              <a:rPr lang="en-US" sz="2800" b="1" dirty="0">
                <a:latin typeface="Times New Roman" panose="02020603050405020304" pitchFamily="18" charset="0"/>
                <a:cs typeface="Times New Roman" panose="02020603050405020304" pitchFamily="18" charset="0"/>
              </a:rPr>
              <a:t>Sub Class:</a:t>
            </a:r>
            <a:r>
              <a:rPr lang="en-US" sz="2800" dirty="0">
                <a:latin typeface="Times New Roman" panose="02020603050405020304" pitchFamily="18" charset="0"/>
                <a:cs typeface="Times New Roman" panose="02020603050405020304" pitchFamily="18" charset="0"/>
              </a:rPr>
              <a:t> The class that inherits the other class is known as child class(or a derived class, extended class, or sub class). The subclass can add its own fields and methods in addition to the superclass fields and methods.</a:t>
            </a:r>
          </a:p>
          <a:p>
            <a:pPr fontAlgn="base"/>
            <a:endParaRPr lang="en-US" sz="2800" dirty="0">
              <a:latin typeface="Times New Roman" panose="02020603050405020304" pitchFamily="18" charset="0"/>
              <a:cs typeface="Times New Roman" panose="02020603050405020304" pitchFamily="18" charset="0"/>
            </a:endParaRPr>
          </a:p>
          <a:p>
            <a:pPr fontAlgn="base"/>
            <a:r>
              <a:rPr lang="en-US" sz="2800" b="1" dirty="0">
                <a:latin typeface="Times New Roman" panose="02020603050405020304" pitchFamily="18" charset="0"/>
                <a:cs typeface="Times New Roman" panose="02020603050405020304" pitchFamily="18" charset="0"/>
              </a:rPr>
              <a:t>Reusability: </a:t>
            </a:r>
            <a:r>
              <a:rPr lang="en-US" sz="2800" dirty="0">
                <a:latin typeface="Times New Roman" panose="02020603050405020304" pitchFamily="18" charset="0"/>
                <a:cs typeface="Times New Roman" panose="02020603050405020304" pitchFamily="18" charset="0"/>
              </a:rPr>
              <a:t>Inheritance supports the concept of “reusability”, i.e. when we want to create a new class and there is already a class that includes some of the code that we want, we can derive our new class from the existing class. By doing this, we are reusing the fields and methods of the existing class.</a:t>
            </a:r>
          </a:p>
          <a:p>
            <a:br>
              <a:rPr lang="en-US" sz="2400" dirty="0">
                <a:latin typeface="Times New Roman" panose="02020603050405020304" pitchFamily="18" charset="0"/>
                <a:cs typeface="Times New Roman" panose="02020603050405020304" pitchFamily="18" charset="0"/>
              </a:rPr>
            </a:br>
            <a:endParaRPr lang="en-US" sz="2400" dirty="0">
              <a:solidFill>
                <a:srgbClr val="12121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9081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671480" y="251909"/>
            <a:ext cx="7333131" cy="6432530"/>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pPr>
            <a:r>
              <a:rPr lang="en-US" altLang="en-US" sz="4000" dirty="0">
                <a:solidFill>
                  <a:srgbClr val="313131"/>
                </a:solidFill>
                <a:latin typeface="Menlo"/>
              </a:rPr>
              <a:t>class Base {</a:t>
            </a:r>
          </a:p>
          <a:p>
            <a:pPr defTabSz="914400" eaLnBrk="0" fontAlgn="base" hangingPunct="0">
              <a:spcBef>
                <a:spcPct val="0"/>
              </a:spcBef>
              <a:spcAft>
                <a:spcPct val="0"/>
              </a:spcAft>
            </a:pPr>
            <a:r>
              <a:rPr lang="en-US" altLang="en-US" sz="4000" dirty="0">
                <a:solidFill>
                  <a:srgbClr val="313131"/>
                </a:solidFill>
                <a:latin typeface="Menlo"/>
              </a:rPr>
              <a:t> ..... ..... </a:t>
            </a:r>
          </a:p>
          <a:p>
            <a:pPr defTabSz="914400" eaLnBrk="0" fontAlgn="base" hangingPunct="0">
              <a:spcBef>
                <a:spcPct val="0"/>
              </a:spcBef>
              <a:spcAft>
                <a:spcPct val="0"/>
              </a:spcAft>
            </a:pPr>
            <a:r>
              <a:rPr lang="en-US" altLang="en-US" sz="4000" dirty="0">
                <a:solidFill>
                  <a:srgbClr val="313131"/>
                </a:solidFill>
                <a:latin typeface="Menlo"/>
              </a:rPr>
              <a:t> ……… </a:t>
            </a:r>
          </a:p>
          <a:p>
            <a:pPr defTabSz="914400" eaLnBrk="0" fontAlgn="base" hangingPunct="0">
              <a:spcBef>
                <a:spcPct val="0"/>
              </a:spcBef>
              <a:spcAft>
                <a:spcPct val="0"/>
              </a:spcAft>
            </a:pPr>
            <a:r>
              <a:rPr lang="en-US" altLang="en-US" sz="4000" dirty="0">
                <a:solidFill>
                  <a:srgbClr val="313131"/>
                </a:solidFill>
                <a:latin typeface="Menlo"/>
              </a:rPr>
              <a:t>	} </a:t>
            </a:r>
          </a:p>
          <a:p>
            <a:pPr defTabSz="914400" eaLnBrk="0" fontAlgn="base" hangingPunct="0">
              <a:spcBef>
                <a:spcPct val="0"/>
              </a:spcBef>
              <a:spcAft>
                <a:spcPct val="0"/>
              </a:spcAft>
            </a:pPr>
            <a:endParaRPr lang="en-US" altLang="en-US" sz="4000" dirty="0">
              <a:solidFill>
                <a:srgbClr val="313131"/>
              </a:solidFill>
              <a:latin typeface="Menlo"/>
            </a:endParaRPr>
          </a:p>
          <a:p>
            <a:pPr defTabSz="914400" eaLnBrk="0" fontAlgn="base" hangingPunct="0">
              <a:spcBef>
                <a:spcPct val="0"/>
              </a:spcBef>
              <a:spcAft>
                <a:spcPct val="0"/>
              </a:spcAft>
            </a:pPr>
            <a:r>
              <a:rPr lang="en-US" altLang="en-US" sz="4000" dirty="0">
                <a:solidFill>
                  <a:srgbClr val="313131"/>
                </a:solidFill>
                <a:latin typeface="Menlo"/>
              </a:rPr>
              <a:t>class Sub : Base {</a:t>
            </a:r>
          </a:p>
          <a:p>
            <a:pPr defTabSz="914400" eaLnBrk="0" fontAlgn="base" hangingPunct="0">
              <a:spcBef>
                <a:spcPct val="0"/>
              </a:spcBef>
              <a:spcAft>
                <a:spcPct val="0"/>
              </a:spcAft>
            </a:pPr>
            <a:r>
              <a:rPr lang="en-US" altLang="en-US" sz="4000" dirty="0">
                <a:solidFill>
                  <a:srgbClr val="313131"/>
                </a:solidFill>
                <a:latin typeface="Menlo"/>
              </a:rPr>
              <a:t>	 ..... ..... </a:t>
            </a:r>
          </a:p>
          <a:p>
            <a:pPr defTabSz="914400" eaLnBrk="0" fontAlgn="base" hangingPunct="0">
              <a:spcBef>
                <a:spcPct val="0"/>
              </a:spcBef>
              <a:spcAft>
                <a:spcPct val="0"/>
              </a:spcAft>
            </a:pPr>
            <a:r>
              <a:rPr lang="en-US" altLang="en-US" sz="4000" dirty="0">
                <a:solidFill>
                  <a:srgbClr val="313131"/>
                </a:solidFill>
                <a:latin typeface="Menlo"/>
              </a:rPr>
              <a:t>		} </a:t>
            </a:r>
            <a:br>
              <a:rPr lang="en-US" altLang="en-US" sz="6000" dirty="0"/>
            </a:br>
            <a:endParaRPr lang="en-US" altLang="en-US" sz="8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898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7154" y="462205"/>
            <a:ext cx="9484658" cy="6309420"/>
          </a:xfrm>
          <a:prstGeom prst="rect">
            <a:avLst/>
          </a:prstGeom>
        </p:spPr>
        <p:txBody>
          <a:bodyPr wrap="square">
            <a:spAutoFit/>
          </a:bodyPr>
          <a:lstStyle/>
          <a:p>
            <a:pPr algn="just"/>
            <a:r>
              <a:rPr lang="en-US" sz="3600" b="1" dirty="0">
                <a:solidFill>
                  <a:srgbClr val="000000"/>
                </a:solidFill>
                <a:latin typeface="Times New Roman" panose="02020603050405020304" pitchFamily="18" charset="0"/>
                <a:cs typeface="Times New Roman" panose="02020603050405020304" pitchFamily="18" charset="0"/>
              </a:rPr>
              <a:t>The idea behind inheritance</a:t>
            </a:r>
            <a:r>
              <a:rPr lang="en-US" sz="3600" dirty="0">
                <a:solidFill>
                  <a:srgbClr val="000000"/>
                </a:solidFill>
                <a:latin typeface="Times New Roman" panose="02020603050405020304" pitchFamily="18" charset="0"/>
                <a:cs typeface="Times New Roman" panose="02020603050405020304" pitchFamily="18" charset="0"/>
              </a:rPr>
              <a:t> in C++ is that you can create new classes that are built upon existing classes. When you inherit from an existing class, you can reuse methods and fields of parent class. </a:t>
            </a:r>
          </a:p>
          <a:p>
            <a:pPr algn="just"/>
            <a:endParaRPr lang="en-US" sz="3600" dirty="0">
              <a:solidFill>
                <a:srgbClr val="000000"/>
              </a:solidFill>
              <a:latin typeface="Times New Roman" panose="02020603050405020304" pitchFamily="18" charset="0"/>
              <a:cs typeface="Times New Roman" panose="02020603050405020304" pitchFamily="18" charset="0"/>
            </a:endParaRPr>
          </a:p>
          <a:p>
            <a:pPr algn="just"/>
            <a:r>
              <a:rPr lang="en-US" sz="3600" dirty="0">
                <a:solidFill>
                  <a:srgbClr val="000000"/>
                </a:solidFill>
                <a:latin typeface="Times New Roman" panose="02020603050405020304" pitchFamily="18" charset="0"/>
                <a:cs typeface="Times New Roman" panose="02020603050405020304" pitchFamily="18" charset="0"/>
              </a:rPr>
              <a:t>Moreover, you can add new methods and fields /data members in your current class also.</a:t>
            </a:r>
          </a:p>
          <a:p>
            <a:pPr algn="just"/>
            <a:endParaRPr lang="en-US" sz="3600" dirty="0">
              <a:solidFill>
                <a:srgbClr val="000000"/>
              </a:solidFill>
              <a:latin typeface="Times New Roman" panose="02020603050405020304" pitchFamily="18" charset="0"/>
              <a:cs typeface="Times New Roman" panose="02020603050405020304" pitchFamily="18" charset="0"/>
            </a:endParaRPr>
          </a:p>
          <a:p>
            <a:pPr algn="just"/>
            <a:r>
              <a:rPr lang="en-US" sz="4000" dirty="0">
                <a:solidFill>
                  <a:srgbClr val="610B4B"/>
                </a:solidFill>
                <a:latin typeface="Times New Roman" panose="02020603050405020304" pitchFamily="18" charset="0"/>
                <a:cs typeface="Times New Roman" panose="02020603050405020304" pitchFamily="18" charset="0"/>
              </a:rPr>
              <a:t>Why use inheritance in </a:t>
            </a:r>
            <a:r>
              <a:rPr lang="en-US" sz="4000" dirty="0" err="1">
                <a:solidFill>
                  <a:srgbClr val="610B4B"/>
                </a:solidFill>
                <a:latin typeface="Times New Roman" panose="02020603050405020304" pitchFamily="18" charset="0"/>
                <a:cs typeface="Times New Roman" panose="02020603050405020304" pitchFamily="18" charset="0"/>
              </a:rPr>
              <a:t>c++</a:t>
            </a:r>
            <a:endParaRPr lang="en-US" sz="4000" dirty="0">
              <a:solidFill>
                <a:srgbClr val="610B4B"/>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4000" dirty="0">
                <a:solidFill>
                  <a:srgbClr val="000000"/>
                </a:solidFill>
                <a:latin typeface="Times New Roman" panose="02020603050405020304" pitchFamily="18" charset="0"/>
                <a:cs typeface="Times New Roman" panose="02020603050405020304" pitchFamily="18" charset="0"/>
              </a:rPr>
              <a:t>For Code Reusability.</a:t>
            </a:r>
          </a:p>
          <a:p>
            <a:br>
              <a:rPr lang="en-US" dirty="0"/>
            </a:br>
            <a:endParaRPr lang="en-US" dirty="0"/>
          </a:p>
        </p:txBody>
      </p:sp>
    </p:spTree>
    <p:extLst>
      <p:ext uri="{BB962C8B-B14F-4D97-AF65-F5344CB8AC3E}">
        <p14:creationId xmlns:p14="http://schemas.microsoft.com/office/powerpoint/2010/main" val="1443229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900" y="2044700"/>
            <a:ext cx="9156700" cy="4635500"/>
          </a:xfrm>
          <a:prstGeom prst="rect">
            <a:avLst/>
          </a:prstGeom>
        </p:spPr>
      </p:pic>
      <p:sp>
        <p:nvSpPr>
          <p:cNvPr id="3" name="Rectangle 2"/>
          <p:cNvSpPr/>
          <p:nvPr/>
        </p:nvSpPr>
        <p:spPr>
          <a:xfrm>
            <a:off x="393700" y="0"/>
            <a:ext cx="9906000" cy="1938992"/>
          </a:xfrm>
          <a:prstGeom prst="rect">
            <a:avLst/>
          </a:prstGeom>
        </p:spPr>
        <p:txBody>
          <a:bodyPr wrap="square">
            <a:spAutoFit/>
          </a:bodyPr>
          <a:lstStyle/>
          <a:p>
            <a:pPr algn="just" fontAlgn="base"/>
            <a:r>
              <a:rPr lang="en-US" sz="2400" dirty="0">
                <a:solidFill>
                  <a:srgbClr val="252830"/>
                </a:solidFill>
                <a:latin typeface="Open Sans"/>
              </a:rPr>
              <a:t>Inheritance is one of the key features of Object-oriented programming in C++. It allows user to create a new </a:t>
            </a:r>
            <a:r>
              <a:rPr lang="en-US" sz="2400" dirty="0">
                <a:solidFill>
                  <a:srgbClr val="2B6DAD"/>
                </a:solidFill>
                <a:latin typeface="Open Sans"/>
                <a:hlinkClick r:id="rId3" tooltip="C++ class"/>
              </a:rPr>
              <a:t>class</a:t>
            </a:r>
            <a:r>
              <a:rPr lang="en-US" sz="2400" dirty="0">
                <a:solidFill>
                  <a:srgbClr val="252830"/>
                </a:solidFill>
                <a:latin typeface="Open Sans"/>
              </a:rPr>
              <a:t> (derived class) from an existing class(base class).</a:t>
            </a:r>
          </a:p>
          <a:p>
            <a:pPr algn="just" fontAlgn="base"/>
            <a:r>
              <a:rPr lang="en-US" sz="2400" dirty="0">
                <a:solidFill>
                  <a:srgbClr val="252830"/>
                </a:solidFill>
                <a:latin typeface="Open Sans"/>
              </a:rPr>
              <a:t>The derived class inherits all the features from the base class and can have additional features of its own.</a:t>
            </a:r>
            <a:endParaRPr lang="en-US" sz="2400" b="0" i="0" dirty="0">
              <a:solidFill>
                <a:srgbClr val="252830"/>
              </a:solidFill>
              <a:effectLst/>
              <a:latin typeface="Open Sans"/>
            </a:endParaRPr>
          </a:p>
        </p:txBody>
      </p:sp>
    </p:spTree>
    <p:extLst>
      <p:ext uri="{BB962C8B-B14F-4D97-AF65-F5344CB8AC3E}">
        <p14:creationId xmlns:p14="http://schemas.microsoft.com/office/powerpoint/2010/main" val="1910501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2"/>
          <p:cNvSpPr txBox="1"/>
          <p:nvPr/>
        </p:nvSpPr>
        <p:spPr>
          <a:xfrm>
            <a:off x="-43848" y="0"/>
            <a:ext cx="11003400" cy="5476192"/>
          </a:xfrm>
          <a:prstGeom prst="rect">
            <a:avLst/>
          </a:prstGeom>
        </p:spPr>
        <p:txBody>
          <a:bodyPr/>
          <a:lstStyle/>
          <a:p>
            <a:endParaRPr lang="en-US" sz="1600" b="1" dirty="0"/>
          </a:p>
          <a:p>
            <a:r>
              <a:rPr lang="en-US" sz="1600" b="1" dirty="0"/>
              <a:t>Product Base Class</a:t>
            </a:r>
            <a:endParaRPr lang="en-US" sz="1100" b="1" dirty="0"/>
          </a:p>
        </p:txBody>
      </p:sp>
      <p:graphicFrame>
        <p:nvGraphicFramePr>
          <p:cNvPr id="12" name="Table 11"/>
          <p:cNvGraphicFramePr>
            <a:graphicFrameLocks noGrp="1"/>
          </p:cNvGraphicFramePr>
          <p:nvPr>
            <p:extLst>
              <p:ext uri="{D42A27DB-BD31-4B8C-83A1-F6EECF244321}">
                <p14:modId xmlns:p14="http://schemas.microsoft.com/office/powerpoint/2010/main" val="3285189576"/>
              </p:ext>
            </p:extLst>
          </p:nvPr>
        </p:nvGraphicFramePr>
        <p:xfrm>
          <a:off x="2262454" y="27469"/>
          <a:ext cx="4595548" cy="2895600"/>
        </p:xfrm>
        <a:graphic>
          <a:graphicData uri="http://schemas.openxmlformats.org/drawingml/2006/table">
            <a:tbl>
              <a:tblPr firstRow="1" bandRow="1">
                <a:tableStyleId>{2D5ABB26-0587-4C30-8999-92F81FD0307C}</a:tableStyleId>
              </a:tblPr>
              <a:tblGrid>
                <a:gridCol w="4595548">
                  <a:extLst>
                    <a:ext uri="{9D8B030D-6E8A-4147-A177-3AD203B41FA5}">
                      <a16:colId xmlns:a16="http://schemas.microsoft.com/office/drawing/2014/main" val="20000"/>
                    </a:ext>
                  </a:extLst>
                </a:gridCol>
              </a:tblGrid>
              <a:tr h="330525">
                <a:tc>
                  <a:txBody>
                    <a:bodyPr/>
                    <a:lstStyle/>
                    <a:p>
                      <a:pPr algn="ctr"/>
                      <a:r>
                        <a:rPr lang="en-US" sz="3200" dirty="0"/>
                        <a:t>Product</a:t>
                      </a:r>
                      <a:r>
                        <a:rPr lang="en-US" sz="3200" baseline="0" dirty="0"/>
                        <a:t> class</a:t>
                      </a:r>
                      <a:endParaRPr lang="en-US" sz="3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814993">
                <a:tc>
                  <a:txBody>
                    <a:bodyPr/>
                    <a:lstStyle/>
                    <a:p>
                      <a:pPr marL="0" indent="0">
                        <a:buFontTx/>
                        <a:buNone/>
                      </a:pPr>
                      <a:r>
                        <a:rPr lang="en-US" sz="2800" dirty="0"/>
                        <a:t>#Name : </a:t>
                      </a:r>
                      <a:r>
                        <a:rPr lang="en-US" sz="2800" dirty="0" err="1"/>
                        <a:t>Sring</a:t>
                      </a:r>
                      <a:endParaRPr lang="en-US" sz="2800" dirty="0"/>
                    </a:p>
                    <a:p>
                      <a:pPr marL="0" indent="0">
                        <a:buFontTx/>
                        <a:buNone/>
                      </a:pPr>
                      <a:r>
                        <a:rPr lang="en-US" sz="2800" dirty="0"/>
                        <a:t>#Price: float</a:t>
                      </a:r>
                    </a:p>
                    <a:p>
                      <a:pPr marL="0" indent="0">
                        <a:buFontTx/>
                        <a:buNone/>
                      </a:pPr>
                      <a:r>
                        <a:rPr lang="en-US" sz="2800" dirty="0"/>
                        <a:t>#Description: 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70495">
                <a:tc>
                  <a:txBody>
                    <a:bodyPr/>
                    <a:lstStyle/>
                    <a:p>
                      <a:r>
                        <a:rPr lang="en-US" sz="2800" dirty="0"/>
                        <a:t>+</a:t>
                      </a:r>
                      <a:r>
                        <a:rPr lang="en-US" sz="2800" dirty="0" err="1"/>
                        <a:t>setPrice</a:t>
                      </a:r>
                      <a:r>
                        <a:rPr lang="en-US" sz="2800" dirty="0"/>
                        <a:t>()</a:t>
                      </a:r>
                      <a:br>
                        <a:rPr lang="en-US" sz="2800" dirty="0"/>
                      </a:br>
                      <a:endParaRPr 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0008406"/>
              </p:ext>
            </p:extLst>
          </p:nvPr>
        </p:nvGraphicFramePr>
        <p:xfrm>
          <a:off x="847161" y="3504661"/>
          <a:ext cx="4416097" cy="2834640"/>
        </p:xfrm>
        <a:graphic>
          <a:graphicData uri="http://schemas.openxmlformats.org/drawingml/2006/table">
            <a:tbl>
              <a:tblPr firstRow="1" bandRow="1">
                <a:tableStyleId>{2D5ABB26-0587-4C30-8999-92F81FD0307C}</a:tableStyleId>
              </a:tblPr>
              <a:tblGrid>
                <a:gridCol w="4416097">
                  <a:extLst>
                    <a:ext uri="{9D8B030D-6E8A-4147-A177-3AD203B41FA5}">
                      <a16:colId xmlns:a16="http://schemas.microsoft.com/office/drawing/2014/main" val="20000"/>
                    </a:ext>
                  </a:extLst>
                </a:gridCol>
              </a:tblGrid>
              <a:tr h="330525">
                <a:tc>
                  <a:txBody>
                    <a:bodyPr/>
                    <a:lstStyle/>
                    <a:p>
                      <a:pPr algn="ctr"/>
                      <a:r>
                        <a:rPr lang="en-US" sz="2800" baseline="0" dirty="0"/>
                        <a:t>Medicine class</a:t>
                      </a:r>
                      <a:endParaRPr 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814993">
                <a:tc>
                  <a:txBody>
                    <a:bodyPr/>
                    <a:lstStyle/>
                    <a:p>
                      <a:pPr marL="0" indent="0">
                        <a:buFontTx/>
                        <a:buNone/>
                      </a:pPr>
                      <a:r>
                        <a:rPr lang="en-US" sz="2800" dirty="0"/>
                        <a:t>-</a:t>
                      </a:r>
                      <a:r>
                        <a:rPr lang="en-US" sz="2800" dirty="0" err="1"/>
                        <a:t>MgtDate</a:t>
                      </a:r>
                      <a:r>
                        <a:rPr lang="en-US" sz="2800" dirty="0"/>
                        <a:t> : String</a:t>
                      </a:r>
                    </a:p>
                    <a:p>
                      <a:pPr marL="0" indent="0">
                        <a:buFontTx/>
                        <a:buNone/>
                      </a:pPr>
                      <a:r>
                        <a:rPr lang="en-US" sz="2800" dirty="0"/>
                        <a:t>-</a:t>
                      </a:r>
                      <a:r>
                        <a:rPr lang="en-US" sz="2800" dirty="0" err="1"/>
                        <a:t>ExpDate</a:t>
                      </a:r>
                      <a:r>
                        <a:rPr lang="en-US" sz="2800" dirty="0"/>
                        <a:t> </a:t>
                      </a:r>
                      <a:r>
                        <a:rPr lang="en-US" sz="2800"/>
                        <a:t>: String</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70495">
                <a:tc>
                  <a:txBody>
                    <a:bodyPr/>
                    <a:lstStyle/>
                    <a:p>
                      <a:r>
                        <a:rPr lang="en-US" sz="2800" dirty="0"/>
                        <a:t>+</a:t>
                      </a:r>
                      <a:r>
                        <a:rPr lang="en-US" sz="2800" dirty="0" err="1"/>
                        <a:t>setmfDate</a:t>
                      </a:r>
                      <a:r>
                        <a:rPr lang="en-US" sz="2800" dirty="0"/>
                        <a:t>()</a:t>
                      </a:r>
                    </a:p>
                    <a:p>
                      <a:r>
                        <a:rPr lang="en-US" sz="2800" dirty="0"/>
                        <a:t>+</a:t>
                      </a:r>
                      <a:r>
                        <a:rPr lang="en-US" sz="2800" dirty="0" err="1"/>
                        <a:t>setExpDate</a:t>
                      </a:r>
                      <a:r>
                        <a:rPr lang="en-US" sz="2800" dirty="0"/>
                        <a:t>()</a:t>
                      </a:r>
                      <a:br>
                        <a:rPr lang="en-US" sz="2800" dirty="0"/>
                      </a:br>
                      <a:endParaRPr 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93284321"/>
              </p:ext>
            </p:extLst>
          </p:nvPr>
        </p:nvGraphicFramePr>
        <p:xfrm>
          <a:off x="6378383" y="3530936"/>
          <a:ext cx="5821800" cy="2407920"/>
        </p:xfrm>
        <a:graphic>
          <a:graphicData uri="http://schemas.openxmlformats.org/drawingml/2006/table">
            <a:tbl>
              <a:tblPr firstRow="1" bandRow="1">
                <a:tableStyleId>{2D5ABB26-0587-4C30-8999-92F81FD0307C}</a:tableStyleId>
              </a:tblPr>
              <a:tblGrid>
                <a:gridCol w="5821800">
                  <a:extLst>
                    <a:ext uri="{9D8B030D-6E8A-4147-A177-3AD203B41FA5}">
                      <a16:colId xmlns:a16="http://schemas.microsoft.com/office/drawing/2014/main" val="20000"/>
                    </a:ext>
                  </a:extLst>
                </a:gridCol>
              </a:tblGrid>
              <a:tr h="330525">
                <a:tc>
                  <a:txBody>
                    <a:bodyPr/>
                    <a:lstStyle/>
                    <a:p>
                      <a:pPr algn="ctr"/>
                      <a:r>
                        <a:rPr lang="en-US" sz="2800" baseline="0" dirty="0"/>
                        <a:t>Book class</a:t>
                      </a:r>
                      <a:endParaRPr 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814993">
                <a:tc>
                  <a:txBody>
                    <a:bodyPr/>
                    <a:lstStyle/>
                    <a:p>
                      <a:pPr marL="0" indent="0">
                        <a:buFontTx/>
                        <a:buNone/>
                      </a:pPr>
                      <a:r>
                        <a:rPr lang="en-US" sz="2800" dirty="0"/>
                        <a:t>#</a:t>
                      </a:r>
                      <a:r>
                        <a:rPr lang="en-US" sz="2800" dirty="0" err="1"/>
                        <a:t>authorName</a:t>
                      </a:r>
                      <a:r>
                        <a:rPr lang="en-US" sz="2800" dirty="0"/>
                        <a:t> : </a:t>
                      </a:r>
                      <a:r>
                        <a:rPr lang="en-US" sz="2800" dirty="0" err="1"/>
                        <a:t>Sring</a:t>
                      </a:r>
                      <a:endParaRPr lang="en-US" sz="2800" dirty="0"/>
                    </a:p>
                    <a:p>
                      <a:pPr marL="0" indent="0">
                        <a:buFontTx/>
                        <a:buNone/>
                      </a:pPr>
                      <a:r>
                        <a:rPr lang="en-US" sz="2800" dirty="0"/>
                        <a:t>#Edition : </a:t>
                      </a:r>
                      <a:r>
                        <a:rPr lang="en-US" sz="2800" dirty="0" err="1"/>
                        <a:t>Sring</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70495">
                <a:tc>
                  <a:txBody>
                    <a:bodyPr/>
                    <a:lstStyle/>
                    <a:p>
                      <a:r>
                        <a:rPr lang="en-US" sz="2800" dirty="0"/>
                        <a:t>+</a:t>
                      </a:r>
                      <a:r>
                        <a:rPr lang="en-US" sz="2800" dirty="0" err="1"/>
                        <a:t>setauthor</a:t>
                      </a:r>
                      <a:r>
                        <a:rPr lang="en-US" sz="2800" dirty="0"/>
                        <a:t>(</a:t>
                      </a:r>
                      <a:r>
                        <a:rPr lang="en-US" sz="2800" dirty="0" err="1"/>
                        <a:t>authorName:String</a:t>
                      </a:r>
                      <a:r>
                        <a:rPr lang="en-US" sz="2800" dirty="0"/>
                        <a:t>)</a:t>
                      </a:r>
                      <a:br>
                        <a:rPr lang="en-US" sz="2800" dirty="0"/>
                      </a:br>
                      <a:endParaRPr 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9" name="Straight Connector 8"/>
          <p:cNvCxnSpPr/>
          <p:nvPr/>
        </p:nvCxnSpPr>
        <p:spPr>
          <a:xfrm>
            <a:off x="4329952" y="2353235"/>
            <a:ext cx="13448" cy="1151426"/>
          </a:xfrm>
          <a:prstGeom prst="line">
            <a:avLst/>
          </a:prstGeom>
        </p:spPr>
        <p:style>
          <a:lnRef idx="1">
            <a:schemeClr val="accent1"/>
          </a:lnRef>
          <a:fillRef idx="0">
            <a:schemeClr val="accent1"/>
          </a:fillRef>
          <a:effectRef idx="0">
            <a:schemeClr val="accent1"/>
          </a:effectRef>
          <a:fontRef idx="minor">
            <a:schemeClr val="tx1"/>
          </a:fontRef>
        </p:style>
      </p:cxnSp>
      <p:sp>
        <p:nvSpPr>
          <p:cNvPr id="10" name="Flowchart: Extract 9"/>
          <p:cNvSpPr/>
          <p:nvPr/>
        </p:nvSpPr>
        <p:spPr>
          <a:xfrm>
            <a:off x="4195482" y="2017059"/>
            <a:ext cx="309282" cy="336176"/>
          </a:xfrm>
          <a:prstGeom prst="flowChartExtra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4329953" y="3039035"/>
            <a:ext cx="4007223" cy="537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269941" y="3092824"/>
            <a:ext cx="0" cy="384324"/>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39928" y="2985291"/>
            <a:ext cx="1529586" cy="369332"/>
          </a:xfrm>
          <a:prstGeom prst="rect">
            <a:avLst/>
          </a:prstGeom>
        </p:spPr>
        <p:txBody>
          <a:bodyPr wrap="none">
            <a:spAutoFit/>
          </a:bodyPr>
          <a:lstStyle/>
          <a:p>
            <a:r>
              <a:rPr lang="en-US" b="1" dirty="0"/>
              <a:t>Sub classes </a:t>
            </a:r>
            <a:endParaRPr lang="en-US" sz="1200" b="1" dirty="0"/>
          </a:p>
        </p:txBody>
      </p:sp>
      <p:sp>
        <p:nvSpPr>
          <p:cNvPr id="18" name="Rectangle 17"/>
          <p:cNvSpPr/>
          <p:nvPr/>
        </p:nvSpPr>
        <p:spPr>
          <a:xfrm>
            <a:off x="6961402" y="1486219"/>
            <a:ext cx="2327881" cy="369332"/>
          </a:xfrm>
          <a:prstGeom prst="rect">
            <a:avLst/>
          </a:prstGeom>
        </p:spPr>
        <p:txBody>
          <a:bodyPr wrap="none">
            <a:spAutoFit/>
          </a:bodyPr>
          <a:lstStyle/>
          <a:p>
            <a:r>
              <a:rPr lang="en-US" b="1" dirty="0"/>
              <a:t>Inheritance symbol</a:t>
            </a:r>
            <a:endParaRPr lang="en-US" sz="1200" b="1" dirty="0"/>
          </a:p>
        </p:txBody>
      </p:sp>
      <p:cxnSp>
        <p:nvCxnSpPr>
          <p:cNvPr id="19" name="Straight Arrow Connector 18"/>
          <p:cNvCxnSpPr/>
          <p:nvPr/>
        </p:nvCxnSpPr>
        <p:spPr>
          <a:xfrm flipH="1">
            <a:off x="4693024" y="1883020"/>
            <a:ext cx="2662517" cy="346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348978" y="2323911"/>
            <a:ext cx="2770310" cy="369332"/>
          </a:xfrm>
          <a:prstGeom prst="rect">
            <a:avLst/>
          </a:prstGeom>
        </p:spPr>
        <p:txBody>
          <a:bodyPr wrap="none">
            <a:spAutoFit/>
          </a:bodyPr>
          <a:lstStyle/>
          <a:p>
            <a:r>
              <a:rPr lang="en-US" b="1" dirty="0"/>
              <a:t>Is-a kind of relationship</a:t>
            </a:r>
            <a:endParaRPr lang="en-US" sz="1200" b="1" dirty="0"/>
          </a:p>
        </p:txBody>
      </p:sp>
      <p:cxnSp>
        <p:nvCxnSpPr>
          <p:cNvPr id="23" name="Straight Arrow Connector 22"/>
          <p:cNvCxnSpPr/>
          <p:nvPr/>
        </p:nvCxnSpPr>
        <p:spPr>
          <a:xfrm flipH="1">
            <a:off x="4693024" y="2649071"/>
            <a:ext cx="2268378" cy="273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6808687" y="132447"/>
            <a:ext cx="3530134" cy="461665"/>
          </a:xfrm>
          <a:prstGeom prst="rect">
            <a:avLst/>
          </a:prstGeom>
        </p:spPr>
        <p:txBody>
          <a:bodyPr wrap="none">
            <a:spAutoFit/>
          </a:bodyPr>
          <a:lstStyle/>
          <a:p>
            <a:r>
              <a:rPr lang="en-US" sz="2400" b="1" dirty="0"/>
              <a:t>Inheritance Example 1</a:t>
            </a:r>
            <a:endParaRPr lang="en-US" sz="1100" b="1" dirty="0"/>
          </a:p>
        </p:txBody>
      </p:sp>
    </p:spTree>
    <p:extLst>
      <p:ext uri="{BB962C8B-B14F-4D97-AF65-F5344CB8AC3E}">
        <p14:creationId xmlns:p14="http://schemas.microsoft.com/office/powerpoint/2010/main" val="287738136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2"/>
          <p:cNvSpPr txBox="1"/>
          <p:nvPr/>
        </p:nvSpPr>
        <p:spPr>
          <a:xfrm>
            <a:off x="-159315" y="135978"/>
            <a:ext cx="11602762" cy="5476192"/>
          </a:xfrm>
          <a:prstGeom prst="rect">
            <a:avLst/>
          </a:prstGeom>
        </p:spPr>
        <p:txBody>
          <a:bodyPr/>
          <a:lstStyle/>
          <a:p>
            <a:r>
              <a:rPr lang="en-US" sz="1600" b="1" dirty="0"/>
              <a:t>  </a:t>
            </a:r>
            <a:r>
              <a:rPr lang="en-US" sz="2000" b="1" dirty="0"/>
              <a:t>Person Base Class</a:t>
            </a:r>
            <a:endParaRPr lang="en-US" sz="1100" b="1" dirty="0"/>
          </a:p>
        </p:txBody>
      </p:sp>
      <p:graphicFrame>
        <p:nvGraphicFramePr>
          <p:cNvPr id="12" name="Table 11"/>
          <p:cNvGraphicFramePr>
            <a:graphicFrameLocks noGrp="1"/>
          </p:cNvGraphicFramePr>
          <p:nvPr>
            <p:extLst>
              <p:ext uri="{D42A27DB-BD31-4B8C-83A1-F6EECF244321}">
                <p14:modId xmlns:p14="http://schemas.microsoft.com/office/powerpoint/2010/main" val="2624297414"/>
              </p:ext>
            </p:extLst>
          </p:nvPr>
        </p:nvGraphicFramePr>
        <p:xfrm>
          <a:off x="3943319" y="293992"/>
          <a:ext cx="4474538" cy="2773680"/>
        </p:xfrm>
        <a:graphic>
          <a:graphicData uri="http://schemas.openxmlformats.org/drawingml/2006/table">
            <a:tbl>
              <a:tblPr firstRow="1" bandRow="1">
                <a:tableStyleId>{2D5ABB26-0587-4C30-8999-92F81FD0307C}</a:tableStyleId>
              </a:tblPr>
              <a:tblGrid>
                <a:gridCol w="4474538">
                  <a:extLst>
                    <a:ext uri="{9D8B030D-6E8A-4147-A177-3AD203B41FA5}">
                      <a16:colId xmlns:a16="http://schemas.microsoft.com/office/drawing/2014/main" val="20000"/>
                    </a:ext>
                  </a:extLst>
                </a:gridCol>
              </a:tblGrid>
              <a:tr h="373204">
                <a:tc>
                  <a:txBody>
                    <a:bodyPr/>
                    <a:lstStyle/>
                    <a:p>
                      <a:pPr algn="ctr"/>
                      <a:r>
                        <a:rPr lang="en-US" sz="2800" dirty="0"/>
                        <a:t>Person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644160">
                <a:tc>
                  <a:txBody>
                    <a:bodyPr/>
                    <a:lstStyle/>
                    <a:p>
                      <a:pPr marL="285750" indent="-285750">
                        <a:buFontTx/>
                        <a:buNone/>
                      </a:pPr>
                      <a:r>
                        <a:rPr lang="en-US" sz="2800" dirty="0"/>
                        <a:t>  # Name : </a:t>
                      </a:r>
                      <a:r>
                        <a:rPr lang="en-US" sz="2800" dirty="0" err="1"/>
                        <a:t>Sring</a:t>
                      </a:r>
                      <a:endParaRPr lang="en-US" sz="2800" dirty="0"/>
                    </a:p>
                    <a:p>
                      <a:pPr marL="285750" indent="-285750">
                        <a:buFontTx/>
                        <a:buNone/>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196297">
                <a:tc>
                  <a:txBody>
                    <a:bodyPr/>
                    <a:lstStyle/>
                    <a:p>
                      <a:r>
                        <a:rPr lang="en-US" sz="2400" dirty="0"/>
                        <a:t>+Person()</a:t>
                      </a:r>
                      <a:r>
                        <a:rPr lang="en-US" sz="2400" baseline="0" dirty="0"/>
                        <a:t> </a:t>
                      </a:r>
                      <a:endParaRPr lang="en-US" sz="2400" dirty="0"/>
                    </a:p>
                    <a:p>
                      <a:r>
                        <a:rPr lang="en-US" sz="2400" dirty="0"/>
                        <a:t>+</a:t>
                      </a:r>
                      <a:r>
                        <a:rPr lang="en-US" sz="2400" dirty="0" err="1"/>
                        <a:t>setName</a:t>
                      </a:r>
                      <a:r>
                        <a:rPr lang="en-US" sz="2400" dirty="0"/>
                        <a:t>(</a:t>
                      </a:r>
                      <a:r>
                        <a:rPr lang="en-US" sz="2400" dirty="0" err="1"/>
                        <a:t>newName:String</a:t>
                      </a:r>
                      <a:r>
                        <a:rPr lang="en-US" sz="2400" dirty="0"/>
                        <a:t>)</a:t>
                      </a:r>
                    </a:p>
                    <a:p>
                      <a:r>
                        <a:rPr lang="en-US" sz="2400" dirty="0"/>
                        <a:t>+</a:t>
                      </a:r>
                      <a:r>
                        <a:rPr lang="en-US" sz="2400" dirty="0" err="1"/>
                        <a:t>getName</a:t>
                      </a:r>
                      <a:r>
                        <a:rPr lang="en-US" sz="2400" dirty="0"/>
                        <a:t>():String</a:t>
                      </a:r>
                    </a:p>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817227360"/>
              </p:ext>
            </p:extLst>
          </p:nvPr>
        </p:nvGraphicFramePr>
        <p:xfrm>
          <a:off x="249877" y="3124763"/>
          <a:ext cx="5787852" cy="3261360"/>
        </p:xfrm>
        <a:graphic>
          <a:graphicData uri="http://schemas.openxmlformats.org/drawingml/2006/table">
            <a:tbl>
              <a:tblPr firstRow="1" bandRow="1">
                <a:tableStyleId>{2D5ABB26-0587-4C30-8999-92F81FD0307C}</a:tableStyleId>
              </a:tblPr>
              <a:tblGrid>
                <a:gridCol w="5787852">
                  <a:extLst>
                    <a:ext uri="{9D8B030D-6E8A-4147-A177-3AD203B41FA5}">
                      <a16:colId xmlns:a16="http://schemas.microsoft.com/office/drawing/2014/main" val="20000"/>
                    </a:ext>
                  </a:extLst>
                </a:gridCol>
              </a:tblGrid>
              <a:tr h="370840">
                <a:tc>
                  <a:txBody>
                    <a:bodyPr/>
                    <a:lstStyle/>
                    <a:p>
                      <a:pPr algn="ctr"/>
                      <a:r>
                        <a:rPr lang="en-US" sz="3200" dirty="0"/>
                        <a:t>Student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370840">
                <a:tc>
                  <a:txBody>
                    <a:bodyPr/>
                    <a:lstStyle/>
                    <a:p>
                      <a:pPr marL="285750" indent="-285750">
                        <a:buFontTx/>
                        <a:buNone/>
                      </a:pPr>
                      <a:r>
                        <a:rPr lang="en-US" dirty="0"/>
                        <a:t> -</a:t>
                      </a:r>
                      <a:r>
                        <a:rPr lang="en-US" sz="2400" dirty="0" err="1"/>
                        <a:t>RollNo</a:t>
                      </a:r>
                      <a:r>
                        <a:rPr lang="en-US" sz="2400" dirty="0"/>
                        <a:t> : String</a:t>
                      </a:r>
                    </a:p>
                    <a:p>
                      <a:pPr marL="285750" indent="-285750">
                        <a:buFontTx/>
                        <a:buNone/>
                      </a:pPr>
                      <a:r>
                        <a:rPr lang="en-US" sz="2400" dirty="0"/>
                        <a:t> #</a:t>
                      </a:r>
                      <a:r>
                        <a:rPr lang="en-US" sz="2400" dirty="0" err="1"/>
                        <a:t>Dept</a:t>
                      </a:r>
                      <a:r>
                        <a:rPr lang="en-US" sz="2400" dirty="0"/>
                        <a:t>/Technology:    String </a:t>
                      </a:r>
                    </a:p>
                    <a:p>
                      <a:pPr marL="285750" marR="0" indent="-285750" algn="l" defTabSz="457200" rtl="0" eaLnBrk="1" fontAlgn="auto" latinLnBrk="0" hangingPunct="1">
                        <a:lnSpc>
                          <a:spcPct val="100000"/>
                        </a:lnSpc>
                        <a:spcBef>
                          <a:spcPts val="0"/>
                        </a:spcBef>
                        <a:spcAft>
                          <a:spcPts val="0"/>
                        </a:spcAft>
                        <a:buClrTx/>
                        <a:buSzTx/>
                        <a:buFontTx/>
                        <a:buNone/>
                        <a:tabLst/>
                        <a:defRPr/>
                      </a:pPr>
                      <a:r>
                        <a:rPr lang="en-US" sz="24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800" dirty="0"/>
                        <a:t>+</a:t>
                      </a:r>
                      <a:r>
                        <a:rPr lang="en-US" sz="2800" dirty="0" err="1"/>
                        <a:t>setRollno</a:t>
                      </a:r>
                      <a:r>
                        <a:rPr lang="en-US" sz="2800" dirty="0"/>
                        <a:t>(</a:t>
                      </a:r>
                      <a:r>
                        <a:rPr lang="en-US" sz="2800" dirty="0" err="1"/>
                        <a:t>rollno:String</a:t>
                      </a:r>
                      <a:r>
                        <a:rPr lang="en-US" sz="2800" dirty="0"/>
                        <a:t>)</a:t>
                      </a:r>
                      <a:endParaRPr lang="en-US" dirty="0"/>
                    </a:p>
                    <a:p>
                      <a:r>
                        <a:rPr lang="en-US" sz="3200" dirty="0"/>
                        <a:t>+</a:t>
                      </a:r>
                      <a:r>
                        <a:rPr lang="en-US" sz="3200" dirty="0" err="1"/>
                        <a:t>setDept</a:t>
                      </a:r>
                      <a:r>
                        <a:rPr lang="en-US" sz="3200" dirty="0"/>
                        <a:t>(</a:t>
                      </a:r>
                      <a:r>
                        <a:rPr lang="en-US" sz="3200" dirty="0" err="1"/>
                        <a:t>dept:String</a:t>
                      </a:r>
                      <a:r>
                        <a:rPr lang="en-US" sz="3200" dirty="0"/>
                        <a:t>)</a:t>
                      </a:r>
                    </a:p>
                    <a:p>
                      <a:r>
                        <a:rPr lang="en-US" sz="3200" dirty="0"/>
                        <a:t>+</a:t>
                      </a:r>
                      <a:r>
                        <a:rPr lang="en-US" sz="3200" dirty="0" err="1"/>
                        <a:t>displayData</a:t>
                      </a:r>
                      <a:r>
                        <a:rPr lang="en-US" sz="32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506866965"/>
              </p:ext>
            </p:extLst>
          </p:nvPr>
        </p:nvGraphicFramePr>
        <p:xfrm>
          <a:off x="6915692" y="3343312"/>
          <a:ext cx="5105979" cy="3291840"/>
        </p:xfrm>
        <a:graphic>
          <a:graphicData uri="http://schemas.openxmlformats.org/drawingml/2006/table">
            <a:tbl>
              <a:tblPr firstRow="1" bandRow="1">
                <a:tableStyleId>{2D5ABB26-0587-4C30-8999-92F81FD0307C}</a:tableStyleId>
              </a:tblPr>
              <a:tblGrid>
                <a:gridCol w="5105979">
                  <a:extLst>
                    <a:ext uri="{9D8B030D-6E8A-4147-A177-3AD203B41FA5}">
                      <a16:colId xmlns:a16="http://schemas.microsoft.com/office/drawing/2014/main" val="20000"/>
                    </a:ext>
                  </a:extLst>
                </a:gridCol>
              </a:tblGrid>
              <a:tr h="370840">
                <a:tc>
                  <a:txBody>
                    <a:bodyPr/>
                    <a:lstStyle/>
                    <a:p>
                      <a:pPr algn="ctr"/>
                      <a:r>
                        <a:rPr lang="en-US" sz="2800" dirty="0"/>
                        <a:t>Employee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370840">
                <a:tc>
                  <a:txBody>
                    <a:bodyPr/>
                    <a:lstStyle/>
                    <a:p>
                      <a:pPr marL="285750" indent="-285750">
                        <a:buFontTx/>
                        <a:buNone/>
                      </a:pPr>
                      <a:r>
                        <a:rPr lang="en-US" dirty="0"/>
                        <a:t> - </a:t>
                      </a:r>
                      <a:r>
                        <a:rPr lang="en-US" sz="2400" dirty="0" err="1"/>
                        <a:t>Empno</a:t>
                      </a:r>
                      <a:r>
                        <a:rPr lang="en-US" sz="2400" dirty="0"/>
                        <a:t> : String</a:t>
                      </a:r>
                    </a:p>
                    <a:p>
                      <a:pPr marL="285750" indent="-285750">
                        <a:buFontTx/>
                        <a:buNone/>
                      </a:pPr>
                      <a:r>
                        <a:rPr lang="en-US" sz="2400" dirty="0"/>
                        <a:t> #Designation/</a:t>
                      </a:r>
                      <a:r>
                        <a:rPr lang="en-US" sz="2400" dirty="0" err="1"/>
                        <a:t>jobTitle</a:t>
                      </a:r>
                      <a:r>
                        <a:rPr lang="en-US" sz="2400" dirty="0"/>
                        <a:t> : String</a:t>
                      </a:r>
                    </a:p>
                    <a:p>
                      <a:pPr marL="285750" indent="-285750">
                        <a:buFontTx/>
                        <a:buNone/>
                      </a:pPr>
                      <a:r>
                        <a:rPr lang="en-US" sz="2400" dirty="0"/>
                        <a:t> #Salary:     double </a:t>
                      </a:r>
                    </a:p>
                    <a:p>
                      <a:pPr marL="285750" marR="0" indent="-285750" algn="l" defTabSz="457200" rtl="0" eaLnBrk="1" fontAlgn="auto" latinLnBrk="0" hangingPunct="1">
                        <a:lnSpc>
                          <a:spcPct val="100000"/>
                        </a:lnSpc>
                        <a:spcBef>
                          <a:spcPts val="0"/>
                        </a:spcBef>
                        <a:spcAft>
                          <a:spcPts val="0"/>
                        </a:spcAft>
                        <a:buClrTx/>
                        <a:buSzTx/>
                        <a:buFontTx/>
                        <a:buNone/>
                        <a:tabLst/>
                        <a:defRPr/>
                      </a:pPr>
                      <a:r>
                        <a:rPr lang="en-US" sz="24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800" dirty="0"/>
                        <a:t>+</a:t>
                      </a:r>
                      <a:r>
                        <a:rPr lang="en-US" sz="2800" dirty="0" err="1"/>
                        <a:t>setDesignation</a:t>
                      </a:r>
                      <a:r>
                        <a:rPr lang="en-US" sz="2800" dirty="0"/>
                        <a:t>(</a:t>
                      </a:r>
                      <a:r>
                        <a:rPr lang="en-US" sz="2800" dirty="0" err="1"/>
                        <a:t>dept:String</a:t>
                      </a:r>
                      <a:r>
                        <a:rPr lang="en-US" sz="2800" dirty="0"/>
                        <a:t>)</a:t>
                      </a:r>
                    </a:p>
                    <a:p>
                      <a:r>
                        <a:rPr lang="en-US" sz="2800" dirty="0"/>
                        <a:t>+</a:t>
                      </a:r>
                      <a:r>
                        <a:rPr lang="en-US" sz="2800" dirty="0" err="1"/>
                        <a:t>setSalary</a:t>
                      </a:r>
                      <a:r>
                        <a:rPr lang="en-US" sz="2800" dirty="0"/>
                        <a:t>()</a:t>
                      </a:r>
                    </a:p>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0" y="937873"/>
            <a:ext cx="3530134" cy="461665"/>
          </a:xfrm>
          <a:prstGeom prst="rect">
            <a:avLst/>
          </a:prstGeom>
        </p:spPr>
        <p:txBody>
          <a:bodyPr wrap="none">
            <a:spAutoFit/>
          </a:bodyPr>
          <a:lstStyle/>
          <a:p>
            <a:r>
              <a:rPr lang="en-US" sz="2400" b="1" dirty="0"/>
              <a:t>Inheritance Example 2</a:t>
            </a:r>
            <a:endParaRPr lang="en-US" sz="1100" b="1" dirty="0"/>
          </a:p>
        </p:txBody>
      </p:sp>
    </p:spTree>
    <p:extLst>
      <p:ext uri="{BB962C8B-B14F-4D97-AF65-F5344CB8AC3E}">
        <p14:creationId xmlns:p14="http://schemas.microsoft.com/office/powerpoint/2010/main" val="198970775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36575" y="712694"/>
            <a:ext cx="3913095" cy="2585323"/>
          </a:xfrm>
          <a:prstGeom prst="rect">
            <a:avLst/>
          </a:prstGeom>
          <a:noFill/>
        </p:spPr>
        <p:txBody>
          <a:bodyPr wrap="square" rtlCol="0">
            <a:spAutoFit/>
          </a:bodyPr>
          <a:lstStyle/>
          <a:p>
            <a:endParaRPr lang="en-US" dirty="0"/>
          </a:p>
          <a:p>
            <a:r>
              <a:rPr lang="en-US" dirty="0"/>
              <a:t>Some more examples </a:t>
            </a:r>
          </a:p>
          <a:p>
            <a:r>
              <a:rPr lang="en-US" dirty="0"/>
              <a:t>1.Students</a:t>
            </a:r>
          </a:p>
          <a:p>
            <a:r>
              <a:rPr lang="en-US" dirty="0"/>
              <a:t>2. Bank account </a:t>
            </a:r>
          </a:p>
          <a:p>
            <a:r>
              <a:rPr lang="en-US" dirty="0"/>
              <a:t>3.Product</a:t>
            </a:r>
          </a:p>
          <a:p>
            <a:r>
              <a:rPr lang="en-US" dirty="0"/>
              <a:t>3. Employees</a:t>
            </a:r>
          </a:p>
          <a:p>
            <a:r>
              <a:rPr lang="en-US" dirty="0"/>
              <a:t>4. Vehicle</a:t>
            </a:r>
          </a:p>
          <a:p>
            <a:r>
              <a:rPr lang="en-US" dirty="0"/>
              <a:t> </a:t>
            </a:r>
          </a:p>
          <a:p>
            <a:endParaRPr lang="en-US" dirty="0"/>
          </a:p>
        </p:txBody>
      </p:sp>
      <p:sp>
        <p:nvSpPr>
          <p:cNvPr id="3" name="TextBox 2"/>
          <p:cNvSpPr txBox="1"/>
          <p:nvPr/>
        </p:nvSpPr>
        <p:spPr>
          <a:xfrm>
            <a:off x="381002" y="2998694"/>
            <a:ext cx="10766613" cy="2893100"/>
          </a:xfrm>
          <a:prstGeom prst="rect">
            <a:avLst/>
          </a:prstGeom>
          <a:noFill/>
        </p:spPr>
        <p:txBody>
          <a:bodyPr wrap="square" rtlCol="0">
            <a:spAutoFit/>
          </a:bodyPr>
          <a:lstStyle/>
          <a:p>
            <a:endParaRPr lang="en-US" dirty="0"/>
          </a:p>
          <a:p>
            <a:r>
              <a:rPr lang="en-US" sz="3200" dirty="0"/>
              <a:t>Note: A Base class’s </a:t>
            </a:r>
            <a:r>
              <a:rPr lang="en-US" sz="3200" b="1" dirty="0"/>
              <a:t>private members</a:t>
            </a:r>
            <a:r>
              <a:rPr lang="en-US" sz="3200" dirty="0"/>
              <a:t> are not inherited by its sub class.</a:t>
            </a:r>
          </a:p>
          <a:p>
            <a:endParaRPr lang="en-US" sz="3200" dirty="0"/>
          </a:p>
          <a:p>
            <a:r>
              <a:rPr lang="en-US" sz="3200" b="1" dirty="0"/>
              <a:t>Constructors are not inherited. </a:t>
            </a:r>
          </a:p>
          <a:p>
            <a:r>
              <a:rPr lang="en-US" dirty="0"/>
              <a:t> </a:t>
            </a:r>
          </a:p>
          <a:p>
            <a:endParaRPr lang="en-US" dirty="0"/>
          </a:p>
        </p:txBody>
      </p:sp>
    </p:spTree>
    <p:extLst>
      <p:ext uri="{BB962C8B-B14F-4D97-AF65-F5344CB8AC3E}">
        <p14:creationId xmlns:p14="http://schemas.microsoft.com/office/powerpoint/2010/main" val="3240121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1157</Words>
  <Application>Microsoft Office PowerPoint</Application>
  <PresentationFormat>Widescreen</PresentationFormat>
  <Paragraphs>154</Paragraphs>
  <Slides>19</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Calibri</vt:lpstr>
      <vt:lpstr>Century Gothic</vt:lpstr>
      <vt:lpstr>euclid_circular_a</vt:lpstr>
      <vt:lpstr>Menlo</vt:lpstr>
      <vt:lpstr>Open Sans</vt:lpstr>
      <vt:lpstr>Roboto</vt:lpstr>
      <vt:lpstr>Times New Roman</vt:lpstr>
      <vt:lpstr>Wingdings 3</vt:lpstr>
      <vt:lpstr>Work Sans</vt:lpstr>
      <vt:lpstr>Ion Boardroom</vt:lpstr>
      <vt:lpstr>Programming Fundamentals   in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An example of class hierarchy: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Sharmeen</dc:creator>
  <cp:lastModifiedBy>Yousha Arif</cp:lastModifiedBy>
  <cp:revision>950</cp:revision>
  <dcterms:created xsi:type="dcterms:W3CDTF">2014-09-12T02:08:24Z</dcterms:created>
  <dcterms:modified xsi:type="dcterms:W3CDTF">2021-04-16T03:44:06Z</dcterms:modified>
</cp:coreProperties>
</file>