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56"/>
  </p:notesMasterIdLst>
  <p:handoutMasterIdLst>
    <p:handoutMasterId r:id="rId57"/>
  </p:handoutMasterIdLst>
  <p:sldIdLst>
    <p:sldId id="390" r:id="rId2"/>
    <p:sldId id="324" r:id="rId3"/>
    <p:sldId id="389" r:id="rId4"/>
    <p:sldId id="413" r:id="rId5"/>
    <p:sldId id="414" r:id="rId6"/>
    <p:sldId id="415" r:id="rId7"/>
    <p:sldId id="326" r:id="rId8"/>
    <p:sldId id="418" r:id="rId9"/>
    <p:sldId id="346" r:id="rId10"/>
    <p:sldId id="347" r:id="rId11"/>
    <p:sldId id="391" r:id="rId12"/>
    <p:sldId id="392" r:id="rId13"/>
    <p:sldId id="393" r:id="rId14"/>
    <p:sldId id="394" r:id="rId15"/>
    <p:sldId id="395" r:id="rId16"/>
    <p:sldId id="397" r:id="rId17"/>
    <p:sldId id="396" r:id="rId18"/>
    <p:sldId id="398" r:id="rId19"/>
    <p:sldId id="399" r:id="rId20"/>
    <p:sldId id="400" r:id="rId21"/>
    <p:sldId id="401" r:id="rId22"/>
    <p:sldId id="431" r:id="rId23"/>
    <p:sldId id="432" r:id="rId24"/>
    <p:sldId id="433" r:id="rId25"/>
    <p:sldId id="434" r:id="rId26"/>
    <p:sldId id="435" r:id="rId27"/>
    <p:sldId id="436" r:id="rId28"/>
    <p:sldId id="377" r:id="rId29"/>
    <p:sldId id="378" r:id="rId30"/>
    <p:sldId id="379" r:id="rId31"/>
    <p:sldId id="372" r:id="rId32"/>
    <p:sldId id="383" r:id="rId33"/>
    <p:sldId id="417" r:id="rId34"/>
    <p:sldId id="419" r:id="rId35"/>
    <p:sldId id="420" r:id="rId36"/>
    <p:sldId id="384" r:id="rId37"/>
    <p:sldId id="385" r:id="rId38"/>
    <p:sldId id="421" r:id="rId39"/>
    <p:sldId id="422" r:id="rId40"/>
    <p:sldId id="407" r:id="rId41"/>
    <p:sldId id="387" r:id="rId42"/>
    <p:sldId id="386" r:id="rId43"/>
    <p:sldId id="423" r:id="rId44"/>
    <p:sldId id="408" r:id="rId45"/>
    <p:sldId id="424" r:id="rId46"/>
    <p:sldId id="425" r:id="rId47"/>
    <p:sldId id="426" r:id="rId48"/>
    <p:sldId id="410" r:id="rId49"/>
    <p:sldId id="427" r:id="rId50"/>
    <p:sldId id="428" r:id="rId51"/>
    <p:sldId id="429" r:id="rId52"/>
    <p:sldId id="430" r:id="rId53"/>
    <p:sldId id="375" r:id="rId54"/>
    <p:sldId id="437"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4" autoAdjust="0"/>
    <p:restoredTop sz="91577" autoAdjust="0"/>
  </p:normalViewPr>
  <p:slideViewPr>
    <p:cSldViewPr snapToGrid="0">
      <p:cViewPr varScale="1">
        <p:scale>
          <a:sx n="67" d="100"/>
          <a:sy n="67" d="100"/>
        </p:scale>
        <p:origin x="654" y="-2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60" d="100"/>
          <a:sy n="60" d="100"/>
        </p:scale>
        <p:origin x="2508"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F3A16A-F1E4-416B-8F0D-4C98DF8FF040}" type="datetimeFigureOut">
              <a:rPr lang="en-US" smtClean="0"/>
              <a:t>3/8/2022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43845F-DBEF-49DE-B828-911C410CDBC0}" type="slidenum">
              <a:rPr lang="en-US" smtClean="0"/>
              <a:t>‹#›</a:t>
            </a:fld>
            <a:endParaRPr lang="en-US"/>
          </a:p>
        </p:txBody>
      </p:sp>
    </p:spTree>
    <p:extLst>
      <p:ext uri="{BB962C8B-B14F-4D97-AF65-F5344CB8AC3E}">
        <p14:creationId xmlns:p14="http://schemas.microsoft.com/office/powerpoint/2010/main" val="34291253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6D1F9-9F4C-496C-BDCC-4A9FDD68C929}" type="datetimeFigureOut">
              <a:rPr lang="en-US"/>
              <a:pPr/>
              <a:t>3/8/2022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EC7602-6E33-407F-94B3-377BE62CDAC7}" type="slidenum">
              <a:rPr lang="en-US"/>
              <a:pPr/>
              <a:t>‹#›</a:t>
            </a:fld>
            <a:endParaRPr lang="en-US"/>
          </a:p>
        </p:txBody>
      </p:sp>
    </p:spTree>
    <p:extLst>
      <p:ext uri="{BB962C8B-B14F-4D97-AF65-F5344CB8AC3E}">
        <p14:creationId xmlns:p14="http://schemas.microsoft.com/office/powerpoint/2010/main" val="2662972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EC7602-6E33-407F-94B3-377BE62CDAC7}" type="slidenum">
              <a:rPr lang="en-US" smtClean="0"/>
              <a:pPr/>
              <a:t>11</a:t>
            </a:fld>
            <a:endParaRPr lang="en-US"/>
          </a:p>
        </p:txBody>
      </p:sp>
    </p:spTree>
    <p:extLst>
      <p:ext uri="{BB962C8B-B14F-4D97-AF65-F5344CB8AC3E}">
        <p14:creationId xmlns:p14="http://schemas.microsoft.com/office/powerpoint/2010/main" val="2405891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EC7602-6E33-407F-94B3-377BE62CDAC7}" type="slidenum">
              <a:rPr lang="en-US" smtClean="0"/>
              <a:pPr/>
              <a:t>39</a:t>
            </a:fld>
            <a:endParaRPr lang="en-US"/>
          </a:p>
        </p:txBody>
      </p:sp>
    </p:spTree>
    <p:extLst>
      <p:ext uri="{BB962C8B-B14F-4D97-AF65-F5344CB8AC3E}">
        <p14:creationId xmlns:p14="http://schemas.microsoft.com/office/powerpoint/2010/main" val="17978951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dirty="0"/>
              <a:pPr/>
              <a:t>3/8/2022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92020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6771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1641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043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89192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dirty="0"/>
              <a:pPr/>
              <a:t>3/8/2022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71721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dirty="0"/>
              <a:pPr/>
              <a:t>3/8/2022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6125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dirty="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49542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dirty="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680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84525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1414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3/8/2022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8631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7068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42216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167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6762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45567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dirty="0"/>
              <a:pPr/>
              <a:t>3/8/2022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2620878"/>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hyperlink" Target="https://beginnersbook.com/2017/08/cpp-variable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6589" y="3200400"/>
            <a:ext cx="9222603" cy="1371600"/>
          </a:xfrm>
        </p:spPr>
        <p:txBody>
          <a:bodyPr/>
          <a:lstStyle/>
          <a:p>
            <a:pPr algn="ctr"/>
            <a:r>
              <a:rPr lang="en-US" sz="4800" b="1" dirty="0"/>
              <a:t>Programming Fundamentals</a:t>
            </a:r>
            <a:br>
              <a:rPr lang="en-US" sz="4800" b="1" dirty="0"/>
            </a:br>
            <a:r>
              <a:rPr lang="en-US" dirty="0"/>
              <a:t>  in</a:t>
            </a:r>
            <a:br>
              <a:rPr lang="en-US" dirty="0"/>
            </a:br>
            <a:r>
              <a:rPr lang="en-US" dirty="0"/>
              <a:t>C++</a:t>
            </a:r>
          </a:p>
        </p:txBody>
      </p:sp>
      <p:sp>
        <p:nvSpPr>
          <p:cNvPr id="3" name="Subtitle 2"/>
          <p:cNvSpPr>
            <a:spLocks noGrp="1"/>
          </p:cNvSpPr>
          <p:nvPr>
            <p:ph type="subTitle" idx="1"/>
          </p:nvPr>
        </p:nvSpPr>
        <p:spPr>
          <a:xfrm>
            <a:off x="913051" y="4876800"/>
            <a:ext cx="9756141" cy="1295400"/>
          </a:xfrm>
        </p:spPr>
        <p:txBody>
          <a:bodyPr>
            <a:normAutofit/>
          </a:bodyPr>
          <a:lstStyle/>
          <a:p>
            <a:pPr algn="ctr"/>
            <a:r>
              <a:rPr lang="en-US" b="1" dirty="0"/>
              <a:t> </a:t>
            </a:r>
            <a:r>
              <a:rPr lang="en-US" sz="7200" b="1" dirty="0"/>
              <a:t>(</a:t>
            </a:r>
            <a:r>
              <a:rPr lang="en-US" sz="6600" b="1" dirty="0"/>
              <a:t>Practical#10)</a:t>
            </a:r>
            <a:endParaRPr lang="en-US" b="1" dirty="0"/>
          </a:p>
          <a:p>
            <a:endParaRPr lang="en-US" b="1" dirty="0"/>
          </a:p>
        </p:txBody>
      </p:sp>
    </p:spTree>
    <p:extLst>
      <p:ext uri="{BB962C8B-B14F-4D97-AF65-F5344CB8AC3E}">
        <p14:creationId xmlns:p14="http://schemas.microsoft.com/office/powerpoint/2010/main" val="41841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OOP  Classes and Objects</a:t>
            </a:r>
          </a:p>
        </p:txBody>
      </p:sp>
      <p:sp>
        <p:nvSpPr>
          <p:cNvPr id="7" name="Content Placeholder 6"/>
          <p:cNvSpPr>
            <a:spLocks noGrp="1"/>
          </p:cNvSpPr>
          <p:nvPr>
            <p:ph idx="1"/>
          </p:nvPr>
        </p:nvSpPr>
        <p:spPr>
          <a:xfrm>
            <a:off x="1154954" y="2259106"/>
            <a:ext cx="9463516" cy="4421094"/>
          </a:xfrm>
        </p:spPr>
        <p:txBody>
          <a:bodyPr>
            <a:normAutofit fontScale="92500"/>
          </a:bodyPr>
          <a:lstStyle/>
          <a:p>
            <a:r>
              <a:rPr lang="en-US" sz="2400" dirty="0">
                <a:latin typeface="Times New Roman" panose="02020603050405020304" pitchFamily="18" charset="0"/>
                <a:cs typeface="Times New Roman" panose="02020603050405020304" pitchFamily="18" charset="0"/>
              </a:rPr>
              <a:t>Two key concepts in OOP are :</a:t>
            </a:r>
          </a:p>
          <a:p>
            <a:r>
              <a:rPr lang="en-US" sz="3600" b="1" dirty="0">
                <a:latin typeface="Times New Roman" panose="02020603050405020304" pitchFamily="18" charset="0"/>
                <a:cs typeface="Times New Roman" panose="02020603050405020304" pitchFamily="18" charset="0"/>
              </a:rPr>
              <a:t> Objects and classes</a:t>
            </a:r>
            <a:endParaRPr lang="en-US" sz="2000" dirty="0">
              <a:latin typeface="Times New Roman" panose="02020603050405020304" pitchFamily="18" charset="0"/>
              <a:cs typeface="Times New Roman" panose="02020603050405020304" pitchFamily="18" charset="0"/>
            </a:endParaRPr>
          </a:p>
          <a:p>
            <a:pPr algn="just"/>
            <a:r>
              <a:rPr lang="en-US" sz="4000" dirty="0">
                <a:latin typeface="Times New Roman" panose="02020603050405020304" pitchFamily="18" charset="0"/>
                <a:cs typeface="Times New Roman" panose="02020603050405020304" pitchFamily="18" charset="0"/>
              </a:rPr>
              <a:t>An </a:t>
            </a:r>
            <a:r>
              <a:rPr lang="en-US" sz="4000" b="1" dirty="0">
                <a:latin typeface="Times New Roman" panose="02020603050405020304" pitchFamily="18" charset="0"/>
                <a:cs typeface="Times New Roman" panose="02020603050405020304" pitchFamily="18" charset="0"/>
              </a:rPr>
              <a:t>object</a:t>
            </a:r>
            <a:r>
              <a:rPr lang="en-US" sz="4000" dirty="0">
                <a:latin typeface="Times New Roman" panose="02020603050405020304" pitchFamily="18" charset="0"/>
                <a:cs typeface="Times New Roman" panose="02020603050405020304" pitchFamily="18" charset="0"/>
              </a:rPr>
              <a:t> is and entity that has certain attributes or properties sometimes called characteristics  which may be assigned values. The values can be numeric or non-numeric.</a:t>
            </a:r>
          </a:p>
          <a:p>
            <a:pPr marL="0" indent="0" algn="just">
              <a:buNone/>
            </a:pPr>
            <a:r>
              <a:rPr lang="en-US" sz="4000" dirty="0">
                <a:latin typeface="Times New Roman" panose="02020603050405020304" pitchFamily="18" charset="0"/>
                <a:cs typeface="Times New Roman" panose="02020603050405020304" pitchFamily="18" charset="0"/>
              </a:rPr>
              <a:t>       </a:t>
            </a:r>
            <a:endParaRPr lang="en-US" sz="3200" b="1" dirty="0"/>
          </a:p>
          <a:p>
            <a:pPr marL="0" indent="0">
              <a:buNone/>
            </a:pPr>
            <a:endParaRPr lang="en-US" sz="1600" dirty="0"/>
          </a:p>
        </p:txBody>
      </p:sp>
    </p:spTree>
    <p:extLst>
      <p:ext uri="{BB962C8B-B14F-4D97-AF65-F5344CB8AC3E}">
        <p14:creationId xmlns:p14="http://schemas.microsoft.com/office/powerpoint/2010/main" val="1920083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Introduction to Object-Oriented Programming</a:t>
            </a:r>
          </a:p>
        </p:txBody>
      </p:sp>
      <p:sp>
        <p:nvSpPr>
          <p:cNvPr id="7" name="Content Placeholder 6"/>
          <p:cNvSpPr>
            <a:spLocks noGrp="1"/>
          </p:cNvSpPr>
          <p:nvPr>
            <p:ph idx="1"/>
          </p:nvPr>
        </p:nvSpPr>
        <p:spPr>
          <a:xfrm>
            <a:off x="1154954" y="2259106"/>
            <a:ext cx="9463516" cy="4421094"/>
          </a:xfrm>
        </p:spPr>
        <p:txBody>
          <a:bodyPr>
            <a:normAutofit/>
          </a:bodyPr>
          <a:lstStyle/>
          <a:p>
            <a:r>
              <a:rPr lang="en-US" b="1" dirty="0"/>
              <a:t>An Analogy</a:t>
            </a:r>
          </a:p>
          <a:p>
            <a:r>
              <a:rPr lang="en-US" b="1" dirty="0"/>
              <a:t>Examples of real world Objects</a:t>
            </a:r>
          </a:p>
          <a:p>
            <a:r>
              <a:rPr lang="en-US" b="1" dirty="0"/>
              <a:t>In the real world everywhere we look we see objects such :</a:t>
            </a:r>
          </a:p>
          <a:p>
            <a:pPr marL="0" indent="0">
              <a:buNone/>
            </a:pPr>
            <a:endParaRPr lang="en-US" sz="1600" dirty="0"/>
          </a:p>
        </p:txBody>
      </p:sp>
      <p:sp>
        <p:nvSpPr>
          <p:cNvPr id="8" name="AutoShape 4" descr="Image result for examples of real world Mobile objects in jav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954" y="3342992"/>
            <a:ext cx="3023346" cy="4058216"/>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2637" y="3596716"/>
            <a:ext cx="4636163" cy="2763367"/>
          </a:xfrm>
          <a:prstGeom prst="rect">
            <a:avLst/>
          </a:prstGeom>
        </p:spPr>
      </p:pic>
    </p:spTree>
    <p:extLst>
      <p:ext uri="{BB962C8B-B14F-4D97-AF65-F5344CB8AC3E}">
        <p14:creationId xmlns:p14="http://schemas.microsoft.com/office/powerpoint/2010/main" val="1665866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Introduction to Object-Oriented Programming</a:t>
            </a:r>
          </a:p>
        </p:txBody>
      </p:sp>
      <p:sp>
        <p:nvSpPr>
          <p:cNvPr id="7" name="Content Placeholder 6"/>
          <p:cNvSpPr>
            <a:spLocks noGrp="1"/>
          </p:cNvSpPr>
          <p:nvPr>
            <p:ph idx="1"/>
          </p:nvPr>
        </p:nvSpPr>
        <p:spPr>
          <a:xfrm>
            <a:off x="1154954" y="2386106"/>
            <a:ext cx="9463516" cy="4421094"/>
          </a:xfrm>
        </p:spPr>
        <p:txBody>
          <a:bodyPr>
            <a:normAutofit/>
          </a:bodyPr>
          <a:lstStyle/>
          <a:p>
            <a:r>
              <a:rPr lang="en-US" sz="2000" b="1" dirty="0"/>
              <a:t>An object represents a real world entity </a:t>
            </a:r>
          </a:p>
          <a:p>
            <a:r>
              <a:rPr lang="en-US" b="1" dirty="0"/>
              <a:t>Following figure shows some real-world entities </a:t>
            </a:r>
          </a:p>
          <a:p>
            <a:pPr marL="0" indent="0">
              <a:buNone/>
            </a:pPr>
            <a:endParaRPr lang="en-US" sz="1600" dirty="0"/>
          </a:p>
        </p:txBody>
      </p:sp>
      <p:pic>
        <p:nvPicPr>
          <p:cNvPr id="5122" name="Picture 2" descr="Image result for java how to program objects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560" y="3332724"/>
            <a:ext cx="4737100" cy="36395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662660" y="3214825"/>
            <a:ext cx="1817622" cy="369332"/>
          </a:xfrm>
          <a:prstGeom prst="rect">
            <a:avLst/>
          </a:prstGeom>
          <a:noFill/>
        </p:spPr>
        <p:txBody>
          <a:bodyPr wrap="square" rtlCol="0">
            <a:spAutoFit/>
          </a:bodyPr>
          <a:lstStyle/>
          <a:p>
            <a:r>
              <a:rPr lang="en-US" dirty="0"/>
              <a:t>Book  object</a:t>
            </a:r>
          </a:p>
        </p:txBody>
      </p:sp>
      <p:cxnSp>
        <p:nvCxnSpPr>
          <p:cNvPr id="9" name="Straight Arrow Connector 8"/>
          <p:cNvCxnSpPr/>
          <p:nvPr/>
        </p:nvCxnSpPr>
        <p:spPr>
          <a:xfrm flipV="1">
            <a:off x="5778500" y="3478996"/>
            <a:ext cx="660400" cy="1042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4" descr="Image result for Student cla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0248" y="3806129"/>
            <a:ext cx="4430110" cy="267393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352981" y="2386106"/>
            <a:ext cx="1817622" cy="369332"/>
          </a:xfrm>
          <a:prstGeom prst="rect">
            <a:avLst/>
          </a:prstGeom>
          <a:noFill/>
        </p:spPr>
        <p:txBody>
          <a:bodyPr wrap="square" rtlCol="0">
            <a:spAutoFit/>
          </a:bodyPr>
          <a:lstStyle/>
          <a:p>
            <a:r>
              <a:rPr lang="en-US" b="1" dirty="0"/>
              <a:t>Students</a:t>
            </a:r>
          </a:p>
        </p:txBody>
      </p:sp>
      <p:sp>
        <p:nvSpPr>
          <p:cNvPr id="11" name="TextBox 10"/>
          <p:cNvSpPr txBox="1"/>
          <p:nvPr/>
        </p:nvSpPr>
        <p:spPr>
          <a:xfrm>
            <a:off x="6996303" y="2623521"/>
            <a:ext cx="1817622" cy="369332"/>
          </a:xfrm>
          <a:prstGeom prst="rect">
            <a:avLst/>
          </a:prstGeom>
          <a:noFill/>
        </p:spPr>
        <p:txBody>
          <a:bodyPr wrap="square" rtlCol="0">
            <a:spAutoFit/>
          </a:bodyPr>
          <a:lstStyle/>
          <a:p>
            <a:r>
              <a:rPr lang="en-US" b="1" dirty="0"/>
              <a:t>Object</a:t>
            </a:r>
          </a:p>
        </p:txBody>
      </p:sp>
      <p:cxnSp>
        <p:nvCxnSpPr>
          <p:cNvPr id="4" name="Straight Arrow Connector 3"/>
          <p:cNvCxnSpPr/>
          <p:nvPr/>
        </p:nvCxnSpPr>
        <p:spPr>
          <a:xfrm>
            <a:off x="7480282" y="2992853"/>
            <a:ext cx="424832" cy="591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540029" y="2977410"/>
            <a:ext cx="1509347" cy="731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840823" y="2963645"/>
            <a:ext cx="1509347" cy="731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7474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Introduction to Object-Oriented Programming</a:t>
            </a:r>
          </a:p>
        </p:txBody>
      </p:sp>
      <p:sp>
        <p:nvSpPr>
          <p:cNvPr id="7" name="Content Placeholder 6"/>
          <p:cNvSpPr>
            <a:spLocks noGrp="1"/>
          </p:cNvSpPr>
          <p:nvPr>
            <p:ph idx="1"/>
          </p:nvPr>
        </p:nvSpPr>
        <p:spPr>
          <a:xfrm>
            <a:off x="1154954" y="2386106"/>
            <a:ext cx="9463516" cy="4421094"/>
          </a:xfrm>
        </p:spPr>
        <p:txBody>
          <a:bodyPr>
            <a:normAutofit/>
          </a:bodyPr>
          <a:lstStyle/>
          <a:p>
            <a:pPr marL="0" indent="0">
              <a:buNone/>
            </a:pPr>
            <a:endParaRPr lang="en-US" sz="1600" dirty="0"/>
          </a:p>
        </p:txBody>
      </p:sp>
      <p:pic>
        <p:nvPicPr>
          <p:cNvPr id="5122" name="Picture 2" descr="Image result for java how to program objects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500" y="3033806"/>
            <a:ext cx="4737100" cy="36395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743700" y="2490360"/>
            <a:ext cx="1817622" cy="369332"/>
          </a:xfrm>
          <a:prstGeom prst="rect">
            <a:avLst/>
          </a:prstGeom>
          <a:noFill/>
        </p:spPr>
        <p:txBody>
          <a:bodyPr wrap="square" rtlCol="0">
            <a:spAutoFit/>
          </a:bodyPr>
          <a:lstStyle/>
          <a:p>
            <a:r>
              <a:rPr lang="en-US" b="1" dirty="0"/>
              <a:t>Book  object</a:t>
            </a:r>
          </a:p>
        </p:txBody>
      </p:sp>
      <p:sp>
        <p:nvSpPr>
          <p:cNvPr id="8" name="TextBox 7"/>
          <p:cNvSpPr txBox="1"/>
          <p:nvPr/>
        </p:nvSpPr>
        <p:spPr>
          <a:xfrm>
            <a:off x="1701800" y="3584900"/>
            <a:ext cx="1817622" cy="369332"/>
          </a:xfrm>
          <a:prstGeom prst="rect">
            <a:avLst/>
          </a:prstGeom>
          <a:noFill/>
        </p:spPr>
        <p:txBody>
          <a:bodyPr wrap="square" rtlCol="0">
            <a:spAutoFit/>
          </a:bodyPr>
          <a:lstStyle/>
          <a:p>
            <a:r>
              <a:rPr lang="en-US" b="1" dirty="0" err="1"/>
              <a:t>BookName</a:t>
            </a:r>
            <a:endParaRPr lang="en-US" b="1" dirty="0"/>
          </a:p>
        </p:txBody>
      </p:sp>
      <p:sp>
        <p:nvSpPr>
          <p:cNvPr id="10" name="TextBox 9"/>
          <p:cNvSpPr txBox="1"/>
          <p:nvPr/>
        </p:nvSpPr>
        <p:spPr>
          <a:xfrm>
            <a:off x="1649105" y="5580934"/>
            <a:ext cx="1817622" cy="369332"/>
          </a:xfrm>
          <a:prstGeom prst="rect">
            <a:avLst/>
          </a:prstGeom>
          <a:noFill/>
        </p:spPr>
        <p:txBody>
          <a:bodyPr wrap="square" rtlCol="0">
            <a:spAutoFit/>
          </a:bodyPr>
          <a:lstStyle/>
          <a:p>
            <a:r>
              <a:rPr lang="en-US" b="1" dirty="0"/>
              <a:t>Edition</a:t>
            </a:r>
          </a:p>
        </p:txBody>
      </p:sp>
      <p:sp>
        <p:nvSpPr>
          <p:cNvPr id="11" name="TextBox 10"/>
          <p:cNvSpPr txBox="1"/>
          <p:nvPr/>
        </p:nvSpPr>
        <p:spPr>
          <a:xfrm>
            <a:off x="1649104" y="2901386"/>
            <a:ext cx="2706996" cy="646331"/>
          </a:xfrm>
          <a:prstGeom prst="rect">
            <a:avLst/>
          </a:prstGeom>
          <a:noFill/>
        </p:spPr>
        <p:txBody>
          <a:bodyPr wrap="square" rtlCol="0">
            <a:spAutoFit/>
          </a:bodyPr>
          <a:lstStyle/>
          <a:p>
            <a:r>
              <a:rPr lang="en-US" b="1" u="sng" dirty="0"/>
              <a:t>Attributes/Properties</a:t>
            </a:r>
          </a:p>
          <a:p>
            <a:endParaRPr lang="en-US" b="1" dirty="0"/>
          </a:p>
        </p:txBody>
      </p:sp>
      <p:sp>
        <p:nvSpPr>
          <p:cNvPr id="12" name="TextBox 11"/>
          <p:cNvSpPr txBox="1"/>
          <p:nvPr/>
        </p:nvSpPr>
        <p:spPr>
          <a:xfrm>
            <a:off x="1649105" y="5041978"/>
            <a:ext cx="1817622" cy="369332"/>
          </a:xfrm>
          <a:prstGeom prst="rect">
            <a:avLst/>
          </a:prstGeom>
          <a:noFill/>
        </p:spPr>
        <p:txBody>
          <a:bodyPr wrap="square" rtlCol="0">
            <a:spAutoFit/>
          </a:bodyPr>
          <a:lstStyle/>
          <a:p>
            <a:r>
              <a:rPr lang="en-US" b="1" dirty="0"/>
              <a:t>Price</a:t>
            </a:r>
          </a:p>
        </p:txBody>
      </p:sp>
      <p:sp>
        <p:nvSpPr>
          <p:cNvPr id="13" name="TextBox 12"/>
          <p:cNvSpPr txBox="1"/>
          <p:nvPr/>
        </p:nvSpPr>
        <p:spPr>
          <a:xfrm>
            <a:off x="1649105" y="4314580"/>
            <a:ext cx="1817622" cy="369332"/>
          </a:xfrm>
          <a:prstGeom prst="rect">
            <a:avLst/>
          </a:prstGeom>
          <a:noFill/>
        </p:spPr>
        <p:txBody>
          <a:bodyPr wrap="square" rtlCol="0">
            <a:spAutoFit/>
          </a:bodyPr>
          <a:lstStyle/>
          <a:p>
            <a:r>
              <a:rPr lang="en-US" b="1" dirty="0" err="1"/>
              <a:t>AuthorName</a:t>
            </a:r>
            <a:endParaRPr lang="en-US" b="1" dirty="0"/>
          </a:p>
        </p:txBody>
      </p:sp>
      <p:cxnSp>
        <p:nvCxnSpPr>
          <p:cNvPr id="15" name="Straight Arrow Connector 14"/>
          <p:cNvCxnSpPr/>
          <p:nvPr/>
        </p:nvCxnSpPr>
        <p:spPr>
          <a:xfrm flipH="1">
            <a:off x="3175000" y="3695700"/>
            <a:ext cx="2603500" cy="139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3175000" y="4483100"/>
            <a:ext cx="2603500" cy="300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610611" y="5141752"/>
            <a:ext cx="3115195" cy="84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510532" y="5712439"/>
            <a:ext cx="3115195" cy="84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2895600" y="3283608"/>
            <a:ext cx="34645" cy="36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3291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Introduction to Object-Oriented Programming</a:t>
            </a:r>
          </a:p>
        </p:txBody>
      </p:sp>
      <p:sp>
        <p:nvSpPr>
          <p:cNvPr id="6" name="TextBox 5"/>
          <p:cNvSpPr txBox="1"/>
          <p:nvPr/>
        </p:nvSpPr>
        <p:spPr>
          <a:xfrm>
            <a:off x="6743700" y="2490360"/>
            <a:ext cx="1817622" cy="369332"/>
          </a:xfrm>
          <a:prstGeom prst="rect">
            <a:avLst/>
          </a:prstGeom>
          <a:noFill/>
        </p:spPr>
        <p:txBody>
          <a:bodyPr wrap="square" rtlCol="0">
            <a:spAutoFit/>
          </a:bodyPr>
          <a:lstStyle/>
          <a:p>
            <a:r>
              <a:rPr lang="en-US" b="1" dirty="0"/>
              <a:t>car  object</a:t>
            </a:r>
          </a:p>
        </p:txBody>
      </p:sp>
      <p:sp>
        <p:nvSpPr>
          <p:cNvPr id="8" name="TextBox 7"/>
          <p:cNvSpPr txBox="1"/>
          <p:nvPr/>
        </p:nvSpPr>
        <p:spPr>
          <a:xfrm>
            <a:off x="1701800" y="3584900"/>
            <a:ext cx="1817622" cy="369332"/>
          </a:xfrm>
          <a:prstGeom prst="rect">
            <a:avLst/>
          </a:prstGeom>
          <a:noFill/>
        </p:spPr>
        <p:txBody>
          <a:bodyPr wrap="square" rtlCol="0">
            <a:spAutoFit/>
          </a:bodyPr>
          <a:lstStyle/>
          <a:p>
            <a:r>
              <a:rPr lang="en-US" b="1" dirty="0"/>
              <a:t>Name</a:t>
            </a:r>
          </a:p>
        </p:txBody>
      </p:sp>
      <p:sp>
        <p:nvSpPr>
          <p:cNvPr id="10" name="TextBox 9"/>
          <p:cNvSpPr txBox="1"/>
          <p:nvPr/>
        </p:nvSpPr>
        <p:spPr>
          <a:xfrm>
            <a:off x="1649105" y="5580934"/>
            <a:ext cx="1817622" cy="369332"/>
          </a:xfrm>
          <a:prstGeom prst="rect">
            <a:avLst/>
          </a:prstGeom>
          <a:noFill/>
        </p:spPr>
        <p:txBody>
          <a:bodyPr wrap="square" rtlCol="0">
            <a:spAutoFit/>
          </a:bodyPr>
          <a:lstStyle/>
          <a:p>
            <a:r>
              <a:rPr lang="en-US" b="1" dirty="0"/>
              <a:t>Color</a:t>
            </a:r>
          </a:p>
        </p:txBody>
      </p:sp>
      <p:sp>
        <p:nvSpPr>
          <p:cNvPr id="11" name="TextBox 10"/>
          <p:cNvSpPr txBox="1"/>
          <p:nvPr/>
        </p:nvSpPr>
        <p:spPr>
          <a:xfrm>
            <a:off x="1649104" y="2901386"/>
            <a:ext cx="2186295" cy="646331"/>
          </a:xfrm>
          <a:prstGeom prst="rect">
            <a:avLst/>
          </a:prstGeom>
          <a:noFill/>
        </p:spPr>
        <p:txBody>
          <a:bodyPr wrap="square" rtlCol="0">
            <a:spAutoFit/>
          </a:bodyPr>
          <a:lstStyle/>
          <a:p>
            <a:r>
              <a:rPr lang="en-US" b="1" u="sng" dirty="0"/>
              <a:t>Attributes</a:t>
            </a:r>
          </a:p>
          <a:p>
            <a:endParaRPr lang="en-US" b="1" dirty="0"/>
          </a:p>
        </p:txBody>
      </p:sp>
      <p:sp>
        <p:nvSpPr>
          <p:cNvPr id="12" name="TextBox 11"/>
          <p:cNvSpPr txBox="1"/>
          <p:nvPr/>
        </p:nvSpPr>
        <p:spPr>
          <a:xfrm>
            <a:off x="1649105" y="5041978"/>
            <a:ext cx="1817622" cy="369332"/>
          </a:xfrm>
          <a:prstGeom prst="rect">
            <a:avLst/>
          </a:prstGeom>
          <a:noFill/>
        </p:spPr>
        <p:txBody>
          <a:bodyPr wrap="square" rtlCol="0">
            <a:spAutoFit/>
          </a:bodyPr>
          <a:lstStyle/>
          <a:p>
            <a:r>
              <a:rPr lang="en-US" b="1" dirty="0"/>
              <a:t>Price</a:t>
            </a:r>
          </a:p>
        </p:txBody>
      </p:sp>
      <p:sp>
        <p:nvSpPr>
          <p:cNvPr id="13" name="TextBox 12"/>
          <p:cNvSpPr txBox="1"/>
          <p:nvPr/>
        </p:nvSpPr>
        <p:spPr>
          <a:xfrm>
            <a:off x="1649105" y="4314580"/>
            <a:ext cx="1817622" cy="369332"/>
          </a:xfrm>
          <a:prstGeom prst="rect">
            <a:avLst/>
          </a:prstGeom>
          <a:noFill/>
        </p:spPr>
        <p:txBody>
          <a:bodyPr wrap="square" rtlCol="0">
            <a:spAutoFit/>
          </a:bodyPr>
          <a:lstStyle/>
          <a:p>
            <a:r>
              <a:rPr lang="en-US" b="1" dirty="0"/>
              <a:t>Model</a:t>
            </a:r>
          </a:p>
        </p:txBody>
      </p:sp>
      <p:cxnSp>
        <p:nvCxnSpPr>
          <p:cNvPr id="15" name="Straight Arrow Connector 14"/>
          <p:cNvCxnSpPr/>
          <p:nvPr/>
        </p:nvCxnSpPr>
        <p:spPr>
          <a:xfrm flipH="1">
            <a:off x="3175000" y="4001833"/>
            <a:ext cx="2603500" cy="139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3175000" y="4483100"/>
            <a:ext cx="2603500" cy="300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610611" y="5141752"/>
            <a:ext cx="3115195" cy="84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510532" y="5712439"/>
            <a:ext cx="3115195" cy="84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2895600" y="3283608"/>
            <a:ext cx="34645" cy="36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5727" y="3402002"/>
            <a:ext cx="4167494" cy="2763367"/>
          </a:xfrm>
        </p:spPr>
      </p:pic>
    </p:spTree>
    <p:extLst>
      <p:ext uri="{BB962C8B-B14F-4D97-AF65-F5344CB8AC3E}">
        <p14:creationId xmlns:p14="http://schemas.microsoft.com/office/powerpoint/2010/main" val="3410643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Introduction to Object-Oriented Programming</a:t>
            </a:r>
          </a:p>
        </p:txBody>
      </p:sp>
      <p:sp>
        <p:nvSpPr>
          <p:cNvPr id="8" name="TextBox 7"/>
          <p:cNvSpPr txBox="1"/>
          <p:nvPr/>
        </p:nvSpPr>
        <p:spPr>
          <a:xfrm>
            <a:off x="1701800" y="3584900"/>
            <a:ext cx="1817622" cy="369332"/>
          </a:xfrm>
          <a:prstGeom prst="rect">
            <a:avLst/>
          </a:prstGeom>
          <a:noFill/>
        </p:spPr>
        <p:txBody>
          <a:bodyPr wrap="square" rtlCol="0">
            <a:spAutoFit/>
          </a:bodyPr>
          <a:lstStyle/>
          <a:p>
            <a:r>
              <a:rPr lang="en-US" b="1" dirty="0"/>
              <a:t>Name</a:t>
            </a:r>
          </a:p>
        </p:txBody>
      </p:sp>
      <p:sp>
        <p:nvSpPr>
          <p:cNvPr id="11" name="TextBox 10"/>
          <p:cNvSpPr txBox="1"/>
          <p:nvPr/>
        </p:nvSpPr>
        <p:spPr>
          <a:xfrm>
            <a:off x="1649104" y="2901386"/>
            <a:ext cx="2186295" cy="646331"/>
          </a:xfrm>
          <a:prstGeom prst="rect">
            <a:avLst/>
          </a:prstGeom>
          <a:noFill/>
        </p:spPr>
        <p:txBody>
          <a:bodyPr wrap="square" rtlCol="0">
            <a:spAutoFit/>
          </a:bodyPr>
          <a:lstStyle/>
          <a:p>
            <a:r>
              <a:rPr lang="en-US" b="1" u="sng" dirty="0"/>
              <a:t>Attributes</a:t>
            </a:r>
          </a:p>
          <a:p>
            <a:endParaRPr lang="en-US" b="1" dirty="0"/>
          </a:p>
        </p:txBody>
      </p:sp>
      <p:sp>
        <p:nvSpPr>
          <p:cNvPr id="12" name="TextBox 11"/>
          <p:cNvSpPr txBox="1"/>
          <p:nvPr/>
        </p:nvSpPr>
        <p:spPr>
          <a:xfrm>
            <a:off x="1649105" y="5041978"/>
            <a:ext cx="1817622" cy="369332"/>
          </a:xfrm>
          <a:prstGeom prst="rect">
            <a:avLst/>
          </a:prstGeom>
          <a:noFill/>
        </p:spPr>
        <p:txBody>
          <a:bodyPr wrap="square" rtlCol="0">
            <a:spAutoFit/>
          </a:bodyPr>
          <a:lstStyle/>
          <a:p>
            <a:r>
              <a:rPr lang="en-US" b="1" dirty="0"/>
              <a:t>Address</a:t>
            </a:r>
          </a:p>
        </p:txBody>
      </p:sp>
      <p:sp>
        <p:nvSpPr>
          <p:cNvPr id="13" name="TextBox 12"/>
          <p:cNvSpPr txBox="1"/>
          <p:nvPr/>
        </p:nvSpPr>
        <p:spPr>
          <a:xfrm>
            <a:off x="1649105" y="4314580"/>
            <a:ext cx="1817622" cy="369332"/>
          </a:xfrm>
          <a:prstGeom prst="rect">
            <a:avLst/>
          </a:prstGeom>
          <a:noFill/>
        </p:spPr>
        <p:txBody>
          <a:bodyPr wrap="square" rtlCol="0">
            <a:spAutoFit/>
          </a:bodyPr>
          <a:lstStyle/>
          <a:p>
            <a:r>
              <a:rPr lang="en-US" b="1" dirty="0" err="1"/>
              <a:t>RollNo</a:t>
            </a:r>
            <a:endParaRPr lang="en-US" b="1" dirty="0"/>
          </a:p>
        </p:txBody>
      </p:sp>
      <p:cxnSp>
        <p:nvCxnSpPr>
          <p:cNvPr id="15" name="Straight Arrow Connector 14"/>
          <p:cNvCxnSpPr/>
          <p:nvPr/>
        </p:nvCxnSpPr>
        <p:spPr>
          <a:xfrm flipH="1">
            <a:off x="3175000" y="4001833"/>
            <a:ext cx="2603500" cy="139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3175000" y="4483100"/>
            <a:ext cx="2603500" cy="300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610611" y="5141752"/>
            <a:ext cx="3115195" cy="84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2895600" y="3283608"/>
            <a:ext cx="34645" cy="36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1154954" y="2239617"/>
            <a:ext cx="8825659" cy="3780183"/>
          </a:xfrm>
        </p:spPr>
        <p:txBody>
          <a:bodyPr/>
          <a:lstStyle/>
          <a:p>
            <a:r>
              <a:rPr lang="en-US" b="1" dirty="0">
                <a:solidFill>
                  <a:schemeClr val="tx1"/>
                </a:solidFill>
              </a:rPr>
              <a:t>Attributes</a:t>
            </a:r>
            <a:r>
              <a:rPr lang="en-US" dirty="0">
                <a:solidFill>
                  <a:schemeClr val="tx1"/>
                </a:solidFill>
              </a:rPr>
              <a:t> are represented as </a:t>
            </a:r>
            <a:r>
              <a:rPr lang="en-US" b="1" dirty="0">
                <a:solidFill>
                  <a:schemeClr val="tx1"/>
                </a:solidFill>
              </a:rPr>
              <a:t>variables</a:t>
            </a:r>
            <a:r>
              <a:rPr lang="en-US" dirty="0">
                <a:solidFill>
                  <a:schemeClr val="tx1"/>
                </a:solidFill>
              </a:rPr>
              <a:t> in a class declaration. </a:t>
            </a:r>
          </a:p>
        </p:txBody>
      </p:sp>
      <p:pic>
        <p:nvPicPr>
          <p:cNvPr id="1028" name="Picture 4" descr="Image result for Student cla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500" y="3647491"/>
            <a:ext cx="3806934" cy="194926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6731876" y="2648000"/>
            <a:ext cx="1817622" cy="369332"/>
          </a:xfrm>
          <a:prstGeom prst="rect">
            <a:avLst/>
          </a:prstGeom>
          <a:noFill/>
        </p:spPr>
        <p:txBody>
          <a:bodyPr wrap="square" rtlCol="0">
            <a:spAutoFit/>
          </a:bodyPr>
          <a:lstStyle/>
          <a:p>
            <a:r>
              <a:rPr lang="en-US" b="1" dirty="0"/>
              <a:t>Students</a:t>
            </a:r>
          </a:p>
        </p:txBody>
      </p:sp>
      <p:cxnSp>
        <p:nvCxnSpPr>
          <p:cNvPr id="6" name="Straight Arrow Connector 5"/>
          <p:cNvCxnSpPr/>
          <p:nvPr/>
        </p:nvCxnSpPr>
        <p:spPr>
          <a:xfrm>
            <a:off x="5725806" y="3313477"/>
            <a:ext cx="1006071" cy="234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883540" y="3207879"/>
            <a:ext cx="1311506" cy="225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228841" y="3162998"/>
            <a:ext cx="1913737" cy="285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974729" y="3005688"/>
            <a:ext cx="1817622" cy="369332"/>
          </a:xfrm>
          <a:prstGeom prst="rect">
            <a:avLst/>
          </a:prstGeom>
          <a:noFill/>
        </p:spPr>
        <p:txBody>
          <a:bodyPr wrap="square" rtlCol="0">
            <a:spAutoFit/>
          </a:bodyPr>
          <a:lstStyle/>
          <a:p>
            <a:r>
              <a:rPr lang="en-US" b="1" dirty="0"/>
              <a:t>Object</a:t>
            </a:r>
          </a:p>
        </p:txBody>
      </p:sp>
    </p:spTree>
    <p:extLst>
      <p:ext uri="{BB962C8B-B14F-4D97-AF65-F5344CB8AC3E}">
        <p14:creationId xmlns:p14="http://schemas.microsoft.com/office/powerpoint/2010/main" val="2371338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Introduction to Object-Oriented Programming</a:t>
            </a:r>
          </a:p>
        </p:txBody>
      </p:sp>
      <p:sp>
        <p:nvSpPr>
          <p:cNvPr id="8" name="TextBox 7"/>
          <p:cNvSpPr txBox="1"/>
          <p:nvPr/>
        </p:nvSpPr>
        <p:spPr>
          <a:xfrm>
            <a:off x="2266188" y="3292856"/>
            <a:ext cx="2319064" cy="646331"/>
          </a:xfrm>
          <a:prstGeom prst="rect">
            <a:avLst/>
          </a:prstGeom>
          <a:noFill/>
        </p:spPr>
        <p:txBody>
          <a:bodyPr wrap="square" rtlCol="0">
            <a:spAutoFit/>
          </a:bodyPr>
          <a:lstStyle/>
          <a:p>
            <a:r>
              <a:rPr lang="en-US" b="1" dirty="0"/>
              <a:t>Name=“</a:t>
            </a:r>
            <a:r>
              <a:rPr lang="en-US" b="1" dirty="0" err="1"/>
              <a:t>anyName</a:t>
            </a:r>
            <a:r>
              <a:rPr lang="en-US" b="1" dirty="0"/>
              <a:t>”</a:t>
            </a:r>
          </a:p>
        </p:txBody>
      </p:sp>
      <p:sp>
        <p:nvSpPr>
          <p:cNvPr id="11" name="TextBox 10"/>
          <p:cNvSpPr txBox="1"/>
          <p:nvPr/>
        </p:nvSpPr>
        <p:spPr>
          <a:xfrm>
            <a:off x="1533365" y="2286701"/>
            <a:ext cx="3156137" cy="646331"/>
          </a:xfrm>
          <a:prstGeom prst="rect">
            <a:avLst/>
          </a:prstGeom>
          <a:noFill/>
        </p:spPr>
        <p:txBody>
          <a:bodyPr wrap="square" rtlCol="0">
            <a:spAutoFit/>
          </a:bodyPr>
          <a:lstStyle/>
          <a:p>
            <a:r>
              <a:rPr lang="en-US" b="1" u="sng" dirty="0"/>
              <a:t>Attributes with values</a:t>
            </a:r>
          </a:p>
          <a:p>
            <a:endParaRPr lang="en-US" b="1" dirty="0"/>
          </a:p>
        </p:txBody>
      </p:sp>
      <p:sp>
        <p:nvSpPr>
          <p:cNvPr id="12" name="TextBox 11"/>
          <p:cNvSpPr txBox="1"/>
          <p:nvPr/>
        </p:nvSpPr>
        <p:spPr>
          <a:xfrm>
            <a:off x="2027143" y="5365732"/>
            <a:ext cx="1817622" cy="369332"/>
          </a:xfrm>
          <a:prstGeom prst="rect">
            <a:avLst/>
          </a:prstGeom>
          <a:noFill/>
        </p:spPr>
        <p:txBody>
          <a:bodyPr wrap="square" rtlCol="0">
            <a:spAutoFit/>
          </a:bodyPr>
          <a:lstStyle/>
          <a:p>
            <a:r>
              <a:rPr lang="en-US" b="1" dirty="0"/>
              <a:t>Address=xyz</a:t>
            </a:r>
          </a:p>
        </p:txBody>
      </p:sp>
      <p:sp>
        <p:nvSpPr>
          <p:cNvPr id="13" name="TextBox 12"/>
          <p:cNvSpPr txBox="1"/>
          <p:nvPr/>
        </p:nvSpPr>
        <p:spPr>
          <a:xfrm>
            <a:off x="2266189" y="4376200"/>
            <a:ext cx="1817622" cy="369332"/>
          </a:xfrm>
          <a:prstGeom prst="rect">
            <a:avLst/>
          </a:prstGeom>
          <a:noFill/>
        </p:spPr>
        <p:txBody>
          <a:bodyPr wrap="square" rtlCol="0">
            <a:spAutoFit/>
          </a:bodyPr>
          <a:lstStyle/>
          <a:p>
            <a:r>
              <a:rPr lang="en-US" b="1" dirty="0" err="1"/>
              <a:t>RollNo</a:t>
            </a:r>
            <a:r>
              <a:rPr lang="en-US" b="1" dirty="0"/>
              <a:t>=19Sw</a:t>
            </a:r>
          </a:p>
        </p:txBody>
      </p:sp>
      <p:cxnSp>
        <p:nvCxnSpPr>
          <p:cNvPr id="15" name="Straight Arrow Connector 14"/>
          <p:cNvCxnSpPr/>
          <p:nvPr/>
        </p:nvCxnSpPr>
        <p:spPr>
          <a:xfrm flipH="1" flipV="1">
            <a:off x="4426226" y="3475764"/>
            <a:ext cx="2208352" cy="73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4083811" y="4537264"/>
            <a:ext cx="2550768" cy="138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3776837" y="5507952"/>
            <a:ext cx="3115195" cy="84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2438400" y="2689334"/>
            <a:ext cx="34645" cy="36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4" descr="Image result for Student clas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79017" y="3475764"/>
            <a:ext cx="3783423" cy="203218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7763099" y="2320002"/>
            <a:ext cx="1817622" cy="369332"/>
          </a:xfrm>
          <a:prstGeom prst="rect">
            <a:avLst/>
          </a:prstGeom>
          <a:noFill/>
        </p:spPr>
        <p:txBody>
          <a:bodyPr wrap="square" rtlCol="0">
            <a:spAutoFit/>
          </a:bodyPr>
          <a:lstStyle/>
          <a:p>
            <a:r>
              <a:rPr lang="en-US" b="1" dirty="0"/>
              <a:t>Students</a:t>
            </a:r>
          </a:p>
        </p:txBody>
      </p:sp>
      <p:sp>
        <p:nvSpPr>
          <p:cNvPr id="19" name="TextBox 18"/>
          <p:cNvSpPr txBox="1"/>
          <p:nvPr/>
        </p:nvSpPr>
        <p:spPr>
          <a:xfrm>
            <a:off x="5945477" y="2660017"/>
            <a:ext cx="1817622" cy="369332"/>
          </a:xfrm>
          <a:prstGeom prst="rect">
            <a:avLst/>
          </a:prstGeom>
          <a:noFill/>
        </p:spPr>
        <p:txBody>
          <a:bodyPr wrap="square" rtlCol="0">
            <a:spAutoFit/>
          </a:bodyPr>
          <a:lstStyle/>
          <a:p>
            <a:r>
              <a:rPr lang="en-US" b="1" dirty="0"/>
              <a:t>Object</a:t>
            </a:r>
          </a:p>
        </p:txBody>
      </p:sp>
      <p:cxnSp>
        <p:nvCxnSpPr>
          <p:cNvPr id="9" name="Straight Arrow Connector 8"/>
          <p:cNvCxnSpPr>
            <a:stCxn id="19" idx="2"/>
          </p:cNvCxnSpPr>
          <p:nvPr/>
        </p:nvCxnSpPr>
        <p:spPr>
          <a:xfrm>
            <a:off x="6854288" y="3029349"/>
            <a:ext cx="744691" cy="263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9" idx="2"/>
          </p:cNvCxnSpPr>
          <p:nvPr/>
        </p:nvCxnSpPr>
        <p:spPr>
          <a:xfrm>
            <a:off x="6854288" y="3029349"/>
            <a:ext cx="1445276" cy="263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892032" y="2871275"/>
            <a:ext cx="2688689" cy="421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822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Introduction to Object-Oriented Programming</a:t>
            </a:r>
          </a:p>
        </p:txBody>
      </p:sp>
      <p:sp>
        <p:nvSpPr>
          <p:cNvPr id="6" name="TextBox 5"/>
          <p:cNvSpPr txBox="1"/>
          <p:nvPr/>
        </p:nvSpPr>
        <p:spPr>
          <a:xfrm>
            <a:off x="6743700" y="2490360"/>
            <a:ext cx="1817622" cy="369332"/>
          </a:xfrm>
          <a:prstGeom prst="rect">
            <a:avLst/>
          </a:prstGeom>
          <a:noFill/>
        </p:spPr>
        <p:txBody>
          <a:bodyPr wrap="square" rtlCol="0">
            <a:spAutoFit/>
          </a:bodyPr>
          <a:lstStyle/>
          <a:p>
            <a:r>
              <a:rPr lang="en-US" b="1" dirty="0"/>
              <a:t>car  object</a:t>
            </a:r>
          </a:p>
        </p:txBody>
      </p:sp>
      <p:sp>
        <p:nvSpPr>
          <p:cNvPr id="8" name="TextBox 7"/>
          <p:cNvSpPr txBox="1"/>
          <p:nvPr/>
        </p:nvSpPr>
        <p:spPr>
          <a:xfrm>
            <a:off x="692910" y="3187084"/>
            <a:ext cx="1817622" cy="369332"/>
          </a:xfrm>
          <a:prstGeom prst="rect">
            <a:avLst/>
          </a:prstGeom>
          <a:noFill/>
        </p:spPr>
        <p:txBody>
          <a:bodyPr wrap="square" rtlCol="0">
            <a:spAutoFit/>
          </a:bodyPr>
          <a:lstStyle/>
          <a:p>
            <a:r>
              <a:rPr lang="en-US" b="1" dirty="0"/>
              <a:t>Name=Alto</a:t>
            </a:r>
          </a:p>
        </p:txBody>
      </p:sp>
      <p:sp>
        <p:nvSpPr>
          <p:cNvPr id="10" name="TextBox 9"/>
          <p:cNvSpPr txBox="1"/>
          <p:nvPr/>
        </p:nvSpPr>
        <p:spPr>
          <a:xfrm>
            <a:off x="692910" y="5570219"/>
            <a:ext cx="1817622" cy="369332"/>
          </a:xfrm>
          <a:prstGeom prst="rect">
            <a:avLst/>
          </a:prstGeom>
          <a:noFill/>
        </p:spPr>
        <p:txBody>
          <a:bodyPr wrap="square" rtlCol="0">
            <a:spAutoFit/>
          </a:bodyPr>
          <a:lstStyle/>
          <a:p>
            <a:r>
              <a:rPr lang="en-US" b="1" dirty="0"/>
              <a:t>Color=white</a:t>
            </a:r>
          </a:p>
        </p:txBody>
      </p:sp>
      <p:sp>
        <p:nvSpPr>
          <p:cNvPr id="11" name="TextBox 10"/>
          <p:cNvSpPr txBox="1"/>
          <p:nvPr/>
        </p:nvSpPr>
        <p:spPr>
          <a:xfrm>
            <a:off x="692910" y="2242526"/>
            <a:ext cx="2685290" cy="369332"/>
          </a:xfrm>
          <a:prstGeom prst="rect">
            <a:avLst/>
          </a:prstGeom>
          <a:noFill/>
        </p:spPr>
        <p:txBody>
          <a:bodyPr wrap="square" rtlCol="0">
            <a:spAutoFit/>
          </a:bodyPr>
          <a:lstStyle/>
          <a:p>
            <a:r>
              <a:rPr lang="en-US" b="1" u="sng" dirty="0"/>
              <a:t>Attributes with values</a:t>
            </a:r>
          </a:p>
        </p:txBody>
      </p:sp>
      <p:sp>
        <p:nvSpPr>
          <p:cNvPr id="12" name="TextBox 11"/>
          <p:cNvSpPr txBox="1"/>
          <p:nvPr/>
        </p:nvSpPr>
        <p:spPr>
          <a:xfrm>
            <a:off x="692910" y="4828899"/>
            <a:ext cx="1817622" cy="369332"/>
          </a:xfrm>
          <a:prstGeom prst="rect">
            <a:avLst/>
          </a:prstGeom>
          <a:noFill/>
        </p:spPr>
        <p:txBody>
          <a:bodyPr wrap="square" rtlCol="0">
            <a:spAutoFit/>
          </a:bodyPr>
          <a:lstStyle/>
          <a:p>
            <a:r>
              <a:rPr lang="en-US" b="1" dirty="0"/>
              <a:t>Price=</a:t>
            </a:r>
          </a:p>
        </p:txBody>
      </p:sp>
      <p:sp>
        <p:nvSpPr>
          <p:cNvPr id="13" name="TextBox 12"/>
          <p:cNvSpPr txBox="1"/>
          <p:nvPr/>
        </p:nvSpPr>
        <p:spPr>
          <a:xfrm>
            <a:off x="692910" y="4071683"/>
            <a:ext cx="1817622" cy="369332"/>
          </a:xfrm>
          <a:prstGeom prst="rect">
            <a:avLst/>
          </a:prstGeom>
          <a:noFill/>
        </p:spPr>
        <p:txBody>
          <a:bodyPr wrap="square" rtlCol="0">
            <a:spAutoFit/>
          </a:bodyPr>
          <a:lstStyle/>
          <a:p>
            <a:r>
              <a:rPr lang="en-US" b="1" dirty="0"/>
              <a:t>Model=2017</a:t>
            </a:r>
          </a:p>
        </p:txBody>
      </p:sp>
      <p:cxnSp>
        <p:nvCxnSpPr>
          <p:cNvPr id="15" name="Straight Arrow Connector 14"/>
          <p:cNvCxnSpPr/>
          <p:nvPr/>
        </p:nvCxnSpPr>
        <p:spPr>
          <a:xfrm flipH="1" flipV="1">
            <a:off x="2702879" y="3556016"/>
            <a:ext cx="2822769" cy="327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3" idx="3"/>
          </p:cNvCxnSpPr>
          <p:nvPr/>
        </p:nvCxnSpPr>
        <p:spPr>
          <a:xfrm flipH="1" flipV="1">
            <a:off x="2510532" y="4256349"/>
            <a:ext cx="3267968" cy="527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2035555" y="5013565"/>
            <a:ext cx="3690252" cy="128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0" idx="3"/>
          </p:cNvCxnSpPr>
          <p:nvPr/>
        </p:nvCxnSpPr>
        <p:spPr>
          <a:xfrm flipH="1">
            <a:off x="2510532" y="5712439"/>
            <a:ext cx="3115196" cy="42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1714500" y="2671817"/>
            <a:ext cx="34645" cy="36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5727" y="3402002"/>
            <a:ext cx="4167494" cy="2763367"/>
          </a:xfrm>
        </p:spPr>
      </p:pic>
    </p:spTree>
    <p:extLst>
      <p:ext uri="{BB962C8B-B14F-4D97-AF65-F5344CB8AC3E}">
        <p14:creationId xmlns:p14="http://schemas.microsoft.com/office/powerpoint/2010/main" val="454156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Introduction to Object-Oriented Programming</a:t>
            </a:r>
          </a:p>
        </p:txBody>
      </p:sp>
      <p:sp>
        <p:nvSpPr>
          <p:cNvPr id="6" name="TextBox 5"/>
          <p:cNvSpPr txBox="1"/>
          <p:nvPr/>
        </p:nvSpPr>
        <p:spPr>
          <a:xfrm>
            <a:off x="6743700" y="2490360"/>
            <a:ext cx="1817622" cy="369332"/>
          </a:xfrm>
          <a:prstGeom prst="rect">
            <a:avLst/>
          </a:prstGeom>
          <a:noFill/>
        </p:spPr>
        <p:txBody>
          <a:bodyPr wrap="square" rtlCol="0">
            <a:spAutoFit/>
          </a:bodyPr>
          <a:lstStyle/>
          <a:p>
            <a:r>
              <a:rPr lang="en-US" b="1" dirty="0"/>
              <a:t>car  object</a:t>
            </a:r>
          </a:p>
        </p:txBody>
      </p:sp>
      <p:sp>
        <p:nvSpPr>
          <p:cNvPr id="8" name="TextBox 7"/>
          <p:cNvSpPr txBox="1"/>
          <p:nvPr/>
        </p:nvSpPr>
        <p:spPr>
          <a:xfrm>
            <a:off x="907289" y="2616458"/>
            <a:ext cx="1817622" cy="369332"/>
          </a:xfrm>
          <a:prstGeom prst="rect">
            <a:avLst/>
          </a:prstGeom>
          <a:noFill/>
        </p:spPr>
        <p:txBody>
          <a:bodyPr wrap="square" rtlCol="0">
            <a:spAutoFit/>
          </a:bodyPr>
          <a:lstStyle/>
          <a:p>
            <a:r>
              <a:rPr lang="en-US" b="1" dirty="0"/>
              <a:t>Name</a:t>
            </a:r>
          </a:p>
        </p:txBody>
      </p:sp>
      <p:sp>
        <p:nvSpPr>
          <p:cNvPr id="10" name="TextBox 9"/>
          <p:cNvSpPr txBox="1"/>
          <p:nvPr/>
        </p:nvSpPr>
        <p:spPr>
          <a:xfrm>
            <a:off x="907289" y="3824772"/>
            <a:ext cx="1817622" cy="369332"/>
          </a:xfrm>
          <a:prstGeom prst="rect">
            <a:avLst/>
          </a:prstGeom>
          <a:noFill/>
        </p:spPr>
        <p:txBody>
          <a:bodyPr wrap="square" rtlCol="0">
            <a:spAutoFit/>
          </a:bodyPr>
          <a:lstStyle/>
          <a:p>
            <a:r>
              <a:rPr lang="en-US" b="1" dirty="0"/>
              <a:t>Color</a:t>
            </a:r>
          </a:p>
        </p:txBody>
      </p:sp>
      <p:sp>
        <p:nvSpPr>
          <p:cNvPr id="11" name="TextBox 10"/>
          <p:cNvSpPr txBox="1"/>
          <p:nvPr/>
        </p:nvSpPr>
        <p:spPr>
          <a:xfrm>
            <a:off x="620032" y="2224356"/>
            <a:ext cx="3101068" cy="369332"/>
          </a:xfrm>
          <a:prstGeom prst="rect">
            <a:avLst/>
          </a:prstGeom>
          <a:noFill/>
        </p:spPr>
        <p:txBody>
          <a:bodyPr wrap="square" rtlCol="0">
            <a:spAutoFit/>
          </a:bodyPr>
          <a:lstStyle/>
          <a:p>
            <a:r>
              <a:rPr lang="en-US" b="1" u="sng" dirty="0"/>
              <a:t>Attributes</a:t>
            </a:r>
            <a:endParaRPr lang="en-US" b="1" dirty="0"/>
          </a:p>
        </p:txBody>
      </p:sp>
      <p:sp>
        <p:nvSpPr>
          <p:cNvPr id="12" name="TextBox 11"/>
          <p:cNvSpPr txBox="1"/>
          <p:nvPr/>
        </p:nvSpPr>
        <p:spPr>
          <a:xfrm>
            <a:off x="907289" y="3455440"/>
            <a:ext cx="1817622" cy="369332"/>
          </a:xfrm>
          <a:prstGeom prst="rect">
            <a:avLst/>
          </a:prstGeom>
          <a:noFill/>
        </p:spPr>
        <p:txBody>
          <a:bodyPr wrap="square" rtlCol="0">
            <a:spAutoFit/>
          </a:bodyPr>
          <a:lstStyle/>
          <a:p>
            <a:r>
              <a:rPr lang="en-US" b="1" dirty="0"/>
              <a:t>Price</a:t>
            </a:r>
          </a:p>
        </p:txBody>
      </p:sp>
      <p:sp>
        <p:nvSpPr>
          <p:cNvPr id="13" name="TextBox 12"/>
          <p:cNvSpPr txBox="1"/>
          <p:nvPr/>
        </p:nvSpPr>
        <p:spPr>
          <a:xfrm>
            <a:off x="907289" y="3008560"/>
            <a:ext cx="1817622" cy="369332"/>
          </a:xfrm>
          <a:prstGeom prst="rect">
            <a:avLst/>
          </a:prstGeom>
          <a:noFill/>
        </p:spPr>
        <p:txBody>
          <a:bodyPr wrap="square" rtlCol="0">
            <a:spAutoFit/>
          </a:bodyPr>
          <a:lstStyle/>
          <a:p>
            <a:r>
              <a:rPr lang="en-US" b="1" dirty="0"/>
              <a:t>Model</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1900" y="3402002"/>
            <a:ext cx="4751321" cy="2763367"/>
          </a:xfrm>
        </p:spPr>
      </p:pic>
      <p:sp>
        <p:nvSpPr>
          <p:cNvPr id="16" name="TextBox 15"/>
          <p:cNvSpPr txBox="1"/>
          <p:nvPr/>
        </p:nvSpPr>
        <p:spPr>
          <a:xfrm>
            <a:off x="620032" y="4453627"/>
            <a:ext cx="3101068" cy="369332"/>
          </a:xfrm>
          <a:prstGeom prst="rect">
            <a:avLst/>
          </a:prstGeom>
          <a:noFill/>
        </p:spPr>
        <p:txBody>
          <a:bodyPr wrap="square" rtlCol="0">
            <a:spAutoFit/>
          </a:bodyPr>
          <a:lstStyle/>
          <a:p>
            <a:r>
              <a:rPr lang="en-US" b="1" u="sng" dirty="0"/>
              <a:t>Behavior</a:t>
            </a:r>
          </a:p>
        </p:txBody>
      </p:sp>
      <p:sp>
        <p:nvSpPr>
          <p:cNvPr id="17" name="TextBox 16"/>
          <p:cNvSpPr txBox="1"/>
          <p:nvPr/>
        </p:nvSpPr>
        <p:spPr>
          <a:xfrm>
            <a:off x="620031" y="5000240"/>
            <a:ext cx="2104879" cy="369332"/>
          </a:xfrm>
          <a:prstGeom prst="rect">
            <a:avLst/>
          </a:prstGeom>
          <a:noFill/>
        </p:spPr>
        <p:txBody>
          <a:bodyPr wrap="square" rtlCol="0">
            <a:spAutoFit/>
          </a:bodyPr>
          <a:lstStyle/>
          <a:p>
            <a:r>
              <a:rPr lang="en-US" b="1" dirty="0"/>
              <a:t>Change gear()</a:t>
            </a:r>
          </a:p>
        </p:txBody>
      </p:sp>
      <p:sp>
        <p:nvSpPr>
          <p:cNvPr id="19" name="TextBox 18"/>
          <p:cNvSpPr txBox="1"/>
          <p:nvPr/>
        </p:nvSpPr>
        <p:spPr>
          <a:xfrm>
            <a:off x="620032" y="5451814"/>
            <a:ext cx="2104878" cy="369332"/>
          </a:xfrm>
          <a:prstGeom prst="rect">
            <a:avLst/>
          </a:prstGeom>
          <a:noFill/>
        </p:spPr>
        <p:txBody>
          <a:bodyPr wrap="square" rtlCol="0">
            <a:spAutoFit/>
          </a:bodyPr>
          <a:lstStyle/>
          <a:p>
            <a:r>
              <a:rPr lang="en-US" b="1" dirty="0"/>
              <a:t>Apply breaks()</a:t>
            </a:r>
          </a:p>
        </p:txBody>
      </p:sp>
      <p:sp>
        <p:nvSpPr>
          <p:cNvPr id="21" name="TextBox 20"/>
          <p:cNvSpPr txBox="1"/>
          <p:nvPr/>
        </p:nvSpPr>
        <p:spPr>
          <a:xfrm>
            <a:off x="620032" y="5836841"/>
            <a:ext cx="1970768" cy="369332"/>
          </a:xfrm>
          <a:prstGeom prst="rect">
            <a:avLst/>
          </a:prstGeom>
          <a:noFill/>
        </p:spPr>
        <p:txBody>
          <a:bodyPr wrap="square" rtlCol="0">
            <a:spAutoFit/>
          </a:bodyPr>
          <a:lstStyle/>
          <a:p>
            <a:r>
              <a:rPr lang="en-US" b="1" dirty="0"/>
              <a:t>Accelerate()</a:t>
            </a:r>
          </a:p>
        </p:txBody>
      </p:sp>
    </p:spTree>
    <p:extLst>
      <p:ext uri="{BB962C8B-B14F-4D97-AF65-F5344CB8AC3E}">
        <p14:creationId xmlns:p14="http://schemas.microsoft.com/office/powerpoint/2010/main" val="2392573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Introduction to Object-Oriented Programming</a:t>
            </a:r>
          </a:p>
        </p:txBody>
      </p:sp>
      <p:sp>
        <p:nvSpPr>
          <p:cNvPr id="8" name="TextBox 7"/>
          <p:cNvSpPr txBox="1"/>
          <p:nvPr/>
        </p:nvSpPr>
        <p:spPr>
          <a:xfrm>
            <a:off x="673707" y="2749876"/>
            <a:ext cx="1817622" cy="369332"/>
          </a:xfrm>
          <a:prstGeom prst="rect">
            <a:avLst/>
          </a:prstGeom>
          <a:noFill/>
        </p:spPr>
        <p:txBody>
          <a:bodyPr wrap="square" rtlCol="0">
            <a:spAutoFit/>
          </a:bodyPr>
          <a:lstStyle/>
          <a:p>
            <a:r>
              <a:rPr lang="en-US" b="1" dirty="0"/>
              <a:t>Name</a:t>
            </a:r>
          </a:p>
        </p:txBody>
      </p:sp>
      <p:sp>
        <p:nvSpPr>
          <p:cNvPr id="11" name="TextBox 10"/>
          <p:cNvSpPr txBox="1"/>
          <p:nvPr/>
        </p:nvSpPr>
        <p:spPr>
          <a:xfrm>
            <a:off x="591529" y="2272276"/>
            <a:ext cx="3156137" cy="369332"/>
          </a:xfrm>
          <a:prstGeom prst="rect">
            <a:avLst/>
          </a:prstGeom>
          <a:noFill/>
        </p:spPr>
        <p:txBody>
          <a:bodyPr wrap="square" rtlCol="0">
            <a:spAutoFit/>
          </a:bodyPr>
          <a:lstStyle/>
          <a:p>
            <a:r>
              <a:rPr lang="en-US" b="1" u="sng" dirty="0"/>
              <a:t>Attributes</a:t>
            </a:r>
            <a:endParaRPr lang="en-US" b="1" dirty="0"/>
          </a:p>
        </p:txBody>
      </p:sp>
      <p:sp>
        <p:nvSpPr>
          <p:cNvPr id="12" name="TextBox 11"/>
          <p:cNvSpPr txBox="1"/>
          <p:nvPr/>
        </p:nvSpPr>
        <p:spPr>
          <a:xfrm>
            <a:off x="757504" y="3698503"/>
            <a:ext cx="1817622" cy="369332"/>
          </a:xfrm>
          <a:prstGeom prst="rect">
            <a:avLst/>
          </a:prstGeom>
          <a:noFill/>
        </p:spPr>
        <p:txBody>
          <a:bodyPr wrap="square" rtlCol="0">
            <a:spAutoFit/>
          </a:bodyPr>
          <a:lstStyle/>
          <a:p>
            <a:r>
              <a:rPr lang="en-US" b="1" dirty="0"/>
              <a:t>Address</a:t>
            </a:r>
          </a:p>
        </p:txBody>
      </p:sp>
      <p:sp>
        <p:nvSpPr>
          <p:cNvPr id="13" name="TextBox 12"/>
          <p:cNvSpPr txBox="1"/>
          <p:nvPr/>
        </p:nvSpPr>
        <p:spPr>
          <a:xfrm>
            <a:off x="756758" y="3233252"/>
            <a:ext cx="1817622" cy="369332"/>
          </a:xfrm>
          <a:prstGeom prst="rect">
            <a:avLst/>
          </a:prstGeom>
          <a:noFill/>
        </p:spPr>
        <p:txBody>
          <a:bodyPr wrap="square" rtlCol="0">
            <a:spAutoFit/>
          </a:bodyPr>
          <a:lstStyle/>
          <a:p>
            <a:r>
              <a:rPr lang="en-US" b="1" dirty="0" err="1"/>
              <a:t>RollNo</a:t>
            </a:r>
            <a:endParaRPr lang="en-US" b="1" dirty="0"/>
          </a:p>
        </p:txBody>
      </p:sp>
      <p:sp>
        <p:nvSpPr>
          <p:cNvPr id="14" name="TextBox 13"/>
          <p:cNvSpPr txBox="1"/>
          <p:nvPr/>
        </p:nvSpPr>
        <p:spPr>
          <a:xfrm>
            <a:off x="610953" y="4391986"/>
            <a:ext cx="1433747" cy="369332"/>
          </a:xfrm>
          <a:prstGeom prst="rect">
            <a:avLst/>
          </a:prstGeom>
          <a:noFill/>
        </p:spPr>
        <p:txBody>
          <a:bodyPr wrap="square" rtlCol="0">
            <a:spAutoFit/>
          </a:bodyPr>
          <a:lstStyle/>
          <a:p>
            <a:r>
              <a:rPr lang="en-US" b="1" u="sng" dirty="0"/>
              <a:t>Behavior</a:t>
            </a:r>
            <a:endParaRPr lang="en-US" b="1" dirty="0"/>
          </a:p>
        </p:txBody>
      </p:sp>
      <p:sp>
        <p:nvSpPr>
          <p:cNvPr id="16" name="TextBox 15"/>
          <p:cNvSpPr txBox="1"/>
          <p:nvPr/>
        </p:nvSpPr>
        <p:spPr>
          <a:xfrm>
            <a:off x="610953" y="4900803"/>
            <a:ext cx="1817622" cy="369332"/>
          </a:xfrm>
          <a:prstGeom prst="rect">
            <a:avLst/>
          </a:prstGeom>
          <a:noFill/>
        </p:spPr>
        <p:txBody>
          <a:bodyPr wrap="square" rtlCol="0">
            <a:spAutoFit/>
          </a:bodyPr>
          <a:lstStyle/>
          <a:p>
            <a:r>
              <a:rPr lang="en-US" b="1" dirty="0" err="1"/>
              <a:t>setName</a:t>
            </a:r>
            <a:r>
              <a:rPr lang="en-US" b="1" dirty="0"/>
              <a:t>()</a:t>
            </a:r>
          </a:p>
        </p:txBody>
      </p:sp>
      <p:sp>
        <p:nvSpPr>
          <p:cNvPr id="17" name="TextBox 16"/>
          <p:cNvSpPr txBox="1"/>
          <p:nvPr/>
        </p:nvSpPr>
        <p:spPr>
          <a:xfrm>
            <a:off x="591529" y="5338436"/>
            <a:ext cx="1817622" cy="369332"/>
          </a:xfrm>
          <a:prstGeom prst="rect">
            <a:avLst/>
          </a:prstGeom>
          <a:noFill/>
        </p:spPr>
        <p:txBody>
          <a:bodyPr wrap="square" rtlCol="0">
            <a:spAutoFit/>
          </a:bodyPr>
          <a:lstStyle/>
          <a:p>
            <a:r>
              <a:rPr lang="en-US" b="1" dirty="0" err="1"/>
              <a:t>changedept</a:t>
            </a:r>
            <a:r>
              <a:rPr lang="en-US" b="1" dirty="0"/>
              <a:t>();</a:t>
            </a:r>
          </a:p>
        </p:txBody>
      </p:sp>
      <p:sp>
        <p:nvSpPr>
          <p:cNvPr id="3" name="Content Placeholder 2"/>
          <p:cNvSpPr>
            <a:spLocks noGrp="1"/>
          </p:cNvSpPr>
          <p:nvPr>
            <p:ph idx="1"/>
          </p:nvPr>
        </p:nvSpPr>
        <p:spPr>
          <a:xfrm>
            <a:off x="3039034" y="2603500"/>
            <a:ext cx="7449671" cy="3416300"/>
          </a:xfrm>
        </p:spPr>
        <p:txBody>
          <a:bodyPr/>
          <a:lstStyle/>
          <a:p>
            <a:r>
              <a:rPr lang="en-US" sz="2800" b="1" dirty="0">
                <a:solidFill>
                  <a:schemeClr val="tx1"/>
                </a:solidFill>
              </a:rPr>
              <a:t>Behavior is equivalent to a method in a program</a:t>
            </a:r>
            <a:endParaRPr lang="en-US" sz="2800" dirty="0">
              <a:solidFill>
                <a:schemeClr val="tx1"/>
              </a:solidFill>
            </a:endParaRPr>
          </a:p>
          <a:p>
            <a:endParaRPr lang="en-US" dirty="0"/>
          </a:p>
        </p:txBody>
      </p:sp>
      <p:pic>
        <p:nvPicPr>
          <p:cNvPr id="15" name="Picture 4" descr="Image result for Student cla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2234" y="3638091"/>
            <a:ext cx="4430110" cy="2673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954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189196" cy="706964"/>
          </a:xfrm>
        </p:spPr>
        <p:txBody>
          <a:bodyPr/>
          <a:lstStyle/>
          <a:p>
            <a:r>
              <a:rPr lang="en-US" sz="3200" dirty="0"/>
              <a:t>Object Oriented Programming</a:t>
            </a:r>
          </a:p>
        </p:txBody>
      </p:sp>
      <p:sp>
        <p:nvSpPr>
          <p:cNvPr id="7" name="Content Placeholder 6"/>
          <p:cNvSpPr>
            <a:spLocks noGrp="1"/>
          </p:cNvSpPr>
          <p:nvPr>
            <p:ph idx="1"/>
          </p:nvPr>
        </p:nvSpPr>
        <p:spPr>
          <a:xfrm>
            <a:off x="993589" y="2312894"/>
            <a:ext cx="11048157" cy="4545106"/>
          </a:xfrm>
        </p:spPr>
        <p:txBody>
          <a:bodyPr>
            <a:normAutofit/>
          </a:bodyPr>
          <a:lstStyle/>
          <a:p>
            <a:pPr marL="0" indent="0" algn="just">
              <a:buNone/>
            </a:pPr>
            <a:r>
              <a:rPr lang="en-US" sz="3200" b="1" dirty="0">
                <a:latin typeface="Times New Roman" panose="02020603050405020304" pitchFamily="18" charset="0"/>
                <a:cs typeface="Times New Roman" panose="02020603050405020304" pitchFamily="18" charset="0"/>
              </a:rPr>
              <a:t>Objective: </a:t>
            </a:r>
            <a:r>
              <a:rPr lang="en-US" sz="2400" b="1" dirty="0">
                <a:latin typeface="Times New Roman" panose="02020603050405020304" pitchFamily="18" charset="0"/>
                <a:cs typeface="Times New Roman" panose="02020603050405020304" pitchFamily="18" charset="0"/>
              </a:rPr>
              <a:t>Introduction to Object Oriented Programming, to become familiar with Objects and classes,  declaring a class with variables(member data) and member functions/methods and Instantiating an object of a class, and become familiar with:</a:t>
            </a:r>
          </a:p>
          <a:p>
            <a:pPr marL="400050" lvl="1" indent="0">
              <a:buFont typeface="Wingdings" pitchFamily="2" charset="2"/>
              <a:buChar char="Ø"/>
            </a:pPr>
            <a:r>
              <a:rPr lang="en-US" sz="2800" b="1" dirty="0">
                <a:latin typeface="Times New Roman" panose="02020603050405020304" pitchFamily="18" charset="0"/>
                <a:cs typeface="Times New Roman" panose="02020603050405020304" pitchFamily="18" charset="0"/>
              </a:rPr>
              <a:t>Member data and Member functions </a:t>
            </a:r>
          </a:p>
          <a:p>
            <a:pPr marL="400050" lvl="1" indent="0">
              <a:buFont typeface="Wingdings" pitchFamily="2" charset="2"/>
              <a:buChar char="Ø"/>
            </a:pPr>
            <a:r>
              <a:rPr lang="en-US" sz="2800" b="1" dirty="0">
                <a:latin typeface="Times New Roman" panose="02020603050405020304" pitchFamily="18" charset="0"/>
                <a:cs typeface="Times New Roman" panose="02020603050405020304" pitchFamily="18" charset="0"/>
              </a:rPr>
              <a:t>access specifiers : private, public and protected </a:t>
            </a:r>
          </a:p>
          <a:p>
            <a:pPr marL="400050" lvl="1" indent="0">
              <a:buFont typeface="Wingdings" pitchFamily="2" charset="2"/>
              <a:buChar char="Ø"/>
            </a:pPr>
            <a:r>
              <a:rPr lang="en-US" sz="2800" b="1" dirty="0">
                <a:latin typeface="Times New Roman" panose="02020603050405020304" pitchFamily="18" charset="0"/>
                <a:cs typeface="Times New Roman" panose="02020603050405020304" pitchFamily="18" charset="0"/>
              </a:rPr>
              <a:t>set() and get() functions.</a:t>
            </a:r>
          </a:p>
          <a:p>
            <a:pPr marL="400050" lvl="1" indent="0">
              <a:buFont typeface="Wingdings" pitchFamily="2" charset="2"/>
              <a:buChar char="Ø"/>
            </a:pPr>
            <a:r>
              <a:rPr lang="en-US" sz="2800" b="1" dirty="0">
                <a:latin typeface="Times New Roman" panose="02020603050405020304" pitchFamily="18" charset="0"/>
                <a:cs typeface="Times New Roman" panose="02020603050405020304" pitchFamily="18" charset="0"/>
              </a:rPr>
              <a:t>Constructor and Destructor. </a:t>
            </a:r>
          </a:p>
          <a:p>
            <a:pPr marL="400050" lvl="1" indent="0">
              <a:buFont typeface="Wingdings" pitchFamily="2" charset="2"/>
              <a:buChar char="Ø"/>
            </a:pPr>
            <a:r>
              <a:rPr lang="en-US" sz="2800" b="1" dirty="0">
                <a:latin typeface="Times New Roman" panose="02020603050405020304" pitchFamily="18" charset="0"/>
                <a:cs typeface="Times New Roman" panose="02020603050405020304" pitchFamily="18" charset="0"/>
              </a:rPr>
              <a:t>static (class) variables</a:t>
            </a:r>
          </a:p>
          <a:p>
            <a:pPr lvl="1">
              <a:buFont typeface="Wingdings" pitchFamily="2" charset="2"/>
              <a:buChar char="Ø"/>
            </a:pPr>
            <a:endParaRPr lang="en-US" sz="2000" b="1" dirty="0"/>
          </a:p>
          <a:p>
            <a:endParaRPr lang="en-US" sz="1000" dirty="0"/>
          </a:p>
          <a:p>
            <a:endParaRPr lang="en-US" sz="1000" dirty="0"/>
          </a:p>
          <a:p>
            <a:endParaRPr lang="en-US" sz="1000" dirty="0"/>
          </a:p>
          <a:p>
            <a:pPr marL="0" indent="0">
              <a:buNone/>
            </a:pPr>
            <a:endParaRPr lang="en-US" sz="1000" dirty="0"/>
          </a:p>
          <a:p>
            <a:endParaRPr lang="en-US" sz="1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736480" y="465167"/>
            <a:ext cx="11003400" cy="5476192"/>
          </a:xfrm>
          <a:prstGeom prst="rect">
            <a:avLst/>
          </a:prstGeom>
        </p:spPr>
        <p:txBody>
          <a:bodyPr/>
          <a:lstStyle/>
          <a:p>
            <a:r>
              <a:rPr lang="en-US" sz="2000" b="1" dirty="0"/>
              <a:t>An Analogy</a:t>
            </a:r>
          </a:p>
          <a:p>
            <a:r>
              <a:rPr lang="en-US" sz="2000" b="1" dirty="0"/>
              <a:t>Classes : A</a:t>
            </a:r>
            <a:r>
              <a:rPr lang="en-US" sz="2000" dirty="0"/>
              <a:t> </a:t>
            </a:r>
            <a:r>
              <a:rPr lang="en-US" sz="2000" b="1" dirty="0"/>
              <a:t>class</a:t>
            </a:r>
            <a:r>
              <a:rPr lang="en-US" sz="2000" dirty="0"/>
              <a:t> is a template for an </a:t>
            </a:r>
            <a:r>
              <a:rPr lang="en-US" sz="2000" b="1" dirty="0"/>
              <a:t>object</a:t>
            </a:r>
            <a:r>
              <a:rPr lang="en-US" sz="2000" dirty="0"/>
              <a:t>. Or </a:t>
            </a:r>
          </a:p>
          <a:p>
            <a:r>
              <a:rPr lang="en-US" sz="2000" b="1" dirty="0"/>
              <a:t>Classes</a:t>
            </a:r>
            <a:r>
              <a:rPr lang="en-US" sz="2000" dirty="0"/>
              <a:t> are the definitions (or blueprints) Used to created objects.</a:t>
            </a:r>
          </a:p>
          <a:p>
            <a:r>
              <a:rPr lang="en-US" sz="1600" dirty="0"/>
              <a:t>	</a:t>
            </a:r>
          </a:p>
          <a:p>
            <a:endParaRPr lang="en-US" sz="1100" b="1" dirty="0"/>
          </a:p>
        </p:txBody>
      </p:sp>
      <p:pic>
        <p:nvPicPr>
          <p:cNvPr id="2" name="Picture 1"/>
          <p:cNvPicPr>
            <a:picLocks noChangeAspect="1"/>
          </p:cNvPicPr>
          <p:nvPr/>
        </p:nvPicPr>
        <p:blipFill>
          <a:blip r:embed="rId2"/>
          <a:stretch>
            <a:fillRect/>
          </a:stretch>
        </p:blipFill>
        <p:spPr>
          <a:xfrm>
            <a:off x="5092700" y="1857471"/>
            <a:ext cx="6108700" cy="4083888"/>
          </a:xfrm>
          <a:prstGeom prst="rect">
            <a:avLst/>
          </a:prstGeom>
        </p:spPr>
      </p:pic>
      <p:pic>
        <p:nvPicPr>
          <p:cNvPr id="3" name="Picture 2"/>
          <p:cNvPicPr>
            <a:picLocks noChangeAspect="1"/>
          </p:cNvPicPr>
          <p:nvPr/>
        </p:nvPicPr>
        <p:blipFill>
          <a:blip r:embed="rId3"/>
          <a:stretch>
            <a:fillRect/>
          </a:stretch>
        </p:blipFill>
        <p:spPr>
          <a:xfrm>
            <a:off x="635000" y="2463800"/>
            <a:ext cx="4457700" cy="3060700"/>
          </a:xfrm>
          <a:prstGeom prst="rect">
            <a:avLst/>
          </a:prstGeom>
        </p:spPr>
      </p:pic>
      <p:sp>
        <p:nvSpPr>
          <p:cNvPr id="4" name="TextBox 3"/>
          <p:cNvSpPr txBox="1"/>
          <p:nvPr/>
        </p:nvSpPr>
        <p:spPr>
          <a:xfrm>
            <a:off x="2133600" y="1400610"/>
            <a:ext cx="2755900" cy="646331"/>
          </a:xfrm>
          <a:prstGeom prst="rect">
            <a:avLst/>
          </a:prstGeom>
          <a:noFill/>
        </p:spPr>
        <p:txBody>
          <a:bodyPr wrap="square" rtlCol="0">
            <a:spAutoFit/>
          </a:bodyPr>
          <a:lstStyle/>
          <a:p>
            <a:r>
              <a:rPr lang="en-US" b="1" dirty="0"/>
              <a:t>The structure or Design of a car</a:t>
            </a:r>
          </a:p>
        </p:txBody>
      </p:sp>
    </p:spTree>
    <p:extLst>
      <p:ext uri="{BB962C8B-B14F-4D97-AF65-F5344CB8AC3E}">
        <p14:creationId xmlns:p14="http://schemas.microsoft.com/office/powerpoint/2010/main" val="344794727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736480" y="465167"/>
            <a:ext cx="11003400" cy="5476192"/>
          </a:xfrm>
          <a:prstGeom prst="rect">
            <a:avLst/>
          </a:prstGeom>
        </p:spPr>
        <p:txBody>
          <a:bodyPr/>
          <a:lstStyle/>
          <a:p>
            <a:r>
              <a:rPr lang="en-US" sz="1600" b="1" dirty="0"/>
              <a:t>An Analogy</a:t>
            </a:r>
          </a:p>
          <a:p>
            <a:r>
              <a:rPr lang="en-US" sz="1600" dirty="0"/>
              <a:t>	</a:t>
            </a:r>
          </a:p>
          <a:p>
            <a:endParaRPr lang="en-US" sz="1100" b="1" dirty="0"/>
          </a:p>
        </p:txBody>
      </p:sp>
      <p:pic>
        <p:nvPicPr>
          <p:cNvPr id="2" name="Picture 1"/>
          <p:cNvPicPr>
            <a:picLocks noChangeAspect="1"/>
          </p:cNvPicPr>
          <p:nvPr/>
        </p:nvPicPr>
        <p:blipFill>
          <a:blip r:embed="rId2"/>
          <a:stretch>
            <a:fillRect/>
          </a:stretch>
        </p:blipFill>
        <p:spPr>
          <a:xfrm>
            <a:off x="4762500" y="269971"/>
            <a:ext cx="6108700" cy="2689129"/>
          </a:xfrm>
          <a:prstGeom prst="rect">
            <a:avLst/>
          </a:prstGeom>
        </p:spPr>
      </p:pic>
      <p:pic>
        <p:nvPicPr>
          <p:cNvPr id="3" name="Picture 2"/>
          <p:cNvPicPr>
            <a:picLocks noChangeAspect="1"/>
          </p:cNvPicPr>
          <p:nvPr/>
        </p:nvPicPr>
        <p:blipFill>
          <a:blip r:embed="rId3"/>
          <a:stretch>
            <a:fillRect/>
          </a:stretch>
        </p:blipFill>
        <p:spPr>
          <a:xfrm>
            <a:off x="307975" y="787400"/>
            <a:ext cx="4025900" cy="2679700"/>
          </a:xfrm>
          <a:prstGeom prst="rect">
            <a:avLst/>
          </a:prstGeom>
        </p:spPr>
      </p:pic>
      <p:sp>
        <p:nvSpPr>
          <p:cNvPr id="5" name="AutoShape 2" descr="Image result for mehran ca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Image result for mehran car"/>
          <p:cNvSpPr>
            <a:spLocks noChangeAspect="1" noChangeArrowheads="1"/>
          </p:cNvSpPr>
          <p:nvPr/>
        </p:nvSpPr>
        <p:spPr bwMode="auto">
          <a:xfrm>
            <a:off x="5502275" y="432322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0000" y="4323229"/>
            <a:ext cx="4215705" cy="2251314"/>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265" y="4282141"/>
            <a:ext cx="4278085" cy="2575859"/>
          </a:xfrm>
          <a:prstGeom prst="rect">
            <a:avLst/>
          </a:prstGeom>
        </p:spPr>
      </p:pic>
      <p:sp>
        <p:nvSpPr>
          <p:cNvPr id="11" name="TextBox 10"/>
          <p:cNvSpPr txBox="1"/>
          <p:nvPr/>
        </p:nvSpPr>
        <p:spPr>
          <a:xfrm>
            <a:off x="2565400" y="3586162"/>
            <a:ext cx="1295400" cy="369332"/>
          </a:xfrm>
          <a:prstGeom prst="rect">
            <a:avLst/>
          </a:prstGeom>
          <a:noFill/>
        </p:spPr>
        <p:txBody>
          <a:bodyPr wrap="square" rtlCol="0">
            <a:spAutoFit/>
          </a:bodyPr>
          <a:lstStyle/>
          <a:p>
            <a:r>
              <a:rPr lang="en-US" b="1" dirty="0"/>
              <a:t>Object 1</a:t>
            </a:r>
          </a:p>
        </p:txBody>
      </p:sp>
      <p:sp>
        <p:nvSpPr>
          <p:cNvPr id="13" name="TextBox 12"/>
          <p:cNvSpPr txBox="1"/>
          <p:nvPr/>
        </p:nvSpPr>
        <p:spPr>
          <a:xfrm>
            <a:off x="7632700" y="3586162"/>
            <a:ext cx="1295400" cy="369332"/>
          </a:xfrm>
          <a:prstGeom prst="rect">
            <a:avLst/>
          </a:prstGeom>
          <a:noFill/>
        </p:spPr>
        <p:txBody>
          <a:bodyPr wrap="square" rtlCol="0">
            <a:spAutoFit/>
          </a:bodyPr>
          <a:lstStyle/>
          <a:p>
            <a:r>
              <a:rPr lang="en-US" b="1" dirty="0"/>
              <a:t>Object 2</a:t>
            </a:r>
          </a:p>
        </p:txBody>
      </p:sp>
    </p:spTree>
    <p:extLst>
      <p:ext uri="{BB962C8B-B14F-4D97-AF65-F5344CB8AC3E}">
        <p14:creationId xmlns:p14="http://schemas.microsoft.com/office/powerpoint/2010/main" val="119362001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736480" y="465167"/>
            <a:ext cx="11003400" cy="5476192"/>
          </a:xfrm>
          <a:prstGeom prst="rect">
            <a:avLst/>
          </a:prstGeom>
        </p:spPr>
        <p:txBody>
          <a:bodyPr/>
          <a:lstStyle/>
          <a:p>
            <a:r>
              <a:rPr lang="en-US" sz="1600" dirty="0"/>
              <a:t>	</a:t>
            </a:r>
          </a:p>
          <a:p>
            <a:endParaRPr lang="en-US" sz="1100" b="1" dirty="0"/>
          </a:p>
        </p:txBody>
      </p:sp>
      <p:sp>
        <p:nvSpPr>
          <p:cNvPr id="5" name="AutoShape 2" descr="Image result for mehran ca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Image result for mehran car"/>
          <p:cNvSpPr>
            <a:spLocks noChangeAspect="1" noChangeArrowheads="1"/>
          </p:cNvSpPr>
          <p:nvPr/>
        </p:nvSpPr>
        <p:spPr bwMode="auto">
          <a:xfrm>
            <a:off x="5502275" y="432322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3799" y="787400"/>
            <a:ext cx="5791201" cy="475659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87400"/>
            <a:ext cx="6413500" cy="4584700"/>
          </a:xfrm>
          <a:prstGeom prst="rect">
            <a:avLst/>
          </a:prstGeom>
        </p:spPr>
      </p:pic>
    </p:spTree>
    <p:extLst>
      <p:ext uri="{BB962C8B-B14F-4D97-AF65-F5344CB8AC3E}">
        <p14:creationId xmlns:p14="http://schemas.microsoft.com/office/powerpoint/2010/main" val="413039314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736480" y="465167"/>
            <a:ext cx="11003400" cy="5476192"/>
          </a:xfrm>
          <a:prstGeom prst="rect">
            <a:avLst/>
          </a:prstGeom>
        </p:spPr>
        <p:txBody>
          <a:bodyPr/>
          <a:lstStyle/>
          <a:p>
            <a:r>
              <a:rPr lang="en-US" sz="1600" dirty="0"/>
              <a:t>	</a:t>
            </a:r>
          </a:p>
          <a:p>
            <a:endParaRPr lang="en-US" sz="1100" b="1" dirty="0"/>
          </a:p>
        </p:txBody>
      </p:sp>
      <p:sp>
        <p:nvSpPr>
          <p:cNvPr id="5" name="AutoShape 2" descr="Image result for mehran ca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Image result for mehran car"/>
          <p:cNvSpPr>
            <a:spLocks noChangeAspect="1" noChangeArrowheads="1"/>
          </p:cNvSpPr>
          <p:nvPr/>
        </p:nvSpPr>
        <p:spPr bwMode="auto">
          <a:xfrm>
            <a:off x="5502275" y="432322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1478" y="769867"/>
            <a:ext cx="8441222" cy="4754633"/>
          </a:xfrm>
          <a:prstGeom prst="rect">
            <a:avLst/>
          </a:prstGeom>
        </p:spPr>
      </p:pic>
    </p:spTree>
    <p:extLst>
      <p:ext uri="{BB962C8B-B14F-4D97-AF65-F5344CB8AC3E}">
        <p14:creationId xmlns:p14="http://schemas.microsoft.com/office/powerpoint/2010/main" val="44988948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0" y="769967"/>
            <a:ext cx="11003400" cy="5476192"/>
          </a:xfrm>
          <a:prstGeom prst="rect">
            <a:avLst/>
          </a:prstGeom>
        </p:spPr>
        <p:txBody>
          <a:bodyPr/>
          <a:lstStyle/>
          <a:p>
            <a:endParaRPr lang="en-US" sz="11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5800" y="769966"/>
            <a:ext cx="8699500" cy="4919633"/>
          </a:xfrm>
          <a:prstGeom prst="rect">
            <a:avLst/>
          </a:prstGeom>
        </p:spPr>
      </p:pic>
      <p:pic>
        <p:nvPicPr>
          <p:cNvPr id="4" name="Picture 3"/>
          <p:cNvPicPr>
            <a:picLocks noChangeAspect="1"/>
          </p:cNvPicPr>
          <p:nvPr/>
        </p:nvPicPr>
        <p:blipFill>
          <a:blip r:embed="rId3"/>
          <a:stretch>
            <a:fillRect/>
          </a:stretch>
        </p:blipFill>
        <p:spPr>
          <a:xfrm>
            <a:off x="6492875" y="3229782"/>
            <a:ext cx="4162425" cy="1390650"/>
          </a:xfrm>
          <a:prstGeom prst="rect">
            <a:avLst/>
          </a:prstGeom>
        </p:spPr>
      </p:pic>
    </p:spTree>
    <p:extLst>
      <p:ext uri="{BB962C8B-B14F-4D97-AF65-F5344CB8AC3E}">
        <p14:creationId xmlns:p14="http://schemas.microsoft.com/office/powerpoint/2010/main" val="205028704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164980" y="744567"/>
            <a:ext cx="11003400" cy="5476192"/>
          </a:xfrm>
          <a:prstGeom prst="rect">
            <a:avLst/>
          </a:prstGeom>
        </p:spPr>
        <p:txBody>
          <a:bodyPr/>
          <a:lstStyle/>
          <a:p>
            <a:r>
              <a:rPr lang="en-US" sz="1600" dirty="0"/>
              <a:t>	</a:t>
            </a:r>
          </a:p>
          <a:p>
            <a:endParaRPr lang="en-US" sz="11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5152" y="921026"/>
            <a:ext cx="6667500" cy="3962953"/>
          </a:xfrm>
          <a:prstGeom prst="rect">
            <a:avLst/>
          </a:prstGeom>
        </p:spPr>
      </p:pic>
      <p:pic>
        <p:nvPicPr>
          <p:cNvPr id="4" name="Picture 3"/>
          <p:cNvPicPr>
            <a:picLocks noChangeAspect="1"/>
          </p:cNvPicPr>
          <p:nvPr/>
        </p:nvPicPr>
        <p:blipFill>
          <a:blip r:embed="rId3"/>
          <a:stretch>
            <a:fillRect/>
          </a:stretch>
        </p:blipFill>
        <p:spPr>
          <a:xfrm>
            <a:off x="164980" y="921026"/>
            <a:ext cx="5980172" cy="4857750"/>
          </a:xfrm>
          <a:prstGeom prst="rect">
            <a:avLst/>
          </a:prstGeom>
        </p:spPr>
      </p:pic>
    </p:spTree>
    <p:extLst>
      <p:ext uri="{BB962C8B-B14F-4D97-AF65-F5344CB8AC3E}">
        <p14:creationId xmlns:p14="http://schemas.microsoft.com/office/powerpoint/2010/main" val="176451252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164980" y="744567"/>
            <a:ext cx="11003400" cy="5476192"/>
          </a:xfrm>
          <a:prstGeom prst="rect">
            <a:avLst/>
          </a:prstGeom>
        </p:spPr>
        <p:txBody>
          <a:bodyPr/>
          <a:lstStyle/>
          <a:p>
            <a:r>
              <a:rPr lang="en-US" sz="1600" dirty="0"/>
              <a:t>	</a:t>
            </a:r>
          </a:p>
          <a:p>
            <a:endParaRPr lang="en-US" sz="11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381384"/>
            <a:ext cx="8496300" cy="4839375"/>
          </a:xfrm>
          <a:prstGeom prst="rect">
            <a:avLst/>
          </a:prstGeom>
        </p:spPr>
      </p:pic>
      <p:sp>
        <p:nvSpPr>
          <p:cNvPr id="2" name="TextBox 1"/>
          <p:cNvSpPr txBox="1"/>
          <p:nvPr/>
        </p:nvSpPr>
        <p:spPr>
          <a:xfrm>
            <a:off x="1803400" y="406400"/>
            <a:ext cx="7213600" cy="707886"/>
          </a:xfrm>
          <a:prstGeom prst="rect">
            <a:avLst/>
          </a:prstGeom>
          <a:noFill/>
        </p:spPr>
        <p:txBody>
          <a:bodyPr wrap="square" rtlCol="0">
            <a:spAutoFit/>
          </a:bodyPr>
          <a:lstStyle/>
          <a:p>
            <a:r>
              <a:rPr lang="en-US" sz="2400" dirty="0"/>
              <a:t>Coding is flat only in </a:t>
            </a:r>
            <a:r>
              <a:rPr lang="en-US" sz="4000" b="1" dirty="0"/>
              <a:t>trivial</a:t>
            </a:r>
            <a:r>
              <a:rPr lang="en-US" sz="4000" dirty="0"/>
              <a:t> </a:t>
            </a:r>
            <a:r>
              <a:rPr lang="en-US" sz="2400" dirty="0"/>
              <a:t>systems.</a:t>
            </a:r>
            <a:endParaRPr lang="en-US" sz="2000" dirty="0"/>
          </a:p>
        </p:txBody>
      </p:sp>
    </p:spTree>
    <p:extLst>
      <p:ext uri="{BB962C8B-B14F-4D97-AF65-F5344CB8AC3E}">
        <p14:creationId xmlns:p14="http://schemas.microsoft.com/office/powerpoint/2010/main" val="222327420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126880" y="858867"/>
            <a:ext cx="11003400" cy="5476192"/>
          </a:xfrm>
          <a:prstGeom prst="rect">
            <a:avLst/>
          </a:prstGeom>
        </p:spPr>
        <p:txBody>
          <a:bodyPr/>
          <a:lstStyle/>
          <a:p>
            <a:r>
              <a:rPr lang="en-US" sz="1600" dirty="0"/>
              <a:t>	</a:t>
            </a:r>
          </a:p>
          <a:p>
            <a:endParaRPr lang="en-US" sz="1100" b="1" dirty="0"/>
          </a:p>
        </p:txBody>
      </p:sp>
      <p:sp>
        <p:nvSpPr>
          <p:cNvPr id="3" name="TextBox 2"/>
          <p:cNvSpPr txBox="1"/>
          <p:nvPr/>
        </p:nvSpPr>
        <p:spPr>
          <a:xfrm>
            <a:off x="4682430" y="-13512"/>
            <a:ext cx="1892300" cy="369332"/>
          </a:xfrm>
          <a:prstGeom prst="rect">
            <a:avLst/>
          </a:prstGeom>
          <a:noFill/>
        </p:spPr>
        <p:txBody>
          <a:bodyPr wrap="square" rtlCol="0">
            <a:spAutoFit/>
          </a:bodyPr>
          <a:lstStyle/>
          <a:p>
            <a:pPr algn="ctr"/>
            <a:r>
              <a:rPr lang="en-US" b="1" dirty="0"/>
              <a:t>University</a:t>
            </a:r>
          </a:p>
        </p:txBody>
      </p:sp>
      <p:sp>
        <p:nvSpPr>
          <p:cNvPr id="6" name="TextBox 5"/>
          <p:cNvSpPr txBox="1"/>
          <p:nvPr/>
        </p:nvSpPr>
        <p:spPr>
          <a:xfrm>
            <a:off x="228480" y="2501433"/>
            <a:ext cx="1892300" cy="369332"/>
          </a:xfrm>
          <a:prstGeom prst="rect">
            <a:avLst/>
          </a:prstGeom>
          <a:noFill/>
        </p:spPr>
        <p:txBody>
          <a:bodyPr wrap="square" rtlCol="0">
            <a:spAutoFit/>
          </a:bodyPr>
          <a:lstStyle/>
          <a:p>
            <a:pPr algn="ctr"/>
            <a:r>
              <a:rPr lang="en-US" b="1" dirty="0"/>
              <a:t>BM</a:t>
            </a:r>
          </a:p>
        </p:txBody>
      </p:sp>
      <p:sp>
        <p:nvSpPr>
          <p:cNvPr id="7" name="TextBox 6"/>
          <p:cNvSpPr txBox="1"/>
          <p:nvPr/>
        </p:nvSpPr>
        <p:spPr>
          <a:xfrm>
            <a:off x="1835627" y="2525665"/>
            <a:ext cx="1892300" cy="369332"/>
          </a:xfrm>
          <a:prstGeom prst="rect">
            <a:avLst/>
          </a:prstGeom>
          <a:noFill/>
        </p:spPr>
        <p:txBody>
          <a:bodyPr wrap="square" rtlCol="0">
            <a:spAutoFit/>
          </a:bodyPr>
          <a:lstStyle/>
          <a:p>
            <a:pPr algn="ctr"/>
            <a:r>
              <a:rPr lang="en-US" b="1" dirty="0"/>
              <a:t>CS</a:t>
            </a:r>
          </a:p>
        </p:txBody>
      </p:sp>
      <p:sp>
        <p:nvSpPr>
          <p:cNvPr id="8" name="TextBox 7"/>
          <p:cNvSpPr txBox="1"/>
          <p:nvPr/>
        </p:nvSpPr>
        <p:spPr>
          <a:xfrm>
            <a:off x="3184435" y="2539281"/>
            <a:ext cx="1892300" cy="369332"/>
          </a:xfrm>
          <a:prstGeom prst="rect">
            <a:avLst/>
          </a:prstGeom>
          <a:noFill/>
        </p:spPr>
        <p:txBody>
          <a:bodyPr wrap="square" rtlCol="0">
            <a:spAutoFit/>
          </a:bodyPr>
          <a:lstStyle/>
          <a:p>
            <a:pPr algn="ctr"/>
            <a:r>
              <a:rPr lang="en-US" b="1" dirty="0"/>
              <a:t>SW</a:t>
            </a:r>
          </a:p>
        </p:txBody>
      </p:sp>
      <p:sp>
        <p:nvSpPr>
          <p:cNvPr id="9" name="TextBox 8"/>
          <p:cNvSpPr txBox="1"/>
          <p:nvPr/>
        </p:nvSpPr>
        <p:spPr>
          <a:xfrm>
            <a:off x="4499385" y="2498833"/>
            <a:ext cx="1892300" cy="369332"/>
          </a:xfrm>
          <a:prstGeom prst="rect">
            <a:avLst/>
          </a:prstGeom>
          <a:noFill/>
        </p:spPr>
        <p:txBody>
          <a:bodyPr wrap="square" rtlCol="0">
            <a:spAutoFit/>
          </a:bodyPr>
          <a:lstStyle/>
          <a:p>
            <a:pPr algn="ctr"/>
            <a:r>
              <a:rPr lang="en-US" b="1" dirty="0"/>
              <a:t>………..</a:t>
            </a:r>
          </a:p>
        </p:txBody>
      </p:sp>
      <p:sp>
        <p:nvSpPr>
          <p:cNvPr id="10" name="TextBox 9"/>
          <p:cNvSpPr txBox="1"/>
          <p:nvPr/>
        </p:nvSpPr>
        <p:spPr>
          <a:xfrm>
            <a:off x="6305235" y="2508951"/>
            <a:ext cx="1892300" cy="369332"/>
          </a:xfrm>
          <a:prstGeom prst="rect">
            <a:avLst/>
          </a:prstGeom>
          <a:noFill/>
        </p:spPr>
        <p:txBody>
          <a:bodyPr wrap="square" rtlCol="0">
            <a:spAutoFit/>
          </a:bodyPr>
          <a:lstStyle/>
          <a:p>
            <a:pPr algn="ctr"/>
            <a:r>
              <a:rPr lang="en-US" b="1" dirty="0"/>
              <a:t>Examination</a:t>
            </a:r>
          </a:p>
        </p:txBody>
      </p:sp>
      <p:sp>
        <p:nvSpPr>
          <p:cNvPr id="11" name="TextBox 10"/>
          <p:cNvSpPr txBox="1"/>
          <p:nvPr/>
        </p:nvSpPr>
        <p:spPr>
          <a:xfrm>
            <a:off x="8479885" y="2631232"/>
            <a:ext cx="1892300" cy="369332"/>
          </a:xfrm>
          <a:prstGeom prst="rect">
            <a:avLst/>
          </a:prstGeom>
          <a:noFill/>
        </p:spPr>
        <p:txBody>
          <a:bodyPr wrap="square" rtlCol="0">
            <a:spAutoFit/>
          </a:bodyPr>
          <a:lstStyle/>
          <a:p>
            <a:pPr algn="ctr"/>
            <a:r>
              <a:rPr lang="en-US" b="1" dirty="0"/>
              <a:t>Admission</a:t>
            </a:r>
          </a:p>
        </p:txBody>
      </p:sp>
      <p:sp>
        <p:nvSpPr>
          <p:cNvPr id="12" name="TextBox 11"/>
          <p:cNvSpPr txBox="1"/>
          <p:nvPr/>
        </p:nvSpPr>
        <p:spPr>
          <a:xfrm>
            <a:off x="9920572" y="2625904"/>
            <a:ext cx="1892300" cy="369332"/>
          </a:xfrm>
          <a:prstGeom prst="rect">
            <a:avLst/>
          </a:prstGeom>
          <a:noFill/>
        </p:spPr>
        <p:txBody>
          <a:bodyPr wrap="square" rtlCol="0">
            <a:spAutoFit/>
          </a:bodyPr>
          <a:lstStyle/>
          <a:p>
            <a:pPr algn="ctr"/>
            <a:r>
              <a:rPr lang="en-US" b="1" dirty="0"/>
              <a:t>Finance</a:t>
            </a:r>
          </a:p>
        </p:txBody>
      </p:sp>
      <p:cxnSp>
        <p:nvCxnSpPr>
          <p:cNvPr id="5" name="Straight Arrow Connector 4"/>
          <p:cNvCxnSpPr>
            <a:stCxn id="3" idx="2"/>
          </p:cNvCxnSpPr>
          <p:nvPr/>
        </p:nvCxnSpPr>
        <p:spPr>
          <a:xfrm flipH="1">
            <a:off x="1219200" y="355820"/>
            <a:ext cx="4409380" cy="2135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22560" y="332086"/>
            <a:ext cx="2828260" cy="2224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3" idx="2"/>
          </p:cNvCxnSpPr>
          <p:nvPr/>
        </p:nvCxnSpPr>
        <p:spPr>
          <a:xfrm flipH="1">
            <a:off x="4191000" y="355820"/>
            <a:ext cx="1437580" cy="2206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892800" y="723900"/>
            <a:ext cx="1308100" cy="1701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892800" y="508950"/>
            <a:ext cx="3225800" cy="2047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222535" y="3572774"/>
            <a:ext cx="1892300" cy="369332"/>
          </a:xfrm>
          <a:prstGeom prst="rect">
            <a:avLst/>
          </a:prstGeom>
          <a:noFill/>
        </p:spPr>
        <p:txBody>
          <a:bodyPr wrap="square" rtlCol="0">
            <a:spAutoFit/>
          </a:bodyPr>
          <a:lstStyle/>
          <a:p>
            <a:pPr algn="ctr"/>
            <a:r>
              <a:rPr lang="en-US" b="1" dirty="0"/>
              <a:t>Employees</a:t>
            </a:r>
          </a:p>
        </p:txBody>
      </p:sp>
      <p:sp>
        <p:nvSpPr>
          <p:cNvPr id="25" name="TextBox 24"/>
          <p:cNvSpPr txBox="1"/>
          <p:nvPr/>
        </p:nvSpPr>
        <p:spPr>
          <a:xfrm>
            <a:off x="4725845" y="3600090"/>
            <a:ext cx="1892300" cy="369332"/>
          </a:xfrm>
          <a:prstGeom prst="rect">
            <a:avLst/>
          </a:prstGeom>
          <a:noFill/>
        </p:spPr>
        <p:txBody>
          <a:bodyPr wrap="square" rtlCol="0">
            <a:spAutoFit/>
          </a:bodyPr>
          <a:lstStyle/>
          <a:p>
            <a:pPr algn="ctr"/>
            <a:r>
              <a:rPr lang="en-US" b="1" dirty="0"/>
              <a:t>Students</a:t>
            </a:r>
          </a:p>
        </p:txBody>
      </p:sp>
      <p:cxnSp>
        <p:nvCxnSpPr>
          <p:cNvPr id="32" name="Straight Arrow Connector 31"/>
          <p:cNvCxnSpPr/>
          <p:nvPr/>
        </p:nvCxnSpPr>
        <p:spPr>
          <a:xfrm>
            <a:off x="6113893" y="674258"/>
            <a:ext cx="4321855" cy="1919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170548" y="2871600"/>
            <a:ext cx="0" cy="619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4191000" y="2880469"/>
            <a:ext cx="1120491" cy="619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805798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OOP Class and Object </a:t>
            </a:r>
          </a:p>
        </p:txBody>
      </p:sp>
      <p:sp>
        <p:nvSpPr>
          <p:cNvPr id="7" name="Content Placeholder 6"/>
          <p:cNvSpPr>
            <a:spLocks noGrp="1"/>
          </p:cNvSpPr>
          <p:nvPr>
            <p:ph idx="1"/>
          </p:nvPr>
        </p:nvSpPr>
        <p:spPr>
          <a:xfrm>
            <a:off x="1154953" y="2259106"/>
            <a:ext cx="10436411" cy="4421094"/>
          </a:xfrm>
        </p:spPr>
        <p:txBody>
          <a:bodyPr>
            <a:normAutofit/>
          </a:bodyPr>
          <a:lstStyle/>
          <a:p>
            <a:pPr>
              <a:buNone/>
            </a:pPr>
            <a:r>
              <a:rPr lang="en-US" sz="1600" dirty="0"/>
              <a:t>     </a:t>
            </a:r>
            <a:r>
              <a:rPr lang="en-US" sz="2400" b="1" dirty="0">
                <a:latin typeface="Times New Roman" panose="02020603050405020304" pitchFamily="18" charset="0"/>
                <a:cs typeface="Times New Roman" panose="02020603050405020304" pitchFamily="18" charset="0"/>
              </a:rPr>
              <a:t>Class: A</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class</a:t>
            </a:r>
            <a:r>
              <a:rPr lang="en-US" sz="2400" dirty="0">
                <a:latin typeface="Times New Roman" panose="02020603050405020304" pitchFamily="18" charset="0"/>
                <a:cs typeface="Times New Roman" panose="02020603050405020304" pitchFamily="18" charset="0"/>
              </a:rPr>
              <a:t> is a template for an </a:t>
            </a:r>
            <a:r>
              <a:rPr lang="en-US" sz="2400" b="1" dirty="0">
                <a:latin typeface="Times New Roman" panose="02020603050405020304" pitchFamily="18" charset="0"/>
                <a:cs typeface="Times New Roman" panose="02020603050405020304" pitchFamily="18" charset="0"/>
              </a:rPr>
              <a:t>object</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OR</a:t>
            </a:r>
            <a:r>
              <a:rPr lang="en-US" sz="2400" dirty="0">
                <a:latin typeface="Times New Roman" panose="02020603050405020304" pitchFamily="18" charset="0"/>
                <a:cs typeface="Times New Roman" panose="02020603050405020304" pitchFamily="18" charset="0"/>
              </a:rPr>
              <a:t> </a:t>
            </a:r>
          </a:p>
          <a:p>
            <a:r>
              <a:rPr lang="en-US" sz="2400" b="1" dirty="0">
                <a:latin typeface="Times New Roman" panose="02020603050405020304" pitchFamily="18" charset="0"/>
                <a:cs typeface="Times New Roman" panose="02020603050405020304" pitchFamily="18" charset="0"/>
              </a:rPr>
              <a:t>Classes</a:t>
            </a:r>
            <a:r>
              <a:rPr lang="en-US" sz="2400" dirty="0">
                <a:latin typeface="Times New Roman" panose="02020603050405020304" pitchFamily="18" charset="0"/>
                <a:cs typeface="Times New Roman" panose="02020603050405020304" pitchFamily="18" charset="0"/>
              </a:rPr>
              <a:t> are the definitions (or blueprints) Used to created objects.</a:t>
            </a:r>
          </a:p>
          <a:p>
            <a:r>
              <a:rPr lang="en-US" sz="2400" b="1" dirty="0">
                <a:latin typeface="Times New Roman" panose="02020603050405020304" pitchFamily="18" charset="0"/>
                <a:cs typeface="Times New Roman" panose="02020603050405020304" pitchFamily="18" charset="0"/>
              </a:rPr>
              <a:t>Object : </a:t>
            </a:r>
            <a:r>
              <a:rPr lang="en-US" sz="2400" dirty="0">
                <a:latin typeface="Times New Roman" panose="02020603050405020304" pitchFamily="18" charset="0"/>
                <a:cs typeface="Times New Roman" panose="02020603050405020304" pitchFamily="18" charset="0"/>
              </a:rPr>
              <a:t>in general an</a:t>
            </a:r>
            <a:r>
              <a:rPr lang="en-US" sz="2400" b="1" dirty="0">
                <a:latin typeface="Times New Roman" panose="02020603050405020304" pitchFamily="18" charset="0"/>
                <a:cs typeface="Times New Roman" panose="02020603050405020304" pitchFamily="18" charset="0"/>
              </a:rPr>
              <a:t> object </a:t>
            </a:r>
            <a:r>
              <a:rPr lang="en-US" sz="2400" dirty="0">
                <a:latin typeface="Times New Roman" panose="02020603050405020304" pitchFamily="18" charset="0"/>
                <a:cs typeface="Times New Roman" panose="02020603050405020304" pitchFamily="18" charset="0"/>
              </a:rPr>
              <a:t> is an entity that has certain attributes or properties which may be assigned values The values can be numeric or non-numeric.</a:t>
            </a:r>
          </a:p>
          <a:p>
            <a:r>
              <a:rPr lang="en-US" sz="2400" dirty="0">
                <a:latin typeface="Times New Roman" panose="02020603050405020304" pitchFamily="18" charset="0"/>
                <a:cs typeface="Times New Roman" panose="02020603050405020304" pitchFamily="18" charset="0"/>
              </a:rPr>
              <a:t>  In </a:t>
            </a:r>
            <a:r>
              <a:rPr lang="en-US" sz="2400" b="1" dirty="0">
                <a:latin typeface="Times New Roman" panose="02020603050405020304" pitchFamily="18" charset="0"/>
                <a:cs typeface="Times New Roman" panose="02020603050405020304" pitchFamily="18" charset="0"/>
              </a:rPr>
              <a:t>OOP</a:t>
            </a:r>
            <a:r>
              <a:rPr lang="en-US" sz="2400" dirty="0">
                <a:latin typeface="Times New Roman" panose="02020603050405020304" pitchFamily="18" charset="0"/>
                <a:cs typeface="Times New Roman" panose="02020603050405020304" pitchFamily="18" charset="0"/>
              </a:rPr>
              <a:t> an O</a:t>
            </a:r>
            <a:r>
              <a:rPr lang="en-US" sz="2400" b="1" dirty="0">
                <a:latin typeface="Times New Roman" panose="02020603050405020304" pitchFamily="18" charset="0"/>
                <a:cs typeface="Times New Roman" panose="02020603050405020304" pitchFamily="18" charset="0"/>
              </a:rPr>
              <a:t>bject</a:t>
            </a:r>
            <a:r>
              <a:rPr lang="en-US" sz="2400" dirty="0">
                <a:latin typeface="Times New Roman" panose="02020603050405020304" pitchFamily="18" charset="0"/>
                <a:cs typeface="Times New Roman" panose="02020603050405020304" pitchFamily="18" charset="0"/>
              </a:rPr>
              <a:t> is  an </a:t>
            </a:r>
            <a:r>
              <a:rPr lang="en-US" sz="2400" b="1" dirty="0">
                <a:latin typeface="Times New Roman" panose="02020603050405020304" pitchFamily="18" charset="0"/>
                <a:cs typeface="Times New Roman" panose="02020603050405020304" pitchFamily="18" charset="0"/>
              </a:rPr>
              <a:t>instance </a:t>
            </a:r>
            <a:r>
              <a:rPr lang="en-US" sz="2400" dirty="0">
                <a:latin typeface="Times New Roman" panose="02020603050405020304" pitchFamily="18" charset="0"/>
                <a:cs typeface="Times New Roman" panose="02020603050405020304" pitchFamily="18" charset="0"/>
              </a:rPr>
              <a:t>of a class	 </a:t>
            </a:r>
            <a:r>
              <a:rPr lang="en-US" sz="2400" b="1" dirty="0">
                <a:latin typeface="Times New Roman" panose="02020603050405020304" pitchFamily="18" charset="0"/>
                <a:cs typeface="Times New Roman" panose="02020603050405020304" pitchFamily="18" charset="0"/>
              </a:rPr>
              <a:t>OR</a:t>
            </a:r>
          </a:p>
          <a:p>
            <a:pPr marL="0" indent="0">
              <a:buNone/>
            </a:pPr>
            <a:r>
              <a:rPr lang="en-US" sz="2400" dirty="0">
                <a:latin typeface="Times New Roman" panose="02020603050405020304" pitchFamily="18" charset="0"/>
                <a:cs typeface="Times New Roman" panose="02020603050405020304" pitchFamily="18" charset="0"/>
              </a:rPr>
              <a:t> 	an Object is a working copy of a class  	</a:t>
            </a:r>
            <a:r>
              <a:rPr lang="en-US" sz="2400" b="1" dirty="0">
                <a:latin typeface="Times New Roman" panose="02020603050405020304" pitchFamily="18" charset="0"/>
                <a:cs typeface="Times New Roman" panose="02020603050405020304" pitchFamily="18" charset="0"/>
              </a:rPr>
              <a:t>OR </a:t>
            </a:r>
            <a:r>
              <a:rPr lang="en-US" sz="2400" dirty="0">
                <a:latin typeface="Times New Roman" panose="02020603050405020304" pitchFamily="18" charset="0"/>
                <a:cs typeface="Times New Roman" panose="02020603050405020304" pitchFamily="18" charset="0"/>
              </a:rPr>
              <a:t>   Look like a class.</a:t>
            </a:r>
          </a:p>
          <a:p>
            <a:r>
              <a:rPr lang="en-US" sz="2400" dirty="0">
                <a:latin typeface="Times New Roman" panose="02020603050405020304" pitchFamily="18" charset="0"/>
                <a:cs typeface="Times New Roman" panose="02020603050405020304" pitchFamily="18" charset="0"/>
              </a:rPr>
              <a:t>Objects in a program can represent real world things  e.g.  automobiles, Mobiles, Books houses and employees.</a:t>
            </a:r>
          </a:p>
          <a:p>
            <a:endParaRPr lang="en-US" sz="1600" dirty="0"/>
          </a:p>
          <a:p>
            <a:pPr lvl="1"/>
            <a:endParaRPr lang="en-US" sz="1800" dirty="0"/>
          </a:p>
          <a:p>
            <a:pPr marL="0" indent="0">
              <a:buNone/>
            </a:pPr>
            <a:endParaRPr lang="en-US" sz="1600" dirty="0"/>
          </a:p>
        </p:txBody>
      </p:sp>
    </p:spTree>
    <p:extLst>
      <p:ext uri="{BB962C8B-B14F-4D97-AF65-F5344CB8AC3E}">
        <p14:creationId xmlns:p14="http://schemas.microsoft.com/office/powerpoint/2010/main" val="4285791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OOP Class and Object </a:t>
            </a:r>
          </a:p>
        </p:txBody>
      </p:sp>
      <p:sp>
        <p:nvSpPr>
          <p:cNvPr id="7" name="Content Placeholder 6"/>
          <p:cNvSpPr>
            <a:spLocks noGrp="1"/>
          </p:cNvSpPr>
          <p:nvPr>
            <p:ph idx="1"/>
          </p:nvPr>
        </p:nvSpPr>
        <p:spPr>
          <a:xfrm>
            <a:off x="1154954" y="2259106"/>
            <a:ext cx="10705742" cy="4421094"/>
          </a:xfrm>
        </p:spPr>
        <p:txBody>
          <a:bodyPr>
            <a:normAutofit/>
          </a:bodyPr>
          <a:lstStyle/>
          <a:p>
            <a:r>
              <a:rPr lang="en-US" sz="2000" dirty="0">
                <a:latin typeface="Times New Roman" panose="02020603050405020304" pitchFamily="18" charset="0"/>
                <a:cs typeface="Times New Roman" panose="02020603050405020304" pitchFamily="18" charset="0"/>
              </a:rPr>
              <a:t>There are just two kinds of things that you can include in a class definition:</a:t>
            </a:r>
          </a:p>
          <a:p>
            <a:r>
              <a:rPr lang="en-US" sz="2000" b="1" dirty="0">
                <a:latin typeface="Times New Roman" panose="02020603050405020304" pitchFamily="18" charset="0"/>
                <a:cs typeface="Times New Roman" panose="02020603050405020304" pitchFamily="18" charset="0"/>
              </a:rPr>
              <a:t>Fields: </a:t>
            </a:r>
            <a:r>
              <a:rPr lang="en-US" sz="2000" dirty="0">
                <a:latin typeface="Times New Roman" panose="02020603050405020304" pitchFamily="18" charset="0"/>
                <a:cs typeface="Times New Roman" panose="02020603050405020304" pitchFamily="18" charset="0"/>
              </a:rPr>
              <a:t>These are variables that store data items .They are also referred to as data members of a class.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data, or variables, defined within a class are called </a:t>
            </a:r>
            <a:r>
              <a:rPr lang="en-US" sz="2000" b="1" dirty="0">
                <a:latin typeface="Times New Roman" panose="02020603050405020304" pitchFamily="18" charset="0"/>
                <a:cs typeface="Times New Roman" panose="02020603050405020304" pitchFamily="18" charset="0"/>
              </a:rPr>
              <a:t>member data </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Methods: </a:t>
            </a:r>
            <a:r>
              <a:rPr lang="en-US" sz="2000" dirty="0">
                <a:latin typeface="Times New Roman" panose="02020603050405020304" pitchFamily="18" charset="0"/>
                <a:cs typeface="Times New Roman" panose="02020603050405020304" pitchFamily="18" charset="0"/>
              </a:rPr>
              <a:t>These define the operations you can perform for the class —so they determine what you can do to, or with, objects of the class. Methods typically operate on the fields —the data members of the class.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Collectively, the methods and variables defined within a class are called </a:t>
            </a:r>
            <a:r>
              <a:rPr lang="en-US" sz="2000" b="1" dirty="0">
                <a:latin typeface="Times New Roman" panose="02020603050405020304" pitchFamily="18" charset="0"/>
                <a:cs typeface="Times New Roman" panose="02020603050405020304" pitchFamily="18" charset="0"/>
              </a:rPr>
              <a:t>members of the class.</a:t>
            </a:r>
          </a:p>
          <a:p>
            <a:endParaRPr lang="en-US" sz="1600" dirty="0"/>
          </a:p>
          <a:p>
            <a:endParaRPr lang="en-US" sz="1600" b="1" dirty="0"/>
          </a:p>
          <a:p>
            <a:endParaRPr lang="en-US" sz="1600" dirty="0"/>
          </a:p>
          <a:p>
            <a:pPr lvl="1"/>
            <a:endParaRPr lang="en-US" sz="1800" dirty="0"/>
          </a:p>
          <a:p>
            <a:pPr marL="0" indent="0">
              <a:buNone/>
            </a:pPr>
            <a:endParaRPr lang="en-US" sz="1600" dirty="0"/>
          </a:p>
        </p:txBody>
      </p:sp>
    </p:spTree>
    <p:extLst>
      <p:ext uri="{BB962C8B-B14F-4D97-AF65-F5344CB8AC3E}">
        <p14:creationId xmlns:p14="http://schemas.microsoft.com/office/powerpoint/2010/main" val="4285791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189196" cy="706964"/>
          </a:xfrm>
        </p:spPr>
        <p:txBody>
          <a:bodyPr/>
          <a:lstStyle/>
          <a:p>
            <a:r>
              <a:rPr lang="en-US" sz="3200" dirty="0"/>
              <a:t>Object Oriented Programming</a:t>
            </a:r>
          </a:p>
        </p:txBody>
      </p:sp>
      <p:sp>
        <p:nvSpPr>
          <p:cNvPr id="7" name="Content Placeholder 6"/>
          <p:cNvSpPr>
            <a:spLocks noGrp="1"/>
          </p:cNvSpPr>
          <p:nvPr>
            <p:ph idx="1"/>
          </p:nvPr>
        </p:nvSpPr>
        <p:spPr>
          <a:xfrm>
            <a:off x="1154953" y="2312894"/>
            <a:ext cx="10517093" cy="4545106"/>
          </a:xfrm>
        </p:spPr>
        <p:txBody>
          <a:bodyPr>
            <a:normAutofit/>
          </a:bodyPr>
          <a:lstStyle/>
          <a:p>
            <a:r>
              <a:rPr lang="en-US" sz="2600" b="1" dirty="0">
                <a:latin typeface="Times New Roman" panose="02020603050405020304" pitchFamily="18" charset="0"/>
                <a:cs typeface="Times New Roman" panose="02020603050405020304" pitchFamily="18" charset="0"/>
              </a:rPr>
              <a:t>What is a Programming Paradigm ?</a:t>
            </a:r>
          </a:p>
          <a:p>
            <a:pPr marL="0" indent="0">
              <a:buNone/>
            </a:pPr>
            <a:r>
              <a:rPr lang="en-US" sz="4000" b="1" dirty="0">
                <a:latin typeface="Times New Roman" panose="02020603050405020304" pitchFamily="18" charset="0"/>
                <a:cs typeface="Times New Roman" panose="02020603050405020304" pitchFamily="18" charset="0"/>
              </a:rPr>
              <a:t>Definition:</a:t>
            </a:r>
            <a:r>
              <a:rPr lang="en-US" sz="4000" dirty="0">
                <a:latin typeface="Times New Roman" panose="02020603050405020304" pitchFamily="18" charset="0"/>
                <a:cs typeface="Times New Roman" panose="02020603050405020304" pitchFamily="18" charset="0"/>
              </a:rPr>
              <a:t>  A </a:t>
            </a:r>
            <a:r>
              <a:rPr lang="en-US" sz="4000" b="1" dirty="0">
                <a:latin typeface="Times New Roman" panose="02020603050405020304" pitchFamily="18" charset="0"/>
                <a:cs typeface="Times New Roman" panose="02020603050405020304" pitchFamily="18" charset="0"/>
              </a:rPr>
              <a:t>programming paradigm</a:t>
            </a:r>
            <a:r>
              <a:rPr lang="en-US" sz="4000" dirty="0">
                <a:latin typeface="Times New Roman" panose="02020603050405020304" pitchFamily="18" charset="0"/>
                <a:cs typeface="Times New Roman" panose="02020603050405020304" pitchFamily="18" charset="0"/>
              </a:rPr>
              <a:t> is a style or “</a:t>
            </a:r>
            <a:r>
              <a:rPr lang="en-US" sz="4000" b="1" dirty="0">
                <a:latin typeface="Times New Roman" panose="02020603050405020304" pitchFamily="18" charset="0"/>
                <a:cs typeface="Times New Roman" panose="02020603050405020304" pitchFamily="18" charset="0"/>
              </a:rPr>
              <a:t>way</a:t>
            </a:r>
            <a:r>
              <a:rPr lang="en-US" sz="4000" dirty="0">
                <a:latin typeface="Times New Roman" panose="02020603050405020304" pitchFamily="18" charset="0"/>
                <a:cs typeface="Times New Roman" panose="02020603050405020304" pitchFamily="18" charset="0"/>
              </a:rPr>
              <a:t>” of programming. </a:t>
            </a:r>
            <a:endParaRPr lang="en-US" sz="4000" b="1" u="sng"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Some of the more common paradigms are:</a:t>
            </a:r>
          </a:p>
          <a:p>
            <a:r>
              <a:rPr lang="en-US" sz="2600" b="1" dirty="0">
                <a:latin typeface="Times New Roman" panose="02020603050405020304" pitchFamily="18" charset="0"/>
                <a:cs typeface="Times New Roman" panose="02020603050405020304" pitchFamily="18" charset="0"/>
              </a:rPr>
              <a:t>Structured</a:t>
            </a:r>
            <a:r>
              <a:rPr lang="en-US" sz="2600" dirty="0">
                <a:latin typeface="Times New Roman" panose="02020603050405020304" pitchFamily="18" charset="0"/>
                <a:cs typeface="Times New Roman" panose="02020603050405020304" pitchFamily="18" charset="0"/>
              </a:rPr>
              <a:t> — Programs have clean, </a:t>
            </a:r>
            <a:r>
              <a:rPr lang="en-US" sz="2600" dirty="0" err="1">
                <a:latin typeface="Times New Roman" panose="02020603050405020304" pitchFamily="18" charset="0"/>
                <a:cs typeface="Times New Roman" panose="02020603050405020304" pitchFamily="18" charset="0"/>
              </a:rPr>
              <a:t>goto</a:t>
            </a:r>
            <a:r>
              <a:rPr lang="en-US" sz="2600" dirty="0">
                <a:latin typeface="Times New Roman" panose="02020603050405020304" pitchFamily="18" charset="0"/>
                <a:cs typeface="Times New Roman" panose="02020603050405020304" pitchFamily="18" charset="0"/>
              </a:rPr>
              <a:t>-free, nested control structures.</a:t>
            </a:r>
          </a:p>
          <a:p>
            <a:r>
              <a:rPr lang="en-US" sz="2400" b="1" dirty="0">
                <a:latin typeface="Times New Roman" panose="02020603050405020304" pitchFamily="18" charset="0"/>
                <a:cs typeface="Times New Roman" panose="02020603050405020304" pitchFamily="18" charset="0"/>
              </a:rPr>
              <a:t>Array-based </a:t>
            </a:r>
            <a:r>
              <a:rPr lang="en-US" sz="24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Functional</a:t>
            </a:r>
            <a:r>
              <a:rPr lang="en-US" sz="2600" dirty="0">
                <a:latin typeface="Times New Roman" panose="02020603050405020304" pitchFamily="18" charset="0"/>
                <a:cs typeface="Times New Roman" panose="02020603050405020304" pitchFamily="18" charset="0"/>
              </a:rPr>
              <a:t> Programming</a:t>
            </a:r>
          </a:p>
          <a:p>
            <a:endParaRPr lang="en-US" sz="1000" dirty="0"/>
          </a:p>
          <a:p>
            <a:endParaRPr lang="en-US" sz="1000" dirty="0"/>
          </a:p>
          <a:p>
            <a:endParaRPr lang="en-US" sz="1000" dirty="0"/>
          </a:p>
          <a:p>
            <a:endParaRPr lang="en-US" sz="1000" dirty="0"/>
          </a:p>
          <a:p>
            <a:pPr marL="0" indent="0">
              <a:buNone/>
            </a:pPr>
            <a:endParaRPr lang="en-US" sz="1000" dirty="0"/>
          </a:p>
          <a:p>
            <a:endParaRPr lang="en-US" sz="1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OOP Class and Object </a:t>
            </a:r>
          </a:p>
        </p:txBody>
      </p:sp>
      <p:sp>
        <p:nvSpPr>
          <p:cNvPr id="7" name="Content Placeholder 6"/>
          <p:cNvSpPr>
            <a:spLocks noGrp="1"/>
          </p:cNvSpPr>
          <p:nvPr>
            <p:ph idx="1"/>
          </p:nvPr>
        </p:nvSpPr>
        <p:spPr>
          <a:xfrm>
            <a:off x="1154954" y="2043954"/>
            <a:ext cx="9463516" cy="4814046"/>
          </a:xfrm>
        </p:spPr>
        <p:txBody>
          <a:bodyPr>
            <a:normAutofit fontScale="77500" lnSpcReduction="20000"/>
          </a:bodyPr>
          <a:lstStyle/>
          <a:p>
            <a:r>
              <a:rPr lang="en-US" sz="2900" b="1" dirty="0"/>
              <a:t>Syntax</a:t>
            </a:r>
            <a:endParaRPr lang="en-US" sz="1600" b="1" dirty="0"/>
          </a:p>
          <a:p>
            <a:r>
              <a:rPr lang="en-US" sz="2600" b="1" dirty="0"/>
              <a:t>class</a:t>
            </a:r>
            <a:r>
              <a:rPr lang="en-US" sz="2600" dirty="0"/>
              <a:t> </a:t>
            </a:r>
            <a:r>
              <a:rPr lang="en-US" sz="2600" dirty="0" err="1"/>
              <a:t>classname</a:t>
            </a:r>
            <a:r>
              <a:rPr lang="en-US" sz="2600" dirty="0"/>
              <a:t> {</a:t>
            </a:r>
          </a:p>
          <a:p>
            <a:r>
              <a:rPr lang="en-US" sz="2600" dirty="0"/>
              <a:t>type variable1;</a:t>
            </a:r>
          </a:p>
          <a:p>
            <a:r>
              <a:rPr lang="en-US" sz="2600" dirty="0"/>
              <a:t>type variable2;</a:t>
            </a:r>
          </a:p>
          <a:p>
            <a:r>
              <a:rPr lang="en-US" sz="2600" dirty="0"/>
              <a:t>type </a:t>
            </a:r>
            <a:r>
              <a:rPr lang="en-US" sz="2600" dirty="0" err="1"/>
              <a:t>variableN</a:t>
            </a:r>
            <a:r>
              <a:rPr lang="en-US" sz="2600" dirty="0"/>
              <a:t>;</a:t>
            </a:r>
          </a:p>
          <a:p>
            <a:r>
              <a:rPr lang="en-US" sz="2600" dirty="0"/>
              <a:t>type methodname1(parameter-list) {</a:t>
            </a:r>
          </a:p>
          <a:p>
            <a:r>
              <a:rPr lang="en-US" sz="2600" dirty="0"/>
              <a:t>// body of method</a:t>
            </a:r>
          </a:p>
          <a:p>
            <a:r>
              <a:rPr lang="en-US" sz="2600" dirty="0"/>
              <a:t>}</a:t>
            </a:r>
          </a:p>
          <a:p>
            <a:r>
              <a:rPr lang="en-US" sz="2600" dirty="0"/>
              <a:t>// ...</a:t>
            </a:r>
          </a:p>
          <a:p>
            <a:r>
              <a:rPr lang="en-US" sz="2600" dirty="0"/>
              <a:t>type </a:t>
            </a:r>
            <a:r>
              <a:rPr lang="en-US" sz="2600" dirty="0" err="1"/>
              <a:t>methodnameN</a:t>
            </a:r>
            <a:r>
              <a:rPr lang="en-US" sz="2600" dirty="0"/>
              <a:t>(parameter-list) {</a:t>
            </a:r>
          </a:p>
          <a:p>
            <a:r>
              <a:rPr lang="en-US" sz="2600" dirty="0"/>
              <a:t>// body of method</a:t>
            </a:r>
          </a:p>
          <a:p>
            <a:r>
              <a:rPr lang="en-US" sz="2600" dirty="0"/>
              <a:t>}</a:t>
            </a:r>
          </a:p>
          <a:p>
            <a:r>
              <a:rPr lang="en-US" sz="2600" dirty="0"/>
              <a:t>}  ;</a:t>
            </a:r>
          </a:p>
          <a:p>
            <a:endParaRPr lang="en-US" sz="1600" b="1" dirty="0"/>
          </a:p>
          <a:p>
            <a:endParaRPr lang="en-US" sz="1600" dirty="0"/>
          </a:p>
          <a:p>
            <a:pPr lvl="1"/>
            <a:endParaRPr lang="en-US" sz="1800" dirty="0"/>
          </a:p>
          <a:p>
            <a:pPr marL="0" indent="0">
              <a:buNone/>
            </a:pPr>
            <a:endParaRPr lang="en-US" sz="1600" dirty="0"/>
          </a:p>
        </p:txBody>
      </p:sp>
    </p:spTree>
    <p:extLst>
      <p:ext uri="{BB962C8B-B14F-4D97-AF65-F5344CB8AC3E}">
        <p14:creationId xmlns:p14="http://schemas.microsoft.com/office/powerpoint/2010/main" val="42857913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1" y="403418"/>
            <a:ext cx="6521824" cy="5476192"/>
          </a:xfrm>
          <a:prstGeom prst="rect">
            <a:avLst/>
          </a:prstGeom>
        </p:spPr>
        <p:txBody>
          <a:bodyPr/>
          <a:lstStyle/>
          <a:p>
            <a:pPr>
              <a:lnSpc>
                <a:spcPct val="90000"/>
              </a:lnSpc>
            </a:pPr>
            <a:r>
              <a:rPr lang="en-US" sz="2000" b="1" dirty="0"/>
              <a:t>Declaring a class with a method and Instantiating an object of a class.  </a:t>
            </a:r>
            <a:endParaRPr lang="en-US" sz="1100" b="1" dirty="0"/>
          </a:p>
          <a:p>
            <a:pPr>
              <a:lnSpc>
                <a:spcPct val="90000"/>
              </a:lnSpc>
            </a:pPr>
            <a:endParaRPr lang="en-US" sz="2000" dirty="0"/>
          </a:p>
          <a:p>
            <a:pPr>
              <a:lnSpc>
                <a:spcPct val="90000"/>
              </a:lnSpc>
            </a:pPr>
            <a:r>
              <a:rPr lang="en-US" sz="2000" b="1" dirty="0"/>
              <a:t>A Simple Class </a:t>
            </a:r>
            <a:endParaRPr lang="en-US" sz="2000" b="1"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class </a:t>
            </a:r>
            <a:r>
              <a:rPr lang="en-US" sz="2000" dirty="0" err="1">
                <a:solidFill>
                  <a:srgbClr val="000000"/>
                </a:solidFill>
                <a:latin typeface="Calibri Light"/>
              </a:rPr>
              <a:t>MyClass</a:t>
            </a:r>
            <a:r>
              <a:rPr lang="en-US" sz="2000" dirty="0">
                <a:solidFill>
                  <a:srgbClr val="000000"/>
                </a:solidFill>
                <a:latin typeface="Calibri Light"/>
              </a:rPr>
              <a:t>  {</a:t>
            </a:r>
          </a:p>
          <a:p>
            <a:pPr>
              <a:lnSpc>
                <a:spcPct val="90000"/>
              </a:lnSpc>
            </a:pPr>
            <a:r>
              <a:rPr lang="en-US" sz="2000" dirty="0">
                <a:solidFill>
                  <a:srgbClr val="000000"/>
                </a:solidFill>
                <a:latin typeface="Calibri Light"/>
              </a:rPr>
              <a:t>  </a:t>
            </a:r>
          </a:p>
          <a:p>
            <a:pPr>
              <a:lnSpc>
                <a:spcPct val="90000"/>
              </a:lnSpc>
            </a:pPr>
            <a:r>
              <a:rPr lang="en-US" sz="2000" dirty="0">
                <a:solidFill>
                  <a:srgbClr val="000000"/>
                </a:solidFill>
                <a:latin typeface="Calibri Light"/>
              </a:rPr>
              <a:t>  public :   // access </a:t>
            </a:r>
            <a:r>
              <a:rPr lang="en-US" sz="2000" dirty="0" err="1">
                <a:solidFill>
                  <a:srgbClr val="000000"/>
                </a:solidFill>
                <a:latin typeface="Calibri Light"/>
              </a:rPr>
              <a:t>specifier</a:t>
            </a:r>
            <a:endParaRPr lang="en-US" sz="2000" dirty="0">
              <a:solidFill>
                <a:srgbClr val="000000"/>
              </a:solidFill>
              <a:latin typeface="Calibri Light"/>
            </a:endParaRPr>
          </a:p>
          <a:p>
            <a:pPr>
              <a:lnSpc>
                <a:spcPct val="90000"/>
              </a:lnSpc>
            </a:pPr>
            <a:r>
              <a:rPr lang="en-US" sz="2000" dirty="0">
                <a:solidFill>
                  <a:srgbClr val="000000"/>
                </a:solidFill>
                <a:latin typeface="Calibri Light"/>
              </a:rPr>
              <a:t>	</a:t>
            </a:r>
          </a:p>
          <a:p>
            <a:pPr>
              <a:lnSpc>
                <a:spcPct val="90000"/>
              </a:lnSpc>
            </a:pPr>
            <a:r>
              <a:rPr lang="en-US" sz="2000" dirty="0">
                <a:solidFill>
                  <a:srgbClr val="000000"/>
                </a:solidFill>
                <a:latin typeface="Calibri Light"/>
              </a:rPr>
              <a:t>	void </a:t>
            </a:r>
            <a:r>
              <a:rPr lang="en-US" sz="2000" dirty="0" err="1">
                <a:solidFill>
                  <a:srgbClr val="000000"/>
                </a:solidFill>
                <a:latin typeface="Calibri Light"/>
              </a:rPr>
              <a:t>DispayMsg</a:t>
            </a:r>
            <a:r>
              <a:rPr lang="en-US" sz="2000" dirty="0">
                <a:solidFill>
                  <a:srgbClr val="000000"/>
                </a:solidFill>
                <a:latin typeface="Calibri Light"/>
              </a:rPr>
              <a:t>()</a:t>
            </a:r>
          </a:p>
          <a:p>
            <a:pPr>
              <a:lnSpc>
                <a:spcPct val="90000"/>
              </a:lnSpc>
            </a:pPr>
            <a:r>
              <a:rPr lang="en-US" sz="2000" dirty="0">
                <a:solidFill>
                  <a:srgbClr val="000000"/>
                </a:solidFill>
                <a:latin typeface="Calibri Light"/>
              </a:rPr>
              <a:t>	{</a:t>
            </a:r>
          </a:p>
          <a:p>
            <a:pPr>
              <a:lnSpc>
                <a:spcPct val="90000"/>
              </a:lnSpc>
            </a:pPr>
            <a:r>
              <a:rPr lang="en-US" sz="2000" dirty="0">
                <a:solidFill>
                  <a:srgbClr val="000000"/>
                </a:solidFill>
                <a:latin typeface="Calibri Light"/>
              </a:rPr>
              <a:t>    	</a:t>
            </a:r>
            <a:r>
              <a:rPr lang="en-US" dirty="0" err="1">
                <a:solidFill>
                  <a:srgbClr val="000000"/>
                </a:solidFill>
                <a:latin typeface="Calibri Light"/>
              </a:rPr>
              <a:t>Cout</a:t>
            </a:r>
            <a:r>
              <a:rPr lang="en-US" dirty="0">
                <a:solidFill>
                  <a:srgbClr val="000000"/>
                </a:solidFill>
                <a:latin typeface="Calibri Light"/>
              </a:rPr>
              <a:t>&lt;&lt;“Welcome to Class 19SW-Section-I”;</a:t>
            </a:r>
          </a:p>
          <a:p>
            <a:pPr>
              <a:lnSpc>
                <a:spcPct val="90000"/>
              </a:lnSpc>
            </a:pPr>
            <a:r>
              <a:rPr lang="en-US" sz="2000" dirty="0">
                <a:solidFill>
                  <a:srgbClr val="000000"/>
                </a:solidFill>
                <a:latin typeface="Calibri Light"/>
              </a:rPr>
              <a:t>	</a:t>
            </a:r>
          </a:p>
          <a:p>
            <a:pPr>
              <a:lnSpc>
                <a:spcPct val="90000"/>
              </a:lnSpc>
            </a:pPr>
            <a:r>
              <a:rPr lang="en-US" sz="2000" dirty="0">
                <a:solidFill>
                  <a:srgbClr val="000000"/>
                </a:solidFill>
                <a:latin typeface="Calibri Light"/>
              </a:rPr>
              <a:t>}// end method </a:t>
            </a:r>
          </a:p>
          <a:p>
            <a:pPr>
              <a:lnSpc>
                <a:spcPct val="90000"/>
              </a:lnSpc>
            </a:pPr>
            <a:r>
              <a:rPr lang="en-US" sz="2000" dirty="0">
                <a:solidFill>
                  <a:srgbClr val="000000"/>
                </a:solidFill>
                <a:latin typeface="Calibri Light"/>
              </a:rPr>
              <a:t> </a:t>
            </a:r>
          </a:p>
          <a:p>
            <a:pPr>
              <a:lnSpc>
                <a:spcPct val="90000"/>
              </a:lnSpc>
            </a:pPr>
            <a:r>
              <a:rPr lang="en-US" sz="2000" dirty="0">
                <a:solidFill>
                  <a:srgbClr val="000000"/>
                </a:solidFill>
                <a:latin typeface="Calibri Light"/>
              </a:rPr>
              <a:t>} ; // end class </a:t>
            </a: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a:t>
            </a: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r>
              <a:rPr lang="en-US" sz="1600" dirty="0"/>
              <a:t>	</a:t>
            </a:r>
          </a:p>
          <a:p>
            <a:endParaRPr lang="en-US" sz="1100" b="1" dirty="0"/>
          </a:p>
        </p:txBody>
      </p:sp>
      <p:sp>
        <p:nvSpPr>
          <p:cNvPr id="4" name="TextShape 2"/>
          <p:cNvSpPr txBox="1"/>
          <p:nvPr/>
        </p:nvSpPr>
        <p:spPr>
          <a:xfrm>
            <a:off x="6239918" y="1119781"/>
            <a:ext cx="6521824" cy="5476192"/>
          </a:xfrm>
          <a:prstGeom prst="rect">
            <a:avLst/>
          </a:prstGeom>
        </p:spPr>
        <p:txBody>
          <a:bodyPr/>
          <a:lstStyle/>
          <a:p>
            <a:pPr>
              <a:lnSpc>
                <a:spcPct val="90000"/>
              </a:lnSpc>
            </a:pPr>
            <a:r>
              <a:rPr lang="en-US" sz="2000" b="1" dirty="0"/>
              <a:t>Use </a:t>
            </a:r>
            <a:r>
              <a:rPr lang="en-US" sz="2000" b="1" dirty="0" err="1"/>
              <a:t>MyClass</a:t>
            </a:r>
            <a:r>
              <a:rPr lang="en-US" sz="2000" b="1" dirty="0"/>
              <a:t> Class </a:t>
            </a:r>
            <a:endParaRPr lang="en-US" sz="2000" b="1"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a:t>
            </a:r>
            <a:r>
              <a:rPr lang="en-US" sz="2000" dirty="0" err="1">
                <a:solidFill>
                  <a:srgbClr val="000000"/>
                </a:solidFill>
                <a:latin typeface="Calibri Light"/>
              </a:rPr>
              <a:t>int</a:t>
            </a:r>
            <a:r>
              <a:rPr lang="en-US" sz="2000" dirty="0">
                <a:solidFill>
                  <a:srgbClr val="000000"/>
                </a:solidFill>
                <a:latin typeface="Calibri Light"/>
              </a:rPr>
              <a:t> main () {</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Creating an object  of </a:t>
            </a:r>
            <a:r>
              <a:rPr lang="en-US" sz="2000" dirty="0" err="1">
                <a:solidFill>
                  <a:srgbClr val="000000"/>
                </a:solidFill>
                <a:latin typeface="Calibri Light"/>
              </a:rPr>
              <a:t>MyClass</a:t>
            </a: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000" dirty="0" err="1">
                <a:solidFill>
                  <a:srgbClr val="000000"/>
                </a:solidFill>
                <a:latin typeface="Calibri Light"/>
              </a:rPr>
              <a:t>MyClass</a:t>
            </a:r>
            <a:r>
              <a:rPr lang="en-US" sz="2000" dirty="0">
                <a:solidFill>
                  <a:srgbClr val="000000"/>
                </a:solidFill>
                <a:latin typeface="Calibri Light"/>
              </a:rPr>
              <a:t> </a:t>
            </a:r>
            <a:r>
              <a:rPr lang="en-US" sz="2000" dirty="0" err="1">
                <a:solidFill>
                  <a:srgbClr val="000000"/>
                </a:solidFill>
                <a:latin typeface="Calibri Light"/>
              </a:rPr>
              <a:t>MyObj</a:t>
            </a:r>
            <a:r>
              <a:rPr lang="en-US" sz="2000" dirty="0">
                <a:solidFill>
                  <a:srgbClr val="000000"/>
                </a:solidFill>
                <a:latin typeface="Calibri Light"/>
              </a:rPr>
              <a:t>; // Instantiating an object of </a:t>
            </a:r>
            <a:r>
              <a:rPr lang="en-US" sz="2000" dirty="0" err="1">
                <a:solidFill>
                  <a:srgbClr val="000000"/>
                </a:solidFill>
                <a:latin typeface="Calibri Light"/>
              </a:rPr>
              <a:t>MyClass</a:t>
            </a: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a:t>
            </a:r>
          </a:p>
          <a:p>
            <a:pPr>
              <a:lnSpc>
                <a:spcPct val="90000"/>
              </a:lnSpc>
            </a:pPr>
            <a:r>
              <a:rPr lang="en-US" sz="2000" dirty="0">
                <a:solidFill>
                  <a:srgbClr val="000000"/>
                </a:solidFill>
                <a:latin typeface="Calibri Light"/>
              </a:rPr>
              <a:t>// calling </a:t>
            </a:r>
            <a:r>
              <a:rPr lang="en-US" sz="2000" dirty="0" err="1">
                <a:solidFill>
                  <a:srgbClr val="000000"/>
                </a:solidFill>
                <a:latin typeface="Calibri Light"/>
              </a:rPr>
              <a:t>MyObj’s</a:t>
            </a:r>
            <a:r>
              <a:rPr lang="en-US" sz="2000" dirty="0">
                <a:solidFill>
                  <a:srgbClr val="000000"/>
                </a:solidFill>
                <a:latin typeface="Calibri Light"/>
              </a:rPr>
              <a:t> method </a:t>
            </a:r>
            <a:r>
              <a:rPr lang="en-US" sz="2000" dirty="0" err="1">
                <a:solidFill>
                  <a:srgbClr val="000000"/>
                </a:solidFill>
                <a:latin typeface="Calibri Light"/>
              </a:rPr>
              <a:t>DisplayMsg</a:t>
            </a:r>
            <a:r>
              <a:rPr lang="en-US" sz="2000" dirty="0">
                <a:solidFill>
                  <a:srgbClr val="000000"/>
                </a:solidFill>
                <a:latin typeface="Calibri Light"/>
              </a:rPr>
              <a:t>()</a:t>
            </a:r>
          </a:p>
          <a:p>
            <a:pPr>
              <a:lnSpc>
                <a:spcPct val="90000"/>
              </a:lnSpc>
            </a:pPr>
            <a:endParaRPr lang="en-US" sz="2000" dirty="0">
              <a:solidFill>
                <a:srgbClr val="000000"/>
              </a:solidFill>
              <a:latin typeface="Calibri Light"/>
            </a:endParaRPr>
          </a:p>
          <a:p>
            <a:pPr>
              <a:lnSpc>
                <a:spcPct val="90000"/>
              </a:lnSpc>
            </a:pPr>
            <a:r>
              <a:rPr lang="en-US" sz="2000" dirty="0" err="1">
                <a:solidFill>
                  <a:srgbClr val="000000"/>
                </a:solidFill>
                <a:latin typeface="Calibri Light"/>
              </a:rPr>
              <a:t>MyObj.DisplayMsg</a:t>
            </a:r>
            <a:r>
              <a:rPr lang="en-US" sz="2000" dirty="0">
                <a:solidFill>
                  <a:srgbClr val="000000"/>
                </a:solidFill>
                <a:latin typeface="Calibri Light"/>
              </a:rPr>
              <a:t>();</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return 0; </a:t>
            </a:r>
          </a:p>
          <a:p>
            <a:pPr>
              <a:lnSpc>
                <a:spcPct val="90000"/>
              </a:lnSpc>
            </a:pPr>
            <a:r>
              <a:rPr lang="en-US" sz="2000" dirty="0">
                <a:solidFill>
                  <a:srgbClr val="000000"/>
                </a:solidFill>
                <a:latin typeface="Calibri Light"/>
              </a:rPr>
              <a:t>   </a:t>
            </a:r>
          </a:p>
          <a:p>
            <a:pPr>
              <a:lnSpc>
                <a:spcPct val="90000"/>
              </a:lnSpc>
            </a:pPr>
            <a:r>
              <a:rPr lang="en-US" sz="2000" dirty="0">
                <a:solidFill>
                  <a:srgbClr val="000000"/>
                </a:solidFill>
                <a:latin typeface="Calibri Light"/>
              </a:rPr>
              <a:t>}  // end main method </a:t>
            </a:r>
          </a:p>
          <a:p>
            <a:pPr>
              <a:lnSpc>
                <a:spcPct val="90000"/>
              </a:lnSpc>
            </a:pPr>
            <a:r>
              <a:rPr lang="en-US" sz="2000" dirty="0">
                <a:solidFill>
                  <a:srgbClr val="000000"/>
                </a:solidFill>
                <a:latin typeface="Calibri Light"/>
              </a:rPr>
              <a:t> </a:t>
            </a: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a:t>
            </a: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r>
              <a:rPr lang="en-US" sz="1600" dirty="0"/>
              <a:t>	</a:t>
            </a:r>
          </a:p>
          <a:p>
            <a:endParaRPr lang="en-US" sz="1100" b="1" dirty="0"/>
          </a:p>
        </p:txBody>
      </p:sp>
    </p:spTree>
    <p:extLst>
      <p:ext uri="{BB962C8B-B14F-4D97-AF65-F5344CB8AC3E}">
        <p14:creationId xmlns:p14="http://schemas.microsoft.com/office/powerpoint/2010/main" val="201963440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1" y="403417"/>
            <a:ext cx="6521824" cy="5917869"/>
          </a:xfrm>
          <a:prstGeom prst="rect">
            <a:avLst/>
          </a:prstGeom>
        </p:spPr>
        <p:txBody>
          <a:bodyPr/>
          <a:lstStyle/>
          <a:p>
            <a:pPr>
              <a:lnSpc>
                <a:spcPct val="90000"/>
              </a:lnSpc>
            </a:pPr>
            <a:r>
              <a:rPr lang="en-US" sz="2000" b="1" dirty="0"/>
              <a:t>Declaring a class with Variables</a:t>
            </a:r>
            <a:endParaRPr lang="en-US" sz="2000" dirty="0"/>
          </a:p>
          <a:p>
            <a:pPr>
              <a:lnSpc>
                <a:spcPct val="90000"/>
              </a:lnSpc>
            </a:pPr>
            <a:r>
              <a:rPr lang="en-US" sz="2000" b="1" dirty="0"/>
              <a:t>A Simple Class </a:t>
            </a:r>
            <a:endParaRPr lang="en-US" sz="2000" b="1"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class Students  {</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Private: </a:t>
            </a:r>
          </a:p>
          <a:p>
            <a:pPr>
              <a:lnSpc>
                <a:spcPct val="90000"/>
              </a:lnSpc>
            </a:pPr>
            <a:r>
              <a:rPr lang="en-US" sz="2000" dirty="0">
                <a:solidFill>
                  <a:srgbClr val="000000"/>
                </a:solidFill>
                <a:latin typeface="Calibri Light"/>
              </a:rPr>
              <a:t>	    string </a:t>
            </a:r>
            <a:r>
              <a:rPr lang="en-US" sz="2000" dirty="0" err="1">
                <a:solidFill>
                  <a:srgbClr val="000000"/>
                </a:solidFill>
                <a:latin typeface="Calibri Light"/>
              </a:rPr>
              <a:t>student_rollno</a:t>
            </a:r>
            <a:r>
              <a:rPr lang="en-US" sz="2000" dirty="0">
                <a:solidFill>
                  <a:srgbClr val="000000"/>
                </a:solidFill>
                <a:latin typeface="Calibri Light"/>
              </a:rPr>
              <a:t>; // instance variable</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Public:</a:t>
            </a:r>
          </a:p>
          <a:p>
            <a:pPr>
              <a:lnSpc>
                <a:spcPct val="90000"/>
              </a:lnSpc>
            </a:pPr>
            <a:r>
              <a:rPr lang="en-US" sz="2000" dirty="0">
                <a:solidFill>
                  <a:srgbClr val="000000"/>
                </a:solidFill>
                <a:latin typeface="Calibri Light"/>
              </a:rPr>
              <a:t>	   void </a:t>
            </a:r>
            <a:r>
              <a:rPr lang="en-US" sz="2000" dirty="0" err="1">
                <a:solidFill>
                  <a:srgbClr val="000000"/>
                </a:solidFill>
                <a:latin typeface="Calibri Light"/>
              </a:rPr>
              <a:t>set_rollno</a:t>
            </a:r>
            <a:r>
              <a:rPr lang="en-US" sz="2000" dirty="0">
                <a:solidFill>
                  <a:srgbClr val="000000"/>
                </a:solidFill>
                <a:latin typeface="Calibri Light"/>
              </a:rPr>
              <a:t>(string </a:t>
            </a:r>
            <a:r>
              <a:rPr lang="en-US" sz="2000" dirty="0" err="1">
                <a:solidFill>
                  <a:srgbClr val="000000"/>
                </a:solidFill>
                <a:latin typeface="Calibri Light"/>
              </a:rPr>
              <a:t>rollno</a:t>
            </a:r>
            <a:r>
              <a:rPr lang="en-US" sz="2000" dirty="0">
                <a:solidFill>
                  <a:srgbClr val="000000"/>
                </a:solidFill>
                <a:latin typeface="Calibri Light"/>
              </a:rPr>
              <a:t>)</a:t>
            </a:r>
          </a:p>
          <a:p>
            <a:pPr>
              <a:lnSpc>
                <a:spcPct val="90000"/>
              </a:lnSpc>
            </a:pPr>
            <a:r>
              <a:rPr lang="en-US" sz="2000" dirty="0">
                <a:solidFill>
                  <a:srgbClr val="000000"/>
                </a:solidFill>
                <a:latin typeface="Calibri Light"/>
              </a:rPr>
              <a:t>{</a:t>
            </a:r>
          </a:p>
          <a:p>
            <a:pPr>
              <a:lnSpc>
                <a:spcPct val="90000"/>
              </a:lnSpc>
            </a:pPr>
            <a:r>
              <a:rPr lang="en-US" sz="2000" dirty="0">
                <a:solidFill>
                  <a:srgbClr val="000000"/>
                </a:solidFill>
                <a:latin typeface="Calibri Light"/>
              </a:rPr>
              <a:t>	 </a:t>
            </a:r>
            <a:r>
              <a:rPr lang="en-US" sz="2000" dirty="0" err="1">
                <a:solidFill>
                  <a:srgbClr val="000000"/>
                </a:solidFill>
                <a:latin typeface="Calibri Light"/>
              </a:rPr>
              <a:t>student_rollno</a:t>
            </a:r>
            <a:r>
              <a:rPr lang="en-US" sz="2000" dirty="0">
                <a:solidFill>
                  <a:srgbClr val="000000"/>
                </a:solidFill>
                <a:latin typeface="Calibri Light"/>
              </a:rPr>
              <a:t> = </a:t>
            </a:r>
            <a:r>
              <a:rPr lang="en-US" sz="2000" dirty="0" err="1">
                <a:solidFill>
                  <a:srgbClr val="000000"/>
                </a:solidFill>
                <a:latin typeface="Calibri Light"/>
              </a:rPr>
              <a:t>rollno</a:t>
            </a:r>
            <a:r>
              <a:rPr lang="en-US" sz="2000" dirty="0">
                <a:solidFill>
                  <a:srgbClr val="000000"/>
                </a:solidFill>
                <a:latin typeface="Calibri Light"/>
              </a:rPr>
              <a:t>;     </a:t>
            </a:r>
            <a:endParaRPr lang="en-US" dirty="0">
              <a:solidFill>
                <a:srgbClr val="000000"/>
              </a:solidFill>
              <a:latin typeface="Calibri Light"/>
            </a:endParaRPr>
          </a:p>
          <a:p>
            <a:pPr>
              <a:lnSpc>
                <a:spcPct val="90000"/>
              </a:lnSpc>
            </a:pPr>
            <a:r>
              <a:rPr lang="en-US" sz="2000" dirty="0">
                <a:solidFill>
                  <a:srgbClr val="000000"/>
                </a:solidFill>
                <a:latin typeface="Calibri Light"/>
              </a:rPr>
              <a:t>}  // end method </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string </a:t>
            </a:r>
            <a:r>
              <a:rPr lang="en-US" sz="2000" dirty="0" err="1">
                <a:solidFill>
                  <a:srgbClr val="000000"/>
                </a:solidFill>
                <a:latin typeface="Calibri Light"/>
              </a:rPr>
              <a:t>get_rollno</a:t>
            </a:r>
            <a:r>
              <a:rPr lang="en-US" sz="2000" dirty="0">
                <a:solidFill>
                  <a:srgbClr val="000000"/>
                </a:solidFill>
                <a:latin typeface="Calibri Light"/>
              </a:rPr>
              <a:t>()</a:t>
            </a:r>
          </a:p>
          <a:p>
            <a:pPr>
              <a:lnSpc>
                <a:spcPct val="90000"/>
              </a:lnSpc>
            </a:pPr>
            <a:r>
              <a:rPr lang="en-US" sz="2000" dirty="0">
                <a:solidFill>
                  <a:srgbClr val="000000"/>
                </a:solidFill>
                <a:latin typeface="Calibri Light"/>
              </a:rPr>
              <a:t>{</a:t>
            </a:r>
          </a:p>
          <a:p>
            <a:pPr>
              <a:lnSpc>
                <a:spcPct val="90000"/>
              </a:lnSpc>
            </a:pPr>
            <a:r>
              <a:rPr lang="en-US" sz="2000" dirty="0">
                <a:solidFill>
                  <a:srgbClr val="000000"/>
                </a:solidFill>
                <a:latin typeface="Calibri Light"/>
              </a:rPr>
              <a:t> return </a:t>
            </a:r>
            <a:r>
              <a:rPr lang="en-US" sz="2000" dirty="0" err="1">
                <a:solidFill>
                  <a:srgbClr val="000000"/>
                </a:solidFill>
                <a:latin typeface="Calibri Light"/>
              </a:rPr>
              <a:t>student_rollno</a:t>
            </a:r>
            <a:r>
              <a:rPr lang="en-US" sz="2000" dirty="0">
                <a:solidFill>
                  <a:srgbClr val="000000"/>
                </a:solidFill>
                <a:latin typeface="Calibri Light"/>
              </a:rPr>
              <a:t>;</a:t>
            </a:r>
            <a:endParaRPr lang="en-US" dirty="0">
              <a:solidFill>
                <a:srgbClr val="000000"/>
              </a:solidFill>
              <a:latin typeface="Calibri Light"/>
            </a:endParaRPr>
          </a:p>
          <a:p>
            <a:pPr>
              <a:lnSpc>
                <a:spcPct val="90000"/>
              </a:lnSpc>
            </a:pPr>
            <a:r>
              <a:rPr lang="en-US" dirty="0">
                <a:solidFill>
                  <a:srgbClr val="000000"/>
                </a:solidFill>
                <a:latin typeface="Calibri Light"/>
              </a:rPr>
              <a:t>}</a:t>
            </a:r>
            <a:r>
              <a:rPr lang="en-US" sz="2000" dirty="0">
                <a:solidFill>
                  <a:srgbClr val="000000"/>
                </a:solidFill>
                <a:latin typeface="Calibri Light"/>
              </a:rPr>
              <a:t>  // end method </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a:t>
            </a:r>
          </a:p>
          <a:p>
            <a:pPr>
              <a:lnSpc>
                <a:spcPct val="90000"/>
              </a:lnSpc>
            </a:pPr>
            <a:r>
              <a:rPr lang="en-US" sz="2000" dirty="0">
                <a:solidFill>
                  <a:srgbClr val="000000"/>
                </a:solidFill>
                <a:latin typeface="Calibri Light"/>
              </a:rPr>
              <a:t>} ;  // end class </a:t>
            </a: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a:t>
            </a: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r>
              <a:rPr lang="en-US" sz="1600" dirty="0"/>
              <a:t>	</a:t>
            </a:r>
          </a:p>
          <a:p>
            <a:endParaRPr lang="en-US" sz="1100" b="1" dirty="0"/>
          </a:p>
        </p:txBody>
      </p:sp>
      <p:sp>
        <p:nvSpPr>
          <p:cNvPr id="4" name="TextShape 2"/>
          <p:cNvSpPr txBox="1"/>
          <p:nvPr/>
        </p:nvSpPr>
        <p:spPr>
          <a:xfrm>
            <a:off x="5691266" y="542993"/>
            <a:ext cx="6521824" cy="5476192"/>
          </a:xfrm>
          <a:prstGeom prst="rect">
            <a:avLst/>
          </a:prstGeom>
        </p:spPr>
        <p:txBody>
          <a:bodyPr/>
          <a:lstStyle/>
          <a:p>
            <a:pPr>
              <a:lnSpc>
                <a:spcPct val="90000"/>
              </a:lnSpc>
            </a:pPr>
            <a:r>
              <a:rPr lang="en-US" sz="2000" b="1" dirty="0"/>
              <a:t>Use Students Class </a:t>
            </a:r>
            <a:endParaRPr lang="en-US" sz="2000" b="1"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000" dirty="0" err="1">
                <a:solidFill>
                  <a:srgbClr val="000000"/>
                </a:solidFill>
                <a:latin typeface="Calibri Light"/>
              </a:rPr>
              <a:t>int</a:t>
            </a:r>
            <a:r>
              <a:rPr lang="en-US" sz="2000" dirty="0">
                <a:solidFill>
                  <a:srgbClr val="000000"/>
                </a:solidFill>
                <a:latin typeface="Calibri Light"/>
              </a:rPr>
              <a:t> main () {</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Creating an object  and </a:t>
            </a:r>
            <a:r>
              <a:rPr lang="en-US" sz="2000" dirty="0" err="1">
                <a:solidFill>
                  <a:srgbClr val="000000"/>
                </a:solidFill>
                <a:latin typeface="Calibri Light"/>
              </a:rPr>
              <a:t>asdign</a:t>
            </a:r>
            <a:r>
              <a:rPr lang="en-US" sz="2000" dirty="0">
                <a:solidFill>
                  <a:srgbClr val="000000"/>
                </a:solidFill>
                <a:latin typeface="Calibri Light"/>
              </a:rPr>
              <a:t> it to </a:t>
            </a:r>
            <a:r>
              <a:rPr lang="en-US" sz="2000" dirty="0" err="1">
                <a:solidFill>
                  <a:srgbClr val="000000"/>
                </a:solidFill>
                <a:latin typeface="Calibri Light"/>
              </a:rPr>
              <a:t>objStd</a:t>
            </a: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Students </a:t>
            </a:r>
            <a:r>
              <a:rPr lang="en-US" sz="2000" dirty="0" err="1">
                <a:solidFill>
                  <a:srgbClr val="000000"/>
                </a:solidFill>
                <a:latin typeface="Calibri Light"/>
              </a:rPr>
              <a:t>objStd</a:t>
            </a:r>
            <a:r>
              <a:rPr lang="en-US" sz="2000" dirty="0">
                <a:solidFill>
                  <a:srgbClr val="000000"/>
                </a:solidFill>
                <a:latin typeface="Calibri Light"/>
              </a:rPr>
              <a:t>;</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a:t>
            </a:r>
          </a:p>
          <a:p>
            <a:pPr>
              <a:lnSpc>
                <a:spcPct val="90000"/>
              </a:lnSpc>
            </a:pPr>
            <a:r>
              <a:rPr lang="en-US" sz="2000" dirty="0">
                <a:solidFill>
                  <a:srgbClr val="000000"/>
                </a:solidFill>
                <a:latin typeface="Calibri Light"/>
              </a:rPr>
              <a:t>// calling </a:t>
            </a:r>
            <a:r>
              <a:rPr lang="en-US" sz="2000" dirty="0" err="1">
                <a:solidFill>
                  <a:srgbClr val="000000"/>
                </a:solidFill>
                <a:latin typeface="Calibri Light"/>
              </a:rPr>
              <a:t>objStd’s</a:t>
            </a:r>
            <a:r>
              <a:rPr lang="en-US" sz="2000" dirty="0">
                <a:solidFill>
                  <a:srgbClr val="000000"/>
                </a:solidFill>
                <a:latin typeface="Calibri Light"/>
              </a:rPr>
              <a:t> method </a:t>
            </a:r>
            <a:r>
              <a:rPr lang="en-US" sz="2000" dirty="0" err="1">
                <a:solidFill>
                  <a:srgbClr val="000000"/>
                </a:solidFill>
                <a:latin typeface="Calibri Light"/>
              </a:rPr>
              <a:t>set_rollno</a:t>
            </a:r>
            <a:r>
              <a:rPr lang="en-US" sz="2000" dirty="0">
                <a:solidFill>
                  <a:srgbClr val="000000"/>
                </a:solidFill>
                <a:latin typeface="Calibri Light"/>
              </a:rPr>
              <a:t>()</a:t>
            </a:r>
          </a:p>
          <a:p>
            <a:pPr>
              <a:lnSpc>
                <a:spcPct val="90000"/>
              </a:lnSpc>
            </a:pPr>
            <a:endParaRPr lang="en-US" sz="2000" dirty="0">
              <a:solidFill>
                <a:srgbClr val="000000"/>
              </a:solidFill>
              <a:latin typeface="Calibri Light"/>
            </a:endParaRPr>
          </a:p>
          <a:p>
            <a:pPr>
              <a:lnSpc>
                <a:spcPct val="90000"/>
              </a:lnSpc>
            </a:pPr>
            <a:r>
              <a:rPr lang="en-US" sz="2000" dirty="0" err="1">
                <a:solidFill>
                  <a:srgbClr val="000000"/>
                </a:solidFill>
                <a:latin typeface="Calibri Light"/>
              </a:rPr>
              <a:t>objStd</a:t>
            </a:r>
            <a:r>
              <a:rPr lang="en-US" sz="2000" dirty="0">
                <a:solidFill>
                  <a:srgbClr val="000000"/>
                </a:solidFill>
                <a:latin typeface="Calibri Light"/>
              </a:rPr>
              <a:t>. </a:t>
            </a:r>
            <a:r>
              <a:rPr lang="en-US" sz="2000" dirty="0" err="1">
                <a:solidFill>
                  <a:srgbClr val="000000"/>
                </a:solidFill>
                <a:latin typeface="Calibri Light"/>
              </a:rPr>
              <a:t>set_rollno</a:t>
            </a:r>
            <a:r>
              <a:rPr lang="en-US" sz="2000" dirty="0">
                <a:solidFill>
                  <a:srgbClr val="000000"/>
                </a:solidFill>
                <a:latin typeface="Calibri Light"/>
              </a:rPr>
              <a:t>(“20SW01");</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calling </a:t>
            </a:r>
            <a:r>
              <a:rPr lang="en-US" sz="2000" dirty="0" err="1">
                <a:solidFill>
                  <a:srgbClr val="000000"/>
                </a:solidFill>
                <a:latin typeface="Calibri Light"/>
              </a:rPr>
              <a:t>objStd’s</a:t>
            </a:r>
            <a:r>
              <a:rPr lang="en-US" sz="2000" dirty="0">
                <a:solidFill>
                  <a:srgbClr val="000000"/>
                </a:solidFill>
                <a:latin typeface="Calibri Light"/>
              </a:rPr>
              <a:t> method </a:t>
            </a:r>
            <a:r>
              <a:rPr lang="en-US" sz="2000" b="1" dirty="0" err="1">
                <a:solidFill>
                  <a:srgbClr val="000000"/>
                </a:solidFill>
                <a:latin typeface="Calibri Light"/>
              </a:rPr>
              <a:t>get_rollno</a:t>
            </a:r>
            <a:r>
              <a:rPr lang="en-US" sz="2000" b="1" dirty="0">
                <a:solidFill>
                  <a:srgbClr val="000000"/>
                </a:solidFill>
                <a:latin typeface="Calibri Light"/>
              </a:rPr>
              <a:t>()</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a:t>
            </a:r>
            <a:r>
              <a:rPr lang="en-US" sz="2000" dirty="0" err="1">
                <a:solidFill>
                  <a:srgbClr val="000000"/>
                </a:solidFill>
                <a:latin typeface="Calibri Light"/>
              </a:rPr>
              <a:t>cout</a:t>
            </a:r>
            <a:r>
              <a:rPr lang="en-US" sz="2000" dirty="0">
                <a:solidFill>
                  <a:srgbClr val="000000"/>
                </a:solidFill>
                <a:latin typeface="Calibri Light"/>
              </a:rPr>
              <a:t>&lt;&lt;“Welcome”+ </a:t>
            </a:r>
            <a:r>
              <a:rPr lang="en-US" sz="2000" dirty="0" err="1">
                <a:solidFill>
                  <a:srgbClr val="000000"/>
                </a:solidFill>
                <a:latin typeface="Calibri Light"/>
              </a:rPr>
              <a:t>objStd</a:t>
            </a:r>
            <a:r>
              <a:rPr lang="en-US" sz="2000" dirty="0">
                <a:solidFill>
                  <a:srgbClr val="000000"/>
                </a:solidFill>
                <a:latin typeface="Calibri Light"/>
              </a:rPr>
              <a:t>.</a:t>
            </a:r>
            <a:r>
              <a:rPr lang="en-US" sz="2000" b="1" dirty="0">
                <a:solidFill>
                  <a:srgbClr val="000000"/>
                </a:solidFill>
                <a:latin typeface="Calibri Light"/>
              </a:rPr>
              <a:t> </a:t>
            </a:r>
            <a:r>
              <a:rPr lang="en-US" sz="2000" b="1" dirty="0" err="1">
                <a:solidFill>
                  <a:srgbClr val="000000"/>
                </a:solidFill>
                <a:latin typeface="Calibri Light"/>
              </a:rPr>
              <a:t>get_rollno</a:t>
            </a:r>
            <a:r>
              <a:rPr lang="en-US" sz="2000" b="1" dirty="0">
                <a:solidFill>
                  <a:srgbClr val="000000"/>
                </a:solidFill>
                <a:latin typeface="Calibri Light"/>
              </a:rPr>
              <a:t>()</a:t>
            </a:r>
            <a:r>
              <a:rPr lang="en-US" sz="2000" dirty="0">
                <a:solidFill>
                  <a:srgbClr val="000000"/>
                </a:solidFill>
                <a:latin typeface="Calibri Light"/>
              </a:rPr>
              <a:t>); </a:t>
            </a:r>
          </a:p>
          <a:p>
            <a:pPr>
              <a:lnSpc>
                <a:spcPct val="90000"/>
              </a:lnSpc>
            </a:pPr>
            <a:r>
              <a:rPr lang="en-US" sz="2000" dirty="0">
                <a:solidFill>
                  <a:srgbClr val="000000"/>
                </a:solidFill>
                <a:latin typeface="Calibri Light"/>
              </a:rPr>
              <a:t>   </a:t>
            </a:r>
          </a:p>
          <a:p>
            <a:pPr>
              <a:lnSpc>
                <a:spcPct val="90000"/>
              </a:lnSpc>
            </a:pPr>
            <a:r>
              <a:rPr lang="en-US" sz="2000" dirty="0">
                <a:solidFill>
                  <a:srgbClr val="000000"/>
                </a:solidFill>
                <a:latin typeface="Calibri Light"/>
              </a:rPr>
              <a:t>    return 0;</a:t>
            </a:r>
          </a:p>
          <a:p>
            <a:pPr>
              <a:lnSpc>
                <a:spcPct val="90000"/>
              </a:lnSpc>
            </a:pPr>
            <a:r>
              <a:rPr lang="en-US" sz="2000" dirty="0">
                <a:solidFill>
                  <a:srgbClr val="000000"/>
                </a:solidFill>
                <a:latin typeface="Calibri Light"/>
              </a:rPr>
              <a:t>}  // end main method </a:t>
            </a:r>
          </a:p>
          <a:p>
            <a:pPr>
              <a:lnSpc>
                <a:spcPct val="90000"/>
              </a:lnSpc>
            </a:pPr>
            <a:r>
              <a:rPr lang="en-US" sz="2000" dirty="0">
                <a:solidFill>
                  <a:srgbClr val="000000"/>
                </a:solidFill>
                <a:latin typeface="Calibri Light"/>
              </a:rPr>
              <a:t> </a:t>
            </a: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a:t>
            </a: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r>
              <a:rPr lang="en-US" sz="1600" dirty="0"/>
              <a:t>	</a:t>
            </a:r>
          </a:p>
          <a:p>
            <a:endParaRPr lang="en-US" sz="1100" b="1" dirty="0"/>
          </a:p>
        </p:txBody>
      </p:sp>
    </p:spTree>
    <p:extLst>
      <p:ext uri="{BB962C8B-B14F-4D97-AF65-F5344CB8AC3E}">
        <p14:creationId xmlns:p14="http://schemas.microsoft.com/office/powerpoint/2010/main" val="201963440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013063" y="2279251"/>
            <a:ext cx="10637653" cy="4421094"/>
          </a:xfrm>
        </p:spPr>
        <p:txBody>
          <a:bodyPr>
            <a:normAutofit/>
          </a:bodyPr>
          <a:lstStyle/>
          <a:p>
            <a:pPr>
              <a:lnSpc>
                <a:spcPct val="90000"/>
              </a:lnSpc>
            </a:pPr>
            <a:endParaRPr lang="en-US" sz="2400" b="1" dirty="0">
              <a:solidFill>
                <a:srgbClr val="000000"/>
              </a:solidFill>
              <a:latin typeface="+mj-lt"/>
            </a:endParaRPr>
          </a:p>
          <a:p>
            <a:pPr algn="just">
              <a:lnSpc>
                <a:spcPct val="90000"/>
              </a:lnSpc>
            </a:pPr>
            <a:r>
              <a:rPr lang="en-US" sz="4000" b="1" dirty="0">
                <a:solidFill>
                  <a:srgbClr val="000000"/>
                </a:solidFill>
                <a:latin typeface="+mj-lt"/>
              </a:rPr>
              <a:t>Each object (instance) of a class contains/maintains it’s own copy of the class’s instance variables and functions.</a:t>
            </a:r>
          </a:p>
          <a:p>
            <a:pPr>
              <a:lnSpc>
                <a:spcPct val="90000"/>
              </a:lnSpc>
            </a:pPr>
            <a:endParaRPr lang="en-US" sz="2400" b="1" dirty="0">
              <a:solidFill>
                <a:srgbClr val="000000"/>
              </a:solidFill>
              <a:latin typeface="+mj-lt"/>
            </a:endParaRPr>
          </a:p>
          <a:p>
            <a:pPr marL="0" indent="0">
              <a:buNone/>
            </a:pPr>
            <a:endParaRPr lang="en-US" sz="1600" dirty="0"/>
          </a:p>
        </p:txBody>
      </p:sp>
    </p:spTree>
    <p:extLst>
      <p:ext uri="{BB962C8B-B14F-4D97-AF65-F5344CB8AC3E}">
        <p14:creationId xmlns:p14="http://schemas.microsoft.com/office/powerpoint/2010/main" val="1375999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6"/>
          <p:cNvSpPr txBox="1">
            <a:spLocks/>
          </p:cNvSpPr>
          <p:nvPr/>
        </p:nvSpPr>
        <p:spPr>
          <a:xfrm>
            <a:off x="0" y="269688"/>
            <a:ext cx="11582400" cy="567391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2800" b="1" dirty="0">
                <a:latin typeface="Times New Roman" panose="02020603050405020304" pitchFamily="18" charset="0"/>
                <a:cs typeface="Times New Roman" panose="02020603050405020304" pitchFamily="18" charset="0"/>
              </a:rPr>
              <a:t>Primitive Types vs. Reference Types</a:t>
            </a:r>
          </a:p>
          <a:p>
            <a:pPr marL="0" indent="0">
              <a:buFont typeface="Wingdings 3" charset="2"/>
              <a:buNone/>
            </a:pPr>
            <a:r>
              <a:rPr lang="en-US" sz="2800" dirty="0">
                <a:latin typeface="Times New Roman" panose="02020603050405020304" pitchFamily="18" charset="0"/>
                <a:cs typeface="Times New Roman" panose="02020603050405020304" pitchFamily="18" charset="0"/>
              </a:rPr>
              <a:t>Data types in C++ are divided into two categories </a:t>
            </a:r>
          </a:p>
          <a:p>
            <a:pPr marL="0" indent="0">
              <a:buFont typeface="Wingdings 3" charset="2"/>
              <a:buNone/>
            </a:pPr>
            <a:r>
              <a:rPr lang="en-US" sz="2800" b="1" dirty="0">
                <a:latin typeface="Times New Roman" panose="02020603050405020304" pitchFamily="18" charset="0"/>
                <a:cs typeface="Times New Roman" panose="02020603050405020304" pitchFamily="18" charset="0"/>
              </a:rPr>
              <a:t>Primitive Types 	and Reference Types </a:t>
            </a:r>
          </a:p>
          <a:p>
            <a:pPr marL="0" indent="0">
              <a:buFont typeface="Wingdings 3" charset="2"/>
              <a:buNone/>
            </a:pPr>
            <a:endParaRPr lang="en-US" sz="2800" b="1" dirty="0">
              <a:latin typeface="Times New Roman" panose="02020603050405020304" pitchFamily="18" charset="0"/>
              <a:cs typeface="Times New Roman" panose="02020603050405020304" pitchFamily="18" charset="0"/>
            </a:endParaRPr>
          </a:p>
          <a:p>
            <a:pPr marL="0" indent="0">
              <a:buFont typeface="Wingdings 3" charset="2"/>
              <a:buNone/>
            </a:pPr>
            <a:r>
              <a:rPr lang="en-US" sz="2800" dirty="0">
                <a:latin typeface="Times New Roman" panose="02020603050405020304" pitchFamily="18" charset="0"/>
                <a:cs typeface="Times New Roman" panose="02020603050405020304" pitchFamily="18" charset="0"/>
              </a:rPr>
              <a:t>Primitive Types are</a:t>
            </a:r>
            <a:r>
              <a:rPr lang="en-US" sz="2800" b="1" dirty="0">
                <a:latin typeface="Times New Roman" panose="02020603050405020304" pitchFamily="18" charset="0"/>
                <a:cs typeface="Times New Roman" panose="02020603050405020304" pitchFamily="18" charset="0"/>
              </a:rPr>
              <a:t> byte, int, char, Boolean, short, long, float and double.</a:t>
            </a:r>
          </a:p>
          <a:p>
            <a:pPr marL="0" indent="0">
              <a:buFont typeface="Wingdings 3" charset="2"/>
              <a:buNone/>
            </a:pPr>
            <a:endParaRPr lang="en-US" sz="2800" b="1" dirty="0">
              <a:latin typeface="Times New Roman" panose="02020603050405020304" pitchFamily="18" charset="0"/>
              <a:cs typeface="Times New Roman" panose="02020603050405020304" pitchFamily="18" charset="0"/>
            </a:endParaRPr>
          </a:p>
          <a:p>
            <a:pPr marL="0" indent="0">
              <a:buFont typeface="Wingdings 3" charset="2"/>
              <a:buNone/>
            </a:pPr>
            <a:r>
              <a:rPr lang="en-US" sz="2800" b="1" dirty="0">
                <a:latin typeface="Times New Roman" panose="02020603050405020304" pitchFamily="18" charset="0"/>
                <a:cs typeface="Times New Roman" panose="02020603050405020304" pitchFamily="18" charset="0"/>
              </a:rPr>
              <a:t>A primitive variable can store exactly one value of its declared type at a time.</a:t>
            </a:r>
            <a:endParaRPr lang="en-US" dirty="0"/>
          </a:p>
          <a:p>
            <a:pPr marL="0" indent="0">
              <a:buFont typeface="Wingdings 3" charset="2"/>
              <a:buNone/>
            </a:pPr>
            <a:endParaRPr lang="en-US" dirty="0"/>
          </a:p>
          <a:p>
            <a:endParaRPr lang="en-US" dirty="0"/>
          </a:p>
        </p:txBody>
      </p:sp>
    </p:spTree>
    <p:extLst>
      <p:ext uri="{BB962C8B-B14F-4D97-AF65-F5344CB8AC3E}">
        <p14:creationId xmlns:p14="http://schemas.microsoft.com/office/powerpoint/2010/main" val="387630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6"/>
          <p:cNvSpPr txBox="1">
            <a:spLocks/>
          </p:cNvSpPr>
          <p:nvPr/>
        </p:nvSpPr>
        <p:spPr>
          <a:xfrm>
            <a:off x="0" y="269688"/>
            <a:ext cx="11582400" cy="567391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2800" b="1" dirty="0">
                <a:latin typeface="Times New Roman" panose="02020603050405020304" pitchFamily="18" charset="0"/>
                <a:cs typeface="Times New Roman" panose="02020603050405020304" pitchFamily="18" charset="0"/>
              </a:rPr>
              <a:t>Reference Types </a:t>
            </a:r>
          </a:p>
          <a:p>
            <a:pPr marL="0" indent="0">
              <a:buFont typeface="Wingdings 3" charset="2"/>
              <a:buNone/>
            </a:pPr>
            <a:endParaRPr lang="en-US" sz="2800" b="1" dirty="0">
              <a:latin typeface="Times New Roman" panose="02020603050405020304" pitchFamily="18" charset="0"/>
              <a:cs typeface="Times New Roman" panose="02020603050405020304" pitchFamily="18" charset="0"/>
            </a:endParaRPr>
          </a:p>
          <a:p>
            <a:pPr marL="0" indent="0">
              <a:buFont typeface="Wingdings 3" charset="2"/>
              <a:buNone/>
            </a:pPr>
            <a:r>
              <a:rPr lang="en-US" sz="3200" dirty="0">
                <a:latin typeface="Times New Roman" panose="02020603050405020304" pitchFamily="18" charset="0"/>
                <a:cs typeface="Times New Roman" panose="02020603050405020304" pitchFamily="18" charset="0"/>
              </a:rPr>
              <a:t>All non primitive types are references types, </a:t>
            </a:r>
            <a:r>
              <a:rPr lang="en-US" sz="3200" b="1" dirty="0">
                <a:latin typeface="Times New Roman" panose="02020603050405020304" pitchFamily="18" charset="0"/>
                <a:cs typeface="Times New Roman" panose="02020603050405020304" pitchFamily="18" charset="0"/>
              </a:rPr>
              <a:t>so classes, we specify the types of objects are reference types</a:t>
            </a:r>
            <a:r>
              <a:rPr lang="en-US" sz="3200" dirty="0">
                <a:latin typeface="Times New Roman" panose="02020603050405020304" pitchFamily="18" charset="0"/>
                <a:cs typeface="Times New Roman" panose="02020603050405020304" pitchFamily="18" charset="0"/>
              </a:rPr>
              <a:t>.</a:t>
            </a:r>
          </a:p>
          <a:p>
            <a:pPr marL="0" indent="0">
              <a:buFont typeface="Wingdings 3" charset="2"/>
              <a:buNone/>
            </a:pPr>
            <a:endParaRPr lang="en-US" sz="2800" dirty="0">
              <a:latin typeface="Times New Roman" panose="02020603050405020304" pitchFamily="18" charset="0"/>
              <a:cs typeface="Times New Roman" panose="02020603050405020304" pitchFamily="18" charset="0"/>
            </a:endParaRPr>
          </a:p>
          <a:p>
            <a:pPr marL="0" indent="0">
              <a:buFont typeface="Wingdings 3" charset="2"/>
              <a:buNone/>
            </a:pPr>
            <a:r>
              <a:rPr lang="en-US" sz="3600" dirty="0">
                <a:latin typeface="Times New Roman" panose="02020603050405020304" pitchFamily="18" charset="0"/>
                <a:cs typeface="Times New Roman" panose="02020603050405020304" pitchFamily="18" charset="0"/>
              </a:rPr>
              <a:t>Variables of reference types </a:t>
            </a:r>
            <a:r>
              <a:rPr lang="en-US" sz="3600" b="1" dirty="0">
                <a:latin typeface="Times New Roman" panose="02020603050405020304" pitchFamily="18" charset="0"/>
                <a:cs typeface="Times New Roman" panose="02020603050405020304" pitchFamily="18" charset="0"/>
              </a:rPr>
              <a:t>(normally called references) </a:t>
            </a:r>
            <a:r>
              <a:rPr lang="en-US" sz="3600" dirty="0">
                <a:latin typeface="Times New Roman" panose="02020603050405020304" pitchFamily="18" charset="0"/>
                <a:cs typeface="Times New Roman" panose="02020603050405020304" pitchFamily="18" charset="0"/>
              </a:rPr>
              <a:t>store the</a:t>
            </a:r>
            <a:r>
              <a:rPr lang="en-US" sz="3600" b="1" dirty="0">
                <a:latin typeface="Times New Roman" panose="02020603050405020304" pitchFamily="18" charset="0"/>
                <a:cs typeface="Times New Roman" panose="02020603050405020304" pitchFamily="18" charset="0"/>
              </a:rPr>
              <a:t> locations of objects in the computer’s memory. Such variables are </a:t>
            </a:r>
            <a:r>
              <a:rPr lang="en-US" sz="3600" dirty="0">
                <a:latin typeface="Times New Roman" panose="02020603050405020304" pitchFamily="18" charset="0"/>
                <a:cs typeface="Times New Roman" panose="02020603050405020304" pitchFamily="18" charset="0"/>
              </a:rPr>
              <a:t>said to refer to objects in the program.</a:t>
            </a:r>
          </a:p>
          <a:p>
            <a:pPr marL="0" indent="0">
              <a:buFont typeface="Wingdings 3" charset="2"/>
              <a:buNone/>
            </a:pPr>
            <a:endParaRPr lang="en-US" sz="2800" b="1" dirty="0">
              <a:latin typeface="Times New Roman" panose="02020603050405020304" pitchFamily="18" charset="0"/>
              <a:cs typeface="Times New Roman" panose="02020603050405020304" pitchFamily="18" charset="0"/>
            </a:endParaRPr>
          </a:p>
          <a:p>
            <a:pPr marL="0" indent="0">
              <a:buFont typeface="Wingdings 3" charset="2"/>
              <a:buNone/>
            </a:pPr>
            <a:endParaRPr lang="en-US" sz="2800" b="1" dirty="0">
              <a:latin typeface="Times New Roman" panose="02020603050405020304" pitchFamily="18" charset="0"/>
              <a:cs typeface="Times New Roman" panose="02020603050405020304" pitchFamily="18" charset="0"/>
            </a:endParaRPr>
          </a:p>
          <a:p>
            <a:pPr marL="0" indent="0">
              <a:buFont typeface="Wingdings 3" charset="2"/>
              <a:buNone/>
            </a:pPr>
            <a:endParaRPr lang="en-US" dirty="0"/>
          </a:p>
          <a:p>
            <a:endParaRPr lang="en-US" dirty="0"/>
          </a:p>
        </p:txBody>
      </p:sp>
    </p:spTree>
    <p:extLst>
      <p:ext uri="{BB962C8B-B14F-4D97-AF65-F5344CB8AC3E}">
        <p14:creationId xmlns:p14="http://schemas.microsoft.com/office/powerpoint/2010/main" val="17683004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844740" cy="706964"/>
          </a:xfrm>
        </p:spPr>
        <p:txBody>
          <a:bodyPr/>
          <a:lstStyle/>
          <a:p>
            <a:r>
              <a:rPr lang="en-US" sz="2800" dirty="0"/>
              <a:t>OOP   set() &amp; get() methods   </a:t>
            </a:r>
          </a:p>
        </p:txBody>
      </p:sp>
      <p:sp>
        <p:nvSpPr>
          <p:cNvPr id="7" name="Content Placeholder 6"/>
          <p:cNvSpPr>
            <a:spLocks noGrp="1"/>
          </p:cNvSpPr>
          <p:nvPr>
            <p:ph idx="1"/>
          </p:nvPr>
        </p:nvSpPr>
        <p:spPr>
          <a:xfrm>
            <a:off x="1154954" y="2191871"/>
            <a:ext cx="9463516" cy="4421094"/>
          </a:xfrm>
        </p:spPr>
        <p:txBody>
          <a:bodyPr>
            <a:normAutofit/>
          </a:bodyPr>
          <a:lstStyle/>
          <a:p>
            <a:pPr marL="0" indent="0">
              <a:buNone/>
            </a:pPr>
            <a:r>
              <a:rPr lang="en-US" sz="2400" dirty="0"/>
              <a:t>  </a:t>
            </a:r>
            <a:r>
              <a:rPr lang="en-US" sz="3200" b="1" dirty="0">
                <a:latin typeface="Times New Roman" panose="02020603050405020304" pitchFamily="18" charset="0"/>
                <a:cs typeface="Times New Roman" panose="02020603050405020304" pitchFamily="18" charset="0"/>
              </a:rPr>
              <a:t>(Set methods) &amp; (get methods)</a:t>
            </a:r>
            <a:r>
              <a:rPr lang="en-US" sz="3200" dirty="0">
                <a:latin typeface="Times New Roman" panose="02020603050405020304" pitchFamily="18" charset="0"/>
                <a:cs typeface="Times New Roman" panose="02020603050405020304" pitchFamily="18" charset="0"/>
              </a:rPr>
              <a:t> </a:t>
            </a:r>
          </a:p>
          <a:p>
            <a:pPr marL="0" indent="0">
              <a:buFont typeface="Wingdings" pitchFamily="2" charset="2"/>
              <a:buChar char="Ø"/>
            </a:pPr>
            <a:r>
              <a:rPr lang="en-US" sz="3200" dirty="0">
                <a:latin typeface="Times New Roman" panose="02020603050405020304" pitchFamily="18" charset="0"/>
                <a:cs typeface="Times New Roman" panose="02020603050405020304" pitchFamily="18" charset="0"/>
              </a:rPr>
              <a:t>These are the public member functions methods.  </a:t>
            </a:r>
          </a:p>
          <a:p>
            <a:pPr marL="0" indent="0">
              <a:buFont typeface="Wingdings" pitchFamily="2" charset="2"/>
              <a:buChar char="Ø"/>
            </a:pPr>
            <a:r>
              <a:rPr lang="en-US" sz="3200" dirty="0">
                <a:latin typeface="Times New Roman" panose="02020603050405020304" pitchFamily="18" charset="0"/>
                <a:cs typeface="Times New Roman" panose="02020603050405020304" pitchFamily="18" charset="0"/>
              </a:rPr>
              <a:t>Allow the client of the class to set(</a:t>
            </a:r>
            <a:r>
              <a:rPr lang="en-US" sz="3200" b="1" dirty="0">
                <a:latin typeface="Times New Roman" panose="02020603050405020304" pitchFamily="18" charset="0"/>
                <a:cs typeface="Times New Roman" panose="02020603050405020304" pitchFamily="18" charset="0"/>
              </a:rPr>
              <a:t>i.e. assign values</a:t>
            </a:r>
            <a:r>
              <a:rPr lang="en-US" sz="3200" dirty="0">
                <a:latin typeface="Times New Roman" panose="02020603050405020304" pitchFamily="18" charset="0"/>
                <a:cs typeface="Times New Roman" panose="02020603050405020304" pitchFamily="18" charset="0"/>
              </a:rPr>
              <a:t>) to the private instance                variables , and </a:t>
            </a:r>
          </a:p>
          <a:p>
            <a:pPr marL="0" indent="0">
              <a:buFont typeface="Wingdings" pitchFamily="2" charset="2"/>
              <a:buChar char="Ø"/>
            </a:pPr>
            <a:r>
              <a:rPr lang="en-US" sz="3200" dirty="0">
                <a:latin typeface="Times New Roman" panose="02020603050405020304" pitchFamily="18" charset="0"/>
                <a:cs typeface="Times New Roman" panose="02020603050405020304" pitchFamily="18" charset="0"/>
              </a:rPr>
              <a:t>get (</a:t>
            </a:r>
            <a:r>
              <a:rPr lang="en-US" sz="3200" b="1" dirty="0">
                <a:latin typeface="Times New Roman" panose="02020603050405020304" pitchFamily="18" charset="0"/>
                <a:cs typeface="Times New Roman" panose="02020603050405020304" pitchFamily="18" charset="0"/>
              </a:rPr>
              <a:t>i.e. obtain values</a:t>
            </a:r>
            <a:r>
              <a:rPr lang="en-US" sz="3200" dirty="0">
                <a:latin typeface="Times New Roman" panose="02020603050405020304" pitchFamily="18" charset="0"/>
                <a:cs typeface="Times New Roman" panose="02020603050405020304" pitchFamily="18" charset="0"/>
              </a:rPr>
              <a:t>) of private instance variables.</a:t>
            </a:r>
          </a:p>
          <a:p>
            <a:pPr marL="0" indent="0">
              <a:buFont typeface="Wingdings" pitchFamily="2" charset="2"/>
              <a:buChar char="Ø"/>
            </a:pPr>
            <a:endParaRPr lang="en-US" sz="1600" dirty="0"/>
          </a:p>
        </p:txBody>
      </p:sp>
    </p:spTree>
    <p:extLst>
      <p:ext uri="{BB962C8B-B14F-4D97-AF65-F5344CB8AC3E}">
        <p14:creationId xmlns:p14="http://schemas.microsoft.com/office/powerpoint/2010/main" val="42857913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844740" cy="706964"/>
          </a:xfrm>
        </p:spPr>
        <p:txBody>
          <a:bodyPr/>
          <a:lstStyle/>
          <a:p>
            <a:r>
              <a:rPr lang="en-US" sz="2800" dirty="0"/>
              <a:t>OOP   Access </a:t>
            </a:r>
            <a:r>
              <a:rPr lang="en-US" sz="2800" dirty="0" err="1"/>
              <a:t>Specifiers</a:t>
            </a:r>
            <a:r>
              <a:rPr lang="en-US" sz="2800" dirty="0"/>
              <a:t>     </a:t>
            </a:r>
          </a:p>
        </p:txBody>
      </p:sp>
      <p:sp>
        <p:nvSpPr>
          <p:cNvPr id="7" name="Content Placeholder 6"/>
          <p:cNvSpPr>
            <a:spLocks noGrp="1"/>
          </p:cNvSpPr>
          <p:nvPr>
            <p:ph idx="1"/>
          </p:nvPr>
        </p:nvSpPr>
        <p:spPr>
          <a:xfrm>
            <a:off x="1154954" y="2191871"/>
            <a:ext cx="9463516" cy="4421094"/>
          </a:xfrm>
        </p:spPr>
        <p:txBody>
          <a:bodyPr>
            <a:normAutofit/>
          </a:bodyPr>
          <a:lstStyle/>
          <a:p>
            <a:pPr marL="0" indent="0">
              <a:buFont typeface="Wingdings" pitchFamily="2" charset="2"/>
              <a:buChar char="Ø"/>
            </a:pPr>
            <a:r>
              <a:rPr lang="en-US" sz="1600" dirty="0"/>
              <a:t>  </a:t>
            </a:r>
            <a:r>
              <a:rPr lang="en-US" sz="1600" b="1" dirty="0"/>
              <a:t>Access </a:t>
            </a:r>
            <a:r>
              <a:rPr lang="en-US" sz="1600" b="1" dirty="0" err="1"/>
              <a:t>Specifiers</a:t>
            </a:r>
            <a:r>
              <a:rPr lang="en-US" sz="1600" b="1" dirty="0"/>
              <a:t> : </a:t>
            </a:r>
            <a:r>
              <a:rPr lang="en-US" sz="1600" dirty="0"/>
              <a:t>  Define level of Accessibility of a variable or a method  </a:t>
            </a:r>
            <a:r>
              <a:rPr lang="en-US" sz="1600" b="1" dirty="0"/>
              <a:t>OR </a:t>
            </a:r>
          </a:p>
          <a:p>
            <a:pPr marL="0" indent="0">
              <a:buFont typeface="Wingdings" pitchFamily="2" charset="2"/>
              <a:buChar char="Ø"/>
            </a:pPr>
            <a:r>
              <a:rPr lang="en-US" sz="1600" b="1" dirty="0"/>
              <a:t> </a:t>
            </a:r>
            <a:r>
              <a:rPr lang="en-US" sz="1600" dirty="0"/>
              <a:t>Specify which part of the program can access a variable </a:t>
            </a:r>
            <a:r>
              <a:rPr lang="en-US" dirty="0"/>
              <a:t> or  a function.</a:t>
            </a:r>
          </a:p>
          <a:p>
            <a:pPr marL="0" indent="0">
              <a:buFont typeface="Wingdings" pitchFamily="2" charset="2"/>
              <a:buChar char="Ø"/>
            </a:pPr>
            <a:r>
              <a:rPr lang="en-US" b="1" dirty="0"/>
              <a:t> Private : </a:t>
            </a:r>
            <a:r>
              <a:rPr lang="en-US" dirty="0"/>
              <a:t>variables or methods declared with </a:t>
            </a:r>
            <a:r>
              <a:rPr lang="en-US" b="1" dirty="0"/>
              <a:t>access </a:t>
            </a:r>
            <a:r>
              <a:rPr lang="en-US" b="1" dirty="0" err="1"/>
              <a:t>specifier</a:t>
            </a:r>
            <a:r>
              <a:rPr lang="en-US" b="1" dirty="0"/>
              <a:t> private</a:t>
            </a:r>
            <a:r>
              <a:rPr lang="en-US" dirty="0"/>
              <a:t> are accessible only within a class in which they are declared.</a:t>
            </a:r>
          </a:p>
          <a:p>
            <a:pPr marL="0" indent="0">
              <a:buFont typeface="Wingdings" pitchFamily="2" charset="2"/>
              <a:buChar char="Ø"/>
            </a:pPr>
            <a:endParaRPr lang="en-US" b="1" dirty="0"/>
          </a:p>
          <a:p>
            <a:pPr marL="0" indent="0">
              <a:buFont typeface="Wingdings" pitchFamily="2" charset="2"/>
              <a:buChar char="Ø"/>
            </a:pPr>
            <a:r>
              <a:rPr lang="en-US" b="1" dirty="0"/>
              <a:t> Public : </a:t>
            </a:r>
            <a:r>
              <a:rPr lang="en-US" dirty="0"/>
              <a:t>variables or methods declared with </a:t>
            </a:r>
            <a:r>
              <a:rPr lang="en-US" b="1" dirty="0"/>
              <a:t>access </a:t>
            </a:r>
            <a:r>
              <a:rPr lang="en-US" b="1" dirty="0" err="1"/>
              <a:t>specifier</a:t>
            </a:r>
            <a:r>
              <a:rPr lang="en-US" b="1" dirty="0"/>
              <a:t> public</a:t>
            </a:r>
            <a:r>
              <a:rPr lang="en-US" dirty="0"/>
              <a:t> are accessible anywhere in the program (i.e. within a class in which they are declared and also outside that class) </a:t>
            </a:r>
          </a:p>
          <a:p>
            <a:pPr marL="0" indent="0">
              <a:buFont typeface="Wingdings" pitchFamily="2" charset="2"/>
              <a:buChar char="Ø"/>
            </a:pPr>
            <a:r>
              <a:rPr lang="en-US" b="1" dirty="0"/>
              <a:t>Protected</a:t>
            </a:r>
            <a:r>
              <a:rPr lang="en-US" dirty="0"/>
              <a:t> : variables or methods declared with </a:t>
            </a:r>
            <a:r>
              <a:rPr lang="en-US" b="1" dirty="0"/>
              <a:t>access  </a:t>
            </a:r>
            <a:r>
              <a:rPr lang="en-US" b="1" dirty="0" err="1"/>
              <a:t>specifier</a:t>
            </a:r>
            <a:r>
              <a:rPr lang="en-US" b="1" dirty="0"/>
              <a:t> protected</a:t>
            </a:r>
            <a:r>
              <a:rPr lang="en-US" dirty="0"/>
              <a:t> are accessible  within a class in which they are declared and also  in the derived  class).</a:t>
            </a:r>
          </a:p>
          <a:p>
            <a:pPr marL="0" indent="0">
              <a:buFont typeface="Wingdings" pitchFamily="2" charset="2"/>
              <a:buChar char="Ø"/>
            </a:pPr>
            <a:endParaRPr lang="en-US" sz="1600" dirty="0"/>
          </a:p>
        </p:txBody>
      </p:sp>
    </p:spTree>
    <p:extLst>
      <p:ext uri="{BB962C8B-B14F-4D97-AF65-F5344CB8AC3E}">
        <p14:creationId xmlns:p14="http://schemas.microsoft.com/office/powerpoint/2010/main" val="42857913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Introduction to Object-Oriented Programming</a:t>
            </a:r>
          </a:p>
        </p:txBody>
      </p:sp>
      <p:sp>
        <p:nvSpPr>
          <p:cNvPr id="7" name="Content Placeholder 6"/>
          <p:cNvSpPr>
            <a:spLocks noGrp="1"/>
          </p:cNvSpPr>
          <p:nvPr>
            <p:ph idx="1"/>
          </p:nvPr>
        </p:nvSpPr>
        <p:spPr>
          <a:xfrm>
            <a:off x="1013063" y="2279251"/>
            <a:ext cx="10637653" cy="4421094"/>
          </a:xfrm>
        </p:spPr>
        <p:txBody>
          <a:bodyPr>
            <a:normAutofit/>
          </a:bodyPr>
          <a:lstStyle/>
          <a:p>
            <a:pPr>
              <a:lnSpc>
                <a:spcPct val="90000"/>
              </a:lnSpc>
            </a:pPr>
            <a:r>
              <a:rPr lang="en-US" b="1" dirty="0">
                <a:solidFill>
                  <a:srgbClr val="000000"/>
                </a:solidFill>
                <a:latin typeface="+mj-lt"/>
              </a:rPr>
              <a:t>Data Encapsulation &amp; Abstraction</a:t>
            </a:r>
          </a:p>
          <a:p>
            <a:pPr>
              <a:lnSpc>
                <a:spcPct val="90000"/>
              </a:lnSpc>
            </a:pPr>
            <a:r>
              <a:rPr lang="en-US" b="1" dirty="0">
                <a:solidFill>
                  <a:srgbClr val="000000"/>
                </a:solidFill>
                <a:latin typeface="+mj-lt"/>
              </a:rPr>
              <a:t>Data Encapsulation or data hiding</a:t>
            </a:r>
            <a:r>
              <a:rPr lang="en-US" dirty="0">
                <a:solidFill>
                  <a:srgbClr val="000000"/>
                </a:solidFill>
                <a:latin typeface="+mj-lt"/>
              </a:rPr>
              <a:t>: Is an  OOP feature that binds together data and functions.</a:t>
            </a:r>
            <a:r>
              <a:rPr lang="en-US" b="1" dirty="0">
                <a:solidFill>
                  <a:srgbClr val="000000"/>
                </a:solidFill>
                <a:latin typeface="+mj-lt"/>
              </a:rPr>
              <a:t> OR</a:t>
            </a:r>
          </a:p>
          <a:p>
            <a:pPr>
              <a:lnSpc>
                <a:spcPct val="90000"/>
              </a:lnSpc>
            </a:pPr>
            <a:r>
              <a:rPr lang="en-US" dirty="0">
                <a:solidFill>
                  <a:srgbClr val="000000"/>
                </a:solidFill>
                <a:latin typeface="+mj-lt"/>
              </a:rPr>
              <a:t>The wrapping of data and functions into a single unit. </a:t>
            </a:r>
            <a:r>
              <a:rPr lang="en-US" b="1" dirty="0">
                <a:solidFill>
                  <a:srgbClr val="000000"/>
                </a:solidFill>
                <a:latin typeface="+mj-lt"/>
              </a:rPr>
              <a:t>OR</a:t>
            </a:r>
          </a:p>
          <a:p>
            <a:pPr>
              <a:lnSpc>
                <a:spcPct val="90000"/>
              </a:lnSpc>
            </a:pPr>
            <a:r>
              <a:rPr lang="en-US" dirty="0">
                <a:solidFill>
                  <a:srgbClr val="000000"/>
                </a:solidFill>
                <a:latin typeface="+mj-lt"/>
              </a:rPr>
              <a:t>The internal of the object is private to that object and may not be accessed from outside the object</a:t>
            </a:r>
          </a:p>
          <a:p>
            <a:pPr>
              <a:lnSpc>
                <a:spcPct val="90000"/>
              </a:lnSpc>
            </a:pPr>
            <a:endParaRPr lang="en-US" dirty="0">
              <a:solidFill>
                <a:srgbClr val="000000"/>
              </a:solidFill>
              <a:latin typeface="+mj-lt"/>
            </a:endParaRPr>
          </a:p>
          <a:p>
            <a:pPr>
              <a:lnSpc>
                <a:spcPct val="90000"/>
              </a:lnSpc>
            </a:pPr>
            <a:r>
              <a:rPr lang="en-US" b="1" dirty="0">
                <a:solidFill>
                  <a:srgbClr val="000000"/>
                </a:solidFill>
                <a:latin typeface="+mj-lt"/>
              </a:rPr>
              <a:t>Abstraction: </a:t>
            </a:r>
            <a:r>
              <a:rPr lang="en-US" dirty="0">
                <a:solidFill>
                  <a:srgbClr val="000000"/>
                </a:solidFill>
                <a:latin typeface="+mj-lt"/>
              </a:rPr>
              <a:t>refers to the act of representing the functionality of a program and hide the internal details. </a:t>
            </a:r>
            <a:r>
              <a:rPr lang="en-US" b="1" dirty="0">
                <a:solidFill>
                  <a:srgbClr val="000000"/>
                </a:solidFill>
                <a:latin typeface="+mj-lt"/>
              </a:rPr>
              <a:t>OR</a:t>
            </a:r>
          </a:p>
          <a:p>
            <a:pPr>
              <a:lnSpc>
                <a:spcPct val="90000"/>
              </a:lnSpc>
            </a:pPr>
            <a:r>
              <a:rPr lang="en-US" b="1" dirty="0">
                <a:solidFill>
                  <a:srgbClr val="000000"/>
                </a:solidFill>
                <a:latin typeface="+mj-lt"/>
              </a:rPr>
              <a:t>A feature of OOP where by the implementation details of class are kept hidden from the user.</a:t>
            </a:r>
            <a:endParaRPr lang="en-US" b="1" dirty="0"/>
          </a:p>
          <a:p>
            <a:pPr marL="0" indent="0">
              <a:buNone/>
            </a:pPr>
            <a:endParaRPr lang="en-US" sz="1600" dirty="0"/>
          </a:p>
        </p:txBody>
      </p:sp>
    </p:spTree>
    <p:extLst>
      <p:ext uri="{BB962C8B-B14F-4D97-AF65-F5344CB8AC3E}">
        <p14:creationId xmlns:p14="http://schemas.microsoft.com/office/powerpoint/2010/main" val="10457508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838080" y="365040"/>
            <a:ext cx="10515240" cy="1325160"/>
          </a:xfrm>
          <a:prstGeom prst="rect">
            <a:avLst/>
          </a:prstGeom>
        </p:spPr>
        <p:txBody>
          <a:bodyPr anchor="ctr"/>
          <a:lstStyle/>
          <a:p>
            <a:pPr>
              <a:lnSpc>
                <a:spcPct val="90000"/>
              </a:lnSpc>
            </a:pPr>
            <a:r>
              <a:rPr lang="en-US" sz="4400" dirty="0">
                <a:solidFill>
                  <a:srgbClr val="000000"/>
                </a:solidFill>
                <a:latin typeface="Calibri Light"/>
              </a:rPr>
              <a:t>Data Encapsulation &amp; Abstraction</a:t>
            </a:r>
            <a:endParaRPr dirty="0"/>
          </a:p>
        </p:txBody>
      </p:sp>
      <p:sp>
        <p:nvSpPr>
          <p:cNvPr id="124" name="TextShape 2"/>
          <p:cNvSpPr txBox="1"/>
          <p:nvPr/>
        </p:nvSpPr>
        <p:spPr>
          <a:xfrm>
            <a:off x="838080" y="1570067"/>
            <a:ext cx="11003400" cy="5476192"/>
          </a:xfrm>
          <a:prstGeom prst="rect">
            <a:avLst/>
          </a:prstGeom>
        </p:spPr>
        <p:txBody>
          <a:bodyPr/>
          <a:lstStyle/>
          <a:p>
            <a:r>
              <a:rPr lang="en-US" sz="1600" dirty="0"/>
              <a:t>	</a:t>
            </a:r>
          </a:p>
          <a:p>
            <a:endParaRPr lang="en-US" sz="1100" b="1" dirty="0"/>
          </a:p>
        </p:txBody>
      </p:sp>
      <p:pic>
        <p:nvPicPr>
          <p:cNvPr id="3" name="Picture 2"/>
          <p:cNvPicPr>
            <a:picLocks noChangeAspect="1"/>
          </p:cNvPicPr>
          <p:nvPr/>
        </p:nvPicPr>
        <p:blipFill>
          <a:blip r:embed="rId3"/>
          <a:stretch>
            <a:fillRect/>
          </a:stretch>
        </p:blipFill>
        <p:spPr>
          <a:xfrm>
            <a:off x="504497" y="1450428"/>
            <a:ext cx="11114689" cy="5218386"/>
          </a:xfrm>
          <a:prstGeom prst="rect">
            <a:avLst/>
          </a:prstGeom>
        </p:spPr>
      </p:pic>
    </p:spTree>
    <p:extLst>
      <p:ext uri="{BB962C8B-B14F-4D97-AF65-F5344CB8AC3E}">
        <p14:creationId xmlns:p14="http://schemas.microsoft.com/office/powerpoint/2010/main" val="208193774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189196" cy="706964"/>
          </a:xfrm>
        </p:spPr>
        <p:txBody>
          <a:bodyPr/>
          <a:lstStyle/>
          <a:p>
            <a:r>
              <a:rPr lang="en-US" sz="3200" dirty="0"/>
              <a:t>Object Oriented Programming</a:t>
            </a:r>
          </a:p>
        </p:txBody>
      </p:sp>
      <p:sp>
        <p:nvSpPr>
          <p:cNvPr id="7" name="Content Placeholder 6"/>
          <p:cNvSpPr>
            <a:spLocks noGrp="1"/>
          </p:cNvSpPr>
          <p:nvPr>
            <p:ph idx="1"/>
          </p:nvPr>
        </p:nvSpPr>
        <p:spPr>
          <a:xfrm>
            <a:off x="951754" y="2339788"/>
            <a:ext cx="10795746" cy="4429312"/>
          </a:xfrm>
        </p:spPr>
        <p:txBody>
          <a:bodyPr>
            <a:normAutofit/>
          </a:bodyPr>
          <a:lstStyle/>
          <a:p>
            <a:r>
              <a:rPr lang="en-US" sz="3600" dirty="0">
                <a:latin typeface="Times New Roman" panose="02020603050405020304" pitchFamily="18" charset="0"/>
                <a:cs typeface="Times New Roman" panose="02020603050405020304" pitchFamily="18" charset="0"/>
              </a:rPr>
              <a:t>Some of the more common paradigms are:</a:t>
            </a:r>
            <a:endParaRPr lang="en-US" dirty="0">
              <a:latin typeface="Times New Roman" panose="02020603050405020304" pitchFamily="18" charset="0"/>
              <a:cs typeface="Times New Roman" panose="02020603050405020304" pitchFamily="18" charset="0"/>
            </a:endParaRPr>
          </a:p>
          <a:p>
            <a:r>
              <a:rPr lang="en-US" sz="3600" b="1" dirty="0">
                <a:latin typeface="Times New Roman" panose="02020603050405020304" pitchFamily="18" charset="0"/>
                <a:cs typeface="Times New Roman" panose="02020603050405020304" pitchFamily="18" charset="0"/>
              </a:rPr>
              <a:t>Event-Driven</a:t>
            </a:r>
            <a:r>
              <a:rPr lang="en-US" dirty="0">
                <a:latin typeface="Times New Roman" panose="02020603050405020304" pitchFamily="18" charset="0"/>
                <a:cs typeface="Times New Roman" panose="02020603050405020304" pitchFamily="18" charset="0"/>
              </a:rPr>
              <a:t> — </a:t>
            </a:r>
            <a:r>
              <a:rPr lang="en-US" sz="3400" dirty="0">
                <a:latin typeface="Times New Roman" panose="02020603050405020304" pitchFamily="18" charset="0"/>
                <a:cs typeface="Times New Roman" panose="02020603050405020304" pitchFamily="18" charset="0"/>
              </a:rPr>
              <a:t>Control flow is determined by asynchronous actions (from humans or sensors).</a:t>
            </a:r>
          </a:p>
          <a:p>
            <a:r>
              <a:rPr lang="en-US" sz="4600" b="1" dirty="0">
                <a:latin typeface="Times New Roman" panose="02020603050405020304" pitchFamily="18" charset="0"/>
                <a:cs typeface="Times New Roman" panose="02020603050405020304" pitchFamily="18" charset="0"/>
              </a:rPr>
              <a:t>GUI-Based </a:t>
            </a:r>
            <a:endParaRPr lang="en-US" sz="46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811148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844740" cy="706964"/>
          </a:xfrm>
        </p:spPr>
        <p:txBody>
          <a:bodyPr/>
          <a:lstStyle/>
          <a:p>
            <a:r>
              <a:rPr lang="en-US" sz="2800" dirty="0"/>
              <a:t>OOP   Constructor     </a:t>
            </a:r>
          </a:p>
        </p:txBody>
      </p:sp>
      <p:sp>
        <p:nvSpPr>
          <p:cNvPr id="7" name="Content Placeholder 6"/>
          <p:cNvSpPr>
            <a:spLocks noGrp="1"/>
          </p:cNvSpPr>
          <p:nvPr>
            <p:ph idx="1"/>
          </p:nvPr>
        </p:nvSpPr>
        <p:spPr>
          <a:xfrm>
            <a:off x="1154954" y="2218375"/>
            <a:ext cx="10135898" cy="4421094"/>
          </a:xfrm>
        </p:spPr>
        <p:txBody>
          <a:bodyPr>
            <a:normAutofit fontScale="92500" lnSpcReduction="10000"/>
          </a:bodyPr>
          <a:lstStyle/>
          <a:p>
            <a:r>
              <a:rPr lang="en-US" sz="2800" b="1" dirty="0">
                <a:latin typeface="Times New Roman" panose="02020603050405020304" pitchFamily="18" charset="0"/>
                <a:cs typeface="Times New Roman" panose="02020603050405020304" pitchFamily="18" charset="0"/>
              </a:rPr>
              <a:t>A Constructor :</a:t>
            </a:r>
            <a:r>
              <a:rPr lang="en-US" sz="2800" dirty="0">
                <a:latin typeface="Times New Roman" panose="02020603050405020304" pitchFamily="18" charset="0"/>
                <a:cs typeface="Times New Roman" panose="02020603050405020304" pitchFamily="18" charset="0"/>
              </a:rPr>
              <a:t> is a special member function which is called automatically whenever an object of class is created. </a:t>
            </a:r>
          </a:p>
          <a:p>
            <a:r>
              <a:rPr lang="en-US" sz="2800" dirty="0">
                <a:latin typeface="Times New Roman" panose="02020603050405020304" pitchFamily="18" charset="0"/>
                <a:cs typeface="Times New Roman" panose="02020603050405020304" pitchFamily="18" charset="0"/>
              </a:rPr>
              <a:t> When an object of class is created, the constructor of that class is called.</a:t>
            </a:r>
          </a:p>
          <a:p>
            <a:r>
              <a:rPr lang="en-US" sz="2800" dirty="0">
                <a:latin typeface="Times New Roman" panose="02020603050405020304" pitchFamily="18" charset="0"/>
                <a:cs typeface="Times New Roman" panose="02020603050405020304" pitchFamily="18" charset="0"/>
              </a:rPr>
              <a:t>Is used to Initialize an object, and to initialize the instance variables.</a:t>
            </a:r>
          </a:p>
          <a:p>
            <a:r>
              <a:rPr lang="en-US" sz="2800" dirty="0">
                <a:latin typeface="Times New Roman" panose="02020603050405020304" pitchFamily="18" charset="0"/>
                <a:cs typeface="Times New Roman" panose="02020603050405020304" pitchFamily="18" charset="0"/>
              </a:rPr>
              <a:t>A constructor has</a:t>
            </a:r>
            <a:r>
              <a:rPr lang="en-US" sz="2800" b="1" dirty="0">
                <a:latin typeface="Times New Roman" panose="02020603050405020304" pitchFamily="18" charset="0"/>
                <a:cs typeface="Times New Roman" panose="02020603050405020304" pitchFamily="18" charset="0"/>
              </a:rPr>
              <a:t> two special</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characteristics</a:t>
            </a:r>
            <a:r>
              <a:rPr lang="en-US" sz="2800" dirty="0">
                <a:latin typeface="Times New Roman" panose="02020603050405020304" pitchFamily="18" charset="0"/>
                <a:cs typeface="Times New Roman" panose="02020603050405020304" pitchFamily="18" charset="0"/>
              </a:rPr>
              <a:t> that differentiate it from other class methods:</a:t>
            </a:r>
          </a:p>
          <a:p>
            <a:pPr lvl="1"/>
            <a:r>
              <a:rPr lang="en-US" sz="2800" dirty="0">
                <a:latin typeface="Times New Roman" panose="02020603050405020304" pitchFamily="18" charset="0"/>
                <a:cs typeface="Times New Roman" panose="02020603050405020304" pitchFamily="18" charset="0"/>
              </a:rPr>
              <a:t>A constructor always has the same name as the class</a:t>
            </a:r>
          </a:p>
          <a:p>
            <a:pPr lvl="1"/>
            <a:r>
              <a:rPr lang="en-US" sz="2800" dirty="0">
                <a:latin typeface="Times New Roman" panose="02020603050405020304" pitchFamily="18" charset="0"/>
                <a:cs typeface="Times New Roman" panose="02020603050405020304" pitchFamily="18" charset="0"/>
              </a:rPr>
              <a:t>A constructor never returns a value, and you must not specify a return type —not even of type void.</a:t>
            </a:r>
          </a:p>
          <a:p>
            <a:pPr marL="0" indent="0">
              <a:buNone/>
            </a:pPr>
            <a:endParaRPr lang="en-US" sz="1600" dirty="0"/>
          </a:p>
          <a:p>
            <a:pPr marL="0" indent="0">
              <a:buFont typeface="Wingdings" pitchFamily="2" charset="2"/>
              <a:buChar char="Ø"/>
            </a:pPr>
            <a:endParaRPr lang="en-US" sz="1600" dirty="0"/>
          </a:p>
        </p:txBody>
      </p:sp>
    </p:spTree>
    <p:extLst>
      <p:ext uri="{BB962C8B-B14F-4D97-AF65-F5344CB8AC3E}">
        <p14:creationId xmlns:p14="http://schemas.microsoft.com/office/powerpoint/2010/main" val="23178185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13446" y="53796"/>
            <a:ext cx="6521824" cy="6804204"/>
          </a:xfrm>
          <a:prstGeom prst="rect">
            <a:avLst/>
          </a:prstGeom>
        </p:spPr>
        <p:txBody>
          <a:bodyPr/>
          <a:lstStyle/>
          <a:p>
            <a:pPr>
              <a:lnSpc>
                <a:spcPct val="90000"/>
              </a:lnSpc>
            </a:pPr>
            <a:r>
              <a:rPr lang="en-US" sz="2000" b="1" dirty="0"/>
              <a:t>A Simple Class with Constructor </a:t>
            </a:r>
            <a:endParaRPr lang="en-US" sz="2000" b="1"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class Students  {</a:t>
            </a:r>
          </a:p>
          <a:p>
            <a:pPr>
              <a:lnSpc>
                <a:spcPct val="90000"/>
              </a:lnSpc>
            </a:pPr>
            <a:r>
              <a:rPr lang="en-US" sz="2000" dirty="0">
                <a:solidFill>
                  <a:srgbClr val="000000"/>
                </a:solidFill>
                <a:latin typeface="Calibri Light"/>
              </a:rPr>
              <a:t>private:</a:t>
            </a:r>
          </a:p>
          <a:p>
            <a:pPr>
              <a:lnSpc>
                <a:spcPct val="90000"/>
              </a:lnSpc>
            </a:pPr>
            <a:r>
              <a:rPr lang="en-US" sz="2000" dirty="0">
                <a:solidFill>
                  <a:srgbClr val="000000"/>
                </a:solidFill>
                <a:latin typeface="Calibri Light"/>
              </a:rPr>
              <a:t>	string </a:t>
            </a:r>
            <a:r>
              <a:rPr lang="en-US" sz="2000" dirty="0" err="1">
                <a:solidFill>
                  <a:srgbClr val="000000"/>
                </a:solidFill>
                <a:latin typeface="Calibri Light"/>
              </a:rPr>
              <a:t>studentName</a:t>
            </a:r>
            <a:r>
              <a:rPr lang="en-US" sz="2000" dirty="0">
                <a:solidFill>
                  <a:srgbClr val="000000"/>
                </a:solidFill>
                <a:latin typeface="Calibri Light"/>
              </a:rPr>
              <a:t>; // instance variable</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public:</a:t>
            </a:r>
          </a:p>
          <a:p>
            <a:pPr>
              <a:lnSpc>
                <a:spcPct val="90000"/>
              </a:lnSpc>
            </a:pPr>
            <a:r>
              <a:rPr lang="en-US" sz="2000" dirty="0">
                <a:solidFill>
                  <a:srgbClr val="000000"/>
                </a:solidFill>
                <a:latin typeface="Calibri Light"/>
              </a:rPr>
              <a:t>	Students () 	//Constructor </a:t>
            </a:r>
          </a:p>
          <a:p>
            <a:pPr>
              <a:lnSpc>
                <a:spcPct val="90000"/>
              </a:lnSpc>
            </a:pPr>
            <a:r>
              <a:rPr lang="en-US" sz="2000" dirty="0">
                <a:solidFill>
                  <a:srgbClr val="000000"/>
                </a:solidFill>
                <a:latin typeface="Calibri Light"/>
              </a:rPr>
              <a:t>{ </a:t>
            </a:r>
          </a:p>
          <a:p>
            <a:pPr>
              <a:lnSpc>
                <a:spcPct val="90000"/>
              </a:lnSpc>
            </a:pPr>
            <a:r>
              <a:rPr lang="en-US" sz="2000" dirty="0">
                <a:solidFill>
                  <a:srgbClr val="000000"/>
                </a:solidFill>
                <a:latin typeface="Calibri Light"/>
              </a:rPr>
              <a:t>	</a:t>
            </a:r>
            <a:r>
              <a:rPr lang="en-US" sz="2000" dirty="0" err="1">
                <a:solidFill>
                  <a:srgbClr val="000000"/>
                </a:solidFill>
                <a:latin typeface="Calibri Light"/>
              </a:rPr>
              <a:t>studentdName</a:t>
            </a:r>
            <a:r>
              <a:rPr lang="en-US" sz="2000" dirty="0">
                <a:solidFill>
                  <a:srgbClr val="000000"/>
                </a:solidFill>
                <a:latin typeface="Calibri Light"/>
              </a:rPr>
              <a:t>=“</a:t>
            </a:r>
            <a:r>
              <a:rPr lang="en-US" sz="2000" dirty="0" err="1">
                <a:solidFill>
                  <a:srgbClr val="000000"/>
                </a:solidFill>
                <a:latin typeface="Calibri Light"/>
              </a:rPr>
              <a:t>anyName</a:t>
            </a:r>
            <a:r>
              <a:rPr lang="en-US" sz="2000" dirty="0">
                <a:solidFill>
                  <a:srgbClr val="000000"/>
                </a:solidFill>
                <a:latin typeface="Calibri Light"/>
              </a:rPr>
              <a:t>”) ;  }</a:t>
            </a:r>
          </a:p>
          <a:p>
            <a:pPr>
              <a:lnSpc>
                <a:spcPct val="90000"/>
              </a:lnSpc>
            </a:pPr>
            <a:r>
              <a:rPr lang="en-US" sz="2000" dirty="0">
                <a:solidFill>
                  <a:srgbClr val="000000"/>
                </a:solidFill>
                <a:latin typeface="Calibri Light"/>
              </a:rPr>
              <a:t>  </a:t>
            </a:r>
          </a:p>
          <a:p>
            <a:pPr>
              <a:lnSpc>
                <a:spcPct val="90000"/>
              </a:lnSpc>
            </a:pPr>
            <a:r>
              <a:rPr lang="en-US" sz="2000" dirty="0">
                <a:solidFill>
                  <a:srgbClr val="000000"/>
                </a:solidFill>
                <a:latin typeface="Calibri Light"/>
              </a:rPr>
              <a:t> void </a:t>
            </a:r>
            <a:r>
              <a:rPr lang="en-US" sz="2000" dirty="0" err="1">
                <a:solidFill>
                  <a:srgbClr val="000000"/>
                </a:solidFill>
                <a:latin typeface="Calibri Light"/>
              </a:rPr>
              <a:t>setName</a:t>
            </a:r>
            <a:r>
              <a:rPr lang="en-US" sz="2000" dirty="0">
                <a:solidFill>
                  <a:srgbClr val="000000"/>
                </a:solidFill>
                <a:latin typeface="Calibri Light"/>
              </a:rPr>
              <a:t>(String </a:t>
            </a:r>
            <a:r>
              <a:rPr lang="en-US" sz="2000" dirty="0" err="1">
                <a:solidFill>
                  <a:srgbClr val="000000"/>
                </a:solidFill>
                <a:latin typeface="Calibri Light"/>
              </a:rPr>
              <a:t>stdName</a:t>
            </a:r>
            <a:r>
              <a:rPr lang="en-US" sz="2000" dirty="0">
                <a:solidFill>
                  <a:srgbClr val="000000"/>
                </a:solidFill>
                <a:latin typeface="Calibri Light"/>
              </a:rPr>
              <a:t>)</a:t>
            </a:r>
          </a:p>
          <a:p>
            <a:pPr>
              <a:lnSpc>
                <a:spcPct val="90000"/>
              </a:lnSpc>
            </a:pPr>
            <a:r>
              <a:rPr lang="en-US" sz="2000" dirty="0">
                <a:solidFill>
                  <a:srgbClr val="000000"/>
                </a:solidFill>
                <a:latin typeface="Calibri Light"/>
              </a:rPr>
              <a:t>{</a:t>
            </a:r>
          </a:p>
          <a:p>
            <a:pPr>
              <a:lnSpc>
                <a:spcPct val="90000"/>
              </a:lnSpc>
            </a:pPr>
            <a:r>
              <a:rPr lang="en-US" sz="2000" dirty="0">
                <a:solidFill>
                  <a:srgbClr val="000000"/>
                </a:solidFill>
                <a:latin typeface="Calibri Light"/>
              </a:rPr>
              <a:t>	</a:t>
            </a:r>
            <a:r>
              <a:rPr lang="en-US" sz="2000" dirty="0" err="1">
                <a:solidFill>
                  <a:srgbClr val="000000"/>
                </a:solidFill>
                <a:latin typeface="Calibri Light"/>
              </a:rPr>
              <a:t>studentName</a:t>
            </a:r>
            <a:r>
              <a:rPr lang="en-US" sz="2000" dirty="0">
                <a:solidFill>
                  <a:srgbClr val="000000"/>
                </a:solidFill>
                <a:latin typeface="Calibri Light"/>
              </a:rPr>
              <a:t>=</a:t>
            </a:r>
            <a:r>
              <a:rPr lang="en-US" sz="2000" dirty="0" err="1">
                <a:solidFill>
                  <a:srgbClr val="000000"/>
                </a:solidFill>
                <a:latin typeface="Calibri Light"/>
              </a:rPr>
              <a:t>stdName</a:t>
            </a:r>
            <a:r>
              <a:rPr lang="en-US" sz="2000" dirty="0">
                <a:solidFill>
                  <a:srgbClr val="000000"/>
                </a:solidFill>
                <a:latin typeface="Calibri Light"/>
              </a:rPr>
              <a:t>;     </a:t>
            </a:r>
            <a:endParaRPr lang="en-US" dirty="0">
              <a:solidFill>
                <a:srgbClr val="000000"/>
              </a:solidFill>
              <a:latin typeface="Calibri Light"/>
            </a:endParaRPr>
          </a:p>
          <a:p>
            <a:pPr>
              <a:lnSpc>
                <a:spcPct val="90000"/>
              </a:lnSpc>
            </a:pPr>
            <a:r>
              <a:rPr lang="en-US" sz="2000" dirty="0">
                <a:solidFill>
                  <a:srgbClr val="000000"/>
                </a:solidFill>
                <a:latin typeface="Calibri Light"/>
              </a:rPr>
              <a:t>}  // end method </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public String </a:t>
            </a:r>
            <a:r>
              <a:rPr lang="en-US" sz="2000" dirty="0" err="1">
                <a:solidFill>
                  <a:srgbClr val="000000"/>
                </a:solidFill>
                <a:latin typeface="Calibri Light"/>
              </a:rPr>
              <a:t>getName</a:t>
            </a:r>
            <a:r>
              <a:rPr lang="en-US" sz="2000" dirty="0">
                <a:solidFill>
                  <a:srgbClr val="000000"/>
                </a:solidFill>
                <a:latin typeface="Calibri Light"/>
              </a:rPr>
              <a:t>()</a:t>
            </a:r>
          </a:p>
          <a:p>
            <a:pPr>
              <a:lnSpc>
                <a:spcPct val="90000"/>
              </a:lnSpc>
            </a:pPr>
            <a:r>
              <a:rPr lang="en-US" sz="2000" dirty="0">
                <a:solidFill>
                  <a:srgbClr val="000000"/>
                </a:solidFill>
                <a:latin typeface="Calibri Light"/>
              </a:rPr>
              <a:t>{</a:t>
            </a:r>
          </a:p>
          <a:p>
            <a:pPr>
              <a:lnSpc>
                <a:spcPct val="90000"/>
              </a:lnSpc>
            </a:pPr>
            <a:r>
              <a:rPr lang="en-US" sz="2000" dirty="0">
                <a:solidFill>
                  <a:srgbClr val="000000"/>
                </a:solidFill>
                <a:latin typeface="Calibri Light"/>
              </a:rPr>
              <a:t> return </a:t>
            </a:r>
            <a:r>
              <a:rPr lang="en-US" sz="2000" dirty="0" err="1">
                <a:solidFill>
                  <a:srgbClr val="000000"/>
                </a:solidFill>
                <a:latin typeface="Calibri Light"/>
              </a:rPr>
              <a:t>studentName</a:t>
            </a:r>
            <a:r>
              <a:rPr lang="en-US" sz="2000" dirty="0">
                <a:solidFill>
                  <a:srgbClr val="000000"/>
                </a:solidFill>
                <a:latin typeface="Calibri Light"/>
              </a:rPr>
              <a:t>;</a:t>
            </a:r>
            <a:endParaRPr lang="en-US" dirty="0">
              <a:solidFill>
                <a:srgbClr val="000000"/>
              </a:solidFill>
              <a:latin typeface="Calibri Light"/>
            </a:endParaRPr>
          </a:p>
          <a:p>
            <a:pPr>
              <a:lnSpc>
                <a:spcPct val="90000"/>
              </a:lnSpc>
            </a:pPr>
            <a:r>
              <a:rPr lang="en-US" dirty="0">
                <a:solidFill>
                  <a:srgbClr val="000000"/>
                </a:solidFill>
                <a:latin typeface="Calibri Light"/>
              </a:rPr>
              <a:t>}</a:t>
            </a:r>
            <a:r>
              <a:rPr lang="en-US" sz="2000" dirty="0">
                <a:solidFill>
                  <a:srgbClr val="000000"/>
                </a:solidFill>
                <a:latin typeface="Calibri Light"/>
              </a:rPr>
              <a:t>  // end method </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a:t>
            </a:r>
          </a:p>
          <a:p>
            <a:pPr>
              <a:lnSpc>
                <a:spcPct val="90000"/>
              </a:lnSpc>
            </a:pPr>
            <a:r>
              <a:rPr lang="en-US" sz="2000" dirty="0">
                <a:solidFill>
                  <a:srgbClr val="000000"/>
                </a:solidFill>
                <a:latin typeface="Calibri Light"/>
              </a:rPr>
              <a:t>};  // end class </a:t>
            </a: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a:t>
            </a: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r>
              <a:rPr lang="en-US" sz="1600" dirty="0"/>
              <a:t>	</a:t>
            </a:r>
          </a:p>
          <a:p>
            <a:endParaRPr lang="en-US" sz="1100" b="1" dirty="0"/>
          </a:p>
        </p:txBody>
      </p:sp>
      <p:sp>
        <p:nvSpPr>
          <p:cNvPr id="4" name="TextShape 2"/>
          <p:cNvSpPr txBox="1"/>
          <p:nvPr/>
        </p:nvSpPr>
        <p:spPr>
          <a:xfrm>
            <a:off x="5522690" y="946797"/>
            <a:ext cx="6521824" cy="5476192"/>
          </a:xfrm>
          <a:prstGeom prst="rect">
            <a:avLst/>
          </a:prstGeom>
        </p:spPr>
        <p:txBody>
          <a:bodyPr/>
          <a:lstStyle/>
          <a:p>
            <a:pPr>
              <a:lnSpc>
                <a:spcPct val="90000"/>
              </a:lnSpc>
            </a:pPr>
            <a:r>
              <a:rPr lang="en-US" sz="2000" dirty="0" err="1">
                <a:solidFill>
                  <a:srgbClr val="000000"/>
                </a:solidFill>
                <a:latin typeface="Calibri Light"/>
              </a:rPr>
              <a:t>int</a:t>
            </a:r>
            <a:r>
              <a:rPr lang="en-US" sz="2000" dirty="0">
                <a:solidFill>
                  <a:srgbClr val="000000"/>
                </a:solidFill>
                <a:latin typeface="Calibri Light"/>
              </a:rPr>
              <a:t> main () {</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Creating an object</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Students </a:t>
            </a:r>
            <a:r>
              <a:rPr lang="en-US" sz="2000" dirty="0" err="1">
                <a:solidFill>
                  <a:srgbClr val="000000"/>
                </a:solidFill>
                <a:latin typeface="Calibri Light"/>
              </a:rPr>
              <a:t>objStd</a:t>
            </a:r>
            <a:r>
              <a:rPr lang="en-US" sz="2000" dirty="0">
                <a:solidFill>
                  <a:srgbClr val="000000"/>
                </a:solidFill>
                <a:latin typeface="Calibri Light"/>
              </a:rPr>
              <a:t>;</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a:t>
            </a:r>
          </a:p>
          <a:p>
            <a:pPr>
              <a:lnSpc>
                <a:spcPct val="90000"/>
              </a:lnSpc>
            </a:pPr>
            <a:r>
              <a:rPr lang="en-US" sz="2000" dirty="0">
                <a:solidFill>
                  <a:srgbClr val="000000"/>
                </a:solidFill>
                <a:latin typeface="Calibri Light"/>
              </a:rPr>
              <a:t>// calling </a:t>
            </a:r>
            <a:r>
              <a:rPr lang="en-US" sz="2000" dirty="0" err="1">
                <a:solidFill>
                  <a:srgbClr val="000000"/>
                </a:solidFill>
                <a:latin typeface="Calibri Light"/>
              </a:rPr>
              <a:t>objStd’s</a:t>
            </a:r>
            <a:r>
              <a:rPr lang="en-US" sz="2000" dirty="0">
                <a:solidFill>
                  <a:srgbClr val="000000"/>
                </a:solidFill>
                <a:latin typeface="Calibri Light"/>
              </a:rPr>
              <a:t> method </a:t>
            </a:r>
            <a:r>
              <a:rPr lang="en-US" sz="2000" dirty="0" err="1">
                <a:solidFill>
                  <a:srgbClr val="000000"/>
                </a:solidFill>
                <a:latin typeface="Calibri Light"/>
              </a:rPr>
              <a:t>getName</a:t>
            </a:r>
            <a:r>
              <a:rPr lang="en-US" sz="2000" dirty="0">
                <a:solidFill>
                  <a:srgbClr val="000000"/>
                </a:solidFill>
                <a:latin typeface="Calibri Light"/>
              </a:rPr>
              <a:t>()</a:t>
            </a:r>
          </a:p>
          <a:p>
            <a:pPr>
              <a:lnSpc>
                <a:spcPct val="90000"/>
              </a:lnSpc>
            </a:pPr>
            <a:r>
              <a:rPr lang="en-US" sz="2000" dirty="0" err="1">
                <a:solidFill>
                  <a:srgbClr val="000000"/>
                </a:solidFill>
                <a:latin typeface="Calibri Light"/>
              </a:rPr>
              <a:t>cout</a:t>
            </a:r>
            <a:r>
              <a:rPr lang="en-US" sz="2000" dirty="0">
                <a:solidFill>
                  <a:srgbClr val="000000"/>
                </a:solidFill>
                <a:latin typeface="Calibri Light"/>
              </a:rPr>
              <a:t>&lt;&lt;“Initial Value:”+ </a:t>
            </a:r>
            <a:r>
              <a:rPr lang="en-US" sz="2000" dirty="0" err="1">
                <a:solidFill>
                  <a:srgbClr val="000000"/>
                </a:solidFill>
                <a:latin typeface="Calibri Light"/>
              </a:rPr>
              <a:t>objStd.getName</a:t>
            </a:r>
            <a:r>
              <a:rPr lang="en-US" sz="2000" dirty="0">
                <a:solidFill>
                  <a:srgbClr val="000000"/>
                </a:solidFill>
                <a:latin typeface="Calibri Light"/>
              </a:rPr>
              <a:t>());</a:t>
            </a:r>
          </a:p>
          <a:p>
            <a:pPr>
              <a:lnSpc>
                <a:spcPct val="90000"/>
              </a:lnSpc>
            </a:pPr>
            <a:endParaRPr lang="en-US" sz="2000" dirty="0">
              <a:solidFill>
                <a:srgbClr val="000000"/>
              </a:solidFill>
              <a:latin typeface="Calibri Light"/>
            </a:endParaRPr>
          </a:p>
          <a:p>
            <a:pPr>
              <a:lnSpc>
                <a:spcPct val="90000"/>
              </a:lnSpc>
            </a:pPr>
            <a:r>
              <a:rPr lang="en-US" sz="2000" dirty="0" err="1">
                <a:solidFill>
                  <a:srgbClr val="000000"/>
                </a:solidFill>
                <a:latin typeface="Calibri Light"/>
              </a:rPr>
              <a:t>objStd.setName</a:t>
            </a:r>
            <a:r>
              <a:rPr lang="en-US" sz="2000" dirty="0">
                <a:solidFill>
                  <a:srgbClr val="000000"/>
                </a:solidFill>
                <a:latin typeface="Calibri Light"/>
              </a:rPr>
              <a:t>(“Ahmed");</a:t>
            </a:r>
          </a:p>
          <a:p>
            <a:pPr>
              <a:lnSpc>
                <a:spcPct val="90000"/>
              </a:lnSpc>
            </a:pPr>
            <a:r>
              <a:rPr lang="en-US" sz="2000" dirty="0">
                <a:solidFill>
                  <a:srgbClr val="000000"/>
                </a:solidFill>
                <a:latin typeface="Calibri Light"/>
              </a:rPr>
              <a:t> </a:t>
            </a:r>
            <a:r>
              <a:rPr lang="en-US" sz="2000" dirty="0" err="1">
                <a:solidFill>
                  <a:srgbClr val="000000"/>
                </a:solidFill>
                <a:latin typeface="Calibri Light"/>
              </a:rPr>
              <a:t>cout</a:t>
            </a:r>
            <a:r>
              <a:rPr lang="en-US" sz="2000" dirty="0">
                <a:solidFill>
                  <a:srgbClr val="000000"/>
                </a:solidFill>
                <a:latin typeface="Calibri Light"/>
              </a:rPr>
              <a:t>&lt;&lt;“Welcome”+ </a:t>
            </a:r>
            <a:r>
              <a:rPr lang="en-US" sz="2000" dirty="0" err="1">
                <a:solidFill>
                  <a:srgbClr val="000000"/>
                </a:solidFill>
                <a:latin typeface="Calibri Light"/>
              </a:rPr>
              <a:t>objStd.getName</a:t>
            </a:r>
            <a:r>
              <a:rPr lang="en-US" sz="2000" dirty="0">
                <a:solidFill>
                  <a:srgbClr val="000000"/>
                </a:solidFill>
                <a:latin typeface="Calibri Light"/>
              </a:rPr>
              <a:t>());</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return 0; </a:t>
            </a:r>
          </a:p>
          <a:p>
            <a:pPr>
              <a:lnSpc>
                <a:spcPct val="90000"/>
              </a:lnSpc>
            </a:pPr>
            <a:r>
              <a:rPr lang="en-US" sz="2000" dirty="0">
                <a:solidFill>
                  <a:srgbClr val="000000"/>
                </a:solidFill>
                <a:latin typeface="Calibri Light"/>
              </a:rPr>
              <a:t>   </a:t>
            </a:r>
          </a:p>
          <a:p>
            <a:pPr>
              <a:lnSpc>
                <a:spcPct val="90000"/>
              </a:lnSpc>
            </a:pPr>
            <a:r>
              <a:rPr lang="en-US" sz="2000" dirty="0">
                <a:solidFill>
                  <a:srgbClr val="000000"/>
                </a:solidFill>
                <a:latin typeface="Calibri Light"/>
              </a:rPr>
              <a:t>}  // end main method </a:t>
            </a:r>
          </a:p>
          <a:p>
            <a:pPr>
              <a:lnSpc>
                <a:spcPct val="90000"/>
              </a:lnSpc>
            </a:pPr>
            <a:r>
              <a:rPr lang="en-US" sz="2000" dirty="0">
                <a:solidFill>
                  <a:srgbClr val="000000"/>
                </a:solidFill>
                <a:latin typeface="Calibri Light"/>
              </a:rPr>
              <a:t> </a:t>
            </a:r>
          </a:p>
          <a:p>
            <a:pPr>
              <a:lnSpc>
                <a:spcPct val="90000"/>
              </a:lnSpc>
            </a:pPr>
            <a:r>
              <a:rPr lang="en-US" sz="2000" dirty="0">
                <a:solidFill>
                  <a:srgbClr val="000000"/>
                </a:solidFill>
                <a:latin typeface="Calibri Light"/>
              </a:rPr>
              <a:t> </a:t>
            </a: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a:t>
            </a: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r>
              <a:rPr lang="en-US" sz="1600" dirty="0"/>
              <a:t>	</a:t>
            </a:r>
          </a:p>
          <a:p>
            <a:endParaRPr lang="en-US" sz="1100" b="1" dirty="0"/>
          </a:p>
        </p:txBody>
      </p:sp>
    </p:spTree>
    <p:extLst>
      <p:ext uri="{BB962C8B-B14F-4D97-AF65-F5344CB8AC3E}">
        <p14:creationId xmlns:p14="http://schemas.microsoft.com/office/powerpoint/2010/main" val="201963440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844740" cy="706964"/>
          </a:xfrm>
        </p:spPr>
        <p:txBody>
          <a:bodyPr/>
          <a:lstStyle/>
          <a:p>
            <a:r>
              <a:rPr lang="en-US" sz="2800" dirty="0"/>
              <a:t>OOP   Constructors    </a:t>
            </a:r>
          </a:p>
        </p:txBody>
      </p:sp>
      <p:sp>
        <p:nvSpPr>
          <p:cNvPr id="7" name="Content Placeholder 6"/>
          <p:cNvSpPr>
            <a:spLocks noGrp="1"/>
          </p:cNvSpPr>
          <p:nvPr>
            <p:ph idx="1"/>
          </p:nvPr>
        </p:nvSpPr>
        <p:spPr>
          <a:xfrm>
            <a:off x="1154954" y="2191871"/>
            <a:ext cx="9463516" cy="4421094"/>
          </a:xfrm>
        </p:spPr>
        <p:txBody>
          <a:bodyPr>
            <a:normAutofit/>
          </a:bodyPr>
          <a:lstStyle/>
          <a:p>
            <a:r>
              <a:rPr lang="en-US" sz="2400" b="1" dirty="0">
                <a:latin typeface="Times New Roman" panose="02020603050405020304" pitchFamily="18" charset="0"/>
                <a:cs typeface="Times New Roman" panose="02020603050405020304" pitchFamily="18" charset="0"/>
              </a:rPr>
              <a:t>No-argument constructor</a:t>
            </a:r>
            <a:r>
              <a:rPr lang="en-US" sz="2400" dirty="0">
                <a:latin typeface="Times New Roman" panose="02020603050405020304" pitchFamily="18" charset="0"/>
                <a:cs typeface="Times New Roman" panose="02020603050405020304" pitchFamily="18" charset="0"/>
              </a:rPr>
              <a:t> initializes data members to constant values,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A multi-argument constructor</a:t>
            </a:r>
            <a:r>
              <a:rPr lang="en-US" sz="2400" dirty="0">
                <a:latin typeface="Times New Roman" panose="02020603050405020304" pitchFamily="18" charset="0"/>
                <a:cs typeface="Times New Roman" panose="02020603050405020304" pitchFamily="18" charset="0"/>
              </a:rPr>
              <a:t> can initialize data members to values passed as arguments,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A default copy constructor</a:t>
            </a:r>
            <a:r>
              <a:rPr lang="en-US" sz="2400" dirty="0">
                <a:latin typeface="Times New Roman" panose="02020603050405020304" pitchFamily="18" charset="0"/>
                <a:cs typeface="Times New Roman" panose="02020603050405020304" pitchFamily="18" charset="0"/>
              </a:rPr>
              <a:t> initializes an object with an other object of the same type.</a:t>
            </a:r>
          </a:p>
          <a:p>
            <a:r>
              <a:rPr lang="en-US" sz="2400" dirty="0">
                <a:latin typeface="Times New Roman" panose="02020603050405020304" pitchFamily="18" charset="0"/>
                <a:cs typeface="Times New Roman" panose="02020603050405020304" pitchFamily="18" charset="0"/>
              </a:rPr>
              <a:t>This is one argument  constructor whose argument is an object of the same class as the constructor.</a:t>
            </a:r>
          </a:p>
          <a:p>
            <a:pPr marL="0" indent="0">
              <a:buFont typeface="Wingdings"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57913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Static class variables  </a:t>
            </a:r>
          </a:p>
        </p:txBody>
      </p:sp>
      <p:sp>
        <p:nvSpPr>
          <p:cNvPr id="7" name="Content Placeholder 6"/>
          <p:cNvSpPr>
            <a:spLocks noGrp="1"/>
          </p:cNvSpPr>
          <p:nvPr>
            <p:ph idx="1"/>
          </p:nvPr>
        </p:nvSpPr>
        <p:spPr>
          <a:xfrm>
            <a:off x="1013063" y="2279251"/>
            <a:ext cx="10637653" cy="4421094"/>
          </a:xfrm>
        </p:spPr>
        <p:txBody>
          <a:bodyPr>
            <a:normAutofit/>
          </a:bodyPr>
          <a:lstStyle/>
          <a:p>
            <a:pPr>
              <a:lnSpc>
                <a:spcPct val="90000"/>
              </a:lnSpc>
            </a:pPr>
            <a:r>
              <a:rPr lang="en-US" sz="2400" b="1" dirty="0">
                <a:solidFill>
                  <a:srgbClr val="000000"/>
                </a:solidFill>
                <a:latin typeface="+mj-lt"/>
              </a:rPr>
              <a:t>Each object (instance) of a class contains/maintains it’s own copy of the class’s instance variables.</a:t>
            </a:r>
          </a:p>
          <a:p>
            <a:pPr>
              <a:lnSpc>
                <a:spcPct val="90000"/>
              </a:lnSpc>
            </a:pPr>
            <a:endParaRPr lang="en-US" sz="2400" b="1" dirty="0">
              <a:solidFill>
                <a:srgbClr val="000000"/>
              </a:solidFill>
              <a:latin typeface="+mj-lt"/>
            </a:endParaRPr>
          </a:p>
          <a:p>
            <a:pPr>
              <a:lnSpc>
                <a:spcPct val="90000"/>
              </a:lnSpc>
            </a:pPr>
            <a:r>
              <a:rPr lang="en-US" sz="2400" b="1" dirty="0">
                <a:solidFill>
                  <a:srgbClr val="000000"/>
                </a:solidFill>
                <a:latin typeface="+mj-lt"/>
              </a:rPr>
              <a:t>Static instance variables are not duplicated for each object, rather a single data item (i.e. static member is shared by all objects of a class)</a:t>
            </a:r>
            <a:endParaRPr lang="en-US" sz="2400" b="1" dirty="0"/>
          </a:p>
          <a:p>
            <a:pPr marL="0" indent="0">
              <a:buNone/>
            </a:pPr>
            <a:endParaRPr lang="en-US" sz="1600" dirty="0"/>
          </a:p>
        </p:txBody>
      </p:sp>
    </p:spTree>
    <p:extLst>
      <p:ext uri="{BB962C8B-B14F-4D97-AF65-F5344CB8AC3E}">
        <p14:creationId xmlns:p14="http://schemas.microsoft.com/office/powerpoint/2010/main" val="37069839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844740" cy="706964"/>
          </a:xfrm>
        </p:spPr>
        <p:txBody>
          <a:bodyPr/>
          <a:lstStyle/>
          <a:p>
            <a:r>
              <a:rPr lang="en-US" sz="2800" dirty="0"/>
              <a:t>OOP   Destructor    </a:t>
            </a:r>
          </a:p>
        </p:txBody>
      </p:sp>
      <p:sp>
        <p:nvSpPr>
          <p:cNvPr id="7" name="Content Placeholder 6"/>
          <p:cNvSpPr>
            <a:spLocks noGrp="1"/>
          </p:cNvSpPr>
          <p:nvPr>
            <p:ph idx="1"/>
          </p:nvPr>
        </p:nvSpPr>
        <p:spPr>
          <a:xfrm>
            <a:off x="1154954" y="2191871"/>
            <a:ext cx="9463516" cy="4421094"/>
          </a:xfrm>
        </p:spPr>
        <p:txBody>
          <a:bodyPr>
            <a:normAutofit/>
          </a:bodyPr>
          <a:lstStyle/>
          <a:p>
            <a:r>
              <a:rPr lang="en-US" sz="2400" b="1" dirty="0">
                <a:latin typeface="Times New Roman" panose="02020603050405020304" pitchFamily="18" charset="0"/>
                <a:cs typeface="Times New Roman" panose="02020603050405020304" pitchFamily="18" charset="0"/>
              </a:rPr>
              <a:t>Destructor</a:t>
            </a:r>
            <a:r>
              <a:rPr lang="en-US" sz="2400" dirty="0">
                <a:latin typeface="Times New Roman" panose="02020603050405020304" pitchFamily="18" charset="0"/>
                <a:cs typeface="Times New Roman" panose="02020603050405020304" pitchFamily="18" charset="0"/>
              </a:rPr>
              <a:t> :  Is a member function which is called automatically whenever an object is destroyed.</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It has the same name as the constructor </a:t>
            </a:r>
            <a:r>
              <a:rPr lang="en-US" sz="2400" b="1" dirty="0">
                <a:latin typeface="Times New Roman" panose="02020603050405020304" pitchFamily="18" charset="0"/>
                <a:cs typeface="Times New Roman" panose="02020603050405020304" pitchFamily="18" charset="0"/>
              </a:rPr>
              <a:t>(which is the same as the class name) </a:t>
            </a:r>
            <a:r>
              <a:rPr lang="en-US" sz="2400" dirty="0">
                <a:latin typeface="Times New Roman" panose="02020603050405020304" pitchFamily="18" charset="0"/>
                <a:cs typeface="Times New Roman" panose="02020603050405020304" pitchFamily="18" charset="0"/>
              </a:rPr>
              <a:t>but is preceded by a</a:t>
            </a:r>
            <a:r>
              <a:rPr lang="en-US" sz="2400" b="1" dirty="0">
                <a:latin typeface="Times New Roman" panose="02020603050405020304" pitchFamily="18" charset="0"/>
                <a:cs typeface="Times New Roman" panose="02020603050405020304" pitchFamily="18" charset="0"/>
              </a:rPr>
              <a:t> Tilde </a:t>
            </a:r>
            <a:r>
              <a:rPr lang="en-US" sz="3200" b="1"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  . </a:t>
            </a:r>
          </a:p>
          <a:p>
            <a:r>
              <a:rPr lang="en-US" sz="2400" dirty="0">
                <a:latin typeface="Times New Roman" panose="02020603050405020304" pitchFamily="18" charset="0"/>
                <a:cs typeface="Times New Roman" panose="02020603050405020304" pitchFamily="18" charset="0"/>
              </a:rPr>
              <a:t>The most common use of destructor is </a:t>
            </a:r>
            <a:r>
              <a:rPr lang="en-US" sz="2400">
                <a:latin typeface="Times New Roman" panose="02020603050405020304" pitchFamily="18" charset="0"/>
                <a:cs typeface="Times New Roman" panose="02020603050405020304" pitchFamily="18" charset="0"/>
              </a:rPr>
              <a:t>to</a:t>
            </a:r>
            <a:r>
              <a:rPr lang="en-US" sz="2400" b="1">
                <a:latin typeface="Times New Roman" panose="02020603050405020304" pitchFamily="18" charset="0"/>
                <a:cs typeface="Times New Roman" panose="02020603050405020304" pitchFamily="18" charset="0"/>
              </a:rPr>
              <a:t>  deallocate </a:t>
            </a:r>
            <a:r>
              <a:rPr lang="en-US" sz="2400" b="1" dirty="0">
                <a:latin typeface="Times New Roman" panose="02020603050405020304" pitchFamily="18" charset="0"/>
                <a:cs typeface="Times New Roman" panose="02020603050405020304" pitchFamily="18" charset="0"/>
              </a:rPr>
              <a:t>the memory </a:t>
            </a:r>
            <a:r>
              <a:rPr lang="en-US" sz="2400" dirty="0">
                <a:latin typeface="Times New Roman" panose="02020603050405020304" pitchFamily="18" charset="0"/>
                <a:cs typeface="Times New Roman" panose="02020603050405020304" pitchFamily="18" charset="0"/>
              </a:rPr>
              <a:t>that was allocate by the constructor for the object.</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02354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5408" y="913051"/>
            <a:ext cx="10101330" cy="923330"/>
          </a:xfrm>
          <a:prstGeom prst="rect">
            <a:avLst/>
          </a:prstGeom>
        </p:spPr>
        <p:txBody>
          <a:bodyPr wrap="square">
            <a:spAutoFit/>
          </a:bodyPr>
          <a:lstStyle/>
          <a:p>
            <a:r>
              <a:rPr lang="en-US" i="1" dirty="0">
                <a:solidFill>
                  <a:srgbClr val="000000"/>
                </a:solidFill>
                <a:latin typeface="Arial" panose="020B0604020202020204" pitchFamily="34" charset="0"/>
              </a:rPr>
              <a:t>Destructors</a:t>
            </a:r>
            <a:r>
              <a:rPr lang="en-US" dirty="0">
                <a:solidFill>
                  <a:srgbClr val="000000"/>
                </a:solidFill>
                <a:latin typeface="Arial" panose="020B0604020202020204" pitchFamily="34" charset="0"/>
              </a:rPr>
              <a:t> are usually used to deallocate memory and do other cleanup for a class object and its class members when the object is destroyed. A destructor is called for a class object when that object passes out of scope or is explicitly deleted.</a:t>
            </a:r>
            <a:endParaRPr lang="en-US" dirty="0"/>
          </a:p>
        </p:txBody>
      </p:sp>
      <p:sp>
        <p:nvSpPr>
          <p:cNvPr id="3" name="Rectangle 2"/>
          <p:cNvSpPr/>
          <p:nvPr/>
        </p:nvSpPr>
        <p:spPr>
          <a:xfrm>
            <a:off x="665408" y="2915614"/>
            <a:ext cx="10101330" cy="1200329"/>
          </a:xfrm>
          <a:prstGeom prst="rect">
            <a:avLst/>
          </a:prstGeom>
        </p:spPr>
        <p:txBody>
          <a:bodyPr wrap="square">
            <a:spAutoFit/>
          </a:bodyPr>
          <a:lstStyle/>
          <a:p>
            <a:r>
              <a:rPr lang="en-US" dirty="0">
                <a:solidFill>
                  <a:srgbClr val="000000"/>
                </a:solidFill>
                <a:latin typeface="Arial" panose="020B0604020202020204" pitchFamily="34" charset="0"/>
              </a:rPr>
              <a:t>If no user-defined destructor exists for a class and one is needed, the compiler implicitly declares a destructor. This implicitly declared destructor is an inline public member of its class.</a:t>
            </a:r>
          </a:p>
          <a:p>
            <a:r>
              <a:rPr lang="en-US" dirty="0">
                <a:solidFill>
                  <a:srgbClr val="000000"/>
                </a:solidFill>
                <a:latin typeface="Arial" panose="020B0604020202020204" pitchFamily="34" charset="0"/>
              </a:rPr>
              <a:t>The compiler will implicitly define an implicitly declared destructor when the compiler uses the destructor to destroy an object of the destructor's class type</a:t>
            </a:r>
            <a:endParaRPr lang="en-US" b="0" i="0" dirty="0">
              <a:solidFill>
                <a:srgbClr val="000000"/>
              </a:solidFill>
              <a:effectLst/>
              <a:latin typeface="Arial" panose="020B0604020202020204" pitchFamily="34" charset="0"/>
            </a:endParaRPr>
          </a:p>
        </p:txBody>
      </p:sp>
      <p:sp>
        <p:nvSpPr>
          <p:cNvPr id="4" name="Rectangle 3"/>
          <p:cNvSpPr/>
          <p:nvPr/>
        </p:nvSpPr>
        <p:spPr>
          <a:xfrm>
            <a:off x="485104" y="2052832"/>
            <a:ext cx="10783910" cy="369332"/>
          </a:xfrm>
          <a:prstGeom prst="rect">
            <a:avLst/>
          </a:prstGeom>
        </p:spPr>
        <p:txBody>
          <a:bodyPr wrap="square">
            <a:spAutoFit/>
          </a:bodyPr>
          <a:lstStyle/>
          <a:p>
            <a:r>
              <a:rPr lang="en-US" dirty="0">
                <a:solidFill>
                  <a:srgbClr val="171717"/>
                </a:solidFill>
                <a:latin typeface="Segoe UI" panose="020B0502040204020203" pitchFamily="34" charset="0"/>
              </a:rPr>
              <a:t>If you do not define a destructor, the compiler will provide a default one; for many classes</a:t>
            </a:r>
            <a:endParaRPr lang="en-US" dirty="0"/>
          </a:p>
        </p:txBody>
      </p:sp>
    </p:spTree>
    <p:extLst>
      <p:ext uri="{BB962C8B-B14F-4D97-AF65-F5344CB8AC3E}">
        <p14:creationId xmlns:p14="http://schemas.microsoft.com/office/powerpoint/2010/main" val="31867305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897377" y="2269144"/>
            <a:ext cx="10745124" cy="4421094"/>
          </a:xfrm>
        </p:spPr>
        <p:txBody>
          <a:bodyPr>
            <a:normAutofit/>
          </a:bodyPr>
          <a:lstStyle/>
          <a:p>
            <a:r>
              <a:rPr lang="en-US" sz="2400" b="1" dirty="0"/>
              <a:t>When does the destructor get called?</a:t>
            </a:r>
          </a:p>
          <a:p>
            <a:pPr marL="0" lvl="0" indent="0">
              <a:buFont typeface="Wingdings" pitchFamily="2" charset="2"/>
              <a:buChar char="Ø"/>
            </a:pPr>
            <a:r>
              <a:rPr lang="en-US" altLang="en-US" sz="2400" dirty="0">
                <a:solidFill>
                  <a:srgbClr val="171717"/>
                </a:solidFill>
                <a:latin typeface="Segoe UI" panose="020B0502040204020203" pitchFamily="34" charset="0"/>
                <a:cs typeface="Segoe UI" panose="020B0502040204020203" pitchFamily="34" charset="0"/>
              </a:rPr>
              <a:t>A destructor is a member function that is invoked automatically when the object goes out of scope or is explicitly destroyed by a call to </a:t>
            </a:r>
            <a:r>
              <a:rPr lang="en-US" altLang="en-US" sz="2400" b="1" dirty="0">
                <a:solidFill>
                  <a:srgbClr val="171717"/>
                </a:solidFill>
                <a:latin typeface="SFMono-Regular"/>
                <a:cs typeface="Segoe UI" panose="020B0502040204020203" pitchFamily="34" charset="0"/>
              </a:rPr>
              <a:t>delete</a:t>
            </a:r>
            <a:r>
              <a:rPr lang="en-US" altLang="en-US" sz="2400" dirty="0">
                <a:solidFill>
                  <a:schemeClr val="tx1"/>
                </a:solidFill>
              </a:rPr>
              <a:t> </a:t>
            </a:r>
            <a:endParaRPr lang="en-US" altLang="en-US" sz="2400" dirty="0">
              <a:solidFill>
                <a:schemeClr val="tx1"/>
              </a:solidFill>
              <a:latin typeface="Arial" panose="020B0604020202020204" pitchFamily="34" charset="0"/>
            </a:endParaRPr>
          </a:p>
          <a:p>
            <a:pPr marL="0" indent="0">
              <a:buFont typeface="Wingdings" pitchFamily="2" charset="2"/>
              <a:buChar char="Ø"/>
            </a:pPr>
            <a:r>
              <a:rPr lang="en-US" sz="2400" dirty="0"/>
              <a:t>The program finished execution.</a:t>
            </a:r>
            <a:br>
              <a:rPr lang="en-US" sz="2400" dirty="0"/>
            </a:br>
            <a:r>
              <a:rPr lang="en-US" sz="2400" dirty="0"/>
              <a:t>2) When a scope (the { } parenthesis) containing </a:t>
            </a:r>
            <a:r>
              <a:rPr lang="en-US" sz="2400" b="1" dirty="0">
                <a:hlinkClick r:id="rId2"/>
              </a:rPr>
              <a:t>local variable</a:t>
            </a:r>
            <a:r>
              <a:rPr lang="en-US" sz="2400" dirty="0"/>
              <a:t> ends.</a:t>
            </a:r>
            <a:br>
              <a:rPr lang="en-US" sz="2400" dirty="0"/>
            </a:br>
            <a:r>
              <a:rPr lang="en-US" sz="2400" dirty="0"/>
              <a:t>3) When you call the delete operator.</a:t>
            </a:r>
            <a:endParaRPr lang="en-US" sz="2400"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0" y="221018"/>
            <a:ext cx="1250538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16288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3893" y="431637"/>
            <a:ext cx="5645239" cy="6124754"/>
          </a:xfrm>
          <a:prstGeom prst="rect">
            <a:avLst/>
          </a:prstGeom>
        </p:spPr>
        <p:txBody>
          <a:bodyPr wrap="square">
            <a:spAutoFit/>
          </a:bodyPr>
          <a:lstStyle/>
          <a:p>
            <a:pPr lvl="0" defTabSz="914400" eaLnBrk="0" fontAlgn="base" hangingPunct="0">
              <a:spcBef>
                <a:spcPct val="0"/>
              </a:spcBef>
              <a:spcAft>
                <a:spcPct val="0"/>
              </a:spcAft>
            </a:pPr>
            <a:r>
              <a:rPr lang="en-US" altLang="en-US" dirty="0">
                <a:solidFill>
                  <a:srgbClr val="808080"/>
                </a:solidFill>
                <a:latin typeface="Consolas" panose="020B0609020204030204" pitchFamily="49" charset="0"/>
              </a:rPr>
              <a:t>#include</a:t>
            </a:r>
            <a:r>
              <a:rPr lang="en-US" altLang="en-US" dirty="0">
                <a:solidFill>
                  <a:srgbClr val="000000"/>
                </a:solidFill>
                <a:latin typeface="Consolas" panose="020B0609020204030204" pitchFamily="49" charset="0"/>
              </a:rPr>
              <a:t> </a:t>
            </a:r>
            <a:r>
              <a:rPr lang="en-US" altLang="en-US" dirty="0">
                <a:solidFill>
                  <a:srgbClr val="800000"/>
                </a:solidFill>
                <a:latin typeface="Consolas" panose="020B0609020204030204" pitchFamily="49" charset="0"/>
              </a:rPr>
              <a:t>&lt;</a:t>
            </a:r>
            <a:r>
              <a:rPr lang="en-US" altLang="en-US" dirty="0" err="1">
                <a:solidFill>
                  <a:srgbClr val="800000"/>
                </a:solidFill>
                <a:latin typeface="Consolas" panose="020B0609020204030204" pitchFamily="49" charset="0"/>
              </a:rPr>
              <a:t>iostream</a:t>
            </a:r>
            <a:r>
              <a:rPr lang="en-US" altLang="en-US" dirty="0">
                <a:solidFill>
                  <a:srgbClr val="800000"/>
                </a:solidFill>
                <a:latin typeface="Consolas" panose="020B0609020204030204" pitchFamily="49" charset="0"/>
              </a:rPr>
              <a:t>&gt;</a:t>
            </a:r>
            <a:r>
              <a:rPr lang="en-US" altLang="en-US" dirty="0">
                <a:solidFill>
                  <a:srgbClr val="000000"/>
                </a:solidFill>
                <a:latin typeface="Consolas" panose="020B0609020204030204" pitchFamily="49" charset="0"/>
              </a:rPr>
              <a:t> </a:t>
            </a:r>
          </a:p>
          <a:p>
            <a:pPr lvl="0" defTabSz="914400" eaLnBrk="0" fontAlgn="base" hangingPunct="0">
              <a:spcBef>
                <a:spcPct val="0"/>
              </a:spcBef>
              <a:spcAft>
                <a:spcPct val="0"/>
              </a:spcAft>
            </a:pPr>
            <a:r>
              <a:rPr lang="en-US" altLang="en-US" dirty="0">
                <a:solidFill>
                  <a:srgbClr val="00008B"/>
                </a:solidFill>
                <a:latin typeface="Consolas" panose="020B0609020204030204" pitchFamily="49" charset="0"/>
              </a:rPr>
              <a:t>using</a:t>
            </a:r>
            <a:r>
              <a:rPr lang="en-US" altLang="en-US" dirty="0">
                <a:solidFill>
                  <a:srgbClr val="000000"/>
                </a:solidFill>
                <a:latin typeface="Consolas" panose="020B0609020204030204" pitchFamily="49" charset="0"/>
              </a:rPr>
              <a:t> </a:t>
            </a:r>
            <a:r>
              <a:rPr lang="en-US" altLang="en-US" dirty="0">
                <a:solidFill>
                  <a:srgbClr val="00008B"/>
                </a:solidFill>
                <a:latin typeface="Consolas" panose="020B0609020204030204" pitchFamily="49" charset="0"/>
              </a:rPr>
              <a:t>namespace</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std</a:t>
            </a:r>
            <a:r>
              <a:rPr lang="en-US" altLang="en-US" dirty="0">
                <a:solidFill>
                  <a:srgbClr val="000000"/>
                </a:solidFill>
                <a:latin typeface="Consolas" panose="020B0609020204030204" pitchFamily="49" charset="0"/>
              </a:rPr>
              <a:t>; </a:t>
            </a:r>
          </a:p>
          <a:p>
            <a:pPr lvl="0" defTabSz="914400" eaLnBrk="0" fontAlgn="base" hangingPunct="0">
              <a:spcBef>
                <a:spcPct val="0"/>
              </a:spcBef>
              <a:spcAft>
                <a:spcPct val="0"/>
              </a:spcAft>
            </a:pPr>
            <a:r>
              <a:rPr lang="en-US" altLang="en-US" dirty="0">
                <a:solidFill>
                  <a:srgbClr val="00008B"/>
                </a:solidFill>
                <a:latin typeface="Consolas" panose="020B0609020204030204" pitchFamily="49" charset="0"/>
              </a:rPr>
              <a:t>class</a:t>
            </a:r>
            <a:r>
              <a:rPr lang="en-US" altLang="en-US" dirty="0">
                <a:solidFill>
                  <a:srgbClr val="000000"/>
                </a:solidFill>
                <a:latin typeface="Consolas" panose="020B0609020204030204" pitchFamily="49" charset="0"/>
              </a:rPr>
              <a:t> </a:t>
            </a:r>
            <a:r>
              <a:rPr lang="en-US" altLang="en-US" dirty="0">
                <a:solidFill>
                  <a:srgbClr val="2B91AF"/>
                </a:solidFill>
                <a:latin typeface="Consolas" panose="020B0609020204030204" pitchFamily="49" charset="0"/>
              </a:rPr>
              <a:t>HelloWorld</a:t>
            </a:r>
            <a:r>
              <a:rPr lang="en-US" altLang="en-US" dirty="0">
                <a:solidFill>
                  <a:srgbClr val="000000"/>
                </a:solidFill>
                <a:latin typeface="Consolas" panose="020B0609020204030204" pitchFamily="49" charset="0"/>
              </a:rPr>
              <a:t>{ </a:t>
            </a:r>
          </a:p>
          <a:p>
            <a:pPr lvl="0" defTabSz="914400" eaLnBrk="0" fontAlgn="base" hangingPunct="0">
              <a:spcBef>
                <a:spcPct val="0"/>
              </a:spcBef>
              <a:spcAft>
                <a:spcPct val="0"/>
              </a:spcAft>
            </a:pPr>
            <a:r>
              <a:rPr lang="en-US" altLang="en-US" dirty="0">
                <a:solidFill>
                  <a:srgbClr val="00008B"/>
                </a:solidFill>
                <a:latin typeface="Consolas" panose="020B0609020204030204" pitchFamily="49" charset="0"/>
              </a:rPr>
              <a:t>public</a:t>
            </a:r>
            <a:r>
              <a:rPr lang="en-US" altLang="en-US" dirty="0">
                <a:solidFill>
                  <a:srgbClr val="000000"/>
                </a:solidFill>
                <a:latin typeface="Consolas" panose="020B0609020204030204" pitchFamily="49" charset="0"/>
              </a:rPr>
              <a:t>: </a:t>
            </a:r>
          </a:p>
          <a:p>
            <a:pPr lvl="0" defTabSz="914400" eaLnBrk="0" fontAlgn="base" hangingPunct="0">
              <a:spcBef>
                <a:spcPct val="0"/>
              </a:spcBef>
              <a:spcAft>
                <a:spcPct val="0"/>
              </a:spcAft>
            </a:pPr>
            <a:r>
              <a:rPr lang="en-US" altLang="en-US" dirty="0">
                <a:solidFill>
                  <a:srgbClr val="000000"/>
                </a:solidFill>
                <a:latin typeface="Consolas" panose="020B0609020204030204" pitchFamily="49" charset="0"/>
              </a:rPr>
              <a:t>   </a:t>
            </a:r>
            <a:r>
              <a:rPr lang="en-US" altLang="en-US" dirty="0">
                <a:solidFill>
                  <a:srgbClr val="808080"/>
                </a:solidFill>
                <a:latin typeface="Consolas" panose="020B0609020204030204" pitchFamily="49" charset="0"/>
              </a:rPr>
              <a:t>//Constructor</a:t>
            </a:r>
            <a:r>
              <a:rPr lang="en-US" altLang="en-US" dirty="0">
                <a:solidFill>
                  <a:srgbClr val="000000"/>
                </a:solidFill>
                <a:latin typeface="Consolas" panose="020B0609020204030204" pitchFamily="49" charset="0"/>
              </a:rPr>
              <a:t> </a:t>
            </a:r>
            <a:r>
              <a:rPr lang="en-US" altLang="en-US" dirty="0">
                <a:solidFill>
                  <a:srgbClr val="2B91AF"/>
                </a:solidFill>
                <a:latin typeface="Consolas" panose="020B0609020204030204" pitchFamily="49" charset="0"/>
              </a:rPr>
              <a:t>HelloWorld</a:t>
            </a:r>
            <a:r>
              <a:rPr lang="en-US" altLang="en-US" dirty="0">
                <a:solidFill>
                  <a:srgbClr val="000000"/>
                </a:solidFill>
                <a:latin typeface="Consolas" panose="020B0609020204030204" pitchFamily="49" charset="0"/>
              </a:rPr>
              <a:t>(){ </a:t>
            </a:r>
          </a:p>
          <a:p>
            <a:pPr lvl="0" defTabSz="914400" eaLnBrk="0" fontAlgn="base" hangingPunct="0">
              <a:spcBef>
                <a:spcPct val="0"/>
              </a:spcBef>
              <a:spcAft>
                <a:spcPct val="0"/>
              </a:spcAft>
            </a:pP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cout</a:t>
            </a:r>
            <a:r>
              <a:rPr lang="en-US" altLang="en-US" dirty="0">
                <a:solidFill>
                  <a:srgbClr val="000000"/>
                </a:solidFill>
                <a:latin typeface="Consolas" panose="020B0609020204030204" pitchFamily="49" charset="0"/>
              </a:rPr>
              <a:t>&lt;&lt;</a:t>
            </a:r>
            <a:r>
              <a:rPr lang="en-US" altLang="en-US" dirty="0">
                <a:solidFill>
                  <a:srgbClr val="800000"/>
                </a:solidFill>
                <a:latin typeface="Consolas" panose="020B0609020204030204" pitchFamily="49" charset="0"/>
              </a:rPr>
              <a:t>"Constructor is called"</a:t>
            </a:r>
            <a:r>
              <a:rPr lang="en-US" altLang="en-US" dirty="0">
                <a:solidFill>
                  <a:srgbClr val="000000"/>
                </a:solidFill>
                <a:latin typeface="Consolas" panose="020B0609020204030204" pitchFamily="49" charset="0"/>
              </a:rPr>
              <a:t>&lt;&lt;</a:t>
            </a:r>
            <a:r>
              <a:rPr lang="en-US" altLang="en-US" dirty="0" err="1">
                <a:solidFill>
                  <a:srgbClr val="000000"/>
                </a:solidFill>
                <a:latin typeface="Consolas" panose="020B0609020204030204" pitchFamily="49" charset="0"/>
              </a:rPr>
              <a:t>endl</a:t>
            </a:r>
            <a:r>
              <a:rPr lang="en-US" altLang="en-US" dirty="0">
                <a:solidFill>
                  <a:srgbClr val="000000"/>
                </a:solidFill>
                <a:latin typeface="Consolas" panose="020B0609020204030204" pitchFamily="49" charset="0"/>
              </a:rPr>
              <a:t>; } </a:t>
            </a:r>
          </a:p>
          <a:p>
            <a:pPr lvl="0" defTabSz="914400" eaLnBrk="0" fontAlgn="base" hangingPunct="0">
              <a:spcBef>
                <a:spcPct val="0"/>
              </a:spcBef>
              <a:spcAft>
                <a:spcPct val="0"/>
              </a:spcAft>
            </a:pPr>
            <a:endParaRPr lang="en-US" altLang="en-US" dirty="0">
              <a:solidFill>
                <a:srgbClr val="000000"/>
              </a:solidFill>
              <a:latin typeface="Consolas" panose="020B0609020204030204" pitchFamily="49" charset="0"/>
            </a:endParaRPr>
          </a:p>
          <a:p>
            <a:pPr lvl="0" defTabSz="914400" eaLnBrk="0" fontAlgn="base" hangingPunct="0">
              <a:spcBef>
                <a:spcPct val="0"/>
              </a:spcBef>
              <a:spcAft>
                <a:spcPct val="0"/>
              </a:spcAft>
            </a:pPr>
            <a:r>
              <a:rPr lang="en-US" altLang="en-US" dirty="0">
                <a:solidFill>
                  <a:srgbClr val="808080"/>
                </a:solidFill>
                <a:latin typeface="Consolas" panose="020B0609020204030204" pitchFamily="49" charset="0"/>
              </a:rPr>
              <a:t>//Destructor</a:t>
            </a:r>
            <a:r>
              <a:rPr lang="en-US" altLang="en-US" dirty="0">
                <a:solidFill>
                  <a:srgbClr val="000000"/>
                </a:solidFill>
                <a:latin typeface="Consolas" panose="020B0609020204030204" pitchFamily="49" charset="0"/>
              </a:rPr>
              <a:t> </a:t>
            </a:r>
          </a:p>
          <a:p>
            <a:pPr lvl="0" defTabSz="914400" eaLnBrk="0" fontAlgn="base" hangingPunct="0">
              <a:spcBef>
                <a:spcPct val="0"/>
              </a:spcBef>
              <a:spcAft>
                <a:spcPct val="0"/>
              </a:spcAft>
            </a:pPr>
            <a:endParaRPr lang="en-US" altLang="en-US" dirty="0">
              <a:solidFill>
                <a:srgbClr val="000000"/>
              </a:solidFill>
              <a:latin typeface="Consolas" panose="020B0609020204030204" pitchFamily="49" charset="0"/>
            </a:endParaRPr>
          </a:p>
          <a:p>
            <a:pPr lvl="0" defTabSz="914400" eaLnBrk="0" fontAlgn="base" hangingPunct="0">
              <a:spcBef>
                <a:spcPct val="0"/>
              </a:spcBef>
              <a:spcAft>
                <a:spcPct val="0"/>
              </a:spcAft>
            </a:pPr>
            <a:r>
              <a:rPr lang="en-US" altLang="en-US" dirty="0">
                <a:solidFill>
                  <a:srgbClr val="000000"/>
                </a:solidFill>
                <a:latin typeface="Consolas" panose="020B0609020204030204" pitchFamily="49" charset="0"/>
              </a:rPr>
              <a:t>   ~</a:t>
            </a:r>
            <a:r>
              <a:rPr lang="en-US" altLang="en-US" dirty="0">
                <a:solidFill>
                  <a:srgbClr val="2B91AF"/>
                </a:solidFill>
                <a:latin typeface="Consolas" panose="020B0609020204030204" pitchFamily="49" charset="0"/>
              </a:rPr>
              <a:t>HelloWorld</a:t>
            </a:r>
            <a:r>
              <a:rPr lang="en-US" altLang="en-US" dirty="0">
                <a:solidFill>
                  <a:srgbClr val="000000"/>
                </a:solidFill>
                <a:latin typeface="Consolas" panose="020B0609020204030204" pitchFamily="49" charset="0"/>
              </a:rPr>
              <a:t>(){</a:t>
            </a:r>
          </a:p>
          <a:p>
            <a:pPr lvl="0" defTabSz="914400" eaLnBrk="0" fontAlgn="base" hangingPunct="0">
              <a:spcBef>
                <a:spcPct val="0"/>
              </a:spcBef>
              <a:spcAft>
                <a:spcPct val="0"/>
              </a:spcAft>
            </a:pP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cout</a:t>
            </a:r>
            <a:r>
              <a:rPr lang="en-US" altLang="en-US" dirty="0">
                <a:solidFill>
                  <a:srgbClr val="000000"/>
                </a:solidFill>
                <a:latin typeface="Consolas" panose="020B0609020204030204" pitchFamily="49" charset="0"/>
              </a:rPr>
              <a:t>&lt;&lt;</a:t>
            </a:r>
            <a:r>
              <a:rPr lang="en-US" altLang="en-US" dirty="0">
                <a:solidFill>
                  <a:srgbClr val="800000"/>
                </a:solidFill>
                <a:latin typeface="Consolas" panose="020B0609020204030204" pitchFamily="49" charset="0"/>
              </a:rPr>
              <a:t>"Destructor is called"</a:t>
            </a:r>
            <a:r>
              <a:rPr lang="en-US" altLang="en-US" dirty="0">
                <a:solidFill>
                  <a:srgbClr val="000000"/>
                </a:solidFill>
                <a:latin typeface="Consolas" panose="020B0609020204030204" pitchFamily="49" charset="0"/>
              </a:rPr>
              <a:t>&lt;&lt;</a:t>
            </a:r>
            <a:r>
              <a:rPr lang="en-US" altLang="en-US" dirty="0" err="1">
                <a:solidFill>
                  <a:srgbClr val="000000"/>
                </a:solidFill>
                <a:latin typeface="Consolas" panose="020B0609020204030204" pitchFamily="49" charset="0"/>
              </a:rPr>
              <a:t>endl</a:t>
            </a:r>
            <a:r>
              <a:rPr lang="en-US" altLang="en-US" dirty="0">
                <a:solidFill>
                  <a:srgbClr val="000000"/>
                </a:solidFill>
                <a:latin typeface="Consolas" panose="020B0609020204030204" pitchFamily="49" charset="0"/>
              </a:rPr>
              <a:t>; } </a:t>
            </a:r>
          </a:p>
          <a:p>
            <a:pPr lvl="0" defTabSz="914400" eaLnBrk="0" fontAlgn="base" hangingPunct="0">
              <a:spcBef>
                <a:spcPct val="0"/>
              </a:spcBef>
              <a:spcAft>
                <a:spcPct val="0"/>
              </a:spcAft>
            </a:pPr>
            <a:endParaRPr lang="en-US" altLang="en-US" dirty="0">
              <a:solidFill>
                <a:srgbClr val="000000"/>
              </a:solidFill>
              <a:latin typeface="Consolas" panose="020B0609020204030204" pitchFamily="49" charset="0"/>
            </a:endParaRPr>
          </a:p>
          <a:p>
            <a:pPr lvl="0" defTabSz="914400" eaLnBrk="0" fontAlgn="base" hangingPunct="0">
              <a:spcBef>
                <a:spcPct val="0"/>
              </a:spcBef>
              <a:spcAft>
                <a:spcPct val="0"/>
              </a:spcAft>
            </a:pPr>
            <a:r>
              <a:rPr lang="en-US" altLang="en-US" dirty="0">
                <a:solidFill>
                  <a:srgbClr val="808080"/>
                </a:solidFill>
                <a:latin typeface="Consolas" panose="020B0609020204030204" pitchFamily="49" charset="0"/>
              </a:rPr>
              <a:t>//Member function</a:t>
            </a:r>
            <a:r>
              <a:rPr lang="en-US" altLang="en-US" dirty="0">
                <a:solidFill>
                  <a:srgbClr val="000000"/>
                </a:solidFill>
                <a:latin typeface="Consolas" panose="020B0609020204030204" pitchFamily="49" charset="0"/>
              </a:rPr>
              <a:t> </a:t>
            </a:r>
          </a:p>
          <a:p>
            <a:pPr lvl="0" defTabSz="914400" eaLnBrk="0" fontAlgn="base" hangingPunct="0">
              <a:spcBef>
                <a:spcPct val="0"/>
              </a:spcBef>
              <a:spcAft>
                <a:spcPct val="0"/>
              </a:spcAft>
            </a:pPr>
            <a:endParaRPr lang="en-US" altLang="en-US" dirty="0">
              <a:solidFill>
                <a:srgbClr val="000000"/>
              </a:solidFill>
              <a:latin typeface="Consolas" panose="020B0609020204030204" pitchFamily="49" charset="0"/>
            </a:endParaRPr>
          </a:p>
          <a:p>
            <a:pPr lvl="0" defTabSz="914400" eaLnBrk="0" fontAlgn="base" hangingPunct="0">
              <a:spcBef>
                <a:spcPct val="0"/>
              </a:spcBef>
              <a:spcAft>
                <a:spcPct val="0"/>
              </a:spcAft>
            </a:pPr>
            <a:r>
              <a:rPr lang="en-US" altLang="en-US" dirty="0">
                <a:solidFill>
                  <a:srgbClr val="00008B"/>
                </a:solidFill>
                <a:latin typeface="Consolas" panose="020B0609020204030204" pitchFamily="49" charset="0"/>
              </a:rPr>
              <a:t>void</a:t>
            </a:r>
            <a:r>
              <a:rPr lang="en-US" altLang="en-US" dirty="0">
                <a:solidFill>
                  <a:srgbClr val="000000"/>
                </a:solidFill>
                <a:latin typeface="Consolas" panose="020B0609020204030204" pitchFamily="49" charset="0"/>
              </a:rPr>
              <a:t> display(){ </a:t>
            </a:r>
            <a:r>
              <a:rPr lang="en-US" altLang="en-US" dirty="0" err="1">
                <a:solidFill>
                  <a:srgbClr val="000000"/>
                </a:solidFill>
                <a:latin typeface="Consolas" panose="020B0609020204030204" pitchFamily="49" charset="0"/>
              </a:rPr>
              <a:t>cout</a:t>
            </a:r>
            <a:r>
              <a:rPr lang="en-US" altLang="en-US" dirty="0">
                <a:solidFill>
                  <a:srgbClr val="000000"/>
                </a:solidFill>
                <a:latin typeface="Consolas" panose="020B0609020204030204" pitchFamily="49" charset="0"/>
              </a:rPr>
              <a:t>&lt;&lt;</a:t>
            </a:r>
            <a:r>
              <a:rPr lang="en-US" altLang="en-US" dirty="0">
                <a:solidFill>
                  <a:srgbClr val="800000"/>
                </a:solidFill>
                <a:latin typeface="Consolas" panose="020B0609020204030204" pitchFamily="49" charset="0"/>
              </a:rPr>
              <a:t>"Hello World!"</a:t>
            </a:r>
            <a:r>
              <a:rPr lang="en-US" altLang="en-US" dirty="0">
                <a:solidFill>
                  <a:srgbClr val="000000"/>
                </a:solidFill>
                <a:latin typeface="Consolas" panose="020B0609020204030204" pitchFamily="49" charset="0"/>
              </a:rPr>
              <a:t>&lt;&lt;</a:t>
            </a:r>
            <a:r>
              <a:rPr lang="en-US" altLang="en-US" dirty="0" err="1">
                <a:solidFill>
                  <a:srgbClr val="000000"/>
                </a:solidFill>
                <a:latin typeface="Consolas" panose="020B0609020204030204" pitchFamily="49" charset="0"/>
              </a:rPr>
              <a:t>endl</a:t>
            </a:r>
            <a:r>
              <a:rPr lang="en-US" altLang="en-US" dirty="0">
                <a:solidFill>
                  <a:srgbClr val="000000"/>
                </a:solidFill>
                <a:latin typeface="Consolas" panose="020B0609020204030204" pitchFamily="49" charset="0"/>
              </a:rPr>
              <a:t>; </a:t>
            </a:r>
          </a:p>
          <a:p>
            <a:pPr lvl="0" defTabSz="914400" eaLnBrk="0" fontAlgn="base" hangingPunct="0">
              <a:spcBef>
                <a:spcPct val="0"/>
              </a:spcBef>
              <a:spcAft>
                <a:spcPct val="0"/>
              </a:spcAft>
            </a:pPr>
            <a:r>
              <a:rPr lang="en-US" altLang="en-US" dirty="0">
                <a:solidFill>
                  <a:srgbClr val="000000"/>
                </a:solidFill>
                <a:latin typeface="Consolas" panose="020B0609020204030204" pitchFamily="49" charset="0"/>
              </a:rPr>
              <a:t>} }; </a:t>
            </a:r>
          </a:p>
          <a:p>
            <a:pPr lvl="0" defTabSz="914400" eaLnBrk="0" fontAlgn="base" hangingPunct="0">
              <a:spcBef>
                <a:spcPct val="0"/>
              </a:spcBef>
              <a:spcAft>
                <a:spcPct val="0"/>
              </a:spcAft>
            </a:pPr>
            <a:r>
              <a:rPr lang="en-US" altLang="en-US" dirty="0" err="1">
                <a:solidFill>
                  <a:srgbClr val="00008B"/>
                </a:solidFill>
                <a:latin typeface="Consolas" panose="020B0609020204030204" pitchFamily="49" charset="0"/>
              </a:rPr>
              <a:t>int</a:t>
            </a:r>
            <a:r>
              <a:rPr lang="en-US" altLang="en-US" dirty="0">
                <a:solidFill>
                  <a:srgbClr val="000000"/>
                </a:solidFill>
                <a:latin typeface="Consolas" panose="020B0609020204030204" pitchFamily="49" charset="0"/>
              </a:rPr>
              <a:t> main(){ </a:t>
            </a:r>
          </a:p>
          <a:p>
            <a:pPr lvl="0" defTabSz="914400" eaLnBrk="0" fontAlgn="base" hangingPunct="0">
              <a:spcBef>
                <a:spcPct val="0"/>
              </a:spcBef>
              <a:spcAft>
                <a:spcPct val="0"/>
              </a:spcAft>
            </a:pPr>
            <a:r>
              <a:rPr lang="en-US" altLang="en-US" dirty="0">
                <a:solidFill>
                  <a:srgbClr val="808080"/>
                </a:solidFill>
                <a:latin typeface="Consolas" panose="020B0609020204030204" pitchFamily="49" charset="0"/>
              </a:rPr>
              <a:t>//Object created</a:t>
            </a:r>
            <a:r>
              <a:rPr lang="en-US" altLang="en-US" dirty="0">
                <a:solidFill>
                  <a:srgbClr val="000000"/>
                </a:solidFill>
                <a:latin typeface="Consolas" panose="020B0609020204030204" pitchFamily="49" charset="0"/>
              </a:rPr>
              <a:t> </a:t>
            </a:r>
          </a:p>
          <a:p>
            <a:pPr lvl="0" defTabSz="914400" eaLnBrk="0" fontAlgn="base" hangingPunct="0">
              <a:spcBef>
                <a:spcPct val="0"/>
              </a:spcBef>
              <a:spcAft>
                <a:spcPct val="0"/>
              </a:spcAft>
            </a:pPr>
            <a:r>
              <a:rPr lang="en-US" altLang="en-US" dirty="0">
                <a:solidFill>
                  <a:srgbClr val="2B91AF"/>
                </a:solidFill>
                <a:latin typeface="Consolas" panose="020B0609020204030204" pitchFamily="49" charset="0"/>
              </a:rPr>
              <a:t>HelloWorld</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obj</a:t>
            </a:r>
            <a:r>
              <a:rPr lang="en-US" altLang="en-US" dirty="0">
                <a:solidFill>
                  <a:srgbClr val="000000"/>
                </a:solidFill>
                <a:latin typeface="Consolas" panose="020B0609020204030204" pitchFamily="49" charset="0"/>
              </a:rPr>
              <a:t>; </a:t>
            </a:r>
          </a:p>
          <a:p>
            <a:pPr lvl="0" defTabSz="914400" eaLnBrk="0" fontAlgn="base" hangingPunct="0">
              <a:spcBef>
                <a:spcPct val="0"/>
              </a:spcBef>
              <a:spcAft>
                <a:spcPct val="0"/>
              </a:spcAft>
            </a:pPr>
            <a:r>
              <a:rPr lang="en-US" altLang="en-US" dirty="0">
                <a:solidFill>
                  <a:srgbClr val="808080"/>
                </a:solidFill>
                <a:latin typeface="Consolas" panose="020B0609020204030204" pitchFamily="49" charset="0"/>
              </a:rPr>
              <a:t>//Member function called</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obj.display</a:t>
            </a:r>
            <a:r>
              <a:rPr lang="en-US" altLang="en-US" dirty="0">
                <a:solidFill>
                  <a:srgbClr val="000000"/>
                </a:solidFill>
                <a:latin typeface="Consolas" panose="020B0609020204030204" pitchFamily="49" charset="0"/>
              </a:rPr>
              <a:t>(); </a:t>
            </a:r>
          </a:p>
          <a:p>
            <a:pPr lvl="0" defTabSz="914400" eaLnBrk="0" fontAlgn="base" hangingPunct="0">
              <a:spcBef>
                <a:spcPct val="0"/>
              </a:spcBef>
              <a:spcAft>
                <a:spcPct val="0"/>
              </a:spcAft>
            </a:pPr>
            <a:r>
              <a:rPr lang="en-US" altLang="en-US" dirty="0">
                <a:solidFill>
                  <a:srgbClr val="00008B"/>
                </a:solidFill>
                <a:latin typeface="Consolas" panose="020B0609020204030204" pitchFamily="49" charset="0"/>
              </a:rPr>
              <a:t>return</a:t>
            </a:r>
            <a:r>
              <a:rPr lang="en-US" altLang="en-US" dirty="0">
                <a:solidFill>
                  <a:srgbClr val="000000"/>
                </a:solidFill>
                <a:latin typeface="Consolas" panose="020B0609020204030204" pitchFamily="49" charset="0"/>
              </a:rPr>
              <a:t> </a:t>
            </a:r>
            <a:r>
              <a:rPr lang="en-US" altLang="en-US" dirty="0">
                <a:solidFill>
                  <a:srgbClr val="800000"/>
                </a:solidFill>
                <a:latin typeface="Consolas" panose="020B0609020204030204" pitchFamily="49" charset="0"/>
              </a:rPr>
              <a:t>0</a:t>
            </a:r>
            <a:r>
              <a:rPr lang="en-US" altLang="en-US" dirty="0">
                <a:solidFill>
                  <a:srgbClr val="000000"/>
                </a:solidFill>
                <a:latin typeface="Consolas" panose="020B0609020204030204" pitchFamily="49" charset="0"/>
              </a:rPr>
              <a:t>; }</a:t>
            </a:r>
            <a:r>
              <a:rPr lang="en-US" altLang="en-US" sz="3200" dirty="0"/>
              <a:t> </a:t>
            </a:r>
            <a:endParaRPr lang="en-US" altLang="en-US" sz="4400" dirty="0">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p:nvPr/>
        </p:nvSpPr>
        <p:spPr>
          <a:xfrm>
            <a:off x="7738056" y="1554156"/>
            <a:ext cx="3144592" cy="1631216"/>
          </a:xfrm>
          <a:prstGeom prst="rect">
            <a:avLst/>
          </a:prstGeom>
        </p:spPr>
        <p:txBody>
          <a:bodyPr wrap="square">
            <a:spAutoFit/>
          </a:bodyPr>
          <a:lstStyle/>
          <a:p>
            <a:pPr lvl="0" defTabSz="914400" eaLnBrk="0" fontAlgn="base" hangingPunct="0">
              <a:spcBef>
                <a:spcPct val="0"/>
              </a:spcBef>
              <a:spcAft>
                <a:spcPct val="0"/>
              </a:spcAft>
            </a:pPr>
            <a:r>
              <a:rPr lang="en-US" altLang="en-US" sz="3200" b="1" dirty="0">
                <a:solidFill>
                  <a:srgbClr val="222426"/>
                </a:solidFill>
                <a:latin typeface="PT Sans"/>
              </a:rPr>
              <a:t>Output:</a:t>
            </a:r>
            <a:endParaRPr lang="en-US" altLang="en-US" dirty="0">
              <a:solidFill>
                <a:srgbClr val="2B91AF"/>
              </a:solidFill>
              <a:latin typeface="Consolas" panose="020B0609020204030204" pitchFamily="49" charset="0"/>
            </a:endParaRPr>
          </a:p>
          <a:p>
            <a:pPr lvl="0" defTabSz="914400" eaLnBrk="0" fontAlgn="base" hangingPunct="0">
              <a:spcBef>
                <a:spcPct val="0"/>
              </a:spcBef>
              <a:spcAft>
                <a:spcPct val="0"/>
              </a:spcAft>
            </a:pPr>
            <a:r>
              <a:rPr lang="en-US" altLang="en-US" dirty="0">
                <a:solidFill>
                  <a:srgbClr val="2B91AF"/>
                </a:solidFill>
                <a:latin typeface="Consolas" panose="020B0609020204030204" pitchFamily="49" charset="0"/>
              </a:rPr>
              <a:t>Constructor</a:t>
            </a:r>
            <a:r>
              <a:rPr lang="en-US" altLang="en-US" dirty="0">
                <a:solidFill>
                  <a:srgbClr val="000000"/>
                </a:solidFill>
                <a:latin typeface="Consolas" panose="020B0609020204030204" pitchFamily="49" charset="0"/>
              </a:rPr>
              <a:t> </a:t>
            </a:r>
            <a:r>
              <a:rPr lang="en-US" altLang="en-US" dirty="0">
                <a:solidFill>
                  <a:srgbClr val="00008B"/>
                </a:solidFill>
                <a:latin typeface="Consolas" panose="020B0609020204030204" pitchFamily="49" charset="0"/>
              </a:rPr>
              <a:t>is</a:t>
            </a:r>
            <a:r>
              <a:rPr lang="en-US" altLang="en-US" dirty="0">
                <a:solidFill>
                  <a:srgbClr val="000000"/>
                </a:solidFill>
                <a:latin typeface="Consolas" panose="020B0609020204030204" pitchFamily="49" charset="0"/>
              </a:rPr>
              <a:t> called</a:t>
            </a:r>
          </a:p>
          <a:p>
            <a:pPr lvl="0" defTabSz="914400" eaLnBrk="0" fontAlgn="base" hangingPunct="0">
              <a:spcBef>
                <a:spcPct val="0"/>
              </a:spcBef>
              <a:spcAft>
                <a:spcPct val="0"/>
              </a:spcAft>
            </a:pPr>
            <a:r>
              <a:rPr lang="en-US" altLang="en-US" dirty="0">
                <a:solidFill>
                  <a:srgbClr val="2B91AF"/>
                </a:solidFill>
                <a:latin typeface="Consolas" panose="020B0609020204030204" pitchFamily="49" charset="0"/>
              </a:rPr>
              <a:t>Hello</a:t>
            </a:r>
            <a:r>
              <a:rPr lang="en-US" altLang="en-US" dirty="0">
                <a:solidFill>
                  <a:srgbClr val="000000"/>
                </a:solidFill>
                <a:latin typeface="Consolas" panose="020B0609020204030204" pitchFamily="49" charset="0"/>
              </a:rPr>
              <a:t> </a:t>
            </a:r>
            <a:r>
              <a:rPr lang="en-US" altLang="en-US" dirty="0">
                <a:solidFill>
                  <a:srgbClr val="2B91AF"/>
                </a:solidFill>
                <a:latin typeface="Consolas" panose="020B0609020204030204" pitchFamily="49" charset="0"/>
              </a:rPr>
              <a:t>World</a:t>
            </a:r>
            <a:r>
              <a:rPr lang="en-US" altLang="en-US" dirty="0">
                <a:solidFill>
                  <a:srgbClr val="000000"/>
                </a:solidFill>
                <a:latin typeface="Consolas" panose="020B0609020204030204" pitchFamily="49" charset="0"/>
              </a:rPr>
              <a:t>! </a:t>
            </a:r>
          </a:p>
          <a:p>
            <a:pPr lvl="0" defTabSz="914400" eaLnBrk="0" fontAlgn="base" hangingPunct="0">
              <a:spcBef>
                <a:spcPct val="0"/>
              </a:spcBef>
              <a:spcAft>
                <a:spcPct val="0"/>
              </a:spcAft>
            </a:pPr>
            <a:r>
              <a:rPr lang="en-US" altLang="en-US" dirty="0">
                <a:solidFill>
                  <a:srgbClr val="2B91AF"/>
                </a:solidFill>
                <a:latin typeface="Consolas" panose="020B0609020204030204" pitchFamily="49" charset="0"/>
              </a:rPr>
              <a:t>Destructor</a:t>
            </a:r>
            <a:r>
              <a:rPr lang="en-US" altLang="en-US" dirty="0">
                <a:solidFill>
                  <a:srgbClr val="000000"/>
                </a:solidFill>
                <a:latin typeface="Consolas" panose="020B0609020204030204" pitchFamily="49" charset="0"/>
              </a:rPr>
              <a:t> </a:t>
            </a:r>
            <a:r>
              <a:rPr lang="en-US" altLang="en-US" dirty="0">
                <a:solidFill>
                  <a:srgbClr val="00008B"/>
                </a:solidFill>
                <a:latin typeface="Consolas" panose="020B0609020204030204" pitchFamily="49" charset="0"/>
              </a:rPr>
              <a:t>is</a:t>
            </a:r>
            <a:r>
              <a:rPr lang="en-US" altLang="en-US" dirty="0">
                <a:solidFill>
                  <a:srgbClr val="000000"/>
                </a:solidFill>
                <a:latin typeface="Consolas" panose="020B0609020204030204" pitchFamily="49" charset="0"/>
              </a:rPr>
              <a:t> called</a:t>
            </a:r>
            <a:r>
              <a:rPr lang="en-US" altLang="en-US" sz="3200" dirty="0"/>
              <a:t> </a:t>
            </a:r>
            <a:endParaRPr lang="en-US" altLang="en-US" sz="4400" dirty="0">
              <a:latin typeface="Arial" panose="020B0604020202020204" pitchFamily="34" charset="0"/>
            </a:endParaRPr>
          </a:p>
        </p:txBody>
      </p:sp>
    </p:spTree>
    <p:extLst>
      <p:ext uri="{BB962C8B-B14F-4D97-AF65-F5344CB8AC3E}">
        <p14:creationId xmlns:p14="http://schemas.microsoft.com/office/powerpoint/2010/main" val="11763196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Structures and Classes</a:t>
            </a:r>
          </a:p>
        </p:txBody>
      </p:sp>
      <p:sp>
        <p:nvSpPr>
          <p:cNvPr id="7" name="Content Placeholder 6"/>
          <p:cNvSpPr>
            <a:spLocks noGrp="1"/>
          </p:cNvSpPr>
          <p:nvPr>
            <p:ph idx="1"/>
          </p:nvPr>
        </p:nvSpPr>
        <p:spPr>
          <a:xfrm>
            <a:off x="1013063" y="2279251"/>
            <a:ext cx="10637653" cy="4421094"/>
          </a:xfrm>
        </p:spPr>
        <p:txBody>
          <a:bodyPr>
            <a:normAutofit/>
          </a:bodyPr>
          <a:lstStyle/>
          <a:p>
            <a:pPr>
              <a:lnSpc>
                <a:spcPct val="90000"/>
              </a:lnSpc>
            </a:pPr>
            <a:r>
              <a:rPr lang="en-US" sz="2400" b="1" dirty="0">
                <a:solidFill>
                  <a:srgbClr val="000000"/>
                </a:solidFill>
                <a:latin typeface="+mj-lt"/>
              </a:rPr>
              <a:t>Structures </a:t>
            </a:r>
            <a:r>
              <a:rPr lang="en-US" sz="2400" dirty="0">
                <a:solidFill>
                  <a:srgbClr val="000000"/>
                </a:solidFill>
                <a:latin typeface="+mj-lt"/>
              </a:rPr>
              <a:t>are the important building blocks in understanding of </a:t>
            </a:r>
            <a:r>
              <a:rPr lang="en-US" sz="2400" b="1" dirty="0">
                <a:solidFill>
                  <a:srgbClr val="000000"/>
                </a:solidFill>
                <a:latin typeface="+mj-lt"/>
              </a:rPr>
              <a:t>Objects and classes. </a:t>
            </a:r>
            <a:r>
              <a:rPr lang="en-US" sz="2400" dirty="0">
                <a:solidFill>
                  <a:srgbClr val="000000"/>
                </a:solidFill>
                <a:latin typeface="+mj-lt"/>
              </a:rPr>
              <a:t>You can use</a:t>
            </a:r>
            <a:r>
              <a:rPr lang="en-US" sz="2400" b="1" dirty="0">
                <a:solidFill>
                  <a:srgbClr val="000000"/>
                </a:solidFill>
                <a:latin typeface="+mj-lt"/>
              </a:rPr>
              <a:t> structures </a:t>
            </a:r>
            <a:r>
              <a:rPr lang="en-US" sz="2400" dirty="0">
                <a:solidFill>
                  <a:srgbClr val="000000"/>
                </a:solidFill>
                <a:latin typeface="+mj-lt"/>
              </a:rPr>
              <a:t>in almost exactly the same way that you</a:t>
            </a:r>
            <a:r>
              <a:rPr lang="en-US" sz="2400" b="1" dirty="0">
                <a:solidFill>
                  <a:srgbClr val="000000"/>
                </a:solidFill>
                <a:latin typeface="+mj-lt"/>
              </a:rPr>
              <a:t> use classes. </a:t>
            </a:r>
          </a:p>
          <a:p>
            <a:pPr>
              <a:lnSpc>
                <a:spcPct val="90000"/>
              </a:lnSpc>
            </a:pPr>
            <a:r>
              <a:rPr lang="en-US" sz="2400" b="1" dirty="0">
                <a:solidFill>
                  <a:srgbClr val="000000"/>
                </a:solidFill>
                <a:latin typeface="+mj-lt"/>
              </a:rPr>
              <a:t>The difference between  class and </a:t>
            </a:r>
            <a:r>
              <a:rPr lang="en-US" sz="2400" b="1" dirty="0" err="1">
                <a:solidFill>
                  <a:srgbClr val="000000"/>
                </a:solidFill>
                <a:latin typeface="+mj-lt"/>
              </a:rPr>
              <a:t>struct</a:t>
            </a:r>
            <a:r>
              <a:rPr lang="en-US" sz="2400" b="1" dirty="0">
                <a:solidFill>
                  <a:srgbClr val="000000"/>
                </a:solidFill>
                <a:latin typeface="+mj-lt"/>
              </a:rPr>
              <a:t> are: </a:t>
            </a:r>
          </a:p>
          <a:p>
            <a:pPr>
              <a:lnSpc>
                <a:spcPct val="90000"/>
              </a:lnSpc>
            </a:pPr>
            <a:r>
              <a:rPr lang="en-US" sz="2400" b="1" dirty="0">
                <a:solidFill>
                  <a:srgbClr val="000000"/>
                </a:solidFill>
                <a:latin typeface="+mj-lt"/>
              </a:rPr>
              <a:t>A structure </a:t>
            </a:r>
            <a:r>
              <a:rPr lang="en-US" sz="2400" dirty="0">
                <a:solidFill>
                  <a:srgbClr val="000000"/>
                </a:solidFill>
                <a:latin typeface="+mj-lt"/>
              </a:rPr>
              <a:t>is collection of </a:t>
            </a:r>
            <a:r>
              <a:rPr lang="en-US" sz="2400" b="1" dirty="0">
                <a:solidFill>
                  <a:srgbClr val="000000"/>
                </a:solidFill>
                <a:latin typeface="+mj-lt"/>
              </a:rPr>
              <a:t>data</a:t>
            </a:r>
            <a:r>
              <a:rPr lang="en-US" sz="2400" dirty="0">
                <a:solidFill>
                  <a:srgbClr val="000000"/>
                </a:solidFill>
                <a:latin typeface="+mj-lt"/>
              </a:rPr>
              <a:t>,</a:t>
            </a:r>
            <a:r>
              <a:rPr lang="en-US" sz="2400" b="1" dirty="0">
                <a:solidFill>
                  <a:srgbClr val="000000"/>
                </a:solidFill>
                <a:latin typeface="+mj-lt"/>
              </a:rPr>
              <a:t> </a:t>
            </a:r>
            <a:r>
              <a:rPr lang="en-US" sz="2400" dirty="0">
                <a:solidFill>
                  <a:srgbClr val="000000"/>
                </a:solidFill>
                <a:latin typeface="+mj-lt"/>
              </a:rPr>
              <a:t>while</a:t>
            </a:r>
            <a:r>
              <a:rPr lang="en-US" sz="2400" b="1" dirty="0">
                <a:solidFill>
                  <a:srgbClr val="000000"/>
                </a:solidFill>
                <a:latin typeface="+mj-lt"/>
              </a:rPr>
              <a:t> a class </a:t>
            </a:r>
            <a:r>
              <a:rPr lang="en-US" sz="2400" dirty="0">
                <a:solidFill>
                  <a:srgbClr val="000000"/>
                </a:solidFill>
                <a:latin typeface="+mj-lt"/>
              </a:rPr>
              <a:t>is collection of both</a:t>
            </a:r>
            <a:r>
              <a:rPr lang="en-US" sz="2400" b="1" dirty="0">
                <a:solidFill>
                  <a:srgbClr val="000000"/>
                </a:solidFill>
                <a:latin typeface="+mj-lt"/>
              </a:rPr>
              <a:t> data and functions.</a:t>
            </a:r>
          </a:p>
          <a:p>
            <a:pPr>
              <a:lnSpc>
                <a:spcPct val="90000"/>
              </a:lnSpc>
            </a:pPr>
            <a:r>
              <a:rPr lang="en-US" sz="2400" dirty="0">
                <a:solidFill>
                  <a:srgbClr val="000000"/>
                </a:solidFill>
                <a:latin typeface="+mj-lt"/>
              </a:rPr>
              <a:t>In a class the</a:t>
            </a:r>
            <a:r>
              <a:rPr lang="en-US" sz="2400" b="1" dirty="0">
                <a:solidFill>
                  <a:srgbClr val="000000"/>
                </a:solidFill>
                <a:latin typeface="+mj-lt"/>
              </a:rPr>
              <a:t> members are private </a:t>
            </a:r>
            <a:r>
              <a:rPr lang="en-US" sz="2400" dirty="0">
                <a:solidFill>
                  <a:srgbClr val="000000"/>
                </a:solidFill>
                <a:latin typeface="+mj-lt"/>
              </a:rPr>
              <a:t>by default</a:t>
            </a:r>
            <a:r>
              <a:rPr lang="en-US" sz="2400" b="1" dirty="0">
                <a:solidFill>
                  <a:srgbClr val="000000"/>
                </a:solidFill>
                <a:latin typeface="+mj-lt"/>
              </a:rPr>
              <a:t>, </a:t>
            </a:r>
            <a:r>
              <a:rPr lang="en-US" sz="2400" dirty="0">
                <a:solidFill>
                  <a:srgbClr val="000000"/>
                </a:solidFill>
                <a:latin typeface="+mj-lt"/>
              </a:rPr>
              <a:t>while in a structure they are</a:t>
            </a:r>
            <a:r>
              <a:rPr lang="en-US" sz="2400" b="1" dirty="0">
                <a:solidFill>
                  <a:srgbClr val="000000"/>
                </a:solidFill>
                <a:latin typeface="+mj-lt"/>
              </a:rPr>
              <a:t> public by default.</a:t>
            </a:r>
          </a:p>
          <a:p>
            <a:pPr>
              <a:lnSpc>
                <a:spcPct val="90000"/>
              </a:lnSpc>
            </a:pPr>
            <a:r>
              <a:rPr lang="en-US" sz="2400" dirty="0">
                <a:solidFill>
                  <a:srgbClr val="000000"/>
                </a:solidFill>
                <a:latin typeface="+mj-lt"/>
              </a:rPr>
              <a:t>Classes are </a:t>
            </a:r>
            <a:r>
              <a:rPr lang="en-US" sz="2400" b="1" dirty="0">
                <a:solidFill>
                  <a:srgbClr val="000000"/>
                </a:solidFill>
                <a:latin typeface="+mj-lt"/>
              </a:rPr>
              <a:t>reference types, </a:t>
            </a:r>
            <a:r>
              <a:rPr lang="en-US" sz="2400" dirty="0">
                <a:solidFill>
                  <a:srgbClr val="000000"/>
                </a:solidFill>
                <a:latin typeface="+mj-lt"/>
              </a:rPr>
              <a:t>while structures are </a:t>
            </a:r>
            <a:r>
              <a:rPr lang="en-US" sz="2400" b="1" dirty="0">
                <a:solidFill>
                  <a:srgbClr val="000000"/>
                </a:solidFill>
                <a:latin typeface="+mj-lt"/>
              </a:rPr>
              <a:t>values types.</a:t>
            </a:r>
          </a:p>
          <a:p>
            <a:pPr>
              <a:lnSpc>
                <a:spcPct val="90000"/>
              </a:lnSpc>
            </a:pPr>
            <a:r>
              <a:rPr lang="en-US" sz="2400" b="1" dirty="0">
                <a:solidFill>
                  <a:srgbClr val="000000"/>
                </a:solidFill>
                <a:latin typeface="+mj-lt"/>
              </a:rPr>
              <a:t>http://www.differencebetween.info/difference-between-class-and-structure-in-cplusplus </a:t>
            </a:r>
            <a:endParaRPr lang="en-US" sz="2400" b="1" dirty="0"/>
          </a:p>
          <a:p>
            <a:pPr marL="0" indent="0">
              <a:buNone/>
            </a:pPr>
            <a:endParaRPr lang="en-US" sz="1600" dirty="0"/>
          </a:p>
        </p:txBody>
      </p:sp>
    </p:spTree>
    <p:extLst>
      <p:ext uri="{BB962C8B-B14F-4D97-AF65-F5344CB8AC3E}">
        <p14:creationId xmlns:p14="http://schemas.microsoft.com/office/powerpoint/2010/main" val="18577272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91203138"/>
              </p:ext>
            </p:extLst>
          </p:nvPr>
        </p:nvGraphicFramePr>
        <p:xfrm>
          <a:off x="193184" y="549318"/>
          <a:ext cx="11603864" cy="4653546"/>
        </p:xfrm>
        <a:graphic>
          <a:graphicData uri="http://schemas.openxmlformats.org/drawingml/2006/table">
            <a:tbl>
              <a:tblPr/>
              <a:tblGrid>
                <a:gridCol w="5383368">
                  <a:extLst>
                    <a:ext uri="{9D8B030D-6E8A-4147-A177-3AD203B41FA5}">
                      <a16:colId xmlns:a16="http://schemas.microsoft.com/office/drawing/2014/main" val="49235865"/>
                    </a:ext>
                  </a:extLst>
                </a:gridCol>
                <a:gridCol w="6220496">
                  <a:extLst>
                    <a:ext uri="{9D8B030D-6E8A-4147-A177-3AD203B41FA5}">
                      <a16:colId xmlns:a16="http://schemas.microsoft.com/office/drawing/2014/main" val="932732624"/>
                    </a:ext>
                  </a:extLst>
                </a:gridCol>
              </a:tblGrid>
              <a:tr h="171427">
                <a:tc>
                  <a:txBody>
                    <a:bodyPr/>
                    <a:lstStyle/>
                    <a:p>
                      <a:pPr algn="l" fontAlgn="base"/>
                      <a:r>
                        <a:rPr lang="en-US" sz="1400" b="0" dirty="0">
                          <a:effectLst/>
                        </a:rPr>
                        <a:t>Class</a:t>
                      </a:r>
                    </a:p>
                  </a:txBody>
                  <a:tcPr marL="30612" marR="30612" marT="30612" marB="30612"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C6EBD9"/>
                    </a:solidFill>
                  </a:tcPr>
                </a:tc>
                <a:tc>
                  <a:txBody>
                    <a:bodyPr/>
                    <a:lstStyle/>
                    <a:p>
                      <a:pPr algn="l" fontAlgn="base"/>
                      <a:r>
                        <a:rPr lang="en-US" sz="1400" b="0">
                          <a:effectLst/>
                        </a:rPr>
                        <a:t>Structure</a:t>
                      </a:r>
                    </a:p>
                  </a:txBody>
                  <a:tcPr marL="30612" marR="30612" marT="30612" marB="30612"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C6EBD9"/>
                    </a:solidFill>
                  </a:tcPr>
                </a:tc>
                <a:extLst>
                  <a:ext uri="{0D108BD9-81ED-4DB2-BD59-A6C34878D82A}">
                    <a16:rowId xmlns:a16="http://schemas.microsoft.com/office/drawing/2014/main" val="672369446"/>
                  </a:ext>
                </a:extLst>
              </a:tr>
              <a:tr h="183672">
                <a:tc>
                  <a:txBody>
                    <a:bodyPr/>
                    <a:lstStyle/>
                    <a:p>
                      <a:pPr algn="l" fontAlgn="base"/>
                      <a:r>
                        <a:rPr lang="en-US" sz="1400" b="0">
                          <a:effectLst/>
                        </a:rPr>
                        <a:t>Classes are of reference types.</a:t>
                      </a:r>
                    </a:p>
                  </a:txBody>
                  <a:tcPr marL="38265" marR="38265" marT="53571" marB="5357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dirty="0" err="1">
                          <a:effectLst/>
                        </a:rPr>
                        <a:t>Structs</a:t>
                      </a:r>
                      <a:r>
                        <a:rPr lang="en-US" sz="1400" b="0" dirty="0">
                          <a:effectLst/>
                        </a:rPr>
                        <a:t> are of value types.</a:t>
                      </a:r>
                    </a:p>
                  </a:txBody>
                  <a:tcPr marL="38265" marR="38265" marT="53571" marB="5357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370209203"/>
                  </a:ext>
                </a:extLst>
              </a:tr>
              <a:tr h="260202">
                <a:tc>
                  <a:txBody>
                    <a:bodyPr/>
                    <a:lstStyle/>
                    <a:p>
                      <a:pPr algn="l" fontAlgn="base"/>
                      <a:r>
                        <a:rPr lang="en-US" sz="1400" b="0" dirty="0">
                          <a:effectLst/>
                        </a:rPr>
                        <a:t>All the reference types are allocated on heap memory.</a:t>
                      </a:r>
                    </a:p>
                  </a:txBody>
                  <a:tcPr marL="38265" marR="38265" marT="53571" marB="5357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dirty="0">
                          <a:effectLst/>
                        </a:rPr>
                        <a:t>All the value types are allocated on stack memory.</a:t>
                      </a:r>
                    </a:p>
                  </a:txBody>
                  <a:tcPr marL="38265" marR="38265" marT="53571" marB="5357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217507466"/>
                  </a:ext>
                </a:extLst>
              </a:tr>
              <a:tr h="336732">
                <a:tc>
                  <a:txBody>
                    <a:bodyPr/>
                    <a:lstStyle/>
                    <a:p>
                      <a:pPr algn="l" fontAlgn="base"/>
                      <a:r>
                        <a:rPr lang="en-US" sz="1400" b="0" dirty="0">
                          <a:effectLst/>
                        </a:rPr>
                        <a:t>Allocation of large reference type is cheaper than allocation of large value type.</a:t>
                      </a:r>
                    </a:p>
                  </a:txBody>
                  <a:tcPr marL="38265" marR="38265" marT="53571" marB="5357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dirty="0">
                          <a:effectLst/>
                        </a:rPr>
                        <a:t>Allocation and de-allocation is cheaper in value type as compare to reference type.</a:t>
                      </a:r>
                    </a:p>
                  </a:txBody>
                  <a:tcPr marL="38265" marR="38265" marT="53571" marB="5357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1815736805"/>
                  </a:ext>
                </a:extLst>
              </a:tr>
              <a:tr h="183672">
                <a:tc>
                  <a:txBody>
                    <a:bodyPr/>
                    <a:lstStyle/>
                    <a:p>
                      <a:pPr algn="l" fontAlgn="base"/>
                      <a:r>
                        <a:rPr lang="en-US" sz="1400" b="0">
                          <a:effectLst/>
                        </a:rPr>
                        <a:t>Class has limitless features.</a:t>
                      </a:r>
                    </a:p>
                  </a:txBody>
                  <a:tcPr marL="38265" marR="38265" marT="53571" marB="5357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a:effectLst/>
                        </a:rPr>
                        <a:t>Struct has limited features.</a:t>
                      </a:r>
                    </a:p>
                  </a:txBody>
                  <a:tcPr marL="38265" marR="38265" marT="53571" marB="5357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2819539369"/>
                  </a:ext>
                </a:extLst>
              </a:tr>
              <a:tr h="260202">
                <a:tc>
                  <a:txBody>
                    <a:bodyPr/>
                    <a:lstStyle/>
                    <a:p>
                      <a:pPr algn="l" fontAlgn="base"/>
                      <a:r>
                        <a:rPr lang="en-US" sz="1400" b="0" dirty="0">
                          <a:effectLst/>
                        </a:rPr>
                        <a:t>Class is generally used in large programs.</a:t>
                      </a:r>
                    </a:p>
                  </a:txBody>
                  <a:tcPr marL="38265" marR="38265" marT="53571" marB="5357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a:effectLst/>
                        </a:rPr>
                        <a:t>Struct are used in small programs.</a:t>
                      </a:r>
                    </a:p>
                  </a:txBody>
                  <a:tcPr marL="38265" marR="38265" marT="53571" marB="5357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2541868671"/>
                  </a:ext>
                </a:extLst>
              </a:tr>
              <a:tr h="489792">
                <a:tc>
                  <a:txBody>
                    <a:bodyPr/>
                    <a:lstStyle/>
                    <a:p>
                      <a:pPr algn="l" fontAlgn="base"/>
                      <a:r>
                        <a:rPr lang="en-US" sz="1400" b="0" dirty="0">
                          <a:effectLst/>
                        </a:rPr>
                        <a:t>Classes can contain constructor or destructor.</a:t>
                      </a:r>
                    </a:p>
                  </a:txBody>
                  <a:tcPr marL="38265" marR="38265" marT="53571" marB="5357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a:effectLst/>
                        </a:rPr>
                        <a:t>Structure does not contain parameter less constructor or destructor, but can contain Parameterized constructor or static constructor.</a:t>
                      </a:r>
                    </a:p>
                  </a:txBody>
                  <a:tcPr marL="38265" marR="38265" marT="53571" marB="5357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3427850939"/>
                  </a:ext>
                </a:extLst>
              </a:tr>
              <a:tr h="260202">
                <a:tc>
                  <a:txBody>
                    <a:bodyPr/>
                    <a:lstStyle/>
                    <a:p>
                      <a:pPr algn="l" fontAlgn="base"/>
                      <a:r>
                        <a:rPr lang="en-US" sz="1400" b="0" dirty="0">
                          <a:effectLst/>
                        </a:rPr>
                        <a:t>Classes used new keyword for creating instances.</a:t>
                      </a:r>
                    </a:p>
                  </a:txBody>
                  <a:tcPr marL="38265" marR="38265" marT="53571" marB="5357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a:effectLst/>
                        </a:rPr>
                        <a:t>Struct can create an instance, with or without new keyword.</a:t>
                      </a:r>
                    </a:p>
                  </a:txBody>
                  <a:tcPr marL="38265" marR="38265" marT="53571" marB="5357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2655378642"/>
                  </a:ext>
                </a:extLst>
              </a:tr>
              <a:tr h="260202">
                <a:tc>
                  <a:txBody>
                    <a:bodyPr/>
                    <a:lstStyle/>
                    <a:p>
                      <a:pPr algn="l" fontAlgn="base"/>
                      <a:r>
                        <a:rPr lang="en-US" sz="1400" b="0">
                          <a:effectLst/>
                        </a:rPr>
                        <a:t>A Class can inherit from another class.</a:t>
                      </a:r>
                    </a:p>
                  </a:txBody>
                  <a:tcPr marL="38265" marR="38265" marT="53571" marB="5357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dirty="0">
                          <a:effectLst/>
                        </a:rPr>
                        <a:t>A </a:t>
                      </a:r>
                      <a:r>
                        <a:rPr lang="en-US" sz="1400" b="0" dirty="0" err="1">
                          <a:effectLst/>
                        </a:rPr>
                        <a:t>Struct</a:t>
                      </a:r>
                      <a:r>
                        <a:rPr lang="en-US" sz="1400" b="0" dirty="0">
                          <a:effectLst/>
                        </a:rPr>
                        <a:t> is not allowed to inherit from another </a:t>
                      </a:r>
                      <a:r>
                        <a:rPr lang="en-US" sz="1400" b="0" dirty="0" err="1">
                          <a:effectLst/>
                        </a:rPr>
                        <a:t>struct</a:t>
                      </a:r>
                      <a:r>
                        <a:rPr lang="en-US" sz="1400" b="0" dirty="0">
                          <a:effectLst/>
                        </a:rPr>
                        <a:t> or class.</a:t>
                      </a:r>
                    </a:p>
                  </a:txBody>
                  <a:tcPr marL="38265" marR="38265" marT="53571" marB="5357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2370625346"/>
                  </a:ext>
                </a:extLst>
              </a:tr>
              <a:tr h="260202">
                <a:tc>
                  <a:txBody>
                    <a:bodyPr/>
                    <a:lstStyle/>
                    <a:p>
                      <a:pPr algn="l" fontAlgn="base"/>
                      <a:r>
                        <a:rPr lang="en-US" sz="1400" b="0">
                          <a:effectLst/>
                        </a:rPr>
                        <a:t>The data member of a class can be protected.</a:t>
                      </a:r>
                    </a:p>
                  </a:txBody>
                  <a:tcPr marL="38265" marR="38265" marT="53571" marB="5357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dirty="0">
                          <a:effectLst/>
                        </a:rPr>
                        <a:t>The data member of </a:t>
                      </a:r>
                      <a:r>
                        <a:rPr lang="en-US" sz="1400" b="0" dirty="0" err="1">
                          <a:effectLst/>
                        </a:rPr>
                        <a:t>struct</a:t>
                      </a:r>
                      <a:r>
                        <a:rPr lang="en-US" sz="1400" b="0" dirty="0">
                          <a:effectLst/>
                        </a:rPr>
                        <a:t> can’t be protected.</a:t>
                      </a:r>
                    </a:p>
                  </a:txBody>
                  <a:tcPr marL="38265" marR="38265" marT="53571" marB="5357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1367492639"/>
                  </a:ext>
                </a:extLst>
              </a:tr>
              <a:tr h="260202">
                <a:tc>
                  <a:txBody>
                    <a:bodyPr/>
                    <a:lstStyle/>
                    <a:p>
                      <a:pPr algn="l" fontAlgn="base"/>
                      <a:r>
                        <a:rPr lang="en-US" sz="1400" b="0">
                          <a:effectLst/>
                        </a:rPr>
                        <a:t>Function member of the class can be virtual or abstract.</a:t>
                      </a:r>
                    </a:p>
                  </a:txBody>
                  <a:tcPr marL="38265" marR="38265" marT="53571" marB="5357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dirty="0">
                          <a:effectLst/>
                        </a:rPr>
                        <a:t>Function member of the </a:t>
                      </a:r>
                      <a:r>
                        <a:rPr lang="en-US" sz="1400" b="0" dirty="0" err="1">
                          <a:effectLst/>
                        </a:rPr>
                        <a:t>struct</a:t>
                      </a:r>
                      <a:r>
                        <a:rPr lang="en-US" sz="1400" b="0" dirty="0">
                          <a:effectLst/>
                        </a:rPr>
                        <a:t> cannot be virtual or abstract.</a:t>
                      </a:r>
                    </a:p>
                  </a:txBody>
                  <a:tcPr marL="38265" marR="38265" marT="53571" marB="5357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1150662705"/>
                  </a:ext>
                </a:extLst>
              </a:tr>
              <a:tr h="489792">
                <a:tc>
                  <a:txBody>
                    <a:bodyPr/>
                    <a:lstStyle/>
                    <a:p>
                      <a:pPr algn="l" fontAlgn="base"/>
                      <a:r>
                        <a:rPr lang="en-US" sz="1400" b="0" dirty="0">
                          <a:effectLst/>
                        </a:rPr>
                        <a:t>Two variable of class can contain the reference of the same object and any operation on one variable can affect another variable.</a:t>
                      </a:r>
                    </a:p>
                  </a:txBody>
                  <a:tcPr marL="38265" marR="38265" marT="53571" marB="5357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dirty="0">
                          <a:effectLst/>
                        </a:rPr>
                        <a:t>Each variable in </a:t>
                      </a:r>
                      <a:r>
                        <a:rPr lang="en-US" sz="1400" b="0" dirty="0" err="1">
                          <a:effectLst/>
                        </a:rPr>
                        <a:t>struct</a:t>
                      </a:r>
                      <a:r>
                        <a:rPr lang="en-US" sz="1400" b="0" dirty="0">
                          <a:effectLst/>
                        </a:rPr>
                        <a:t> contains its own copy of data(except in ref and out parameter variable) and any operation on one variable can not effect another variable.</a:t>
                      </a:r>
                    </a:p>
                  </a:txBody>
                  <a:tcPr marL="38265" marR="38265" marT="53571" marB="5357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3421525340"/>
                  </a:ext>
                </a:extLst>
              </a:tr>
            </a:tbl>
          </a:graphicData>
        </a:graphic>
      </p:graphicFrame>
      <p:sp>
        <p:nvSpPr>
          <p:cNvPr id="3" name="Rectangle 1"/>
          <p:cNvSpPr>
            <a:spLocks noChangeArrowheads="1"/>
          </p:cNvSpPr>
          <p:nvPr/>
        </p:nvSpPr>
        <p:spPr bwMode="auto">
          <a:xfrm>
            <a:off x="193184" y="92118"/>
            <a:ext cx="3387144"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0424E"/>
                </a:solidFill>
                <a:effectLst/>
                <a:latin typeface="urw-din"/>
              </a:rPr>
              <a:t>Difference between Class and Structure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6544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Programming Paradigm</a:t>
            </a:r>
          </a:p>
        </p:txBody>
      </p:sp>
      <p:sp>
        <p:nvSpPr>
          <p:cNvPr id="7" name="Content Placeholder 6"/>
          <p:cNvSpPr>
            <a:spLocks noGrp="1"/>
          </p:cNvSpPr>
          <p:nvPr>
            <p:ph idx="1"/>
          </p:nvPr>
        </p:nvSpPr>
        <p:spPr>
          <a:xfrm>
            <a:off x="1154954" y="2282638"/>
            <a:ext cx="8892015" cy="4575362"/>
          </a:xfrm>
        </p:spPr>
        <p:txBody>
          <a:bodyPr>
            <a:normAutofit fontScale="32500" lnSpcReduction="20000"/>
          </a:bodyPr>
          <a:lstStyle/>
          <a:p>
            <a:endParaRPr lang="en-US" sz="6400" b="1" dirty="0">
              <a:latin typeface="Times New Roman" panose="02020603050405020304" pitchFamily="18" charset="0"/>
              <a:cs typeface="Times New Roman" panose="02020603050405020304" pitchFamily="18" charset="0"/>
            </a:endParaRPr>
          </a:p>
          <a:p>
            <a:r>
              <a:rPr lang="en-US" sz="6400" b="1" dirty="0">
                <a:latin typeface="Times New Roman" panose="02020603050405020304" pitchFamily="18" charset="0"/>
                <a:cs typeface="Times New Roman" panose="02020603050405020304" pitchFamily="18" charset="0"/>
              </a:rPr>
              <a:t>Imperative</a:t>
            </a:r>
            <a:r>
              <a:rPr lang="en-US" sz="6400" dirty="0">
                <a:latin typeface="Times New Roman" panose="02020603050405020304" pitchFamily="18" charset="0"/>
                <a:cs typeface="Times New Roman" panose="02020603050405020304" pitchFamily="18" charset="0"/>
              </a:rPr>
              <a:t> — Control flow is an explicit sequence of commands.</a:t>
            </a:r>
          </a:p>
          <a:p>
            <a:endParaRPr lang="en-US" sz="6400" dirty="0">
              <a:latin typeface="Times New Roman" panose="02020603050405020304" pitchFamily="18" charset="0"/>
              <a:cs typeface="Times New Roman" panose="02020603050405020304" pitchFamily="18" charset="0"/>
            </a:endParaRPr>
          </a:p>
          <a:p>
            <a:r>
              <a:rPr lang="en-US" sz="6400" b="1" dirty="0">
                <a:latin typeface="Times New Roman" panose="02020603050405020304" pitchFamily="18" charset="0"/>
                <a:cs typeface="Times New Roman" panose="02020603050405020304" pitchFamily="18" charset="0"/>
              </a:rPr>
              <a:t>Procedural</a:t>
            </a:r>
            <a:r>
              <a:rPr lang="en-US" sz="6400" dirty="0">
                <a:latin typeface="Times New Roman" panose="02020603050405020304" pitchFamily="18" charset="0"/>
                <a:cs typeface="Times New Roman" panose="02020603050405020304" pitchFamily="18" charset="0"/>
              </a:rPr>
              <a:t> — Imperative programming with procedure calls.</a:t>
            </a:r>
          </a:p>
          <a:p>
            <a:endParaRPr lang="en-US" sz="6400" b="1" dirty="0">
              <a:latin typeface="Times New Roman" panose="02020603050405020304" pitchFamily="18" charset="0"/>
              <a:cs typeface="Times New Roman" panose="02020603050405020304" pitchFamily="18" charset="0"/>
            </a:endParaRPr>
          </a:p>
          <a:p>
            <a:r>
              <a:rPr lang="en-US" sz="6400" b="1" dirty="0">
                <a:latin typeface="Times New Roman" panose="02020603050405020304" pitchFamily="18" charset="0"/>
                <a:cs typeface="Times New Roman" panose="02020603050405020304" pitchFamily="18" charset="0"/>
              </a:rPr>
              <a:t>Flow-Driven</a:t>
            </a:r>
            <a:r>
              <a:rPr lang="en-US" sz="6400" dirty="0">
                <a:latin typeface="Times New Roman" panose="02020603050405020304" pitchFamily="18" charset="0"/>
                <a:cs typeface="Times New Roman" panose="02020603050405020304" pitchFamily="18" charset="0"/>
              </a:rPr>
              <a:t> — Computation is specified by multiple processes communicating over 					predefined channels.</a:t>
            </a:r>
          </a:p>
          <a:p>
            <a:pPr marL="0" indent="0">
              <a:buNone/>
            </a:pPr>
            <a:endParaRPr lang="en-US" sz="6400" dirty="0">
              <a:latin typeface="Times New Roman" panose="02020603050405020304" pitchFamily="18" charset="0"/>
              <a:cs typeface="Times New Roman" panose="02020603050405020304" pitchFamily="18" charset="0"/>
            </a:endParaRPr>
          </a:p>
          <a:p>
            <a:r>
              <a:rPr lang="en-US" sz="6400" b="1" dirty="0">
                <a:latin typeface="Times New Roman" panose="02020603050405020304" pitchFamily="18" charset="0"/>
                <a:cs typeface="Times New Roman" panose="02020603050405020304" pitchFamily="18" charset="0"/>
              </a:rPr>
              <a:t>Logic (Rule-based)</a:t>
            </a:r>
            <a:r>
              <a:rPr lang="en-US" sz="6400" dirty="0">
                <a:latin typeface="Times New Roman" panose="02020603050405020304" pitchFamily="18" charset="0"/>
                <a:cs typeface="Times New Roman" panose="02020603050405020304" pitchFamily="18" charset="0"/>
              </a:rPr>
              <a:t> — Programmer specifies a set of facts and rules, and an engine 						     infers the answers to questions.</a:t>
            </a:r>
          </a:p>
          <a:p>
            <a:endParaRPr lang="en-US" sz="4800" dirty="0">
              <a:latin typeface="Times New Roman" panose="02020603050405020304" pitchFamily="18" charset="0"/>
              <a:cs typeface="Times New Roman" panose="02020603050405020304" pitchFamily="18" charset="0"/>
            </a:endParaRPr>
          </a:p>
          <a:p>
            <a:endParaRPr lang="en-US" sz="3400" b="1" u="sng" dirty="0"/>
          </a:p>
          <a:p>
            <a:endParaRPr lang="en-US" dirty="0"/>
          </a:p>
          <a:p>
            <a:pPr>
              <a:buNone/>
            </a:pPr>
            <a:r>
              <a:rPr lang="en-US" dirty="0"/>
              <a:t>    		                             	</a:t>
            </a:r>
          </a:p>
          <a:p>
            <a:endParaRPr lang="en-US" dirty="0"/>
          </a:p>
        </p:txBody>
      </p:sp>
    </p:spTree>
    <p:extLst>
      <p:ext uri="{BB962C8B-B14F-4D97-AF65-F5344CB8AC3E}">
        <p14:creationId xmlns:p14="http://schemas.microsoft.com/office/powerpoint/2010/main" val="17575549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at is the Difference Between Class and Structure - Pediaa.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6" y="-154546"/>
            <a:ext cx="6386892" cy="701254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What is difference between class and structure? | Practice | GeeksforGee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2276" y="1056068"/>
            <a:ext cx="5166440" cy="5801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7981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7689" y="269182"/>
            <a:ext cx="8949341" cy="6448425"/>
          </a:xfrm>
          <a:prstGeom prst="rect">
            <a:avLst/>
          </a:prstGeom>
        </p:spPr>
      </p:pic>
    </p:spTree>
    <p:extLst>
      <p:ext uri="{BB962C8B-B14F-4D97-AF65-F5344CB8AC3E}">
        <p14:creationId xmlns:p14="http://schemas.microsoft.com/office/powerpoint/2010/main" val="31457798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69336" y="321972"/>
            <a:ext cx="7067081" cy="5769735"/>
          </a:xfrm>
          <a:prstGeom prst="rect">
            <a:avLst/>
          </a:prstGeom>
        </p:spPr>
      </p:pic>
    </p:spTree>
    <p:extLst>
      <p:ext uri="{BB962C8B-B14F-4D97-AF65-F5344CB8AC3E}">
        <p14:creationId xmlns:p14="http://schemas.microsoft.com/office/powerpoint/2010/main" val="26860170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838080" y="365040"/>
            <a:ext cx="10515240" cy="1325160"/>
          </a:xfrm>
          <a:prstGeom prst="rect">
            <a:avLst/>
          </a:prstGeom>
        </p:spPr>
        <p:txBody>
          <a:bodyPr anchor="ctr"/>
          <a:lstStyle/>
          <a:p>
            <a:pPr>
              <a:lnSpc>
                <a:spcPct val="90000"/>
              </a:lnSpc>
            </a:pPr>
            <a:r>
              <a:rPr lang="en-US" sz="4400" dirty="0">
                <a:solidFill>
                  <a:srgbClr val="000000"/>
                </a:solidFill>
                <a:latin typeface="Calibri Light"/>
              </a:rPr>
              <a:t>Tasks for Lab # 10</a:t>
            </a:r>
            <a:endParaRPr dirty="0"/>
          </a:p>
        </p:txBody>
      </p:sp>
      <p:sp>
        <p:nvSpPr>
          <p:cNvPr id="124" name="TextShape 2"/>
          <p:cNvSpPr txBox="1"/>
          <p:nvPr/>
        </p:nvSpPr>
        <p:spPr>
          <a:xfrm>
            <a:off x="838080" y="1570067"/>
            <a:ext cx="11003400" cy="5476192"/>
          </a:xfrm>
          <a:prstGeom prst="rect">
            <a:avLst/>
          </a:prstGeom>
        </p:spPr>
        <p:txBody>
          <a:bodyPr/>
          <a:lstStyle/>
          <a:p>
            <a:r>
              <a:rPr lang="en-US" sz="1600" b="1" dirty="0"/>
              <a:t>Task # 1 </a:t>
            </a:r>
            <a:r>
              <a:rPr lang="en-US" sz="1600" dirty="0"/>
              <a:t>Create a class having 4 functions, add, sub, </a:t>
            </a:r>
            <a:r>
              <a:rPr lang="en-US" sz="1600" dirty="0" err="1"/>
              <a:t>muland</a:t>
            </a:r>
            <a:r>
              <a:rPr lang="en-US" sz="1600" dirty="0"/>
              <a:t> div. Each function accepts 2 parameters and returns the sum, difference, multiplication and division of these numbers</a:t>
            </a:r>
          </a:p>
          <a:p>
            <a:r>
              <a:rPr lang="en-US" sz="1600" dirty="0"/>
              <a:t>Create a main () function that uses the above class.</a:t>
            </a:r>
          </a:p>
          <a:p>
            <a:endParaRPr lang="en-US" sz="1600" dirty="0"/>
          </a:p>
          <a:p>
            <a:r>
              <a:rPr lang="en-US" sz="1600" b="1" dirty="0"/>
              <a:t>Task # 2 </a:t>
            </a:r>
          </a:p>
          <a:p>
            <a:r>
              <a:rPr lang="en-US" sz="1600" dirty="0"/>
              <a:t>Create a class called </a:t>
            </a:r>
            <a:r>
              <a:rPr lang="en-US" sz="1600" dirty="0" err="1"/>
              <a:t>MyClass</a:t>
            </a:r>
            <a:r>
              <a:rPr lang="en-US" sz="1600" dirty="0"/>
              <a:t> that has one </a:t>
            </a:r>
            <a:r>
              <a:rPr lang="en-US" sz="1600" dirty="0" err="1"/>
              <a:t>int</a:t>
            </a:r>
            <a:r>
              <a:rPr lang="en-US" sz="1600" dirty="0"/>
              <a:t> member. Include member functions to initialize it to 0, to initialize it to an integer value, to display it. </a:t>
            </a:r>
          </a:p>
          <a:p>
            <a:r>
              <a:rPr lang="en-US" sz="1600" dirty="0"/>
              <a:t>Write a program to test this class.</a:t>
            </a:r>
          </a:p>
          <a:p>
            <a:endParaRPr lang="en-US" sz="1600" dirty="0"/>
          </a:p>
          <a:p>
            <a:r>
              <a:rPr lang="en-US" sz="1600" b="1" dirty="0"/>
              <a:t>Task # 3</a:t>
            </a:r>
            <a:r>
              <a:rPr lang="en-US" sz="1600" dirty="0"/>
              <a:t> Create an employee class. The member should comprise an </a:t>
            </a:r>
            <a:r>
              <a:rPr lang="en-US" sz="1600" dirty="0" err="1"/>
              <a:t>int</a:t>
            </a:r>
            <a:r>
              <a:rPr lang="en-US" sz="1600" dirty="0"/>
              <a:t> for storing the employee number, and float for the employee’s salary. Member functions should allow the user to enter this data and display it. Write a main() function that allows the user to enter data for three employees and display it.</a:t>
            </a:r>
          </a:p>
          <a:p>
            <a:endParaRPr lang="en-US" sz="1600" dirty="0"/>
          </a:p>
          <a:p>
            <a:r>
              <a:rPr lang="en-US" sz="1600" b="1" dirty="0"/>
              <a:t>Task # 4</a:t>
            </a:r>
            <a:r>
              <a:rPr lang="en-US" sz="1600" dirty="0"/>
              <a:t> Create a class that includes a data member that holds a “Serial number” for each object created from the class. That is, the first object created will be numbered 1, the second 2, and so on.</a:t>
            </a:r>
          </a:p>
          <a:p>
            <a:pPr lvl="0"/>
            <a:endParaRPr lang="en-US" sz="1600" dirty="0"/>
          </a:p>
          <a:p>
            <a:pPr lvl="0"/>
            <a:r>
              <a:rPr lang="en-US" sz="1600" b="1" dirty="0"/>
              <a:t>Task # 5</a:t>
            </a:r>
            <a:r>
              <a:rPr lang="en-US" sz="1600" dirty="0"/>
              <a:t> Demonstrate the use of the following: </a:t>
            </a:r>
          </a:p>
          <a:p>
            <a:pPr lvl="0"/>
            <a:r>
              <a:rPr lang="en-US" sz="1600" dirty="0"/>
              <a:t>Constructor </a:t>
            </a:r>
          </a:p>
          <a:p>
            <a:pPr lvl="0"/>
            <a:r>
              <a:rPr lang="en-US" sz="1600" dirty="0"/>
              <a:t>Access </a:t>
            </a:r>
            <a:r>
              <a:rPr lang="en-US" sz="1600" dirty="0" err="1"/>
              <a:t>specifiers</a:t>
            </a:r>
            <a:r>
              <a:rPr lang="en-US" sz="1600" dirty="0"/>
              <a:t>  private and public. </a:t>
            </a:r>
          </a:p>
          <a:p>
            <a:pPr lvl="0"/>
            <a:r>
              <a:rPr lang="en-US" sz="1600" dirty="0"/>
              <a:t>Set() and </a:t>
            </a:r>
            <a:r>
              <a:rPr lang="en-US" sz="1600" dirty="0" err="1"/>
              <a:t>ge</a:t>
            </a:r>
            <a:r>
              <a:rPr lang="en-US" sz="1600" dirty="0"/>
              <a:t>() functions.</a:t>
            </a:r>
          </a:p>
          <a:p>
            <a:pPr lvl="0"/>
            <a:r>
              <a:rPr lang="en-US" sz="1600" dirty="0"/>
              <a:t>static class members.</a:t>
            </a:r>
          </a:p>
          <a:p>
            <a:r>
              <a:rPr lang="en-US" sz="1600" dirty="0"/>
              <a:t> </a:t>
            </a:r>
          </a:p>
          <a:p>
            <a:endParaRPr lang="en-US" sz="1600" dirty="0"/>
          </a:p>
          <a:p>
            <a:endParaRPr lang="en-US" sz="1100" b="1" dirty="0"/>
          </a:p>
        </p:txBody>
      </p:sp>
    </p:spTree>
    <p:extLst>
      <p:ext uri="{BB962C8B-B14F-4D97-AF65-F5344CB8AC3E}">
        <p14:creationId xmlns:p14="http://schemas.microsoft.com/office/powerpoint/2010/main" val="323346632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838080" y="365040"/>
            <a:ext cx="10515240" cy="1325160"/>
          </a:xfrm>
          <a:prstGeom prst="rect">
            <a:avLst/>
          </a:prstGeom>
        </p:spPr>
        <p:txBody>
          <a:bodyPr anchor="ctr"/>
          <a:lstStyle/>
          <a:p>
            <a:pPr>
              <a:lnSpc>
                <a:spcPct val="90000"/>
              </a:lnSpc>
            </a:pPr>
            <a:r>
              <a:rPr lang="en-US" sz="4400" dirty="0">
                <a:solidFill>
                  <a:srgbClr val="000000"/>
                </a:solidFill>
                <a:latin typeface="Calibri Light"/>
              </a:rPr>
              <a:t>Tasks for Lab # 10</a:t>
            </a:r>
            <a:endParaRPr dirty="0"/>
          </a:p>
        </p:txBody>
      </p:sp>
      <p:sp>
        <p:nvSpPr>
          <p:cNvPr id="124" name="TextShape 2"/>
          <p:cNvSpPr txBox="1"/>
          <p:nvPr/>
        </p:nvSpPr>
        <p:spPr>
          <a:xfrm>
            <a:off x="838080" y="1570067"/>
            <a:ext cx="11003400" cy="5476192"/>
          </a:xfrm>
          <a:prstGeom prst="rect">
            <a:avLst/>
          </a:prstGeom>
        </p:spPr>
        <p:txBody>
          <a:bodyPr/>
          <a:lstStyle/>
          <a:p>
            <a:pPr lvl="0"/>
            <a:r>
              <a:rPr lang="en-US" dirty="0"/>
              <a:t>D</a:t>
            </a:r>
            <a:r>
              <a:rPr lang="en-US" dirty="0" smtClean="0"/>
              <a:t>evelop </a:t>
            </a:r>
            <a:r>
              <a:rPr lang="en-US" dirty="0"/>
              <a:t>the Student Registration System by the object oriented scenarios. It should consist of two classes namely Student, and </a:t>
            </a:r>
            <a:r>
              <a:rPr lang="en-US" dirty="0" smtClean="0"/>
              <a:t>Course.</a:t>
            </a:r>
          </a:p>
          <a:p>
            <a:pPr lvl="0"/>
            <a:endParaRPr lang="en-US" dirty="0"/>
          </a:p>
          <a:p>
            <a:r>
              <a:rPr lang="en-US" b="1" dirty="0" smtClean="0"/>
              <a:t> using OOP to write  a C</a:t>
            </a:r>
            <a:r>
              <a:rPr lang="en-US" b="1" dirty="0"/>
              <a:t>++ Program to Store Information of a Student in a </a:t>
            </a:r>
            <a:r>
              <a:rPr lang="en-US" b="1" dirty="0" smtClean="0"/>
              <a:t>class</a:t>
            </a:r>
            <a:endParaRPr lang="en-US" b="1" dirty="0"/>
          </a:p>
          <a:p>
            <a:pPr lvl="0"/>
            <a:endParaRPr lang="en-US" dirty="0"/>
          </a:p>
          <a:p>
            <a:r>
              <a:rPr lang="en-US" sz="1600" dirty="0"/>
              <a:t> </a:t>
            </a:r>
          </a:p>
          <a:p>
            <a:endParaRPr lang="en-US" sz="1600" dirty="0"/>
          </a:p>
          <a:p>
            <a:endParaRPr lang="en-US" sz="1100" b="1" dirty="0"/>
          </a:p>
        </p:txBody>
      </p:sp>
    </p:spTree>
    <p:extLst>
      <p:ext uri="{BB962C8B-B14F-4D97-AF65-F5344CB8AC3E}">
        <p14:creationId xmlns:p14="http://schemas.microsoft.com/office/powerpoint/2010/main" val="79076301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Programming Paradigm</a:t>
            </a:r>
          </a:p>
        </p:txBody>
      </p:sp>
      <p:sp>
        <p:nvSpPr>
          <p:cNvPr id="7" name="Content Placeholder 6"/>
          <p:cNvSpPr>
            <a:spLocks noGrp="1"/>
          </p:cNvSpPr>
          <p:nvPr>
            <p:ph idx="1"/>
          </p:nvPr>
        </p:nvSpPr>
        <p:spPr>
          <a:xfrm>
            <a:off x="1154954" y="2282638"/>
            <a:ext cx="10866717" cy="4312472"/>
          </a:xfrm>
        </p:spPr>
        <p:txBody>
          <a:bodyPr>
            <a:normAutofit fontScale="25000" lnSpcReduction="20000"/>
          </a:bodyPr>
          <a:lstStyle/>
          <a:p>
            <a:r>
              <a:rPr lang="en-US" sz="8000" b="1" dirty="0">
                <a:latin typeface="Times New Roman" panose="02020603050405020304" pitchFamily="18" charset="0"/>
                <a:cs typeface="Times New Roman" panose="02020603050405020304" pitchFamily="18" charset="0"/>
              </a:rPr>
              <a:t>Constraint</a:t>
            </a:r>
            <a:r>
              <a:rPr lang="en-US" sz="8000" dirty="0">
                <a:latin typeface="Times New Roman" panose="02020603050405020304" pitchFamily="18" charset="0"/>
                <a:cs typeface="Times New Roman" panose="02020603050405020304" pitchFamily="18" charset="0"/>
              </a:rPr>
              <a:t> — Programmer specifies a set of constraints, and an engine infers the answers to questions.</a:t>
            </a:r>
          </a:p>
          <a:p>
            <a:r>
              <a:rPr lang="en-US" sz="8000" b="1" dirty="0">
                <a:latin typeface="Times New Roman" panose="02020603050405020304" pitchFamily="18" charset="0"/>
                <a:cs typeface="Times New Roman" panose="02020603050405020304" pitchFamily="18" charset="0"/>
              </a:rPr>
              <a:t>Aspect-Oriented</a:t>
            </a:r>
            <a:r>
              <a:rPr lang="en-US" sz="8000" dirty="0">
                <a:latin typeface="Times New Roman" panose="02020603050405020304" pitchFamily="18" charset="0"/>
                <a:cs typeface="Times New Roman" panose="02020603050405020304" pitchFamily="18" charset="0"/>
              </a:rPr>
              <a:t> — Programs have cross-cutting concerns applied transparently</a:t>
            </a:r>
          </a:p>
          <a:p>
            <a:endParaRPr lang="en-US" sz="8000" dirty="0">
              <a:latin typeface="Times New Roman" panose="02020603050405020304" pitchFamily="18" charset="0"/>
              <a:cs typeface="Times New Roman" panose="02020603050405020304" pitchFamily="18" charset="0"/>
            </a:endParaRPr>
          </a:p>
          <a:p>
            <a:r>
              <a:rPr lang="en-US" sz="11200" b="1" dirty="0">
                <a:latin typeface="Times New Roman" panose="02020603050405020304" pitchFamily="18" charset="0"/>
                <a:cs typeface="Times New Roman" panose="02020603050405020304" pitchFamily="18" charset="0"/>
              </a:rPr>
              <a:t>Object-Oriented</a:t>
            </a:r>
            <a:r>
              <a:rPr lang="en-US" sz="11200" dirty="0">
                <a:latin typeface="Times New Roman" panose="02020603050405020304" pitchFamily="18" charset="0"/>
                <a:cs typeface="Times New Roman" panose="02020603050405020304" pitchFamily="18" charset="0"/>
              </a:rPr>
              <a:t> — Computation is effected by sending messages to objects; objects have state and behavior.</a:t>
            </a:r>
          </a:p>
          <a:p>
            <a:endParaRPr lang="en-US" sz="11200" dirty="0">
              <a:latin typeface="Times New Roman" panose="02020603050405020304" pitchFamily="18" charset="0"/>
              <a:cs typeface="Times New Roman" panose="02020603050405020304" pitchFamily="18" charset="0"/>
            </a:endParaRPr>
          </a:p>
          <a:p>
            <a:pPr lvl="1"/>
            <a:r>
              <a:rPr lang="en-US" sz="9600" b="1" dirty="0">
                <a:latin typeface="Times New Roman" panose="02020603050405020304" pitchFamily="18" charset="0"/>
                <a:cs typeface="Times New Roman" panose="02020603050405020304" pitchFamily="18" charset="0"/>
              </a:rPr>
              <a:t>Class-based</a:t>
            </a:r>
            <a:r>
              <a:rPr lang="en-US" sz="9600" dirty="0">
                <a:latin typeface="Times New Roman" panose="02020603050405020304" pitchFamily="18" charset="0"/>
                <a:cs typeface="Times New Roman" panose="02020603050405020304" pitchFamily="18" charset="0"/>
              </a:rPr>
              <a:t> — Objects get their state and behavior based on membership in a class.</a:t>
            </a:r>
          </a:p>
          <a:p>
            <a:endParaRPr lang="en-US" sz="4900" dirty="0">
              <a:latin typeface="Times New Roman" panose="02020603050405020304" pitchFamily="18" charset="0"/>
              <a:cs typeface="Times New Roman" panose="02020603050405020304" pitchFamily="18" charset="0"/>
            </a:endParaRPr>
          </a:p>
          <a:p>
            <a:endParaRPr lang="en-US" sz="4900" dirty="0">
              <a:latin typeface="Times New Roman" panose="02020603050405020304" pitchFamily="18" charset="0"/>
              <a:cs typeface="Times New Roman" panose="02020603050405020304" pitchFamily="18" charset="0"/>
            </a:endParaRPr>
          </a:p>
          <a:p>
            <a:endParaRPr lang="en-US" dirty="0"/>
          </a:p>
          <a:p>
            <a:pPr>
              <a:buNone/>
            </a:pPr>
            <a:r>
              <a:rPr lang="en-US" dirty="0"/>
              <a:t>    		                             	</a:t>
            </a:r>
          </a:p>
          <a:p>
            <a:endParaRPr lang="en-US" dirty="0"/>
          </a:p>
        </p:txBody>
      </p:sp>
    </p:spTree>
    <p:extLst>
      <p:ext uri="{BB962C8B-B14F-4D97-AF65-F5344CB8AC3E}">
        <p14:creationId xmlns:p14="http://schemas.microsoft.com/office/powerpoint/2010/main" val="4251797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Introduction to Object-Oriented Programming</a:t>
            </a:r>
          </a:p>
        </p:txBody>
      </p:sp>
      <p:sp>
        <p:nvSpPr>
          <p:cNvPr id="7" name="Content Placeholder 6"/>
          <p:cNvSpPr>
            <a:spLocks noGrp="1"/>
          </p:cNvSpPr>
          <p:nvPr>
            <p:ph idx="1"/>
          </p:nvPr>
        </p:nvSpPr>
        <p:spPr>
          <a:xfrm>
            <a:off x="1154953" y="2259106"/>
            <a:ext cx="10261599" cy="4421094"/>
          </a:xfrm>
        </p:spPr>
        <p:txBody>
          <a:bodyPr>
            <a:normAutofit/>
          </a:bodyPr>
          <a:lstStyle/>
          <a:p>
            <a:r>
              <a:rPr lang="en-US" sz="2400" b="1" dirty="0">
                <a:latin typeface="Times New Roman" panose="02020603050405020304" pitchFamily="18" charset="0"/>
                <a:cs typeface="Times New Roman" panose="02020603050405020304" pitchFamily="18" charset="0"/>
              </a:rPr>
              <a:t>Object-Oriented Programming : </a:t>
            </a:r>
            <a:r>
              <a:rPr lang="en-US" sz="2400" dirty="0">
                <a:latin typeface="Times New Roman" panose="02020603050405020304" pitchFamily="18" charset="0"/>
                <a:cs typeface="Times New Roman" panose="02020603050405020304" pitchFamily="18" charset="0"/>
              </a:rPr>
              <a:t>is a Programming paradigm </a:t>
            </a:r>
            <a:r>
              <a:rPr lang="en-US" sz="2400" b="1" dirty="0">
                <a:latin typeface="Times New Roman" panose="02020603050405020304" pitchFamily="18" charset="0"/>
                <a:cs typeface="Times New Roman" panose="02020603050405020304" pitchFamily="18" charset="0"/>
              </a:rPr>
              <a:t>or</a:t>
            </a:r>
            <a:r>
              <a:rPr lang="en-US" sz="2400" dirty="0">
                <a:latin typeface="Times New Roman" panose="02020603050405020304" pitchFamily="18" charset="0"/>
                <a:cs typeface="Times New Roman" panose="02020603050405020304" pitchFamily="18" charset="0"/>
              </a:rPr>
              <a:t> a software </a:t>
            </a:r>
          </a:p>
          <a:p>
            <a:pPr marL="0" indent="0">
              <a:buNone/>
            </a:pPr>
            <a:r>
              <a:rPr lang="en-US" sz="2400" dirty="0">
                <a:latin typeface="Times New Roman" panose="02020603050405020304" pitchFamily="18" charset="0"/>
                <a:cs typeface="Times New Roman" panose="02020603050405020304" pitchFamily="18" charset="0"/>
              </a:rPr>
              <a:t>       development methodology in which a program is conceptualized as a group 	of objects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Programming technique in which a program is organized as a collection of objects.</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software development approach for writing and developing computer programs based on objects.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Introduction to Object-Oriented Programming</a:t>
            </a:r>
          </a:p>
        </p:txBody>
      </p:sp>
      <p:sp>
        <p:nvSpPr>
          <p:cNvPr id="7" name="Content Placeholder 6"/>
          <p:cNvSpPr>
            <a:spLocks noGrp="1"/>
          </p:cNvSpPr>
          <p:nvPr>
            <p:ph idx="1"/>
          </p:nvPr>
        </p:nvSpPr>
        <p:spPr>
          <a:xfrm>
            <a:off x="1154953" y="2259106"/>
            <a:ext cx="10261599" cy="4421094"/>
          </a:xfrm>
        </p:spPr>
        <p:txBody>
          <a:bodyPr>
            <a:normAutofit/>
          </a:bodyPr>
          <a:lstStyle/>
          <a:p>
            <a:pPr algn="just"/>
            <a:r>
              <a:rPr lang="en-US" sz="3600" dirty="0">
                <a:latin typeface="Times New Roman" panose="02020603050405020304" pitchFamily="18" charset="0"/>
                <a:cs typeface="Times New Roman" panose="02020603050405020304" pitchFamily="18" charset="0"/>
              </a:rPr>
              <a:t>OOP provides an easy of modeling things in the real world.</a:t>
            </a:r>
          </a:p>
          <a:p>
            <a:pPr algn="just"/>
            <a:r>
              <a:rPr lang="en-US" sz="3600" dirty="0">
                <a:latin typeface="Times New Roman" panose="02020603050405020304" pitchFamily="18" charset="0"/>
                <a:cs typeface="Times New Roman" panose="02020603050405020304" pitchFamily="18" charset="0"/>
              </a:rPr>
              <a:t>OOP organizes &amp; combines data and functions together, hides and encapsulates the implementation details and offers several features for developing computer </a:t>
            </a:r>
            <a:r>
              <a:rPr lang="en-US" sz="3600" dirty="0" err="1">
                <a:latin typeface="Times New Roman" panose="02020603050405020304" pitchFamily="18" charset="0"/>
                <a:cs typeface="Times New Roman" panose="02020603050405020304" pitchFamily="18" charset="0"/>
              </a:rPr>
              <a:t>softwares</a:t>
            </a:r>
            <a:r>
              <a:rPr lang="en-US" sz="3600"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3032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Introduction to Object-Oriented Programming</a:t>
            </a:r>
          </a:p>
        </p:txBody>
      </p:sp>
      <p:sp>
        <p:nvSpPr>
          <p:cNvPr id="7" name="Content Placeholder 6"/>
          <p:cNvSpPr>
            <a:spLocks noGrp="1"/>
          </p:cNvSpPr>
          <p:nvPr>
            <p:ph idx="1"/>
          </p:nvPr>
        </p:nvSpPr>
        <p:spPr>
          <a:xfrm>
            <a:off x="1154953" y="2259106"/>
            <a:ext cx="10745693" cy="4421094"/>
          </a:xfrm>
        </p:spPr>
        <p:txBody>
          <a:bodyPr>
            <a:normAutofit/>
          </a:bodyPr>
          <a:lstStyle/>
          <a:p>
            <a:r>
              <a:rPr lang="en-US" sz="2400" b="1" dirty="0">
                <a:latin typeface="Times New Roman" panose="02020603050405020304" pitchFamily="18" charset="0"/>
                <a:cs typeface="Times New Roman" panose="02020603050405020304" pitchFamily="18" charset="0"/>
              </a:rPr>
              <a:t>OOP : makes the development process easier faster and less time consuming.</a:t>
            </a:r>
            <a:r>
              <a:rPr lang="en-US" sz="2400" dirty="0">
                <a:latin typeface="Times New Roman" panose="02020603050405020304" pitchFamily="18" charset="0"/>
                <a:cs typeface="Times New Roman" panose="02020603050405020304" pitchFamily="18" charset="0"/>
              </a:rPr>
              <a:t>       </a:t>
            </a:r>
          </a:p>
          <a:p>
            <a:r>
              <a:rPr lang="en-US" sz="2400" b="1" dirty="0">
                <a:latin typeface="Times New Roman" panose="02020603050405020304" pitchFamily="18" charset="0"/>
                <a:cs typeface="Times New Roman" panose="02020603050405020304" pitchFamily="18" charset="0"/>
              </a:rPr>
              <a:t>OOP features :</a:t>
            </a:r>
          </a:p>
          <a:p>
            <a:pPr lvl="1"/>
            <a:r>
              <a:rPr lang="en-US" sz="2400" dirty="0">
                <a:latin typeface="Times New Roman" panose="02020603050405020304" pitchFamily="18" charset="0"/>
                <a:cs typeface="Times New Roman" panose="02020603050405020304" pitchFamily="18" charset="0"/>
              </a:rPr>
              <a:t>Classes and Objects</a:t>
            </a:r>
          </a:p>
          <a:p>
            <a:pPr lvl="1"/>
            <a:r>
              <a:rPr lang="en-US" sz="2400" dirty="0">
                <a:latin typeface="Times New Roman" panose="02020603050405020304" pitchFamily="18" charset="0"/>
                <a:cs typeface="Times New Roman" panose="02020603050405020304" pitchFamily="18" charset="0"/>
              </a:rPr>
              <a:t>Data Encapsulation  and Abstraction</a:t>
            </a:r>
          </a:p>
          <a:p>
            <a:pPr lvl="1"/>
            <a:r>
              <a:rPr lang="en-US" sz="2400" dirty="0">
                <a:latin typeface="Times New Roman" panose="02020603050405020304" pitchFamily="18" charset="0"/>
                <a:cs typeface="Times New Roman" panose="02020603050405020304" pitchFamily="18" charset="0"/>
              </a:rPr>
              <a:t>Inheritance </a:t>
            </a:r>
          </a:p>
          <a:p>
            <a:pPr lvl="1"/>
            <a:r>
              <a:rPr lang="en-US" sz="2400" dirty="0">
                <a:latin typeface="Times New Roman" panose="02020603050405020304" pitchFamily="18" charset="0"/>
                <a:cs typeface="Times New Roman" panose="02020603050405020304" pitchFamily="18" charset="0"/>
              </a:rPr>
              <a:t>Polymorphism</a:t>
            </a:r>
          </a:p>
          <a:p>
            <a:r>
              <a:rPr lang="en-US" sz="2400" dirty="0">
                <a:latin typeface="Times New Roman" panose="02020603050405020304" pitchFamily="18" charset="0"/>
                <a:cs typeface="Times New Roman" panose="02020603050405020304" pitchFamily="18" charset="0"/>
              </a:rPr>
              <a:t>And a programming language that supports or follows these features is called an </a:t>
            </a:r>
            <a:r>
              <a:rPr lang="en-US" sz="2400" b="1" dirty="0">
                <a:latin typeface="Times New Roman" panose="02020603050405020304" pitchFamily="18" charset="0"/>
                <a:cs typeface="Times New Roman" panose="02020603050405020304" pitchFamily="18" charset="0"/>
              </a:rPr>
              <a:t>Object-Oriented Programming Language.</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57913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36</TotalTime>
  <Words>2268</Words>
  <Application>Microsoft Office PowerPoint</Application>
  <PresentationFormat>Widescreen</PresentationFormat>
  <Paragraphs>508</Paragraphs>
  <Slides>54</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54</vt:i4>
      </vt:variant>
    </vt:vector>
  </HeadingPairs>
  <TitlesOfParts>
    <vt:vector size="67" baseType="lpstr">
      <vt:lpstr>Arial</vt:lpstr>
      <vt:lpstr>Calibri</vt:lpstr>
      <vt:lpstr>Calibri Light</vt:lpstr>
      <vt:lpstr>Century Gothic</vt:lpstr>
      <vt:lpstr>Consolas</vt:lpstr>
      <vt:lpstr>PT Sans</vt:lpstr>
      <vt:lpstr>Segoe UI</vt:lpstr>
      <vt:lpstr>SFMono-Regular</vt:lpstr>
      <vt:lpstr>Times New Roman</vt:lpstr>
      <vt:lpstr>urw-din</vt:lpstr>
      <vt:lpstr>Wingdings</vt:lpstr>
      <vt:lpstr>Wingdings 3</vt:lpstr>
      <vt:lpstr>Ion Boardroom</vt:lpstr>
      <vt:lpstr>Programming Fundamentals   in C++</vt:lpstr>
      <vt:lpstr>Object Oriented Programming</vt:lpstr>
      <vt:lpstr>Object Oriented Programming</vt:lpstr>
      <vt:lpstr>Object Oriented Programming</vt:lpstr>
      <vt:lpstr>Programming Paradigm</vt:lpstr>
      <vt:lpstr>Programming Paradigm</vt:lpstr>
      <vt:lpstr>Introduction to Object-Oriented Programming</vt:lpstr>
      <vt:lpstr>Introduction to Object-Oriented Programming</vt:lpstr>
      <vt:lpstr>Introduction to Object-Oriented Programming</vt:lpstr>
      <vt:lpstr>OOP  Classes and Objects</vt:lpstr>
      <vt:lpstr>Introduction to Object-Oriented Programming</vt:lpstr>
      <vt:lpstr>Introduction to Object-Oriented Programming</vt:lpstr>
      <vt:lpstr>Introduction to Object-Oriented Programming</vt:lpstr>
      <vt:lpstr>Introduction to Object-Oriented Programming</vt:lpstr>
      <vt:lpstr>Introduction to Object-Oriented Programming</vt:lpstr>
      <vt:lpstr>Introduction to Object-Oriented Programming</vt:lpstr>
      <vt:lpstr>Introduction to Object-Oriented Programming</vt:lpstr>
      <vt:lpstr>Introduction to Object-Oriented Programming</vt:lpstr>
      <vt:lpstr>Introduction to Object-Oriented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OOP Class and Object </vt:lpstr>
      <vt:lpstr>OOP Class and Object </vt:lpstr>
      <vt:lpstr>OOP Class and Object </vt:lpstr>
      <vt:lpstr>PowerPoint Presentation</vt:lpstr>
      <vt:lpstr>PowerPoint Presentation</vt:lpstr>
      <vt:lpstr>PowerPoint Presentation</vt:lpstr>
      <vt:lpstr>PowerPoint Presentation</vt:lpstr>
      <vt:lpstr>PowerPoint Presentation</vt:lpstr>
      <vt:lpstr>OOP   set() &amp; get() methods   </vt:lpstr>
      <vt:lpstr>OOP   Access Specifiers     </vt:lpstr>
      <vt:lpstr>Introduction to Object-Oriented Programming</vt:lpstr>
      <vt:lpstr>PowerPoint Presentation</vt:lpstr>
      <vt:lpstr>OOP   Constructor     </vt:lpstr>
      <vt:lpstr>PowerPoint Presentation</vt:lpstr>
      <vt:lpstr>OOP   Constructors    </vt:lpstr>
      <vt:lpstr>Static class variables  </vt:lpstr>
      <vt:lpstr>OOP   Destructor    </vt:lpstr>
      <vt:lpstr>PowerPoint Presentation</vt:lpstr>
      <vt:lpstr>PowerPoint Presentation</vt:lpstr>
      <vt:lpstr>PowerPoint Presentation</vt:lpstr>
      <vt:lpstr>Structures and Classes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Sajjad</dc:creator>
  <cp:lastModifiedBy>Sajjad</cp:lastModifiedBy>
  <cp:revision>904</cp:revision>
  <dcterms:created xsi:type="dcterms:W3CDTF">2014-09-12T02:08:24Z</dcterms:created>
  <dcterms:modified xsi:type="dcterms:W3CDTF">2022-03-08T17:12:53Z</dcterms:modified>
</cp:coreProperties>
</file>