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L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B1C7"/>
    <a:srgbClr val="2E52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9"/>
  </p:normalViewPr>
  <p:slideViewPr>
    <p:cSldViewPr snapToGrid="0" snapToObjects="1">
      <p:cViewPr>
        <p:scale>
          <a:sx n="138" d="100"/>
          <a:sy n="138" d="100"/>
        </p:scale>
        <p:origin x="14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9E3F-7C15-9341-B653-EC24AE00F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2CEAE-7FC4-864A-8065-C86CCBAF9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311E2-63EB-644F-8FEE-D7208DA4B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F1BAF-BC5C-D547-B291-DDCE84508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620E2-13DE-0944-98E0-3D1D9AEB0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00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7A44C-E953-A74A-B9C7-BD0FCB153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3A6300-D364-894B-9F11-506049C5C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7C2B3-6800-9A4A-8C40-A714E8B59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7E060-0C59-E54C-9B67-0D05D6CEA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F2710-0355-1049-AC92-C364D327D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08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DBEFB3-A904-494C-990A-3F171492AC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650E4D-DC9F-CB4A-A428-7A9B6C870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382AF-C457-F940-8AF1-E2BF9896F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48B92-052A-CB43-9225-7693536C1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DAE8C-45A5-1447-A482-CA4E839B1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609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04CAF-2F4B-6246-9FE9-4EDDC530D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7A03F-9492-B64A-A461-7ECF8FD1B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DEC58-2760-144C-BD8E-2C3BB7AE2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B3951-1C20-B24B-8B80-2C330DC04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59055-202A-C74D-82A0-3499CC0A9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20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85870-4975-F943-9971-05BC88DEF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1AA01-FA5F-3649-918C-0FAE65723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F7B0B-6E17-9244-816D-31060AAD7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EA2C8-3520-2D49-BE7E-7D7B0A967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B8B1C-94A4-A44F-B23C-05852E116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90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51770-E04F-2E45-8B0F-C2260328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CF685-BDB3-AE49-B0EB-1BE838555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CFBB4B-1F54-6C4D-83F1-0EA1AC374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A88DC-C0A3-8243-ACF9-6F7075A1D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17A7E-546C-5348-A2EC-101E0D7C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00734-EB9E-624E-9A53-86A25C767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856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AD188-BE27-F940-9CA1-166DC68D6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56F3D-7C69-4446-80F3-59CE996DB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09F5F-836A-6146-AE12-E2F1BC68E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F6D279-D9D8-AC48-BEFB-E36CA17ADB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0B0B3A-B97C-6144-9939-B045D1855F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0ABB82-13F3-F944-BB22-F680E3453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CBE07D-F411-BA4D-9286-90522AFD3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1E93FF-10D8-F14D-A0B2-393DE9EE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520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7646-4958-8049-80FB-5CA48041D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925FE4-142B-8048-ADBB-B56A4CFDE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2184E4-2818-9C47-B160-9A28EF1F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112749-F3F1-0745-8980-0DDD7D730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902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FF872E-A5DB-904A-8A4B-5D50F41EC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FEF5AD-B4A6-CA43-9AE3-DD28550E3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0CBB1-8AE8-0F48-9154-F3D2325F6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284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7174E-9DD3-4C41-A793-7A022F873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B2DB6-6DF0-0941-B7E4-12623B016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9A323-4DAD-D74C-8A48-DA498C8C1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B09DF-8712-6748-9D09-8D60C7FD8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73ECC-BCA5-E54B-8BC2-4471E4ACC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3CD07-C82B-C140-AB93-76A81B23B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6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3AA14-3AEB-B749-A9D3-AADC5E875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13D588-09B2-9B45-BDDF-E4C9516A6D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EF6F9-0A11-4745-A5E4-027D72ADB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71946-9F96-B446-8DA4-5319A216C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90C57-88BF-B247-95D5-C11B15A4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2B944-E0B7-6C4D-9CB7-2D48E9831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C3AA0C-F0B2-D449-97CD-29FD03CE0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DC5BC-2E58-434A-A44F-EFD4E5B2F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73C34-E703-1B40-A010-F45527C12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3D9A-36CF-C845-9F31-DDC271F1AF6B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0CCA5-6040-6146-B026-D0B8A12E5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DBD82-8385-C647-8871-41E2B4D57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721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8178CF5-A4BC-7E45-8B5E-7A76983D7C76}"/>
              </a:ext>
            </a:extLst>
          </p:cNvPr>
          <p:cNvSpPr/>
          <p:nvPr/>
        </p:nvSpPr>
        <p:spPr>
          <a:xfrm>
            <a:off x="9244083" y="3061997"/>
            <a:ext cx="1740989" cy="711959"/>
          </a:xfrm>
          <a:prstGeom prst="rect">
            <a:avLst/>
          </a:prstGeom>
          <a:solidFill>
            <a:srgbClr val="2E5287"/>
          </a:solidFill>
          <a:ln>
            <a:solidFill>
              <a:srgbClr val="2E52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Kidney </a:t>
            </a:r>
            <a:r>
              <a:rPr lang="en-GB" sz="1400" dirty="0" err="1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crystallopathy</a:t>
            </a:r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 and tubular necrosis ★☆☆☆☆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4C2D7C-E9BC-2447-8AC7-DFF19ED356C1}"/>
              </a:ext>
            </a:extLst>
          </p:cNvPr>
          <p:cNvSpPr/>
          <p:nvPr/>
        </p:nvSpPr>
        <p:spPr>
          <a:xfrm>
            <a:off x="9244083" y="2156344"/>
            <a:ext cx="1740989" cy="711960"/>
          </a:xfrm>
          <a:prstGeom prst="rect">
            <a:avLst/>
          </a:prstGeom>
          <a:solidFill>
            <a:srgbClr val="2E5287"/>
          </a:solidFill>
          <a:ln>
            <a:solidFill>
              <a:srgbClr val="2E52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Neural tube closure defects 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★★★★☆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23FB19-471D-3C48-88AA-761CF01B4765}"/>
              </a:ext>
            </a:extLst>
          </p:cNvPr>
          <p:cNvSpPr/>
          <p:nvPr/>
        </p:nvSpPr>
        <p:spPr>
          <a:xfrm>
            <a:off x="9244083" y="3967649"/>
            <a:ext cx="1740989" cy="711959"/>
          </a:xfrm>
          <a:prstGeom prst="rect">
            <a:avLst/>
          </a:prstGeom>
          <a:solidFill>
            <a:srgbClr val="2E5287"/>
          </a:solidFill>
          <a:ln>
            <a:solidFill>
              <a:srgbClr val="2E52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Cognitive function defects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★☆☆☆☆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D684CD-23BA-F54F-8124-6543E48E393B}"/>
              </a:ext>
            </a:extLst>
          </p:cNvPr>
          <p:cNvSpPr/>
          <p:nvPr/>
        </p:nvSpPr>
        <p:spPr>
          <a:xfrm>
            <a:off x="9244082" y="1250691"/>
            <a:ext cx="1740989" cy="711960"/>
          </a:xfrm>
          <a:prstGeom prst="rect">
            <a:avLst/>
          </a:prstGeom>
          <a:solidFill>
            <a:srgbClr val="2E5287"/>
          </a:solidFill>
          <a:ln>
            <a:solidFill>
              <a:srgbClr val="2E52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Acute inflammation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★★★★★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9F32BC-69E4-A14E-BB29-C3B7885710D4}"/>
              </a:ext>
            </a:extLst>
          </p:cNvPr>
          <p:cNvSpPr/>
          <p:nvPr/>
        </p:nvSpPr>
        <p:spPr>
          <a:xfrm>
            <a:off x="205164" y="963131"/>
            <a:ext cx="1740989" cy="600882"/>
          </a:xfrm>
          <a:prstGeom prst="rect">
            <a:avLst/>
          </a:prstGeom>
          <a:solidFill>
            <a:srgbClr val="2E5287"/>
          </a:solidFill>
          <a:ln>
            <a:solidFill>
              <a:srgbClr val="2E52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Rheumatoid arthritis 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★★★★★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92CC82-E640-464A-A5BC-FB006D977AD5}"/>
              </a:ext>
            </a:extLst>
          </p:cNvPr>
          <p:cNvSpPr/>
          <p:nvPr/>
        </p:nvSpPr>
        <p:spPr>
          <a:xfrm>
            <a:off x="205164" y="1675089"/>
            <a:ext cx="1740989" cy="600882"/>
          </a:xfrm>
          <a:prstGeom prst="rect">
            <a:avLst/>
          </a:prstGeom>
          <a:solidFill>
            <a:srgbClr val="2E5287"/>
          </a:solidFill>
          <a:ln>
            <a:solidFill>
              <a:srgbClr val="2E52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Parkinson’s disease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★★★★★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404F47-34C7-C240-93DE-ED29993245BC}"/>
              </a:ext>
            </a:extLst>
          </p:cNvPr>
          <p:cNvSpPr/>
          <p:nvPr/>
        </p:nvSpPr>
        <p:spPr>
          <a:xfrm>
            <a:off x="205164" y="2387047"/>
            <a:ext cx="1740989" cy="600882"/>
          </a:xfrm>
          <a:prstGeom prst="rect">
            <a:avLst/>
          </a:prstGeom>
          <a:solidFill>
            <a:srgbClr val="2E5287"/>
          </a:solidFill>
          <a:ln>
            <a:solidFill>
              <a:srgbClr val="2E52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Asthma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★★★☆☆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DECE0C9-C88C-CA45-956E-EDE1405196D5}"/>
              </a:ext>
            </a:extLst>
          </p:cNvPr>
          <p:cNvSpPr/>
          <p:nvPr/>
        </p:nvSpPr>
        <p:spPr>
          <a:xfrm>
            <a:off x="205166" y="251173"/>
            <a:ext cx="1740989" cy="600882"/>
          </a:xfrm>
          <a:prstGeom prst="rect">
            <a:avLst/>
          </a:prstGeom>
          <a:solidFill>
            <a:srgbClr val="2E5287"/>
          </a:solidFill>
          <a:ln>
            <a:solidFill>
              <a:srgbClr val="2E52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COVID-19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★★★★★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F0B8C3-F5E1-767D-23ED-23D99CA24AF7}"/>
              </a:ext>
            </a:extLst>
          </p:cNvPr>
          <p:cNvSpPr/>
          <p:nvPr/>
        </p:nvSpPr>
        <p:spPr>
          <a:xfrm>
            <a:off x="205163" y="3104036"/>
            <a:ext cx="1740989" cy="600882"/>
          </a:xfrm>
          <a:prstGeom prst="rect">
            <a:avLst/>
          </a:prstGeom>
          <a:solidFill>
            <a:srgbClr val="2E5287"/>
          </a:solidFill>
          <a:ln>
            <a:solidFill>
              <a:srgbClr val="2E52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Cancer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★★★★★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44D7D3-5310-739C-3612-EBDEA39F38E5}"/>
              </a:ext>
            </a:extLst>
          </p:cNvPr>
          <p:cNvSpPr/>
          <p:nvPr/>
        </p:nvSpPr>
        <p:spPr>
          <a:xfrm>
            <a:off x="2223309" y="963131"/>
            <a:ext cx="1740989" cy="600882"/>
          </a:xfrm>
          <a:prstGeom prst="rect">
            <a:avLst/>
          </a:prstGeom>
          <a:solidFill>
            <a:srgbClr val="2E5287"/>
          </a:solidFill>
          <a:ln>
            <a:solidFill>
              <a:srgbClr val="2E52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Cystic fibrosis ★★★☆☆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05190B-91E6-0FE1-13E7-EE5CBFDA2C17}"/>
              </a:ext>
            </a:extLst>
          </p:cNvPr>
          <p:cNvSpPr/>
          <p:nvPr/>
        </p:nvSpPr>
        <p:spPr>
          <a:xfrm>
            <a:off x="2223309" y="1675089"/>
            <a:ext cx="1740989" cy="600882"/>
          </a:xfrm>
          <a:prstGeom prst="rect">
            <a:avLst/>
          </a:prstGeom>
          <a:solidFill>
            <a:srgbClr val="2E5287"/>
          </a:solidFill>
          <a:ln>
            <a:solidFill>
              <a:srgbClr val="2E52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Heart failure ★★★☆☆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342F61-4C83-E3E9-968F-3DD9A22CE23E}"/>
              </a:ext>
            </a:extLst>
          </p:cNvPr>
          <p:cNvSpPr/>
          <p:nvPr/>
        </p:nvSpPr>
        <p:spPr>
          <a:xfrm>
            <a:off x="2223309" y="2387047"/>
            <a:ext cx="1740989" cy="600882"/>
          </a:xfrm>
          <a:prstGeom prst="rect">
            <a:avLst/>
          </a:prstGeom>
          <a:solidFill>
            <a:srgbClr val="2E5287"/>
          </a:solidFill>
          <a:ln>
            <a:solidFill>
              <a:srgbClr val="2E52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Atherosclerosis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★☆★☆★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D69C6-5E30-6548-B242-A9AA882F15E0}"/>
              </a:ext>
            </a:extLst>
          </p:cNvPr>
          <p:cNvSpPr/>
          <p:nvPr/>
        </p:nvSpPr>
        <p:spPr>
          <a:xfrm>
            <a:off x="2223311" y="251173"/>
            <a:ext cx="1740989" cy="600882"/>
          </a:xfrm>
          <a:prstGeom prst="rect">
            <a:avLst/>
          </a:prstGeom>
          <a:solidFill>
            <a:srgbClr val="2E5287"/>
          </a:solidFill>
          <a:ln>
            <a:solidFill>
              <a:srgbClr val="2E52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Sarcopenia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★★★☆☆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B1A62E-F147-7A41-6828-CACC62B81F72}"/>
              </a:ext>
            </a:extLst>
          </p:cNvPr>
          <p:cNvSpPr/>
          <p:nvPr/>
        </p:nvSpPr>
        <p:spPr>
          <a:xfrm>
            <a:off x="2223308" y="3104036"/>
            <a:ext cx="1740989" cy="600882"/>
          </a:xfrm>
          <a:prstGeom prst="rect">
            <a:avLst/>
          </a:prstGeom>
          <a:solidFill>
            <a:srgbClr val="2E5287"/>
          </a:solidFill>
          <a:ln>
            <a:solidFill>
              <a:srgbClr val="2E52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Osteoarthritis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★★☆☆☆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357864-DEDC-3913-976E-717C61FA6213}"/>
              </a:ext>
            </a:extLst>
          </p:cNvPr>
          <p:cNvSpPr/>
          <p:nvPr/>
        </p:nvSpPr>
        <p:spPr>
          <a:xfrm>
            <a:off x="4241454" y="963131"/>
            <a:ext cx="1740989" cy="600882"/>
          </a:xfrm>
          <a:prstGeom prst="rect">
            <a:avLst/>
          </a:prstGeom>
          <a:solidFill>
            <a:srgbClr val="2E5287"/>
          </a:solidFill>
          <a:ln>
            <a:solidFill>
              <a:srgbClr val="2E52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Diabetic kidney disease  ★☆☆☆☆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052D-F375-9356-D271-BADC4B6D8926}"/>
              </a:ext>
            </a:extLst>
          </p:cNvPr>
          <p:cNvSpPr/>
          <p:nvPr/>
        </p:nvSpPr>
        <p:spPr>
          <a:xfrm>
            <a:off x="4241454" y="1675089"/>
            <a:ext cx="1740989" cy="600882"/>
          </a:xfrm>
          <a:prstGeom prst="rect">
            <a:avLst/>
          </a:prstGeom>
          <a:solidFill>
            <a:srgbClr val="2E5287"/>
          </a:solidFill>
          <a:ln>
            <a:solidFill>
              <a:srgbClr val="2E52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Atopic dermatitis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★☆☆☆☆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EF4773-062E-5554-3096-E66136BEBE15}"/>
              </a:ext>
            </a:extLst>
          </p:cNvPr>
          <p:cNvSpPr/>
          <p:nvPr/>
        </p:nvSpPr>
        <p:spPr>
          <a:xfrm>
            <a:off x="4241454" y="2387047"/>
            <a:ext cx="1740989" cy="600882"/>
          </a:xfrm>
          <a:prstGeom prst="rect">
            <a:avLst/>
          </a:prstGeom>
          <a:solidFill>
            <a:srgbClr val="2E5287"/>
          </a:solidFill>
          <a:ln>
            <a:solidFill>
              <a:srgbClr val="2E52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Psoriasis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★☆☆☆☆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20B74B-4C99-258D-EF4B-6256EB23B679}"/>
              </a:ext>
            </a:extLst>
          </p:cNvPr>
          <p:cNvSpPr/>
          <p:nvPr/>
        </p:nvSpPr>
        <p:spPr>
          <a:xfrm>
            <a:off x="4241456" y="251173"/>
            <a:ext cx="1740989" cy="600882"/>
          </a:xfrm>
          <a:prstGeom prst="rect">
            <a:avLst/>
          </a:prstGeom>
          <a:solidFill>
            <a:srgbClr val="2E5287"/>
          </a:solidFill>
          <a:ln>
            <a:solidFill>
              <a:srgbClr val="2E52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Sjogren’s syndrome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★☆☆☆☆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607F92-3F70-621B-06FE-A027F6A79A09}"/>
              </a:ext>
            </a:extLst>
          </p:cNvPr>
          <p:cNvSpPr/>
          <p:nvPr/>
        </p:nvSpPr>
        <p:spPr>
          <a:xfrm>
            <a:off x="4241453" y="3104036"/>
            <a:ext cx="1740989" cy="600882"/>
          </a:xfrm>
          <a:prstGeom prst="rect">
            <a:avLst/>
          </a:prstGeom>
          <a:solidFill>
            <a:srgbClr val="2E5287"/>
          </a:solidFill>
          <a:ln>
            <a:solidFill>
              <a:srgbClr val="2E52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Liver steatosis ★☆☆☆☆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336B16-6CCB-22A2-6DFE-A4C9C4CFC7B7}"/>
              </a:ext>
            </a:extLst>
          </p:cNvPr>
          <p:cNvSpPr/>
          <p:nvPr/>
        </p:nvSpPr>
        <p:spPr>
          <a:xfrm>
            <a:off x="4241453" y="3826367"/>
            <a:ext cx="1740989" cy="600882"/>
          </a:xfrm>
          <a:prstGeom prst="rect">
            <a:avLst/>
          </a:prstGeom>
          <a:solidFill>
            <a:srgbClr val="2E5287"/>
          </a:solidFill>
          <a:ln>
            <a:solidFill>
              <a:srgbClr val="2E52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Cholestasis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★☆☆☆☆</a:t>
            </a:r>
          </a:p>
        </p:txBody>
      </p:sp>
    </p:spTree>
    <p:extLst>
      <p:ext uri="{BB962C8B-B14F-4D97-AF65-F5344CB8AC3E}">
        <p14:creationId xmlns:p14="http://schemas.microsoft.com/office/powerpoint/2010/main" val="1257502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59</Words>
  <Application>Microsoft Macintosh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Noto Sans InsParthi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Mazein</dc:creator>
  <cp:lastModifiedBy>Alexander MAZEIN</cp:lastModifiedBy>
  <cp:revision>2</cp:revision>
  <dcterms:created xsi:type="dcterms:W3CDTF">2023-11-13T12:25:57Z</dcterms:created>
  <dcterms:modified xsi:type="dcterms:W3CDTF">2023-11-13T17:18:26Z</dcterms:modified>
</cp:coreProperties>
</file>