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8"/>
  </p:notesMasterIdLst>
  <p:sldIdLst>
    <p:sldId id="256" r:id="rId3"/>
    <p:sldId id="261" r:id="rId4"/>
    <p:sldId id="258" r:id="rId5"/>
    <p:sldId id="263" r:id="rId6"/>
    <p:sldId id="257" r:id="rId7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35C"/>
    <a:srgbClr val="D1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8B1DE0-8B4F-6157-618B-8E5E3DEA222C}" v="758" dt="2025-05-07T17:33:51.272"/>
  </p1510:revLst>
</p1510:revInfo>
</file>

<file path=ppt/tableStyles.xml><?xml version="1.0" encoding="utf-8"?>
<a:tblStyleLst xmlns:a="http://schemas.openxmlformats.org/drawingml/2006/main" def="{7E20DFBD-DF57-4BC2-BD7B-1AEEA3616226}">
  <a:tblStyle styleId="{7E20DFBD-DF57-4BC2-BD7B-1AEEA36162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FF5858"/>
                </a:solidFill>
              </a:rPr>
              <a:t>Tetris </a:t>
            </a:r>
            <a:r>
              <a:rPr lang="en" dirty="0">
                <a:solidFill>
                  <a:schemeClr val="accent2"/>
                </a:solidFill>
              </a:rPr>
              <a:t>‘</a:t>
            </a:r>
            <a:r>
              <a:rPr lang="en" dirty="0" err="1">
                <a:solidFill>
                  <a:schemeClr val="accent2"/>
                </a:solidFill>
              </a:rPr>
              <a:t>Più</a:t>
            </a:r>
            <a:r>
              <a:rPr lang="en" dirty="0">
                <a:solidFill>
                  <a:schemeClr val="accent2"/>
                </a:solidFill>
              </a:rPr>
              <a:t> Meglio’:</a:t>
            </a: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89856" y="2832535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[</a:t>
            </a:r>
            <a:endParaRPr lang="it-IT"/>
          </a:p>
          <a:p>
            <a:pPr marL="0" indent="0"/>
            <a:r>
              <a:rPr lang="en" dirty="0"/>
              <a:t> Daniele Palladino, </a:t>
            </a:r>
          </a:p>
          <a:p>
            <a:pPr marL="0" indent="0"/>
            <a:r>
              <a:rPr lang="en" dirty="0"/>
              <a:t> Cristian </a:t>
            </a:r>
            <a:r>
              <a:rPr lang="en" dirty="0" err="1"/>
              <a:t>Eustacchio</a:t>
            </a:r>
            <a:r>
              <a:rPr lang="en" dirty="0"/>
              <a:t> Terno, </a:t>
            </a:r>
          </a:p>
          <a:p>
            <a:pPr marL="0" indent="0"/>
            <a:r>
              <a:rPr lang="en" dirty="0"/>
              <a:t> Francesco De Gennaro, </a:t>
            </a:r>
          </a:p>
          <a:p>
            <a:pPr marL="0" indent="0"/>
            <a:r>
              <a:rPr lang="en" dirty="0"/>
              <a:t> Luigi </a:t>
            </a:r>
            <a:r>
              <a:rPr lang="en" dirty="0" err="1"/>
              <a:t>Serrapica</a:t>
            </a:r>
            <a:endParaRPr lang="en"/>
          </a:p>
          <a:p>
            <a:pPr marL="0" indent="0"/>
            <a:r>
              <a:rPr lang="en" dirty="0"/>
              <a:t>]</a:t>
            </a: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Python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accent6"/>
                </a:solidFill>
              </a:rPr>
              <a:t>Fatto</a:t>
            </a:r>
            <a:r>
              <a:rPr lang="en" dirty="0">
                <a:solidFill>
                  <a:schemeClr val="accent1"/>
                </a:solidFill>
              </a:rPr>
              <a:t> </a:t>
            </a:r>
            <a:r>
              <a:rPr lang="en" dirty="0">
                <a:solidFill>
                  <a:schemeClr val="lt2"/>
                </a:solidFill>
              </a:rPr>
              <a:t>da:</a:t>
            </a: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3032659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TetrisPiùMeglio.py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ForzaNapoli.+3</a:t>
            </a:r>
            <a:endParaRPr sz="1400" dirty="0"/>
          </a:p>
        </p:txBody>
      </p:sp>
      <p:grpSp>
        <p:nvGrpSpPr>
          <p:cNvPr id="2" name="Google Shape;462;p27">
            <a:extLst>
              <a:ext uri="{FF2B5EF4-FFF2-40B4-BE49-F238E27FC236}">
                <a16:creationId xmlns:a16="http://schemas.microsoft.com/office/drawing/2014/main" id="{97AE035E-294D-606E-9944-11B3ADBBB479}"/>
              </a:ext>
            </a:extLst>
          </p:cNvPr>
          <p:cNvGrpSpPr/>
          <p:nvPr/>
        </p:nvGrpSpPr>
        <p:grpSpPr>
          <a:xfrm>
            <a:off x="1791723" y="2222142"/>
            <a:ext cx="497696" cy="1948490"/>
            <a:chOff x="1413525" y="1759900"/>
            <a:chExt cx="506100" cy="2444350"/>
          </a:xfrm>
        </p:grpSpPr>
        <p:cxnSp>
          <p:nvCxnSpPr>
            <p:cNvPr id="3" name="Google Shape;463;p27">
              <a:extLst>
                <a:ext uri="{FF2B5EF4-FFF2-40B4-BE49-F238E27FC236}">
                  <a16:creationId xmlns:a16="http://schemas.microsoft.com/office/drawing/2014/main" id="{1681991D-9E24-05A8-9554-0EB373D1B4B8}"/>
                </a:ext>
              </a:extLst>
            </p:cNvPr>
            <p:cNvCxnSpPr>
              <a:cxnSpLocks/>
            </p:cNvCxnSpPr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" name="Google Shape;464;p27">
              <a:extLst>
                <a:ext uri="{FF2B5EF4-FFF2-40B4-BE49-F238E27FC236}">
                  <a16:creationId xmlns:a16="http://schemas.microsoft.com/office/drawing/2014/main" id="{301DCFA6-580E-87D4-BF7A-AFD71CB2FC35}"/>
                </a:ext>
              </a:extLst>
            </p:cNvPr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9478" y="1016257"/>
            <a:ext cx="5642038" cy="152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 err="1">
                <a:solidFill>
                  <a:srgbClr val="D13D3D"/>
                </a:solidFill>
              </a:rPr>
              <a:t>Panoramica</a:t>
            </a:r>
            <a:r>
              <a:rPr lang="en" b="1" dirty="0">
                <a:solidFill>
                  <a:srgbClr val="D13D3D"/>
                </a:solidFill>
              </a:rPr>
              <a:t> del Progetto:</a:t>
            </a:r>
            <a:endParaRPr lang="it-IT" dirty="0">
              <a:solidFill>
                <a:srgbClr val="D13D3D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5858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84946" y="1868604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rgbClr val="A1C35C"/>
                </a:solidFill>
              </a:rPr>
              <a:t>#</a:t>
            </a:r>
            <a:r>
              <a:rPr lang="en" sz="1200" dirty="0">
                <a:solidFill>
                  <a:schemeClr val="accent2"/>
                </a:solidFill>
              </a:rPr>
              <a:t>Questo è un </a:t>
            </a:r>
            <a:r>
              <a:rPr lang="en" sz="1200" err="1">
                <a:solidFill>
                  <a:schemeClr val="accent2"/>
                </a:solidFill>
              </a:rPr>
              <a:t>gioco</a:t>
            </a:r>
            <a:r>
              <a:rPr lang="en" sz="1200" dirty="0">
                <a:solidFill>
                  <a:schemeClr val="accent2"/>
                </a:solidFill>
              </a:rPr>
              <a:t> </a:t>
            </a:r>
            <a:r>
              <a:rPr lang="en" sz="1200" err="1">
                <a:solidFill>
                  <a:schemeClr val="accent2"/>
                </a:solidFill>
              </a:rPr>
              <a:t>completo</a:t>
            </a:r>
            <a:r>
              <a:rPr lang="en" sz="1200" dirty="0">
                <a:solidFill>
                  <a:schemeClr val="accent2"/>
                </a:solidFill>
              </a:rPr>
              <a:t> di Tetris </a:t>
            </a:r>
            <a:r>
              <a:rPr lang="en" sz="1200" err="1">
                <a:solidFill>
                  <a:schemeClr val="accent2"/>
                </a:solidFill>
              </a:rPr>
              <a:t>realizzato</a:t>
            </a:r>
            <a:r>
              <a:rPr lang="en" sz="1200" dirty="0">
                <a:solidFill>
                  <a:schemeClr val="accent2"/>
                </a:solidFill>
              </a:rPr>
              <a:t> </a:t>
            </a:r>
            <a:r>
              <a:rPr lang="en" sz="1200" err="1">
                <a:solidFill>
                  <a:schemeClr val="accent2"/>
                </a:solidFill>
              </a:rPr>
              <a:t>utilizzando</a:t>
            </a:r>
            <a:r>
              <a:rPr lang="en" sz="1200" dirty="0">
                <a:solidFill>
                  <a:schemeClr val="accent2"/>
                </a:solidFill>
              </a:rPr>
              <a:t> Python e la </a:t>
            </a:r>
            <a:r>
              <a:rPr lang="en" sz="1200" err="1">
                <a:solidFill>
                  <a:schemeClr val="accent2"/>
                </a:solidFill>
              </a:rPr>
              <a:t>libreria</a:t>
            </a:r>
            <a:r>
              <a:rPr lang="en" sz="1200" dirty="0">
                <a:solidFill>
                  <a:schemeClr val="accent2"/>
                </a:solidFill>
              </a:rPr>
              <a:t> </a:t>
            </a:r>
            <a:r>
              <a:rPr lang="en" sz="1200" err="1">
                <a:solidFill>
                  <a:schemeClr val="accent2"/>
                </a:solidFill>
              </a:rPr>
              <a:t>Pygame</a:t>
            </a:r>
            <a:r>
              <a:rPr lang="en" sz="1200" dirty="0">
                <a:solidFill>
                  <a:schemeClr val="accent2"/>
                </a:solidFill>
              </a:rPr>
              <a:t>. Il </a:t>
            </a:r>
            <a:r>
              <a:rPr lang="en" sz="1200" err="1">
                <a:solidFill>
                  <a:schemeClr val="accent2"/>
                </a:solidFill>
              </a:rPr>
              <a:t>gioco</a:t>
            </a:r>
            <a:r>
              <a:rPr lang="en" sz="1200" dirty="0">
                <a:solidFill>
                  <a:schemeClr val="accent2"/>
                </a:solidFill>
              </a:rPr>
              <a:t> include due </a:t>
            </a:r>
            <a:r>
              <a:rPr lang="en" sz="1200" err="1">
                <a:solidFill>
                  <a:schemeClr val="accent2"/>
                </a:solidFill>
              </a:rPr>
              <a:t>modalità</a:t>
            </a:r>
            <a:r>
              <a:rPr lang="en" sz="1200" dirty="0">
                <a:solidFill>
                  <a:schemeClr val="accent2"/>
                </a:solidFill>
              </a:rPr>
              <a:t>:</a:t>
            </a:r>
            <a:r>
              <a:rPr lang="en" dirty="0">
                <a:solidFill>
                  <a:schemeClr val="accent2"/>
                </a:solidFill>
              </a:rPr>
              <a:t> </a:t>
            </a:r>
          </a:p>
          <a:p>
            <a:pPr marL="0" indent="0"/>
            <a:endParaRPr lang="en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" sz="1200" b="1" dirty="0" err="1">
                <a:solidFill>
                  <a:schemeClr val="bg2">
                    <a:lumMod val="76000"/>
                  </a:schemeClr>
                </a:solidFill>
              </a:rPr>
              <a:t>Modalità</a:t>
            </a:r>
            <a:r>
              <a:rPr lang="en" sz="1200" b="1" dirty="0">
                <a:solidFill>
                  <a:schemeClr val="bg2">
                    <a:lumMod val="76000"/>
                  </a:schemeClr>
                </a:solidFill>
              </a:rPr>
              <a:t> Classica:</a:t>
            </a:r>
            <a:r>
              <a:rPr lang="en" sz="1200" dirty="0">
                <a:solidFill>
                  <a:schemeClr val="bg2">
                    <a:lumMod val="76000"/>
                  </a:schemeClr>
                </a:solidFill>
              </a:rPr>
              <a:t> La </a:t>
            </a:r>
            <a:r>
              <a:rPr lang="en" sz="1200" dirty="0" err="1">
                <a:solidFill>
                  <a:schemeClr val="bg2">
                    <a:lumMod val="76000"/>
                  </a:schemeClr>
                </a:solidFill>
              </a:rPr>
              <a:t>velocità</a:t>
            </a:r>
            <a:r>
              <a:rPr lang="en" sz="1200" dirty="0">
                <a:solidFill>
                  <a:schemeClr val="bg2">
                    <a:lumMod val="76000"/>
                  </a:schemeClr>
                </a:solidFill>
              </a:rPr>
              <a:t> </a:t>
            </a:r>
            <a:r>
              <a:rPr lang="en" sz="1200" dirty="0" err="1">
                <a:solidFill>
                  <a:schemeClr val="bg2">
                    <a:lumMod val="76000"/>
                  </a:schemeClr>
                </a:solidFill>
              </a:rPr>
              <a:t>aumenta</a:t>
            </a:r>
            <a:r>
              <a:rPr lang="en" sz="1200" dirty="0">
                <a:solidFill>
                  <a:schemeClr val="bg2">
                    <a:lumMod val="76000"/>
                  </a:schemeClr>
                </a:solidFill>
              </a:rPr>
              <a:t> con il </a:t>
            </a:r>
            <a:r>
              <a:rPr lang="en" sz="1200" dirty="0" err="1">
                <a:solidFill>
                  <a:schemeClr val="bg2">
                    <a:lumMod val="76000"/>
                  </a:schemeClr>
                </a:solidFill>
              </a:rPr>
              <a:t>punteggio</a:t>
            </a:r>
            <a:r>
              <a:rPr lang="en" sz="1200" dirty="0">
                <a:solidFill>
                  <a:schemeClr val="bg2">
                    <a:lumMod val="76000"/>
                  </a:schemeClr>
                </a:solidFill>
              </a:rPr>
              <a:t>.</a:t>
            </a:r>
            <a:endParaRPr lang="en" dirty="0">
              <a:solidFill>
                <a:schemeClr val="bg2">
                  <a:lumMod val="76000"/>
                </a:schemeClr>
              </a:solidFill>
            </a:endParaRPr>
          </a:p>
          <a:p>
            <a:pPr marL="0" indent="0"/>
            <a:endParaRPr lang="en" sz="1200" dirty="0">
              <a:solidFill>
                <a:schemeClr val="bg2">
                  <a:lumMod val="76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" sz="1200" b="1" dirty="0" err="1">
                <a:solidFill>
                  <a:schemeClr val="bg2">
                    <a:lumMod val="76000"/>
                  </a:schemeClr>
                </a:solidFill>
              </a:rPr>
              <a:t>Modalità</a:t>
            </a:r>
            <a:r>
              <a:rPr lang="en" sz="1200" b="1" dirty="0">
                <a:solidFill>
                  <a:schemeClr val="bg2">
                    <a:lumMod val="76000"/>
                  </a:schemeClr>
                </a:solidFill>
              </a:rPr>
              <a:t> a Livelli:</a:t>
            </a:r>
            <a:r>
              <a:rPr lang="en" sz="1200" dirty="0">
                <a:solidFill>
                  <a:schemeClr val="bg2">
                    <a:lumMod val="76000"/>
                  </a:schemeClr>
                </a:solidFill>
              </a:rPr>
              <a:t> </a:t>
            </a:r>
            <a:r>
              <a:rPr lang="en" sz="1200" dirty="0" err="1">
                <a:solidFill>
                  <a:schemeClr val="bg2">
                    <a:lumMod val="76000"/>
                  </a:schemeClr>
                </a:solidFill>
              </a:rPr>
              <a:t>Progredisci</a:t>
            </a:r>
            <a:r>
              <a:rPr lang="en" sz="1200" dirty="0">
                <a:solidFill>
                  <a:schemeClr val="bg2">
                    <a:lumMod val="76000"/>
                  </a:schemeClr>
                </a:solidFill>
              </a:rPr>
              <a:t> </a:t>
            </a:r>
            <a:r>
              <a:rPr lang="en" sz="1200" dirty="0" err="1">
                <a:solidFill>
                  <a:schemeClr val="bg2">
                    <a:lumMod val="76000"/>
                  </a:schemeClr>
                </a:solidFill>
              </a:rPr>
              <a:t>attraverso</a:t>
            </a:r>
            <a:r>
              <a:rPr lang="en" sz="1200" dirty="0">
                <a:solidFill>
                  <a:schemeClr val="bg2">
                    <a:lumMod val="76000"/>
                  </a:schemeClr>
                </a:solidFill>
              </a:rPr>
              <a:t> 15 </a:t>
            </a:r>
            <a:r>
              <a:rPr lang="en" sz="1200" dirty="0" err="1">
                <a:solidFill>
                  <a:schemeClr val="bg2">
                    <a:lumMod val="76000"/>
                  </a:schemeClr>
                </a:solidFill>
              </a:rPr>
              <a:t>livelli</a:t>
            </a:r>
            <a:r>
              <a:rPr lang="en" sz="1200" dirty="0">
                <a:solidFill>
                  <a:schemeClr val="bg2">
                    <a:lumMod val="76000"/>
                  </a:schemeClr>
                </a:solidFill>
              </a:rPr>
              <a:t>, </a:t>
            </a:r>
            <a:r>
              <a:rPr lang="en" sz="1200" dirty="0" err="1">
                <a:solidFill>
                  <a:schemeClr val="bg2">
                    <a:lumMod val="76000"/>
                  </a:schemeClr>
                </a:solidFill>
              </a:rPr>
              <a:t>ciascuno</a:t>
            </a:r>
            <a:r>
              <a:rPr lang="en" sz="1200" dirty="0">
                <a:solidFill>
                  <a:schemeClr val="bg2">
                    <a:lumMod val="76000"/>
                  </a:schemeClr>
                </a:solidFill>
              </a:rPr>
              <a:t> con </a:t>
            </a:r>
            <a:r>
              <a:rPr lang="en" sz="1200" dirty="0" err="1">
                <a:solidFill>
                  <a:schemeClr val="bg2">
                    <a:lumMod val="76000"/>
                  </a:schemeClr>
                </a:solidFill>
              </a:rPr>
              <a:t>una</a:t>
            </a:r>
            <a:r>
              <a:rPr lang="en" sz="1200" dirty="0">
                <a:solidFill>
                  <a:schemeClr val="bg2">
                    <a:lumMod val="76000"/>
                  </a:schemeClr>
                </a:solidFill>
              </a:rPr>
              <a:t> </a:t>
            </a:r>
            <a:r>
              <a:rPr lang="en" sz="1200" dirty="0" err="1">
                <a:solidFill>
                  <a:schemeClr val="bg2">
                    <a:lumMod val="76000"/>
                  </a:schemeClr>
                </a:solidFill>
              </a:rPr>
              <a:t>velocità</a:t>
            </a:r>
            <a:r>
              <a:rPr lang="en" sz="1200" dirty="0">
                <a:solidFill>
                  <a:schemeClr val="bg2">
                    <a:lumMod val="76000"/>
                  </a:schemeClr>
                </a:solidFill>
              </a:rPr>
              <a:t> </a:t>
            </a:r>
            <a:r>
              <a:rPr lang="en" sz="1200" dirty="0" err="1">
                <a:solidFill>
                  <a:schemeClr val="bg2">
                    <a:lumMod val="76000"/>
                  </a:schemeClr>
                </a:solidFill>
              </a:rPr>
              <a:t>crescente</a:t>
            </a:r>
            <a:r>
              <a:rPr lang="en" sz="1200" dirty="0">
                <a:solidFill>
                  <a:schemeClr val="bg2">
                    <a:lumMod val="76000"/>
                  </a:schemeClr>
                </a:solidFill>
              </a:rPr>
              <a:t>.</a:t>
            </a:r>
            <a:endParaRPr lang="en" dirty="0">
              <a:solidFill>
                <a:schemeClr val="bg2">
                  <a:lumMod val="76000"/>
                </a:schemeClr>
              </a:solidFill>
            </a:endParaRPr>
          </a:p>
          <a:p>
            <a:pPr marL="448945" lvl="0" indent="0" algn="l">
              <a:spcBef>
                <a:spcPts val="1000"/>
              </a:spcBef>
              <a:spcAft>
                <a:spcPts val="0"/>
              </a:spcAft>
              <a:buNone/>
            </a:pPr>
            <a:endParaRPr lang="en"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Python</a:t>
            </a:r>
            <a:endParaRPr lang="it-IT" dirty="0"/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TetrisPiùMeglio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dirty="0">
                <a:solidFill>
                  <a:schemeClr val="accent3"/>
                </a:solidFill>
              </a:rPr>
              <a:t>py</a:t>
            </a:r>
            <a:endParaRPr lang="it-IT" dirty="0"/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ForzaNapoli.+3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334384" y="1285434"/>
            <a:ext cx="81327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01</a:t>
            </a:r>
            <a:endParaRPr sz="1400"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1727433" y="1380106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 sz="1200" dirty="0">
                <a:solidFill>
                  <a:schemeClr val="bg2">
                    <a:lumMod val="76000"/>
                  </a:schemeClr>
                </a:solidFill>
              </a:rPr>
              <a:t>Due </a:t>
            </a:r>
            <a:r>
              <a:rPr lang="en" sz="1200" dirty="0" err="1">
                <a:solidFill>
                  <a:schemeClr val="bg2">
                    <a:lumMod val="76000"/>
                  </a:schemeClr>
                </a:solidFill>
              </a:rPr>
              <a:t>modalità</a:t>
            </a:r>
            <a:r>
              <a:rPr lang="en" sz="1200" dirty="0">
                <a:solidFill>
                  <a:schemeClr val="bg2">
                    <a:lumMod val="76000"/>
                  </a:schemeClr>
                </a:solidFill>
              </a:rPr>
              <a:t> di gioco: Classica e a Livelli</a:t>
            </a:r>
            <a:endParaRPr lang="it-IT" dirty="0">
              <a:solidFill>
                <a:schemeClr val="bg2">
                  <a:lumMod val="76000"/>
                </a:schemeClr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1589463" y="1797936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400" dirty="0"/>
              <a:t>02</a:t>
            </a:r>
            <a:endParaRPr lang="it-IT" sz="1400"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1990916" y="1966012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 sz="1200" dirty="0" err="1">
                <a:solidFill>
                  <a:schemeClr val="tx2"/>
                </a:solidFill>
              </a:rPr>
              <a:t>Punteggio</a:t>
            </a:r>
            <a:r>
              <a:rPr lang="en" sz="1200" dirty="0">
                <a:solidFill>
                  <a:schemeClr val="tx2"/>
                </a:solidFill>
              </a:rPr>
              <a:t> e </a:t>
            </a:r>
            <a:r>
              <a:rPr lang="en" sz="1200" dirty="0" err="1">
                <a:solidFill>
                  <a:schemeClr val="tx2"/>
                </a:solidFill>
              </a:rPr>
              <a:t>progressione</a:t>
            </a:r>
            <a:r>
              <a:rPr lang="en" sz="1200" dirty="0">
                <a:solidFill>
                  <a:schemeClr val="tx2"/>
                </a:solidFill>
              </a:rPr>
              <a:t> </a:t>
            </a:r>
            <a:r>
              <a:rPr lang="en" sz="1200" dirty="0" err="1">
                <a:solidFill>
                  <a:schemeClr val="tx2"/>
                </a:solidFill>
              </a:rPr>
              <a:t>dei</a:t>
            </a:r>
            <a:r>
              <a:rPr lang="en" sz="1200" dirty="0">
                <a:solidFill>
                  <a:schemeClr val="tx2"/>
                </a:solidFill>
              </a:rPr>
              <a:t> </a:t>
            </a:r>
            <a:r>
              <a:rPr lang="en" sz="1200" dirty="0" err="1">
                <a:solidFill>
                  <a:schemeClr val="tx2"/>
                </a:solidFill>
              </a:rPr>
              <a:t>livelli</a:t>
            </a:r>
            <a:endParaRPr lang="it-IT" dirty="0" err="1">
              <a:solidFill>
                <a:schemeClr val="tx2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1847618" y="2299234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03</a:t>
            </a:r>
            <a:endParaRPr sz="1400"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2148218" y="246731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 sz="1200" dirty="0">
                <a:solidFill>
                  <a:schemeClr val="accent2"/>
                </a:solidFill>
              </a:rPr>
              <a:t>Pezzi Tetris </a:t>
            </a:r>
            <a:r>
              <a:rPr lang="en" sz="1200" dirty="0" err="1">
                <a:solidFill>
                  <a:schemeClr val="accent2"/>
                </a:solidFill>
              </a:rPr>
              <a:t>rotanti</a:t>
            </a:r>
            <a:r>
              <a:rPr lang="en" sz="1200" dirty="0">
                <a:solidFill>
                  <a:schemeClr val="accent2"/>
                </a:solidFill>
              </a:rPr>
              <a:t> (I, O, S, Z, T, L, J)</a:t>
            </a:r>
            <a:endParaRPr lang="it-IT" dirty="0">
              <a:solidFill>
                <a:schemeClr val="accent2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5858"/>
                </a:solidFill>
              </a:rPr>
              <a:t>Caratteristiche</a:t>
            </a:r>
            <a:r>
              <a:rPr lang="en" dirty="0">
                <a:solidFill>
                  <a:srgbClr val="FF5858"/>
                </a:solidFill>
              </a:rPr>
              <a:t>:</a:t>
            </a: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135251" y="1135333"/>
            <a:ext cx="455674" cy="4006192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sz="1400" dirty="0"/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TetrisPiùMeglio.py</a:t>
            </a:r>
            <a:endParaRPr lang="it-IT" dirty="0"/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ForzaNapoli.+3</a:t>
            </a:r>
            <a:endParaRPr lang="en" sz="1400" u="sng" dirty="0"/>
          </a:p>
        </p:txBody>
      </p:sp>
      <p:sp>
        <p:nvSpPr>
          <p:cNvPr id="7" name="Google Shape;483;p29">
            <a:extLst>
              <a:ext uri="{FF2B5EF4-FFF2-40B4-BE49-F238E27FC236}">
                <a16:creationId xmlns:a16="http://schemas.microsoft.com/office/drawing/2014/main" id="{430C6F51-5FFD-52A1-CE18-10C463F1089A}"/>
              </a:ext>
            </a:extLst>
          </p:cNvPr>
          <p:cNvSpPr txBox="1">
            <a:spLocks/>
          </p:cNvSpPr>
          <p:nvPr/>
        </p:nvSpPr>
        <p:spPr>
          <a:xfrm flipH="1">
            <a:off x="2027613" y="2807586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sz="1400" dirty="0"/>
              <a:t>04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3E2E14-9779-74D4-B1EF-A51033C40CDF}"/>
              </a:ext>
            </a:extLst>
          </p:cNvPr>
          <p:cNvSpPr txBox="1"/>
          <p:nvPr/>
        </p:nvSpPr>
        <p:spPr>
          <a:xfrm>
            <a:off x="2721349" y="2813797"/>
            <a:ext cx="32222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rgbClr val="A5CF27"/>
                </a:solidFill>
                <a:latin typeface="Fira Code"/>
                <a:ea typeface="Fira Code"/>
                <a:cs typeface="Fira Code"/>
              </a:rPr>
              <a:t>Anteprima</a:t>
            </a:r>
            <a:r>
              <a:rPr lang="en-US" sz="1200" dirty="0">
                <a:solidFill>
                  <a:srgbClr val="A5CF27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200" dirty="0" err="1">
                <a:solidFill>
                  <a:srgbClr val="A5CF27"/>
                </a:solidFill>
                <a:latin typeface="Fira Code"/>
                <a:ea typeface="Fira Code"/>
                <a:cs typeface="Fira Code"/>
              </a:rPr>
              <a:t>dei</a:t>
            </a:r>
            <a:r>
              <a:rPr lang="en-US" sz="1200" dirty="0">
                <a:solidFill>
                  <a:srgbClr val="A5CF27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200" dirty="0" err="1">
                <a:solidFill>
                  <a:srgbClr val="A5CF27"/>
                </a:solidFill>
                <a:latin typeface="Fira Code"/>
                <a:ea typeface="Fira Code"/>
                <a:cs typeface="Fira Code"/>
              </a:rPr>
              <a:t>prossimi</a:t>
            </a:r>
            <a:r>
              <a:rPr lang="en-US" sz="1200" dirty="0">
                <a:solidFill>
                  <a:srgbClr val="A5CF27"/>
                </a:solidFill>
                <a:latin typeface="Fira Code"/>
                <a:ea typeface="Fira Code"/>
                <a:cs typeface="Fira Code"/>
              </a:rPr>
              <a:t> due </a:t>
            </a:r>
            <a:r>
              <a:rPr lang="en-US" sz="1200" dirty="0" err="1">
                <a:solidFill>
                  <a:srgbClr val="A5CF27"/>
                </a:solidFill>
                <a:latin typeface="Fira Code"/>
                <a:ea typeface="Fira Code"/>
                <a:cs typeface="Fira Code"/>
              </a:rPr>
              <a:t>pezzi</a:t>
            </a:r>
            <a:endParaRPr lang="en-US" dirty="0" err="1"/>
          </a:p>
        </p:txBody>
      </p:sp>
      <p:sp>
        <p:nvSpPr>
          <p:cNvPr id="10" name="Google Shape;483;p29">
            <a:extLst>
              <a:ext uri="{FF2B5EF4-FFF2-40B4-BE49-F238E27FC236}">
                <a16:creationId xmlns:a16="http://schemas.microsoft.com/office/drawing/2014/main" id="{83BAA36B-5BBA-1B00-0B6B-CCE324608352}"/>
              </a:ext>
            </a:extLst>
          </p:cNvPr>
          <p:cNvSpPr txBox="1">
            <a:spLocks/>
          </p:cNvSpPr>
          <p:nvPr/>
        </p:nvSpPr>
        <p:spPr>
          <a:xfrm flipH="1">
            <a:off x="2288150" y="3210998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sz="1400" dirty="0"/>
              <a:t>05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7D0099-3E1F-3A8E-DF82-A787A3B4203A}"/>
              </a:ext>
            </a:extLst>
          </p:cNvPr>
          <p:cNvSpPr txBox="1"/>
          <p:nvPr/>
        </p:nvSpPr>
        <p:spPr>
          <a:xfrm>
            <a:off x="2897841" y="3217209"/>
            <a:ext cx="41719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FCC642"/>
                </a:solidFill>
                <a:latin typeface="Fira Code"/>
                <a:ea typeface="Fira Code"/>
                <a:cs typeface="Fira Code"/>
              </a:rPr>
              <a:t>Musica di </a:t>
            </a:r>
            <a:r>
              <a:rPr lang="en-US" sz="1200" dirty="0" err="1">
                <a:solidFill>
                  <a:srgbClr val="FCC642"/>
                </a:solidFill>
                <a:latin typeface="Fira Code"/>
                <a:ea typeface="Fira Code"/>
                <a:cs typeface="Fira Code"/>
              </a:rPr>
              <a:t>sottofondo</a:t>
            </a:r>
            <a:r>
              <a:rPr lang="en-US" sz="1200" dirty="0">
                <a:solidFill>
                  <a:srgbClr val="FCC642"/>
                </a:solidFill>
                <a:latin typeface="Fira Code"/>
                <a:ea typeface="Fira Code"/>
                <a:cs typeface="Fira Code"/>
              </a:rPr>
              <a:t> per </a:t>
            </a:r>
            <a:r>
              <a:rPr lang="en-US" sz="1200" dirty="0" err="1">
                <a:solidFill>
                  <a:srgbClr val="FCC642"/>
                </a:solidFill>
                <a:latin typeface="Fira Code"/>
                <a:ea typeface="Fira Code"/>
                <a:cs typeface="Fira Code"/>
              </a:rPr>
              <a:t>menù</a:t>
            </a:r>
            <a:r>
              <a:rPr lang="en-US" sz="1200" dirty="0">
                <a:solidFill>
                  <a:srgbClr val="FCC642"/>
                </a:solidFill>
                <a:latin typeface="Fira Code"/>
                <a:ea typeface="Fira Code"/>
                <a:cs typeface="Fira Code"/>
              </a:rPr>
              <a:t> e </a:t>
            </a:r>
            <a:r>
              <a:rPr lang="en-US" sz="1200" dirty="0" err="1">
                <a:solidFill>
                  <a:srgbClr val="FCC642"/>
                </a:solidFill>
                <a:latin typeface="Fira Code"/>
                <a:ea typeface="Fira Code"/>
                <a:cs typeface="Fira Code"/>
              </a:rPr>
              <a:t>gioco</a:t>
            </a:r>
            <a:r>
              <a:rPr lang="en-US" sz="1200" dirty="0">
                <a:solidFill>
                  <a:srgbClr val="FCC642"/>
                </a:solidFill>
                <a:latin typeface="Fira Code"/>
                <a:ea typeface="Fira Code"/>
                <a:cs typeface="Fira Code"/>
              </a:rPr>
              <a:t>, e tasto per </a:t>
            </a:r>
            <a:r>
              <a:rPr lang="en-US" sz="1200" dirty="0" err="1">
                <a:solidFill>
                  <a:srgbClr val="FCC642"/>
                </a:solidFill>
                <a:latin typeface="Fira Code"/>
                <a:ea typeface="Fira Code"/>
                <a:cs typeface="Fira Code"/>
              </a:rPr>
              <a:t>mutarla</a:t>
            </a:r>
          </a:p>
        </p:txBody>
      </p:sp>
      <p:sp>
        <p:nvSpPr>
          <p:cNvPr id="13" name="Google Shape;483;p29">
            <a:extLst>
              <a:ext uri="{FF2B5EF4-FFF2-40B4-BE49-F238E27FC236}">
                <a16:creationId xmlns:a16="http://schemas.microsoft.com/office/drawing/2014/main" id="{99966FFE-5081-9FD6-6D93-C60273811ACE}"/>
              </a:ext>
            </a:extLst>
          </p:cNvPr>
          <p:cNvSpPr txBox="1">
            <a:spLocks/>
          </p:cNvSpPr>
          <p:nvPr/>
        </p:nvSpPr>
        <p:spPr>
          <a:xfrm flipH="1">
            <a:off x="2464642" y="3807711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sz="1400" dirty="0"/>
              <a:t>06</a:t>
            </a:r>
            <a:endParaRPr lang="it-IT" sz="14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A6F97A8-42CE-C858-DC01-6E269F63E8EE}"/>
              </a:ext>
            </a:extLst>
          </p:cNvPr>
          <p:cNvSpPr txBox="1"/>
          <p:nvPr/>
        </p:nvSpPr>
        <p:spPr>
          <a:xfrm>
            <a:off x="3141569" y="383913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rgbClr val="25C4E8"/>
                </a:solidFill>
                <a:latin typeface="Fira Code"/>
                <a:ea typeface="Fira Code"/>
                <a:cs typeface="Fira Code"/>
              </a:rPr>
              <a:t>Schermata</a:t>
            </a:r>
            <a:r>
              <a:rPr lang="en-US" sz="1200" dirty="0">
                <a:solidFill>
                  <a:srgbClr val="25C4E8"/>
                </a:solidFill>
                <a:latin typeface="Fira Code"/>
                <a:ea typeface="Fira Code"/>
                <a:cs typeface="Fira Code"/>
              </a:rPr>
              <a:t> di </a:t>
            </a:r>
            <a:r>
              <a:rPr lang="en-US" sz="1200" dirty="0" err="1">
                <a:solidFill>
                  <a:srgbClr val="25C4E8"/>
                </a:solidFill>
                <a:latin typeface="Fira Code"/>
                <a:ea typeface="Fira Code"/>
                <a:cs typeface="Fira Code"/>
              </a:rPr>
              <a:t>GameOver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Tasti</a:t>
            </a:r>
            <a:r>
              <a:rPr lang="en" dirty="0"/>
              <a:t>:</a:t>
            </a:r>
            <a:endParaRPr lang="en" dirty="0">
              <a:solidFill>
                <a:schemeClr val="accent6"/>
              </a:solidFill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 err="1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Sx</a:t>
            </a: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</a:rPr>
              <a:t>/Dx</a:t>
            </a: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Muovi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il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Pezzo</a:t>
            </a:r>
            <a:endParaRPr lang="en" dirty="0" err="1">
              <a:solidFill>
                <a:schemeClr val="accent3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</a:rPr>
              <a:t>Su</a:t>
            </a: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Ruota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in senso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orario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il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pezzo</a:t>
            </a:r>
            <a:endParaRPr lang="en" dirty="0" err="1">
              <a:solidFill>
                <a:schemeClr val="accent3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2"/>
                </a:solidFill>
                <a:latin typeface="Fira Code"/>
                <a:ea typeface="Fira Code"/>
                <a:cs typeface="Fira Code"/>
              </a:rPr>
              <a:t>Giu</a:t>
            </a: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Accelera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la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caduta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del 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pezzo</a:t>
            </a:r>
            <a:endParaRPr lang="en" dirty="0" err="1">
              <a:solidFill>
                <a:schemeClr val="accent3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 err="1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Btn</a:t>
            </a: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 Mute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Attiva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/</a:t>
            </a:r>
            <a:r>
              <a:rPr lang="en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Disattiva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audio con un click</a:t>
            </a:r>
            <a:endParaRPr lang="en" dirty="0">
              <a:solidFill>
                <a:schemeClr val="accent3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Python</a:t>
            </a:r>
            <a:endParaRPr lang="it-IT" dirty="0"/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TetrisPiùMeglio.py</a:t>
            </a:r>
            <a:endParaRPr lang="en"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ForzaNapoli.+3</a:t>
            </a:r>
            <a:endParaRPr lang="en"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Come </a:t>
            </a:r>
            <a:r>
              <a:rPr lang="en" dirty="0" err="1"/>
              <a:t>Funziona</a:t>
            </a:r>
            <a:r>
              <a:rPr lang="en" dirty="0"/>
              <a:t>:</a:t>
            </a:r>
            <a:endParaRPr lang="en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en" sz="1200">
                <a:solidFill>
                  <a:schemeClr val="accent6"/>
                </a:solidFill>
              </a:rPr>
              <a:t>La </a:t>
            </a:r>
            <a:r>
              <a:rPr lang="en" sz="1200" err="1">
                <a:solidFill>
                  <a:schemeClr val="accent6"/>
                </a:solidFill>
              </a:rPr>
              <a:t>griglia</a:t>
            </a:r>
            <a:r>
              <a:rPr lang="en" sz="1200">
                <a:solidFill>
                  <a:schemeClr val="accent6"/>
                </a:solidFill>
              </a:rPr>
              <a:t> di </a:t>
            </a:r>
            <a:r>
              <a:rPr lang="en" sz="1200" err="1">
                <a:solidFill>
                  <a:schemeClr val="accent6"/>
                </a:solidFill>
              </a:rPr>
              <a:t>gioco</a:t>
            </a:r>
            <a:r>
              <a:rPr lang="en" sz="1200">
                <a:solidFill>
                  <a:schemeClr val="accent6"/>
                </a:solidFill>
              </a:rPr>
              <a:t> è </a:t>
            </a:r>
            <a:r>
              <a:rPr lang="en" sz="1200" err="1">
                <a:solidFill>
                  <a:schemeClr val="accent6"/>
                </a:solidFill>
              </a:rPr>
              <a:t>definita</a:t>
            </a:r>
            <a:r>
              <a:rPr lang="en" sz="1200">
                <a:solidFill>
                  <a:schemeClr val="accent6"/>
                </a:solidFill>
              </a:rPr>
              <a:t> </a:t>
            </a:r>
            <a:r>
              <a:rPr lang="en" sz="1200" err="1">
                <a:solidFill>
                  <a:schemeClr val="accent6"/>
                </a:solidFill>
              </a:rPr>
              <a:t>utilizzando</a:t>
            </a:r>
            <a:r>
              <a:rPr lang="en" sz="1200">
                <a:solidFill>
                  <a:schemeClr val="accent6"/>
                </a:solidFill>
              </a:rPr>
              <a:t> </a:t>
            </a:r>
            <a:r>
              <a:rPr lang="en" sz="1200" err="1">
                <a:solidFill>
                  <a:schemeClr val="accent6"/>
                </a:solidFill>
              </a:rPr>
              <a:t>una</a:t>
            </a:r>
            <a:r>
              <a:rPr lang="en" sz="1200">
                <a:solidFill>
                  <a:schemeClr val="accent6"/>
                </a:solidFill>
              </a:rPr>
              <a:t> </a:t>
            </a:r>
            <a:r>
              <a:rPr lang="en" sz="1200" err="1">
                <a:solidFill>
                  <a:schemeClr val="accent1">
                    <a:lumMod val="76000"/>
                  </a:schemeClr>
                </a:solidFill>
              </a:rPr>
              <a:t>lista</a:t>
            </a:r>
            <a:r>
              <a:rPr lang="en" sz="1200">
                <a:solidFill>
                  <a:schemeClr val="accent1">
                    <a:lumMod val="76000"/>
                  </a:schemeClr>
                </a:solidFill>
              </a:rPr>
              <a:t> 2D (ROWS x COLUMNS)</a:t>
            </a:r>
            <a:r>
              <a:rPr lang="en" sz="1200">
                <a:solidFill>
                  <a:schemeClr val="accent6"/>
                </a:solidFill>
              </a:rPr>
              <a:t>.</a:t>
            </a:r>
            <a:endParaRPr lang="it-IT">
              <a:solidFill>
                <a:schemeClr val="accent6"/>
              </a:solidFill>
            </a:endParaRPr>
          </a:p>
          <a:p>
            <a:pPr marL="0" indent="0">
              <a:buClr>
                <a:srgbClr val="72D9F0"/>
              </a:buClr>
              <a:buNone/>
            </a:pPr>
            <a:endParaRPr lang="en" sz="1200" dirty="0">
              <a:solidFill>
                <a:schemeClr val="accent6"/>
              </a:solidFill>
            </a:endParaRPr>
          </a:p>
          <a:p>
            <a:pPr marL="285750" indent="-285750">
              <a:buClr>
                <a:srgbClr val="72D9F0"/>
              </a:buClr>
            </a:pPr>
            <a:r>
              <a:rPr lang="en" sz="1200">
                <a:solidFill>
                  <a:schemeClr val="accent6"/>
                </a:solidFill>
              </a:rPr>
              <a:t>I </a:t>
            </a:r>
            <a:r>
              <a:rPr lang="en" sz="1200" err="1">
                <a:solidFill>
                  <a:schemeClr val="accent6"/>
                </a:solidFill>
              </a:rPr>
              <a:t>pezzi</a:t>
            </a:r>
            <a:r>
              <a:rPr lang="en" sz="1200" dirty="0">
                <a:solidFill>
                  <a:schemeClr val="accent6"/>
                </a:solidFill>
              </a:rPr>
              <a:t> </a:t>
            </a:r>
            <a:r>
              <a:rPr lang="en" sz="1200" err="1">
                <a:solidFill>
                  <a:schemeClr val="accent6"/>
                </a:solidFill>
              </a:rPr>
              <a:t>vengono</a:t>
            </a:r>
            <a:r>
              <a:rPr lang="en" sz="1200" dirty="0">
                <a:solidFill>
                  <a:schemeClr val="accent6"/>
                </a:solidFill>
              </a:rPr>
              <a:t> </a:t>
            </a:r>
            <a:r>
              <a:rPr lang="en" sz="1200" err="1">
                <a:solidFill>
                  <a:schemeClr val="accent6"/>
                </a:solidFill>
              </a:rPr>
              <a:t>generati</a:t>
            </a:r>
            <a:r>
              <a:rPr lang="en" sz="1200" dirty="0">
                <a:solidFill>
                  <a:schemeClr val="accent6"/>
                </a:solidFill>
              </a:rPr>
              <a:t> </a:t>
            </a:r>
            <a:r>
              <a:rPr lang="en" sz="1200" err="1">
                <a:solidFill>
                  <a:schemeClr val="accent1">
                    <a:lumMod val="76000"/>
                  </a:schemeClr>
                </a:solidFill>
              </a:rPr>
              <a:t>casualmente</a:t>
            </a:r>
            <a:r>
              <a:rPr lang="en" sz="1200">
                <a:solidFill>
                  <a:schemeClr val="accent6"/>
                </a:solidFill>
              </a:rPr>
              <a:t> e </a:t>
            </a:r>
            <a:r>
              <a:rPr lang="en" sz="1200" err="1">
                <a:solidFill>
                  <a:schemeClr val="accent6"/>
                </a:solidFill>
              </a:rPr>
              <a:t>appaiono</a:t>
            </a:r>
            <a:r>
              <a:rPr lang="en" sz="1200">
                <a:solidFill>
                  <a:schemeClr val="accent6"/>
                </a:solidFill>
              </a:rPr>
              <a:t> in alto.</a:t>
            </a:r>
            <a:endParaRPr sz="1200">
              <a:solidFill>
                <a:schemeClr val="accent6"/>
              </a:solidFill>
            </a:endParaRPr>
          </a:p>
          <a:p>
            <a:pPr marL="0" indent="0">
              <a:buClr>
                <a:srgbClr val="72D9F0"/>
              </a:buClr>
              <a:buNone/>
            </a:pPr>
            <a:endParaRPr lang="en" sz="1200" dirty="0">
              <a:solidFill>
                <a:schemeClr val="accent6"/>
              </a:solidFill>
            </a:endParaRPr>
          </a:p>
          <a:p>
            <a:pPr marL="285750" indent="-285750">
              <a:buClr>
                <a:srgbClr val="72D9F0"/>
              </a:buClr>
            </a:pPr>
            <a:r>
              <a:rPr lang="en" sz="1200" dirty="0">
                <a:solidFill>
                  <a:schemeClr val="accent6"/>
                </a:solidFill>
              </a:rPr>
              <a:t>I </a:t>
            </a:r>
            <a:r>
              <a:rPr lang="en" sz="1200" err="1">
                <a:solidFill>
                  <a:schemeClr val="accent6"/>
                </a:solidFill>
              </a:rPr>
              <a:t>pezzi</a:t>
            </a:r>
            <a:r>
              <a:rPr lang="en" sz="1200" dirty="0">
                <a:solidFill>
                  <a:schemeClr val="accent6"/>
                </a:solidFill>
              </a:rPr>
              <a:t> </a:t>
            </a:r>
            <a:r>
              <a:rPr lang="en" sz="1200" err="1">
                <a:solidFill>
                  <a:schemeClr val="accent6"/>
                </a:solidFill>
              </a:rPr>
              <a:t>cadono</a:t>
            </a:r>
            <a:r>
              <a:rPr lang="en" sz="1200" dirty="0">
                <a:solidFill>
                  <a:schemeClr val="accent6"/>
                </a:solidFill>
              </a:rPr>
              <a:t> a </a:t>
            </a:r>
            <a:r>
              <a:rPr lang="en" sz="1200" err="1">
                <a:solidFill>
                  <a:schemeClr val="accent6"/>
                </a:solidFill>
              </a:rPr>
              <a:t>una</a:t>
            </a:r>
            <a:r>
              <a:rPr lang="en" sz="1200" dirty="0">
                <a:solidFill>
                  <a:schemeClr val="accent6"/>
                </a:solidFill>
              </a:rPr>
              <a:t> </a:t>
            </a:r>
            <a:r>
              <a:rPr lang="en" sz="1200" err="1">
                <a:solidFill>
                  <a:schemeClr val="accent1">
                    <a:lumMod val="76000"/>
                  </a:schemeClr>
                </a:solidFill>
              </a:rPr>
              <a:t>velocità</a:t>
            </a:r>
            <a:r>
              <a:rPr lang="en" sz="1200" dirty="0">
                <a:solidFill>
                  <a:schemeClr val="accent6"/>
                </a:solidFill>
              </a:rPr>
              <a:t> </a:t>
            </a:r>
            <a:r>
              <a:rPr lang="en" sz="1200" err="1">
                <a:solidFill>
                  <a:schemeClr val="accent6"/>
                </a:solidFill>
              </a:rPr>
              <a:t>determinata</a:t>
            </a:r>
            <a:r>
              <a:rPr lang="en" sz="1200" dirty="0">
                <a:solidFill>
                  <a:schemeClr val="accent6"/>
                </a:solidFill>
              </a:rPr>
              <a:t> </a:t>
            </a:r>
            <a:r>
              <a:rPr lang="en" sz="1200" err="1">
                <a:solidFill>
                  <a:schemeClr val="accent6"/>
                </a:solidFill>
              </a:rPr>
              <a:t>dalla</a:t>
            </a:r>
            <a:r>
              <a:rPr lang="en" sz="1200" dirty="0">
                <a:solidFill>
                  <a:schemeClr val="accent6"/>
                </a:solidFill>
              </a:rPr>
              <a:t> </a:t>
            </a:r>
            <a:r>
              <a:rPr lang="en" sz="1200" err="1">
                <a:solidFill>
                  <a:schemeClr val="accent1">
                    <a:lumMod val="76000"/>
                  </a:schemeClr>
                </a:solidFill>
              </a:rPr>
              <a:t>modalità</a:t>
            </a:r>
            <a:r>
              <a:rPr lang="en" sz="1200" dirty="0">
                <a:solidFill>
                  <a:schemeClr val="accent6"/>
                </a:solidFill>
              </a:rPr>
              <a:t>.</a:t>
            </a:r>
            <a:endParaRPr sz="1200">
              <a:solidFill>
                <a:schemeClr val="accent6"/>
              </a:solidFill>
            </a:endParaRPr>
          </a:p>
          <a:p>
            <a:pPr marL="0" indent="0">
              <a:buClr>
                <a:srgbClr val="72D9F0"/>
              </a:buClr>
              <a:buNone/>
            </a:pPr>
            <a:endParaRPr lang="en" sz="1200" dirty="0">
              <a:solidFill>
                <a:schemeClr val="accent6"/>
              </a:solidFill>
            </a:endParaRPr>
          </a:p>
          <a:p>
            <a:pPr marL="285750" indent="-285750">
              <a:buClr>
                <a:srgbClr val="72D9F0"/>
              </a:buClr>
            </a:pPr>
            <a:r>
              <a:rPr lang="en" sz="1200" dirty="0">
                <a:solidFill>
                  <a:schemeClr val="accent6"/>
                </a:solidFill>
              </a:rPr>
              <a:t>Quando un </a:t>
            </a:r>
            <a:r>
              <a:rPr lang="en" sz="1200" err="1">
                <a:solidFill>
                  <a:schemeClr val="accent6"/>
                </a:solidFill>
              </a:rPr>
              <a:t>pezzo</a:t>
            </a:r>
            <a:r>
              <a:rPr lang="en" sz="1200" dirty="0">
                <a:solidFill>
                  <a:schemeClr val="accent6"/>
                </a:solidFill>
              </a:rPr>
              <a:t> </a:t>
            </a:r>
            <a:r>
              <a:rPr lang="en" sz="1200" err="1">
                <a:solidFill>
                  <a:schemeClr val="accent1">
                    <a:lumMod val="76000"/>
                  </a:schemeClr>
                </a:solidFill>
              </a:rPr>
              <a:t>atterra</a:t>
            </a:r>
            <a:r>
              <a:rPr lang="en" sz="1200" dirty="0">
                <a:solidFill>
                  <a:schemeClr val="accent6"/>
                </a:solidFill>
              </a:rPr>
              <a:t>, </a:t>
            </a:r>
            <a:r>
              <a:rPr lang="en" sz="1200" err="1">
                <a:solidFill>
                  <a:schemeClr val="accent6"/>
                </a:solidFill>
              </a:rPr>
              <a:t>viene</a:t>
            </a:r>
            <a:r>
              <a:rPr lang="en" sz="1200" dirty="0">
                <a:solidFill>
                  <a:schemeClr val="accent6"/>
                </a:solidFill>
              </a:rPr>
              <a:t> </a:t>
            </a:r>
            <a:r>
              <a:rPr lang="en" sz="1200" err="1">
                <a:solidFill>
                  <a:schemeClr val="accent6"/>
                </a:solidFill>
              </a:rPr>
              <a:t>aggiunto</a:t>
            </a:r>
            <a:r>
              <a:rPr lang="en" sz="1200" dirty="0">
                <a:solidFill>
                  <a:schemeClr val="accent6"/>
                </a:solidFill>
              </a:rPr>
              <a:t> </a:t>
            </a:r>
            <a:r>
              <a:rPr lang="en" sz="1200" err="1">
                <a:solidFill>
                  <a:schemeClr val="accent6"/>
                </a:solidFill>
              </a:rPr>
              <a:t>alla</a:t>
            </a:r>
            <a:r>
              <a:rPr lang="en" sz="1200" dirty="0">
                <a:solidFill>
                  <a:schemeClr val="accent6"/>
                </a:solidFill>
              </a:rPr>
              <a:t> </a:t>
            </a:r>
            <a:r>
              <a:rPr lang="en" sz="1200" err="1">
                <a:solidFill>
                  <a:schemeClr val="accent6"/>
                </a:solidFill>
              </a:rPr>
              <a:t>griglia</a:t>
            </a:r>
            <a:r>
              <a:rPr lang="en" sz="1200" dirty="0">
                <a:solidFill>
                  <a:schemeClr val="accent6"/>
                </a:solidFill>
              </a:rPr>
              <a:t>.</a:t>
            </a:r>
            <a:endParaRPr sz="1200">
              <a:solidFill>
                <a:schemeClr val="accent6"/>
              </a:solidFill>
            </a:endParaRPr>
          </a:p>
          <a:p>
            <a:pPr marL="0" indent="0">
              <a:buClr>
                <a:srgbClr val="72D9F0"/>
              </a:buClr>
              <a:buNone/>
            </a:pPr>
            <a:endParaRPr lang="en" sz="1200" dirty="0">
              <a:solidFill>
                <a:schemeClr val="accent6"/>
              </a:solidFill>
            </a:endParaRPr>
          </a:p>
          <a:p>
            <a:pPr marL="285750" indent="-285750">
              <a:buClr>
                <a:srgbClr val="72D9F0"/>
              </a:buClr>
            </a:pPr>
            <a:r>
              <a:rPr lang="en" sz="1200" dirty="0">
                <a:solidFill>
                  <a:schemeClr val="accent6"/>
                </a:solidFill>
              </a:rPr>
              <a:t>Le </a:t>
            </a:r>
            <a:r>
              <a:rPr lang="en" sz="1200" err="1">
                <a:solidFill>
                  <a:schemeClr val="accent6"/>
                </a:solidFill>
              </a:rPr>
              <a:t>righe</a:t>
            </a:r>
            <a:r>
              <a:rPr lang="en" sz="1200" dirty="0">
                <a:solidFill>
                  <a:schemeClr val="accent6"/>
                </a:solidFill>
              </a:rPr>
              <a:t> complete </a:t>
            </a:r>
            <a:r>
              <a:rPr lang="en" sz="1200" err="1">
                <a:solidFill>
                  <a:schemeClr val="accent6"/>
                </a:solidFill>
              </a:rPr>
              <a:t>vengono</a:t>
            </a:r>
            <a:r>
              <a:rPr lang="en" sz="1200" dirty="0">
                <a:solidFill>
                  <a:schemeClr val="accent6"/>
                </a:solidFill>
              </a:rPr>
              <a:t> </a:t>
            </a:r>
            <a:r>
              <a:rPr lang="en" sz="1200" dirty="0">
                <a:solidFill>
                  <a:schemeClr val="accent1">
                    <a:lumMod val="76000"/>
                  </a:schemeClr>
                </a:solidFill>
              </a:rPr>
              <a:t>cancellate</a:t>
            </a:r>
            <a:r>
              <a:rPr lang="en" sz="1200" dirty="0">
                <a:solidFill>
                  <a:schemeClr val="accent6"/>
                </a:solidFill>
              </a:rPr>
              <a:t>, </a:t>
            </a:r>
            <a:r>
              <a:rPr lang="en" sz="1200" err="1">
                <a:solidFill>
                  <a:schemeClr val="accent6"/>
                </a:solidFill>
              </a:rPr>
              <a:t>assegnando</a:t>
            </a:r>
            <a:r>
              <a:rPr lang="en" sz="1200" dirty="0">
                <a:solidFill>
                  <a:schemeClr val="accent6"/>
                </a:solidFill>
              </a:rPr>
              <a:t> </a:t>
            </a:r>
            <a:r>
              <a:rPr lang="en" sz="1200" err="1">
                <a:solidFill>
                  <a:schemeClr val="accent1">
                    <a:lumMod val="76000"/>
                  </a:schemeClr>
                </a:solidFill>
              </a:rPr>
              <a:t>punti</a:t>
            </a:r>
            <a:r>
              <a:rPr lang="en" sz="1200" dirty="0">
                <a:solidFill>
                  <a:schemeClr val="accent6"/>
                </a:solidFill>
              </a:rPr>
              <a:t>.</a:t>
            </a:r>
            <a:endParaRPr sz="1200">
              <a:solidFill>
                <a:schemeClr val="accent6"/>
              </a:solidFill>
            </a:endParaRPr>
          </a:p>
          <a:p>
            <a:pPr marL="0" indent="0">
              <a:buClr>
                <a:srgbClr val="72D9F0"/>
              </a:buClr>
              <a:buNone/>
            </a:pPr>
            <a:endParaRPr lang="en" sz="1200" dirty="0">
              <a:solidFill>
                <a:schemeClr val="accent6"/>
              </a:solidFill>
            </a:endParaRPr>
          </a:p>
          <a:p>
            <a:pPr marL="285750" indent="-285750">
              <a:buClr>
                <a:srgbClr val="72D9F0"/>
              </a:buClr>
            </a:pPr>
            <a:r>
              <a:rPr lang="en" sz="1200" dirty="0">
                <a:solidFill>
                  <a:schemeClr val="accent6"/>
                </a:solidFill>
              </a:rPr>
              <a:t>Se un </a:t>
            </a:r>
            <a:r>
              <a:rPr lang="en" sz="1200" err="1">
                <a:solidFill>
                  <a:schemeClr val="accent6"/>
                </a:solidFill>
              </a:rPr>
              <a:t>pezzo</a:t>
            </a:r>
            <a:r>
              <a:rPr lang="en" sz="1200" dirty="0">
                <a:solidFill>
                  <a:schemeClr val="accent6"/>
                </a:solidFill>
              </a:rPr>
              <a:t> </a:t>
            </a:r>
            <a:r>
              <a:rPr lang="en" sz="1200" dirty="0">
                <a:solidFill>
                  <a:schemeClr val="accent1">
                    <a:lumMod val="76000"/>
                  </a:schemeClr>
                </a:solidFill>
              </a:rPr>
              <a:t>non </a:t>
            </a:r>
            <a:r>
              <a:rPr lang="en" sz="1200" err="1">
                <a:solidFill>
                  <a:schemeClr val="accent1">
                    <a:lumMod val="76000"/>
                  </a:schemeClr>
                </a:solidFill>
              </a:rPr>
              <a:t>può</a:t>
            </a:r>
            <a:r>
              <a:rPr lang="en" sz="1200" dirty="0">
                <a:solidFill>
                  <a:schemeClr val="accent1">
                    <a:lumMod val="76000"/>
                  </a:schemeClr>
                </a:solidFill>
              </a:rPr>
              <a:t> </a:t>
            </a:r>
            <a:r>
              <a:rPr lang="en" sz="1200" err="1">
                <a:solidFill>
                  <a:schemeClr val="accent1">
                    <a:lumMod val="76000"/>
                  </a:schemeClr>
                </a:solidFill>
              </a:rPr>
              <a:t>entrare</a:t>
            </a:r>
            <a:r>
              <a:rPr lang="en" sz="1200" dirty="0">
                <a:solidFill>
                  <a:schemeClr val="accent6"/>
                </a:solidFill>
              </a:rPr>
              <a:t>, il </a:t>
            </a:r>
            <a:r>
              <a:rPr lang="en" sz="1200" err="1">
                <a:solidFill>
                  <a:schemeClr val="accent6"/>
                </a:solidFill>
              </a:rPr>
              <a:t>gioco</a:t>
            </a:r>
            <a:r>
              <a:rPr lang="en" sz="1200" dirty="0">
                <a:solidFill>
                  <a:schemeClr val="accent6"/>
                </a:solidFill>
              </a:rPr>
              <a:t> termina.</a:t>
            </a:r>
            <a:endParaRPr sz="1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" dirty="0">
              <a:solidFill>
                <a:schemeClr val="accent3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Python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TetrisPiùMeglio.py</a:t>
            </a:r>
            <a:endParaRPr lang="it-IT" dirty="0"/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ForzaNapoli.+3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Presentazione su schermo (16:9)</PresentationFormat>
  <Slides>5</Slides>
  <Notes>5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7" baseType="lpstr">
      <vt:lpstr>Programming Language Workshop for Beginners by Slidesgo</vt:lpstr>
      <vt:lpstr>Slidesgo Final Pages</vt:lpstr>
      <vt:lpstr>Tetris ‘Più Meglio’:</vt:lpstr>
      <vt:lpstr>Panoramica del Progetto: </vt:lpstr>
      <vt:lpstr>01</vt:lpstr>
      <vt:lpstr>Tasti:</vt:lpstr>
      <vt:lpstr>Come Funziona: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172</cp:revision>
  <dcterms:modified xsi:type="dcterms:W3CDTF">2025-05-07T17:34:20Z</dcterms:modified>
</cp:coreProperties>
</file>