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7"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12/13/2023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2ADC13-1A46-44E7-A7C9-0467C11ACF5A}"/>
              </a:ext>
            </a:extLst>
          </p:cNvPr>
          <p:cNvSpPr>
            <a:spLocks noGrp="1"/>
          </p:cNvSpPr>
          <p:nvPr>
            <p:ph type="ctrTitle"/>
          </p:nvPr>
        </p:nvSpPr>
        <p:spPr>
          <a:xfrm>
            <a:off x="1757889" y="2065868"/>
            <a:ext cx="8676222" cy="1363132"/>
          </a:xfrm>
        </p:spPr>
        <p:txBody>
          <a:bodyPr>
            <a:normAutofit/>
          </a:bodyPr>
          <a:lstStyle/>
          <a:p>
            <a:r>
              <a:rPr lang="ro-MD" sz="3600" b="0" i="0" noProof="1">
                <a:solidFill>
                  <a:schemeClr val="tx1"/>
                </a:solidFill>
                <a:effectLst/>
                <a:latin typeface="Georgia" panose="02040502050405020303" pitchFamily="18" charset="0"/>
              </a:rPr>
              <a:t>Flux maxim</a:t>
            </a:r>
            <a:br>
              <a:rPr lang="ro-MD" sz="3600" b="0" i="0" noProof="1">
                <a:solidFill>
                  <a:schemeClr val="tx1"/>
                </a:solidFill>
                <a:effectLst/>
                <a:latin typeface="Georgia" panose="02040502050405020303" pitchFamily="18" charset="0"/>
              </a:rPr>
            </a:br>
            <a:r>
              <a:rPr lang="ro-MD" sz="3600" i="0" noProof="1">
                <a:solidFill>
                  <a:schemeClr val="tx1"/>
                </a:solidFill>
                <a:effectLst/>
                <a:latin typeface="Arial" panose="020B0604020202020204" pitchFamily="34" charset="0"/>
              </a:rPr>
              <a:t>Algoritmul</a:t>
            </a:r>
            <a:r>
              <a:rPr lang="ro-MD" sz="3600" b="1" i="0" noProof="1">
                <a:solidFill>
                  <a:schemeClr val="tx1"/>
                </a:solidFill>
                <a:effectLst/>
                <a:latin typeface="Arial" panose="020B0604020202020204" pitchFamily="34" charset="0"/>
              </a:rPr>
              <a:t> </a:t>
            </a:r>
            <a:r>
              <a:rPr lang="ro-MD" sz="3600" i="0" noProof="1">
                <a:solidFill>
                  <a:schemeClr val="tx1"/>
                </a:solidFill>
                <a:effectLst/>
                <a:latin typeface="Arial" panose="020B0604020202020204" pitchFamily="34" charset="0"/>
              </a:rPr>
              <a:t>Ford-Fulkerson</a:t>
            </a:r>
            <a:endParaRPr lang="ro-MD" sz="8000" noProof="1">
              <a:solidFill>
                <a:schemeClr val="tx1"/>
              </a:solidFill>
            </a:endParaRPr>
          </a:p>
        </p:txBody>
      </p:sp>
    </p:spTree>
    <p:extLst>
      <p:ext uri="{BB962C8B-B14F-4D97-AF65-F5344CB8AC3E}">
        <p14:creationId xmlns:p14="http://schemas.microsoft.com/office/powerpoint/2010/main" val="419080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F8E61D-2D83-4B5D-8BEA-994573DCB4EC}"/>
              </a:ext>
            </a:extLst>
          </p:cNvPr>
          <p:cNvSpPr txBox="1"/>
          <p:nvPr/>
        </p:nvSpPr>
        <p:spPr>
          <a:xfrm>
            <a:off x="1564216" y="378934"/>
            <a:ext cx="9063567" cy="2862322"/>
          </a:xfrm>
          <a:prstGeom prst="rect">
            <a:avLst/>
          </a:prstGeom>
          <a:noFill/>
        </p:spPr>
        <p:txBody>
          <a:bodyPr wrap="square">
            <a:spAutoFit/>
          </a:bodyPr>
          <a:lstStyle/>
          <a:p>
            <a:r>
              <a:rPr lang="en-US" sz="3600" b="1" i="0" dirty="0" err="1">
                <a:effectLst/>
                <a:latin typeface="Arial" panose="020B0604020202020204" pitchFamily="34" charset="0"/>
              </a:rPr>
              <a:t>Cuprins</a:t>
            </a:r>
            <a:r>
              <a:rPr lang="en-US" sz="3600" b="1" i="0" dirty="0">
                <a:effectLst/>
                <a:latin typeface="Arial" panose="020B0604020202020204" pitchFamily="34" charset="0"/>
              </a:rPr>
              <a:t>:</a:t>
            </a:r>
          </a:p>
          <a:p>
            <a:pPr marL="571500" indent="-571500">
              <a:buFont typeface="Arial" panose="020B0604020202020204" pitchFamily="34" charset="0"/>
              <a:buChar char="•"/>
            </a:pPr>
            <a:r>
              <a:rPr lang="en-US" sz="3600" b="1" dirty="0" err="1">
                <a:latin typeface="Arial" panose="020B0604020202020204" pitchFamily="34" charset="0"/>
              </a:rPr>
              <a:t>Descrierea</a:t>
            </a:r>
            <a:r>
              <a:rPr lang="en-US" sz="3600" b="1" dirty="0">
                <a:latin typeface="Arial" panose="020B0604020202020204" pitchFamily="34" charset="0"/>
              </a:rPr>
              <a:t> </a:t>
            </a:r>
            <a:r>
              <a:rPr lang="en-US" sz="3600" b="1" dirty="0" err="1">
                <a:latin typeface="Arial" panose="020B0604020202020204" pitchFamily="34" charset="0"/>
              </a:rPr>
              <a:t>temei</a:t>
            </a:r>
            <a:endParaRPr lang="en-US" sz="3600" b="1" dirty="0">
              <a:latin typeface="Arial" panose="020B0604020202020204" pitchFamily="34" charset="0"/>
            </a:endParaRPr>
          </a:p>
          <a:p>
            <a:pPr marL="571500" indent="-571500">
              <a:buFont typeface="Arial" panose="020B0604020202020204" pitchFamily="34" charset="0"/>
              <a:buChar char="•"/>
            </a:pPr>
            <a:r>
              <a:rPr lang="en-US" sz="3600" b="1" i="0" dirty="0" err="1">
                <a:effectLst/>
                <a:latin typeface="Arial" panose="020B0604020202020204" pitchFamily="34" charset="0"/>
              </a:rPr>
              <a:t>Testarea</a:t>
            </a:r>
            <a:r>
              <a:rPr lang="en-US" sz="3600" b="1" i="0" dirty="0">
                <a:effectLst/>
                <a:latin typeface="Arial" panose="020B0604020202020204" pitchFamily="34" charset="0"/>
              </a:rPr>
              <a:t> </a:t>
            </a:r>
            <a:r>
              <a:rPr lang="en-US" sz="3600" b="1" i="0" dirty="0" err="1">
                <a:effectLst/>
                <a:latin typeface="Arial" panose="020B0604020202020204" pitchFamily="34" charset="0"/>
              </a:rPr>
              <a:t>programului</a:t>
            </a:r>
            <a:endParaRPr lang="en-US" sz="3600" b="1" i="0" dirty="0">
              <a:effectLst/>
              <a:latin typeface="Arial" panose="020B0604020202020204" pitchFamily="34" charset="0"/>
            </a:endParaRPr>
          </a:p>
          <a:p>
            <a:pPr marL="571500" indent="-571500">
              <a:buFont typeface="Arial" panose="020B0604020202020204" pitchFamily="34" charset="0"/>
              <a:buChar char="•"/>
            </a:pPr>
            <a:r>
              <a:rPr lang="en-US" sz="3600" b="1" dirty="0" err="1">
                <a:latin typeface="Arial" panose="020B0604020202020204" pitchFamily="34" charset="0"/>
              </a:rPr>
              <a:t>Exemplu</a:t>
            </a:r>
            <a:r>
              <a:rPr lang="en-US" sz="3600" b="1" dirty="0">
                <a:latin typeface="Arial" panose="020B0604020202020204" pitchFamily="34" charset="0"/>
              </a:rPr>
              <a:t> real</a:t>
            </a:r>
          </a:p>
          <a:p>
            <a:pPr marL="571500" indent="-571500">
              <a:buFont typeface="Arial" panose="020B0604020202020204" pitchFamily="34" charset="0"/>
              <a:buChar char="•"/>
            </a:pPr>
            <a:r>
              <a:rPr lang="en-US" sz="3600" b="1" i="0" dirty="0" err="1">
                <a:effectLst/>
                <a:latin typeface="Arial" panose="020B0604020202020204" pitchFamily="34" charset="0"/>
              </a:rPr>
              <a:t>Testarea</a:t>
            </a:r>
            <a:r>
              <a:rPr lang="en-US" sz="3600" b="1" i="0" dirty="0">
                <a:effectLst/>
                <a:latin typeface="Arial" panose="020B0604020202020204" pitchFamily="34" charset="0"/>
              </a:rPr>
              <a:t> </a:t>
            </a:r>
            <a:r>
              <a:rPr lang="en-US" sz="3600" b="1" i="0" dirty="0" err="1">
                <a:effectLst/>
                <a:latin typeface="Arial" panose="020B0604020202020204" pitchFamily="34" charset="0"/>
              </a:rPr>
              <a:t>programului</a:t>
            </a:r>
            <a:r>
              <a:rPr lang="en-US" sz="3600" b="1" i="0" dirty="0">
                <a:effectLst/>
                <a:latin typeface="Arial" panose="020B0604020202020204" pitchFamily="34" charset="0"/>
              </a:rPr>
              <a:t> pe </a:t>
            </a:r>
            <a:r>
              <a:rPr lang="en-US" sz="3600" b="1" i="0" dirty="0" err="1">
                <a:effectLst/>
                <a:latin typeface="Arial" panose="020B0604020202020204" pitchFamily="34" charset="0"/>
              </a:rPr>
              <a:t>exemplu</a:t>
            </a:r>
            <a:r>
              <a:rPr lang="en-US" sz="3600" b="1" i="0" dirty="0">
                <a:effectLst/>
                <a:latin typeface="Arial" panose="020B0604020202020204" pitchFamily="34" charset="0"/>
              </a:rPr>
              <a:t> real</a:t>
            </a:r>
          </a:p>
        </p:txBody>
      </p:sp>
    </p:spTree>
    <p:extLst>
      <p:ext uri="{BB962C8B-B14F-4D97-AF65-F5344CB8AC3E}">
        <p14:creationId xmlns:p14="http://schemas.microsoft.com/office/powerpoint/2010/main" val="183132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CC5B7B-0CAE-422E-84C6-464F046B4042}"/>
              </a:ext>
            </a:extLst>
          </p:cNvPr>
          <p:cNvSpPr txBox="1"/>
          <p:nvPr/>
        </p:nvSpPr>
        <p:spPr>
          <a:xfrm>
            <a:off x="372533" y="201769"/>
            <a:ext cx="11446933" cy="1200329"/>
          </a:xfrm>
          <a:prstGeom prst="rect">
            <a:avLst/>
          </a:prstGeom>
          <a:noFill/>
        </p:spPr>
        <p:txBody>
          <a:bodyPr wrap="square">
            <a:spAutoFit/>
          </a:bodyPr>
          <a:lstStyle/>
          <a:p>
            <a:r>
              <a:rPr lang="en-US" sz="3600" b="0" i="0" dirty="0">
                <a:solidFill>
                  <a:schemeClr val="tx1"/>
                </a:solidFill>
                <a:effectLst/>
                <a:latin typeface="Georgia" panose="02040502050405020303" pitchFamily="18" charset="0"/>
              </a:rPr>
              <a:t>Flux maxim</a:t>
            </a:r>
            <a:br>
              <a:rPr lang="en-US" sz="3600" b="0" i="0" dirty="0">
                <a:solidFill>
                  <a:schemeClr val="tx1"/>
                </a:solidFill>
                <a:effectLst/>
                <a:latin typeface="Georgia" panose="02040502050405020303" pitchFamily="18" charset="0"/>
              </a:rPr>
            </a:br>
            <a:endParaRPr lang="ru-RU" sz="3600" dirty="0"/>
          </a:p>
        </p:txBody>
      </p:sp>
      <p:sp>
        <p:nvSpPr>
          <p:cNvPr id="7" name="TextBox 6">
            <a:extLst>
              <a:ext uri="{FF2B5EF4-FFF2-40B4-BE49-F238E27FC236}">
                <a16:creationId xmlns:a16="http://schemas.microsoft.com/office/drawing/2014/main" id="{727EC010-28B4-4B3A-A28A-79DDBA736D05}"/>
              </a:ext>
            </a:extLst>
          </p:cNvPr>
          <p:cNvSpPr txBox="1"/>
          <p:nvPr/>
        </p:nvSpPr>
        <p:spPr>
          <a:xfrm>
            <a:off x="372533" y="1061073"/>
            <a:ext cx="11523134" cy="3108543"/>
          </a:xfrm>
          <a:prstGeom prst="rect">
            <a:avLst/>
          </a:prstGeom>
          <a:noFill/>
        </p:spPr>
        <p:txBody>
          <a:bodyPr wrap="square">
            <a:spAutoFit/>
          </a:bodyPr>
          <a:lstStyle/>
          <a:p>
            <a:r>
              <a:rPr lang="ro-MD" sz="2800" noProof="1"/>
              <a:t>O rețea de transport este un graf orientat unde fiecare muchie are o capacitate și un flux asociat, cu condiția ca fluxul să nu depășească capacitatea. În fiecare nod, fluxul intrant trebuie să fie egal cu cel ieșind, exceptând nodurile speciale S (sursă) și D (destinație). Din S poate ieși doar flux, iar în D poate intra doar flux. Valoarea fluxului rețelei este suma fluxului ieșind din S sau intrând în D, acestea fiind egale.</a:t>
            </a:r>
          </a:p>
        </p:txBody>
      </p:sp>
    </p:spTree>
    <p:extLst>
      <p:ext uri="{BB962C8B-B14F-4D97-AF65-F5344CB8AC3E}">
        <p14:creationId xmlns:p14="http://schemas.microsoft.com/office/powerpoint/2010/main" val="191595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341DE1-728D-4D2D-8AEE-ACA1F4638181}"/>
              </a:ext>
            </a:extLst>
          </p:cNvPr>
          <p:cNvSpPr txBox="1"/>
          <p:nvPr/>
        </p:nvSpPr>
        <p:spPr>
          <a:xfrm>
            <a:off x="372533" y="201769"/>
            <a:ext cx="11446933" cy="923330"/>
          </a:xfrm>
          <a:prstGeom prst="rect">
            <a:avLst/>
          </a:prstGeom>
          <a:noFill/>
        </p:spPr>
        <p:txBody>
          <a:bodyPr wrap="square">
            <a:spAutoFit/>
          </a:bodyPr>
          <a:lstStyle/>
          <a:p>
            <a:r>
              <a:rPr lang="ro-MD" sz="5400" b="1" cap="none" noProof="1"/>
              <a:t>Algoritmul </a:t>
            </a:r>
            <a:r>
              <a:rPr lang="en-US" sz="5400" b="1" cap="none" noProof="1"/>
              <a:t>F</a:t>
            </a:r>
            <a:r>
              <a:rPr lang="ro-MD" sz="5400" b="1" cap="none" noProof="1"/>
              <a:t>ord-</a:t>
            </a:r>
            <a:r>
              <a:rPr lang="en-US" sz="5400" b="1" cap="none" noProof="1"/>
              <a:t>F</a:t>
            </a:r>
            <a:r>
              <a:rPr lang="ro-MD" sz="5400" b="1" cap="none" noProof="1"/>
              <a:t>ulkerson </a:t>
            </a:r>
            <a:endParaRPr lang="ru-RU" sz="3600" dirty="0"/>
          </a:p>
        </p:txBody>
      </p:sp>
      <p:sp>
        <p:nvSpPr>
          <p:cNvPr id="6" name="TextBox 5">
            <a:extLst>
              <a:ext uri="{FF2B5EF4-FFF2-40B4-BE49-F238E27FC236}">
                <a16:creationId xmlns:a16="http://schemas.microsoft.com/office/drawing/2014/main" id="{D2624E26-EC8C-4208-9731-EDD030F76163}"/>
              </a:ext>
            </a:extLst>
          </p:cNvPr>
          <p:cNvSpPr txBox="1"/>
          <p:nvPr/>
        </p:nvSpPr>
        <p:spPr>
          <a:xfrm>
            <a:off x="372533" y="1361070"/>
            <a:ext cx="11446933" cy="3970318"/>
          </a:xfrm>
          <a:prstGeom prst="rect">
            <a:avLst/>
          </a:prstGeom>
          <a:noFill/>
        </p:spPr>
        <p:txBody>
          <a:bodyPr wrap="square">
            <a:spAutoFit/>
          </a:bodyPr>
          <a:lstStyle/>
          <a:p>
            <a:pPr algn="l"/>
            <a:r>
              <a:rPr lang="ro-MD" sz="2800" b="0" i="0" noProof="1">
                <a:solidFill>
                  <a:srgbClr val="D1D5DB"/>
                </a:solidFill>
                <a:effectLst/>
                <a:latin typeface="Söhne"/>
              </a:rPr>
              <a:t>este o metodă folosită pentru a găsi fluxul maxim într-o rețea. Funcționează prin repetarea a două pași esențiali:</a:t>
            </a:r>
          </a:p>
          <a:p>
            <a:pPr algn="l">
              <a:buFont typeface="+mj-lt"/>
              <a:buAutoNum type="arabicPeriod"/>
            </a:pPr>
            <a:r>
              <a:rPr lang="ro-MD" sz="2800" b="1" i="0" noProof="1">
                <a:solidFill>
                  <a:srgbClr val="D1D5DB"/>
                </a:solidFill>
                <a:effectLst/>
                <a:latin typeface="Söhne"/>
              </a:rPr>
              <a:t>Găsirea unei Căi de Creștere</a:t>
            </a:r>
            <a:r>
              <a:rPr lang="ro-MD" sz="2800" b="0" i="0" noProof="1">
                <a:solidFill>
                  <a:srgbClr val="D1D5DB"/>
                </a:solidFill>
                <a:effectLst/>
                <a:latin typeface="Söhne"/>
              </a:rPr>
              <a:t>: Se caută o cale de la sursă la destinație unde se poate adăuga mai mult flux.</a:t>
            </a:r>
          </a:p>
          <a:p>
            <a:pPr algn="l">
              <a:buFont typeface="+mj-lt"/>
              <a:buAutoNum type="arabicPeriod"/>
            </a:pPr>
            <a:r>
              <a:rPr lang="ro-MD" sz="2800" b="1" i="0" noProof="1">
                <a:solidFill>
                  <a:srgbClr val="D1D5DB"/>
                </a:solidFill>
                <a:effectLst/>
                <a:latin typeface="Söhne"/>
              </a:rPr>
              <a:t>Actualizarea Fluxului</a:t>
            </a:r>
            <a:r>
              <a:rPr lang="ro-MD" sz="2800" b="0" i="0" noProof="1">
                <a:solidFill>
                  <a:srgbClr val="D1D5DB"/>
                </a:solidFill>
                <a:effectLst/>
                <a:latin typeface="Söhne"/>
              </a:rPr>
              <a:t>: Se crește fluxul de-a lungul acestei căi până la capacitatea maximă posibilă.</a:t>
            </a:r>
          </a:p>
          <a:p>
            <a:pPr algn="l"/>
            <a:r>
              <a:rPr lang="ro-MD" sz="2800" b="0" i="0" noProof="1">
                <a:solidFill>
                  <a:srgbClr val="D1D5DB"/>
                </a:solidFill>
                <a:effectLst/>
                <a:latin typeface="Söhne"/>
              </a:rPr>
              <a:t>Procesul se repetă până când nu se mai găsesc căi de creștere, iar fluxul total obținut la sfârșit este fluxul maxim prin rețea. Algoritmul este eficient și larg utilizat în optimizarea rețelelor și a altor probleme similare.</a:t>
            </a:r>
          </a:p>
        </p:txBody>
      </p:sp>
    </p:spTree>
    <p:extLst>
      <p:ext uri="{BB962C8B-B14F-4D97-AF65-F5344CB8AC3E}">
        <p14:creationId xmlns:p14="http://schemas.microsoft.com/office/powerpoint/2010/main" val="362260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341DE1-728D-4D2D-8AEE-ACA1F4638181}"/>
              </a:ext>
            </a:extLst>
          </p:cNvPr>
          <p:cNvSpPr txBox="1"/>
          <p:nvPr/>
        </p:nvSpPr>
        <p:spPr>
          <a:xfrm>
            <a:off x="372533" y="201769"/>
            <a:ext cx="11446933" cy="923330"/>
          </a:xfrm>
          <a:prstGeom prst="rect">
            <a:avLst/>
          </a:prstGeom>
          <a:noFill/>
        </p:spPr>
        <p:txBody>
          <a:bodyPr wrap="square">
            <a:spAutoFit/>
          </a:bodyPr>
          <a:lstStyle/>
          <a:p>
            <a:r>
              <a:rPr lang="en-US" sz="5400" b="1" cap="none" noProof="1"/>
              <a:t>Exemplul Nr.1</a:t>
            </a:r>
            <a:endParaRPr lang="ru-RU" sz="3600" dirty="0"/>
          </a:p>
        </p:txBody>
      </p:sp>
      <p:pic>
        <p:nvPicPr>
          <p:cNvPr id="3" name="Рисунок 2">
            <a:extLst>
              <a:ext uri="{FF2B5EF4-FFF2-40B4-BE49-F238E27FC236}">
                <a16:creationId xmlns:a16="http://schemas.microsoft.com/office/drawing/2014/main" id="{829FD3EF-C8BB-442E-B264-900DF82FFA5E}"/>
              </a:ext>
            </a:extLst>
          </p:cNvPr>
          <p:cNvPicPr>
            <a:picLocks noChangeAspect="1"/>
          </p:cNvPicPr>
          <p:nvPr/>
        </p:nvPicPr>
        <p:blipFill>
          <a:blip r:embed="rId2"/>
          <a:stretch>
            <a:fillRect/>
          </a:stretch>
        </p:blipFill>
        <p:spPr>
          <a:xfrm>
            <a:off x="1811867" y="1375709"/>
            <a:ext cx="4921045" cy="3082834"/>
          </a:xfrm>
          <a:prstGeom prst="rect">
            <a:avLst/>
          </a:prstGeom>
        </p:spPr>
      </p:pic>
      <p:pic>
        <p:nvPicPr>
          <p:cNvPr id="7" name="Рисунок 6">
            <a:extLst>
              <a:ext uri="{FF2B5EF4-FFF2-40B4-BE49-F238E27FC236}">
                <a16:creationId xmlns:a16="http://schemas.microsoft.com/office/drawing/2014/main" id="{ADA6ED5D-9E10-4E28-9F02-5D579A2930C6}"/>
              </a:ext>
            </a:extLst>
          </p:cNvPr>
          <p:cNvPicPr>
            <a:picLocks noChangeAspect="1"/>
          </p:cNvPicPr>
          <p:nvPr/>
        </p:nvPicPr>
        <p:blipFill>
          <a:blip r:embed="rId3"/>
          <a:stretch>
            <a:fillRect/>
          </a:stretch>
        </p:blipFill>
        <p:spPr>
          <a:xfrm>
            <a:off x="7815704" y="1471937"/>
            <a:ext cx="1257475" cy="4858428"/>
          </a:xfrm>
          <a:prstGeom prst="rect">
            <a:avLst/>
          </a:prstGeom>
        </p:spPr>
      </p:pic>
      <p:sp>
        <p:nvSpPr>
          <p:cNvPr id="8" name="TextBox 7">
            <a:extLst>
              <a:ext uri="{FF2B5EF4-FFF2-40B4-BE49-F238E27FC236}">
                <a16:creationId xmlns:a16="http://schemas.microsoft.com/office/drawing/2014/main" id="{CD26759A-6DD4-4D0D-BFDA-5D11D9FAC33C}"/>
              </a:ext>
            </a:extLst>
          </p:cNvPr>
          <p:cNvSpPr txBox="1"/>
          <p:nvPr/>
        </p:nvSpPr>
        <p:spPr>
          <a:xfrm>
            <a:off x="7573258" y="1102605"/>
            <a:ext cx="1879600" cy="369332"/>
          </a:xfrm>
          <a:prstGeom prst="rect">
            <a:avLst/>
          </a:prstGeom>
          <a:noFill/>
        </p:spPr>
        <p:txBody>
          <a:bodyPr wrap="square">
            <a:spAutoFit/>
          </a:bodyPr>
          <a:lstStyle/>
          <a:p>
            <a:r>
              <a:rPr lang="en-US" b="1" cap="none" noProof="1"/>
              <a:t>Date de intrare</a:t>
            </a:r>
            <a:endParaRPr lang="ru-RU" sz="1100" dirty="0"/>
          </a:p>
        </p:txBody>
      </p:sp>
      <p:sp>
        <p:nvSpPr>
          <p:cNvPr id="9" name="TextBox 8">
            <a:extLst>
              <a:ext uri="{FF2B5EF4-FFF2-40B4-BE49-F238E27FC236}">
                <a16:creationId xmlns:a16="http://schemas.microsoft.com/office/drawing/2014/main" id="{5970C527-4C94-4571-A5D7-A7262F0D5EEE}"/>
              </a:ext>
            </a:extLst>
          </p:cNvPr>
          <p:cNvSpPr txBox="1"/>
          <p:nvPr/>
        </p:nvSpPr>
        <p:spPr>
          <a:xfrm>
            <a:off x="872067" y="4500533"/>
            <a:ext cx="1879600" cy="369332"/>
          </a:xfrm>
          <a:prstGeom prst="rect">
            <a:avLst/>
          </a:prstGeom>
          <a:noFill/>
        </p:spPr>
        <p:txBody>
          <a:bodyPr wrap="square">
            <a:spAutoFit/>
          </a:bodyPr>
          <a:lstStyle/>
          <a:p>
            <a:r>
              <a:rPr lang="en-US" b="1" cap="none" noProof="1"/>
              <a:t>Rezultatele</a:t>
            </a:r>
            <a:endParaRPr lang="ru-RU" sz="1100" dirty="0"/>
          </a:p>
        </p:txBody>
      </p:sp>
      <p:pic>
        <p:nvPicPr>
          <p:cNvPr id="11" name="Рисунок 10">
            <a:extLst>
              <a:ext uri="{FF2B5EF4-FFF2-40B4-BE49-F238E27FC236}">
                <a16:creationId xmlns:a16="http://schemas.microsoft.com/office/drawing/2014/main" id="{C0F0F195-197E-4876-B28E-F3430BCE883C}"/>
              </a:ext>
            </a:extLst>
          </p:cNvPr>
          <p:cNvPicPr>
            <a:picLocks noChangeAspect="1"/>
          </p:cNvPicPr>
          <p:nvPr/>
        </p:nvPicPr>
        <p:blipFill>
          <a:blip r:embed="rId4"/>
          <a:stretch>
            <a:fillRect/>
          </a:stretch>
        </p:blipFill>
        <p:spPr>
          <a:xfrm>
            <a:off x="1811867" y="4884432"/>
            <a:ext cx="5277587" cy="1724266"/>
          </a:xfrm>
          <a:prstGeom prst="rect">
            <a:avLst/>
          </a:prstGeom>
        </p:spPr>
      </p:pic>
      <p:sp>
        <p:nvSpPr>
          <p:cNvPr id="12" name="TextBox 11">
            <a:extLst>
              <a:ext uri="{FF2B5EF4-FFF2-40B4-BE49-F238E27FC236}">
                <a16:creationId xmlns:a16="http://schemas.microsoft.com/office/drawing/2014/main" id="{2CB8379C-894F-4A51-B5F4-4BA2BED48A73}"/>
              </a:ext>
            </a:extLst>
          </p:cNvPr>
          <p:cNvSpPr txBox="1"/>
          <p:nvPr/>
        </p:nvSpPr>
        <p:spPr>
          <a:xfrm>
            <a:off x="872067" y="1102605"/>
            <a:ext cx="1879600" cy="369332"/>
          </a:xfrm>
          <a:prstGeom prst="rect">
            <a:avLst/>
          </a:prstGeom>
          <a:noFill/>
        </p:spPr>
        <p:txBody>
          <a:bodyPr wrap="square">
            <a:spAutoFit/>
          </a:bodyPr>
          <a:lstStyle/>
          <a:p>
            <a:r>
              <a:rPr lang="en-US" b="1" cap="none" noProof="1"/>
              <a:t>Graful</a:t>
            </a:r>
            <a:endParaRPr lang="ru-RU" sz="1100" dirty="0"/>
          </a:p>
        </p:txBody>
      </p:sp>
    </p:spTree>
    <p:extLst>
      <p:ext uri="{BB962C8B-B14F-4D97-AF65-F5344CB8AC3E}">
        <p14:creationId xmlns:p14="http://schemas.microsoft.com/office/powerpoint/2010/main" val="313782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341DE1-728D-4D2D-8AEE-ACA1F4638181}"/>
              </a:ext>
            </a:extLst>
          </p:cNvPr>
          <p:cNvSpPr txBox="1"/>
          <p:nvPr/>
        </p:nvSpPr>
        <p:spPr>
          <a:xfrm>
            <a:off x="372533" y="201769"/>
            <a:ext cx="11446933" cy="923330"/>
          </a:xfrm>
          <a:prstGeom prst="rect">
            <a:avLst/>
          </a:prstGeom>
          <a:noFill/>
        </p:spPr>
        <p:txBody>
          <a:bodyPr wrap="square">
            <a:spAutoFit/>
          </a:bodyPr>
          <a:lstStyle/>
          <a:p>
            <a:r>
              <a:rPr lang="en-US" sz="5400" b="1" cap="none" noProof="1"/>
              <a:t>Exemplul Nr.2</a:t>
            </a:r>
            <a:endParaRPr lang="ru-RU" sz="3600" dirty="0"/>
          </a:p>
        </p:txBody>
      </p:sp>
      <p:sp>
        <p:nvSpPr>
          <p:cNvPr id="8" name="TextBox 7">
            <a:extLst>
              <a:ext uri="{FF2B5EF4-FFF2-40B4-BE49-F238E27FC236}">
                <a16:creationId xmlns:a16="http://schemas.microsoft.com/office/drawing/2014/main" id="{CD26759A-6DD4-4D0D-BFDA-5D11D9FAC33C}"/>
              </a:ext>
            </a:extLst>
          </p:cNvPr>
          <p:cNvSpPr txBox="1"/>
          <p:nvPr/>
        </p:nvSpPr>
        <p:spPr>
          <a:xfrm>
            <a:off x="5156199" y="1004586"/>
            <a:ext cx="1879600" cy="369332"/>
          </a:xfrm>
          <a:prstGeom prst="rect">
            <a:avLst/>
          </a:prstGeom>
          <a:noFill/>
        </p:spPr>
        <p:txBody>
          <a:bodyPr wrap="square">
            <a:spAutoFit/>
          </a:bodyPr>
          <a:lstStyle/>
          <a:p>
            <a:r>
              <a:rPr lang="en-US" b="1" cap="none" noProof="1"/>
              <a:t>Date de intrare</a:t>
            </a:r>
            <a:endParaRPr lang="ru-RU" sz="1100" dirty="0"/>
          </a:p>
        </p:txBody>
      </p:sp>
      <p:sp>
        <p:nvSpPr>
          <p:cNvPr id="9" name="TextBox 8">
            <a:extLst>
              <a:ext uri="{FF2B5EF4-FFF2-40B4-BE49-F238E27FC236}">
                <a16:creationId xmlns:a16="http://schemas.microsoft.com/office/drawing/2014/main" id="{5970C527-4C94-4571-A5D7-A7262F0D5EEE}"/>
              </a:ext>
            </a:extLst>
          </p:cNvPr>
          <p:cNvSpPr txBox="1"/>
          <p:nvPr/>
        </p:nvSpPr>
        <p:spPr>
          <a:xfrm>
            <a:off x="872067" y="4500533"/>
            <a:ext cx="1879600" cy="369332"/>
          </a:xfrm>
          <a:prstGeom prst="rect">
            <a:avLst/>
          </a:prstGeom>
          <a:noFill/>
        </p:spPr>
        <p:txBody>
          <a:bodyPr wrap="square">
            <a:spAutoFit/>
          </a:bodyPr>
          <a:lstStyle/>
          <a:p>
            <a:r>
              <a:rPr lang="en-US" b="1" cap="none" noProof="1"/>
              <a:t>Rezultatele</a:t>
            </a:r>
            <a:endParaRPr lang="ru-RU" sz="1100" dirty="0"/>
          </a:p>
        </p:txBody>
      </p:sp>
      <p:sp>
        <p:nvSpPr>
          <p:cNvPr id="12" name="TextBox 11">
            <a:extLst>
              <a:ext uri="{FF2B5EF4-FFF2-40B4-BE49-F238E27FC236}">
                <a16:creationId xmlns:a16="http://schemas.microsoft.com/office/drawing/2014/main" id="{2CB8379C-894F-4A51-B5F4-4BA2BED48A73}"/>
              </a:ext>
            </a:extLst>
          </p:cNvPr>
          <p:cNvSpPr txBox="1"/>
          <p:nvPr/>
        </p:nvSpPr>
        <p:spPr>
          <a:xfrm>
            <a:off x="872067" y="1102605"/>
            <a:ext cx="1879600" cy="369332"/>
          </a:xfrm>
          <a:prstGeom prst="rect">
            <a:avLst/>
          </a:prstGeom>
          <a:noFill/>
        </p:spPr>
        <p:txBody>
          <a:bodyPr wrap="square">
            <a:spAutoFit/>
          </a:bodyPr>
          <a:lstStyle/>
          <a:p>
            <a:r>
              <a:rPr lang="en-US" b="1" cap="none" noProof="1"/>
              <a:t>Graful</a:t>
            </a:r>
            <a:endParaRPr lang="ru-RU" sz="1100" dirty="0"/>
          </a:p>
        </p:txBody>
      </p:sp>
      <p:pic>
        <p:nvPicPr>
          <p:cNvPr id="5" name="Рисунок 4">
            <a:extLst>
              <a:ext uri="{FF2B5EF4-FFF2-40B4-BE49-F238E27FC236}">
                <a16:creationId xmlns:a16="http://schemas.microsoft.com/office/drawing/2014/main" id="{C7F5C15D-731B-4EB2-914E-D4881F4FFD90}"/>
              </a:ext>
            </a:extLst>
          </p:cNvPr>
          <p:cNvPicPr>
            <a:picLocks noChangeAspect="1"/>
          </p:cNvPicPr>
          <p:nvPr/>
        </p:nvPicPr>
        <p:blipFill>
          <a:blip r:embed="rId2"/>
          <a:stretch>
            <a:fillRect/>
          </a:stretch>
        </p:blipFill>
        <p:spPr>
          <a:xfrm>
            <a:off x="1811867" y="1253404"/>
            <a:ext cx="3039533" cy="3000664"/>
          </a:xfrm>
          <a:prstGeom prst="rect">
            <a:avLst/>
          </a:prstGeom>
        </p:spPr>
      </p:pic>
      <p:pic>
        <p:nvPicPr>
          <p:cNvPr id="10" name="Рисунок 9">
            <a:extLst>
              <a:ext uri="{FF2B5EF4-FFF2-40B4-BE49-F238E27FC236}">
                <a16:creationId xmlns:a16="http://schemas.microsoft.com/office/drawing/2014/main" id="{C9A95863-F4A4-48F4-BFA7-04E15AEB92FE}"/>
              </a:ext>
            </a:extLst>
          </p:cNvPr>
          <p:cNvPicPr>
            <a:picLocks noChangeAspect="1"/>
          </p:cNvPicPr>
          <p:nvPr/>
        </p:nvPicPr>
        <p:blipFill>
          <a:blip r:embed="rId3"/>
          <a:stretch>
            <a:fillRect/>
          </a:stretch>
        </p:blipFill>
        <p:spPr>
          <a:xfrm>
            <a:off x="5328441" y="1410673"/>
            <a:ext cx="1276528" cy="3210373"/>
          </a:xfrm>
          <a:prstGeom prst="rect">
            <a:avLst/>
          </a:prstGeom>
        </p:spPr>
      </p:pic>
      <p:pic>
        <p:nvPicPr>
          <p:cNvPr id="14" name="Рисунок 13">
            <a:extLst>
              <a:ext uri="{FF2B5EF4-FFF2-40B4-BE49-F238E27FC236}">
                <a16:creationId xmlns:a16="http://schemas.microsoft.com/office/drawing/2014/main" id="{0526FD81-B96A-4BDA-9231-7566A91C9443}"/>
              </a:ext>
            </a:extLst>
          </p:cNvPr>
          <p:cNvPicPr>
            <a:picLocks noChangeAspect="1"/>
          </p:cNvPicPr>
          <p:nvPr/>
        </p:nvPicPr>
        <p:blipFill>
          <a:blip r:embed="rId4"/>
          <a:stretch>
            <a:fillRect/>
          </a:stretch>
        </p:blipFill>
        <p:spPr>
          <a:xfrm>
            <a:off x="872067" y="4869865"/>
            <a:ext cx="5029902" cy="1314633"/>
          </a:xfrm>
          <a:prstGeom prst="rect">
            <a:avLst/>
          </a:prstGeom>
        </p:spPr>
      </p:pic>
      <p:sp>
        <p:nvSpPr>
          <p:cNvPr id="17" name="TextBox 16">
            <a:extLst>
              <a:ext uri="{FF2B5EF4-FFF2-40B4-BE49-F238E27FC236}">
                <a16:creationId xmlns:a16="http://schemas.microsoft.com/office/drawing/2014/main" id="{65FF656F-65A2-4772-81E0-E173863D1C29}"/>
              </a:ext>
            </a:extLst>
          </p:cNvPr>
          <p:cNvSpPr txBox="1"/>
          <p:nvPr/>
        </p:nvSpPr>
        <p:spPr>
          <a:xfrm>
            <a:off x="7255932" y="1004586"/>
            <a:ext cx="4715934" cy="3785652"/>
          </a:xfrm>
          <a:prstGeom prst="rect">
            <a:avLst/>
          </a:prstGeom>
          <a:noFill/>
        </p:spPr>
        <p:txBody>
          <a:bodyPr wrap="square">
            <a:spAutoFit/>
          </a:bodyPr>
          <a:lstStyle/>
          <a:p>
            <a:pPr algn="l">
              <a:buFont typeface="Arial" panose="020B0604020202020204" pitchFamily="34" charset="0"/>
              <a:buChar char="•"/>
            </a:pPr>
            <a:r>
              <a:rPr lang="ro-MD" sz="2400" b="0" i="0" noProof="1">
                <a:solidFill>
                  <a:srgbClr val="D1D5DB"/>
                </a:solidFill>
                <a:effectLst/>
                <a:latin typeface="Söhne"/>
              </a:rPr>
              <a:t>Noduri (1-11): Calculatoare dintrun oficiu.</a:t>
            </a:r>
          </a:p>
          <a:p>
            <a:pPr algn="l">
              <a:buFont typeface="Arial" panose="020B0604020202020204" pitchFamily="34" charset="0"/>
              <a:buChar char="•"/>
            </a:pPr>
            <a:r>
              <a:rPr lang="ro-MD" sz="2400" b="0" i="0" noProof="1">
                <a:solidFill>
                  <a:srgbClr val="D1D5DB"/>
                </a:solidFill>
                <a:effectLst/>
                <a:latin typeface="Söhne"/>
              </a:rPr>
              <a:t>Arcele: Direcția datelor de la un nod la altul.</a:t>
            </a:r>
          </a:p>
          <a:p>
            <a:pPr algn="l"/>
            <a:r>
              <a:rPr lang="ro-MD" sz="2400" b="0" i="0" noProof="1">
                <a:solidFill>
                  <a:srgbClr val="D1D5DB"/>
                </a:solidFill>
                <a:effectLst/>
                <a:latin typeface="Söhne"/>
              </a:rPr>
              <a:t>Pentru a determina fluxul maxim în rețea, se aplica un algoritm de flux maxim Ford-Fulkerson pentru a găsi configurația prin care se poate transfera cea mai mare cantitate de date simultan în întreaga rețea.</a:t>
            </a:r>
          </a:p>
        </p:txBody>
      </p:sp>
    </p:spTree>
    <p:extLst>
      <p:ext uri="{BB962C8B-B14F-4D97-AF65-F5344CB8AC3E}">
        <p14:creationId xmlns:p14="http://schemas.microsoft.com/office/powerpoint/2010/main" val="293923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CB7B33E3-A6FC-4F0F-B833-D2CA9B7488DF}"/>
              </a:ext>
            </a:extLst>
          </p:cNvPr>
          <p:cNvPicPr>
            <a:picLocks noChangeAspect="1"/>
          </p:cNvPicPr>
          <p:nvPr/>
        </p:nvPicPr>
        <p:blipFill>
          <a:blip r:embed="rId2"/>
          <a:stretch>
            <a:fillRect/>
          </a:stretch>
        </p:blipFill>
        <p:spPr>
          <a:xfrm>
            <a:off x="2403739" y="203130"/>
            <a:ext cx="7384521" cy="6451739"/>
          </a:xfrm>
          <a:prstGeom prst="rect">
            <a:avLst/>
          </a:prstGeom>
        </p:spPr>
      </p:pic>
    </p:spTree>
    <p:extLst>
      <p:ext uri="{BB962C8B-B14F-4D97-AF65-F5344CB8AC3E}">
        <p14:creationId xmlns:p14="http://schemas.microsoft.com/office/powerpoint/2010/main" val="21887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5130E69E-4153-4E44-ADDA-7C0A0C511187}"/>
              </a:ext>
            </a:extLst>
          </p:cNvPr>
          <p:cNvPicPr>
            <a:picLocks noChangeAspect="1"/>
          </p:cNvPicPr>
          <p:nvPr/>
        </p:nvPicPr>
        <p:blipFill>
          <a:blip r:embed="rId2"/>
          <a:stretch>
            <a:fillRect/>
          </a:stretch>
        </p:blipFill>
        <p:spPr>
          <a:xfrm>
            <a:off x="2740289" y="342284"/>
            <a:ext cx="6711422" cy="6173432"/>
          </a:xfrm>
          <a:prstGeom prst="rect">
            <a:avLst/>
          </a:prstGeom>
        </p:spPr>
      </p:pic>
    </p:spTree>
    <p:extLst>
      <p:ext uri="{BB962C8B-B14F-4D97-AF65-F5344CB8AC3E}">
        <p14:creationId xmlns:p14="http://schemas.microsoft.com/office/powerpoint/2010/main" val="243060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8AE6326E-AADD-45CD-8AAE-FC493D09BE61}"/>
              </a:ext>
            </a:extLst>
          </p:cNvPr>
          <p:cNvPicPr>
            <a:picLocks noChangeAspect="1"/>
          </p:cNvPicPr>
          <p:nvPr/>
        </p:nvPicPr>
        <p:blipFill>
          <a:blip r:embed="rId2"/>
          <a:stretch>
            <a:fillRect/>
          </a:stretch>
        </p:blipFill>
        <p:spPr>
          <a:xfrm>
            <a:off x="2620918" y="255529"/>
            <a:ext cx="6950164" cy="6346942"/>
          </a:xfrm>
          <a:prstGeom prst="rect">
            <a:avLst/>
          </a:prstGeom>
        </p:spPr>
      </p:pic>
    </p:spTree>
    <p:extLst>
      <p:ext uri="{BB962C8B-B14F-4D97-AF65-F5344CB8AC3E}">
        <p14:creationId xmlns:p14="http://schemas.microsoft.com/office/powerpoint/2010/main" val="1790383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TM03457485[[fn=Сетка]]</Template>
  <TotalTime>342</TotalTime>
  <Words>285</Words>
  <Application>Microsoft Office PowerPoint</Application>
  <PresentationFormat>Широкоэкранный</PresentationFormat>
  <Paragraphs>24</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Century Gothic</vt:lpstr>
      <vt:lpstr>Georgia</vt:lpstr>
      <vt:lpstr>Söhne</vt:lpstr>
      <vt:lpstr>Сетка</vt:lpstr>
      <vt:lpstr>Flux maxim Algoritmul Ford-Fulkerson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ghena babiuc</dc:creator>
  <cp:lastModifiedBy>ghena babiuc</cp:lastModifiedBy>
  <cp:revision>36</cp:revision>
  <dcterms:created xsi:type="dcterms:W3CDTF">2023-12-13T17:14:10Z</dcterms:created>
  <dcterms:modified xsi:type="dcterms:W3CDTF">2023-12-13T22:57:02Z</dcterms:modified>
</cp:coreProperties>
</file>