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3.slideserve.com/6065037/caracteristica-general-a-unui-calculator-include-urmatoarele-date-n.jp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3.slideserve.com/6065037/calculatoarele-se-clasific-n-4-categorii-n.jp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image3.slideserve.com/6065037/supercalculatoarele-n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image3.slideserve.com/6065037/calculatoarele-mari-n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image3.slideserve.com/6065037/minicalculatoarele-n.jp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image3.slideserve.com/6065037/microcalculatoarele-n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erve.com/iona-daugherty/clasificarea-calculatoarelo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Clasificarea calculatoarelor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>
                <a:solidFill>
                  <a:srgbClr val="00FFCC"/>
                </a:solidFill>
              </a:rPr>
              <a:t>Realizat de: Birsa Gheorghe</a:t>
            </a:r>
          </a:p>
          <a:p>
            <a:r>
              <a:rPr lang="ro-RO" dirty="0" smtClean="0">
                <a:solidFill>
                  <a:srgbClr val="00FFCC"/>
                </a:solidFill>
              </a:rPr>
              <a:t>Coordonat de: Gutu Maria</a:t>
            </a:r>
          </a:p>
          <a:p>
            <a:r>
              <a:rPr lang="ro-RO" dirty="0" smtClean="0">
                <a:solidFill>
                  <a:srgbClr val="00FFCC"/>
                </a:solidFill>
              </a:rPr>
              <a:t>Anul 2019</a:t>
            </a:r>
            <a:endParaRPr lang="ro-RO" dirty="0">
              <a:solidFill>
                <a:srgbClr val="00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55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hlinkClick r:id="rId2" tooltip="2.caracteristica general a unui calculator include urmatoarele date"/>
              </a:rPr>
              <a:t>Caracteristica generală a unui calculator</a:t>
            </a:r>
            <a:endParaRPr lang="ro-RO" dirty="0">
              <a:solidFill>
                <a:srgbClr val="00FF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Capacitatea </a:t>
            </a:r>
            <a:r>
              <a:rPr lang="ro-RO" dirty="0"/>
              <a:t>memoriei interne ;</a:t>
            </a:r>
          </a:p>
          <a:p>
            <a:r>
              <a:rPr lang="ro-RO" dirty="0" smtClean="0"/>
              <a:t>Componența </a:t>
            </a:r>
            <a:r>
              <a:rPr lang="ro-RO" dirty="0"/>
              <a:t>, capaciatatea și timpul de </a:t>
            </a:r>
            <a:r>
              <a:rPr lang="ro-RO" dirty="0" smtClean="0"/>
              <a:t>acces </a:t>
            </a:r>
            <a:r>
              <a:rPr lang="ro-RO" dirty="0"/>
              <a:t>ale unităților de memorie externă ;</a:t>
            </a:r>
          </a:p>
          <a:p>
            <a:r>
              <a:rPr lang="ro-RO" dirty="0" smtClean="0"/>
              <a:t>Componența </a:t>
            </a:r>
            <a:r>
              <a:rPr lang="ro-RO" dirty="0"/>
              <a:t>și paramtreii tehnici respectivi ai echipamentelor periferice ;</a:t>
            </a:r>
          </a:p>
          <a:p>
            <a:r>
              <a:rPr lang="ro-RO" dirty="0" smtClean="0"/>
              <a:t>Paramtreii </a:t>
            </a:r>
            <a:r>
              <a:rPr lang="ro-RO" dirty="0"/>
              <a:t>de masă și gabarit , costul ;</a:t>
            </a:r>
          </a:p>
          <a:p>
            <a:r>
              <a:rPr lang="ro-RO" dirty="0" smtClean="0"/>
              <a:t>Viteza </a:t>
            </a:r>
            <a:r>
              <a:rPr lang="ro-RO" dirty="0"/>
              <a:t>de operare ;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6922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hlinkClick r:id="rId2" tooltip="3.calculatoarele se clasific n 4 categorii"/>
              </a:rPr>
              <a:t>Calculatoarelese clasifică în 4 categorii: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Supercalulatoare</a:t>
            </a:r>
          </a:p>
          <a:p>
            <a:r>
              <a:rPr lang="ro-RO" dirty="0" smtClean="0"/>
              <a:t>Calculatoare mari (macrocalculatoare)</a:t>
            </a:r>
          </a:p>
          <a:p>
            <a:r>
              <a:rPr lang="ro-RO" dirty="0" smtClean="0"/>
              <a:t>Minicalculatoare</a:t>
            </a:r>
          </a:p>
          <a:p>
            <a:r>
              <a:rPr lang="ro-RO" dirty="0" smtClean="0"/>
              <a:t>Microcalculatoare </a:t>
            </a:r>
            <a:r>
              <a:rPr lang="ro-RO" dirty="0"/>
              <a:t>(calculatoare personale)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6711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852" y="10056"/>
            <a:ext cx="9905998" cy="1478570"/>
          </a:xfrm>
        </p:spPr>
        <p:txBody>
          <a:bodyPr/>
          <a:lstStyle/>
          <a:p>
            <a:r>
              <a:rPr lang="ro-RO" b="1" dirty="0">
                <a:hlinkClick r:id="rId2" tooltip="4.supercalculatoarele"/>
              </a:rPr>
              <a:t>SUPERCALCULATOARELE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843" y="1019202"/>
            <a:ext cx="6747365" cy="3541714"/>
          </a:xfrm>
        </p:spPr>
        <p:txBody>
          <a:bodyPr/>
          <a:lstStyle/>
          <a:p>
            <a:r>
              <a:rPr lang="ro-RO" dirty="0"/>
              <a:t>Prețul lor depășește 20 miliarde de dolari</a:t>
            </a:r>
          </a:p>
          <a:p>
            <a:r>
              <a:rPr lang="ro-RO" dirty="0"/>
              <a:t>Se utilizează în aeronautică , fizica nucleară , astronautică , sesmologie , prognoza meteo etc.</a:t>
            </a:r>
          </a:p>
          <a:p>
            <a:r>
              <a:rPr lang="ro-RO" dirty="0"/>
              <a:t>Pot executa 1000 bilioane de operații pe </a:t>
            </a:r>
            <a:r>
              <a:rPr lang="ro-RO" dirty="0" smtClean="0"/>
              <a:t>minut.</a:t>
            </a:r>
            <a:endParaRPr lang="ro-RO" dirty="0"/>
          </a:p>
        </p:txBody>
      </p:sp>
      <p:pic>
        <p:nvPicPr>
          <p:cNvPr id="1026" name="Picture 2" descr="Imagini pentru supercalculato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055" y="3048000"/>
            <a:ext cx="562494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ini pentru supercalculatoa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0"/>
            <a:ext cx="6259484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58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hlinkClick r:id="rId2" tooltip="5.calculatoarele mari"/>
              </a:rPr>
              <a:t>Calculatoarele mari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Sute de bilioane de operații pe secundă</a:t>
            </a:r>
          </a:p>
          <a:p>
            <a:r>
              <a:rPr lang="ro-RO" dirty="0"/>
              <a:t>De la 20 mii pina la citeva </a:t>
            </a:r>
            <a:r>
              <a:rPr lang="ro-RO" dirty="0" smtClean="0"/>
              <a:t>milioane </a:t>
            </a:r>
            <a:r>
              <a:rPr lang="ro-RO" dirty="0"/>
              <a:t>de dolari</a:t>
            </a:r>
          </a:p>
          <a:p>
            <a:r>
              <a:rPr lang="ro-RO" dirty="0"/>
              <a:t>Zeci de unități de discuri magnetice , și imprimante , sute de console aflate la diferite distanțe de unitatea centrală</a:t>
            </a:r>
          </a:p>
          <a:p>
            <a:r>
              <a:rPr lang="ro-RO" dirty="0"/>
              <a:t>Se utilizează în cadrul unor mari centre de calcul și funcționează în regim non-stop</a:t>
            </a:r>
          </a:p>
          <a:p>
            <a:endParaRPr lang="ro-RO" dirty="0"/>
          </a:p>
        </p:txBody>
      </p:sp>
      <p:pic>
        <p:nvPicPr>
          <p:cNvPr id="2050" name="Picture 2" descr="Imagini pentru calculatoarele mar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004" y="-68263"/>
            <a:ext cx="5200996" cy="305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66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hlinkClick r:id="rId2" tooltip="6.minicalculatoarele"/>
              </a:rPr>
              <a:t>Minicalculatoarele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5699963" cy="3541714"/>
          </a:xfrm>
        </p:spPr>
        <p:txBody>
          <a:bodyPr/>
          <a:lstStyle/>
          <a:p>
            <a:r>
              <a:rPr lang="ro-RO" dirty="0"/>
              <a:t>În prezent minicalculatoarele au fost înlocuite de calculatoarele personale</a:t>
            </a:r>
          </a:p>
          <a:p>
            <a:r>
              <a:rPr lang="ro-RO" dirty="0"/>
              <a:t>Efectuau sute de milioane de operații pe secundă și nu costau mai mult de 200-300 mii de dolari</a:t>
            </a:r>
          </a:p>
          <a:p>
            <a:endParaRPr lang="ro-RO" dirty="0"/>
          </a:p>
        </p:txBody>
      </p:sp>
      <p:pic>
        <p:nvPicPr>
          <p:cNvPr id="3074" name="Picture 2" descr="Imagini pentru minicomput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568" y="-58191"/>
            <a:ext cx="4112432" cy="565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558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hlinkClick r:id="rId2" tooltip="7.microcalculatoarele"/>
              </a:rPr>
              <a:t>Microcalculatoarele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6539548" cy="3541714"/>
          </a:xfrm>
        </p:spPr>
        <p:txBody>
          <a:bodyPr>
            <a:normAutofit fontScale="85000" lnSpcReduction="10000"/>
          </a:bodyPr>
          <a:lstStyle/>
          <a:p>
            <a:r>
              <a:rPr lang="ro-RO" dirty="0"/>
              <a:t>Denumite şi calculatoare personale , sînt realizate la preţuri scăzute – între 100 şi 15 000 de dolari şi asigură o viteză de calcul de ordinul miliardelor de operaţii pe secundă .</a:t>
            </a:r>
          </a:p>
          <a:p>
            <a:r>
              <a:rPr lang="ro-RO" dirty="0"/>
              <a:t>Echipamentele periferice ale unui microcalculator includ o unitate de disc rigid , o unitate de disc flexibil , o unitate de disc optic , o imprimanta </a:t>
            </a:r>
            <a:r>
              <a:rPr lang="ro-RO" dirty="0" smtClean="0"/>
              <a:t>si </a:t>
            </a:r>
            <a:r>
              <a:rPr lang="ro-RO" dirty="0"/>
              <a:t>o consolă</a:t>
            </a:r>
          </a:p>
          <a:p>
            <a:r>
              <a:rPr lang="ro-RO" dirty="0"/>
              <a:t>Corporaţii ce prodc microcalculatoare există în foarte multe ţari , însă lideri mondiali , unanim recunoscuţi , sînt firmele IBM , Apple , Hewlett-Packard , Dell etc.</a:t>
            </a:r>
          </a:p>
          <a:p>
            <a:endParaRPr lang="ro-RO" dirty="0"/>
          </a:p>
        </p:txBody>
      </p:sp>
      <p:pic>
        <p:nvPicPr>
          <p:cNvPr id="4100" name="Picture 4" descr="Imagini pentru compu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102" y="0"/>
            <a:ext cx="3895898" cy="340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ini pentru macboo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103" y="3401827"/>
            <a:ext cx="3895898" cy="368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587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BIBLIOGRAFIE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>
                <a:hlinkClick r:id="rId2"/>
              </a:rPr>
              <a:t>https://www.slideserve.com/iona-daugherty/clasificarea-calculatoarelor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27448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788" y="2389129"/>
            <a:ext cx="9905998" cy="1478570"/>
          </a:xfrm>
        </p:spPr>
        <p:txBody>
          <a:bodyPr/>
          <a:lstStyle/>
          <a:p>
            <a:pPr algn="ctr"/>
            <a:r>
              <a:rPr lang="ro-RO" dirty="0" smtClean="0">
                <a:latin typeface="Algerian" panose="04020705040A02060702" pitchFamily="82" charset="0"/>
              </a:rPr>
              <a:t>MULTUMESC PENTRU ATENTIE!</a:t>
            </a:r>
            <a:endParaRPr lang="ro-RO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540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17</TotalTime>
  <Words>287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Trebuchet MS</vt:lpstr>
      <vt:lpstr>Tw Cen MT</vt:lpstr>
      <vt:lpstr>Circuit</vt:lpstr>
      <vt:lpstr>Clasificarea calculatoarelor</vt:lpstr>
      <vt:lpstr>Caracteristica generală a unui calculator</vt:lpstr>
      <vt:lpstr>Calculatoarelese clasifică în 4 categorii:</vt:lpstr>
      <vt:lpstr>SUPERCALCULATOARELE</vt:lpstr>
      <vt:lpstr>Calculatoarele mari</vt:lpstr>
      <vt:lpstr>Minicalculatoarele</vt:lpstr>
      <vt:lpstr>Microcalculatoarele</vt:lpstr>
      <vt:lpstr>BIBLIOGRAFIE</vt:lpstr>
      <vt:lpstr>MULTUMESC PENTRU ATENTIE!</vt:lpstr>
    </vt:vector>
  </TitlesOfParts>
  <Company>Reanimator Extreme 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Clasificarea calculatoarelor</dc:title>
  <dc:creator>Admin</dc:creator>
  <cp:lastModifiedBy>Admin</cp:lastModifiedBy>
  <cp:revision>2</cp:revision>
  <dcterms:created xsi:type="dcterms:W3CDTF">2019-04-29T08:43:40Z</dcterms:created>
  <dcterms:modified xsi:type="dcterms:W3CDTF">2019-04-29T09:01:05Z</dcterms:modified>
</cp:coreProperties>
</file>