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2" r:id="rId4"/>
    <p:sldId id="258" r:id="rId5"/>
    <p:sldId id="278" r:id="rId6"/>
    <p:sldId id="279" r:id="rId7"/>
    <p:sldId id="271" r:id="rId8"/>
    <p:sldId id="280" r:id="rId9"/>
    <p:sldId id="259" r:id="rId10"/>
    <p:sldId id="281" r:id="rId11"/>
    <p:sldId id="282" r:id="rId12"/>
    <p:sldId id="260" r:id="rId13"/>
    <p:sldId id="283" r:id="rId14"/>
    <p:sldId id="261" r:id="rId15"/>
    <p:sldId id="284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D1AD-4A9C-4605-91F0-99814C17138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91F2-B941-4962-AA96-6DC99A3D1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8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4134-DC9F-4873-A834-747844BF2BE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A652-270B-414D-8E18-016E95FA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1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A652-270B-414D-8E18-016E95FA2C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A652-270B-414D-8E18-016E95FA2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35B0E2-CC47-45A3-B470-D311D8CF4E54}" type="datetime1">
              <a:rPr lang="en-US" smtClean="0"/>
              <a:t>6/30/2022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2DE5FE-99D2-4568-8C3F-21000F3D1A34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1744B-1819-414E-AE1F-A53F9ACDE7D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A55174-3DCE-42B9-8E8A-031B3E34C963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DFB79-B6E5-42FA-B623-0D5672C5400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86F1F3-38E2-461D-A688-90D8190F4122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34490-92A2-4BC1-B20B-A52B1A452011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9A621-48EF-4C92-B079-03336820E1C2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96DE1-19D2-4A97-9053-FA9DCD6E7A99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5451D6-2348-4298-A516-EF433701B7CC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9FFB68-06FD-4950-BE4E-70CE2CA35F56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9BB8A5-1AEA-425C-B89C-8886690384DC}" type="datetime1">
              <a:rPr lang="en-US" smtClean="0"/>
              <a:t>6/30/2022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9BD8AF-8F21-49BA-A489-E73742B05A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185934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+mj-lt"/>
                <a:cs typeface="Times New Roman" pitchFamily="18" charset="0"/>
              </a:rPr>
              <a:t>Problema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conceperii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unui</a:t>
            </a:r>
            <a:endParaRPr lang="ro-RO" sz="3200" dirty="0">
              <a:latin typeface="+mj-lt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+mj-lt"/>
                <a:cs typeface="Times New Roman" pitchFamily="18" charset="0"/>
              </a:rPr>
              <a:t>plan de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studii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universitare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echilibrat</a:t>
            </a:r>
            <a:r>
              <a:rPr lang="en-US" sz="3200" dirty="0" smtClean="0">
                <a:latin typeface="+mj-lt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varianta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cs typeface="Times New Roman" pitchFamily="18" charset="0"/>
              </a:rPr>
              <a:t>generaliza</a:t>
            </a:r>
            <a:r>
              <a:rPr lang="ro-RO" sz="3200" dirty="0" smtClean="0">
                <a:latin typeface="+mj-lt"/>
                <a:cs typeface="Times New Roman" pitchFamily="18" charset="0"/>
              </a:rPr>
              <a:t>tă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077072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cs typeface="Times New Roman" pitchFamily="18" charset="0"/>
              </a:rPr>
              <a:t>Coordonator științific:</a:t>
            </a:r>
          </a:p>
          <a:p>
            <a:r>
              <a:rPr lang="ro-RO" sz="2400" dirty="0" smtClean="0">
                <a:cs typeface="Times New Roman" pitchFamily="18" charset="0"/>
              </a:rPr>
              <a:t>Lect. Dr. Cristian </a:t>
            </a:r>
            <a:r>
              <a:rPr lang="ro-RO" sz="2400" b="1" dirty="0" smtClean="0">
                <a:cs typeface="Times New Roman" pitchFamily="18" charset="0"/>
              </a:rPr>
              <a:t>FRĂSINARU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4077069"/>
            <a:ext cx="370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Absolvent:</a:t>
            </a:r>
          </a:p>
          <a:p>
            <a:r>
              <a:rPr lang="ro-RO" sz="2400" dirty="0"/>
              <a:t>Gheorghiță </a:t>
            </a:r>
            <a:r>
              <a:rPr lang="ro-RO" sz="2400" b="1" dirty="0" smtClean="0"/>
              <a:t>DĂSCĂLIȚA</a:t>
            </a:r>
            <a:endParaRPr lang="en-US" sz="2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75656" y="102749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/>
              <a:t>UNIVERSITATEA “ALEXANDRU IOAN CUZA” DIN IAȘI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738806" y="492609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FACULTATEA DE INFORMATICĂ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63" y="490868"/>
            <a:ext cx="379943" cy="3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3316" y="250388"/>
            <a:ext cx="74237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/>
              <a:t>Modelul </a:t>
            </a:r>
            <a:r>
              <a:rPr lang="ro-RO" sz="2400" b="1" dirty="0" smtClean="0"/>
              <a:t>CP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488" y="850552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Constrângeri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412776"/>
                <a:ext cx="8039164" cy="261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sz="2400" baseline="-25000" dirty="0" err="1" smtClean="0">
                    <a:solidFill>
                      <a:srgbClr val="FF0000"/>
                    </a:solidFill>
                  </a:rPr>
                  <a:t>sj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[</a:t>
                </a:r>
                <a:r>
                  <a:rPr lang="ro-RO" sz="2400" dirty="0" smtClean="0">
                    <a:solidFill>
                      <a:srgbClr val="FF0000"/>
                    </a:solidFill>
                  </a:rPr>
                  <a:t>minCredite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ro-RO" sz="2400" dirty="0" smtClean="0">
                    <a:solidFill>
                      <a:srgbClr val="FF0000"/>
                    </a:solidFill>
                  </a:rPr>
                  <a:t>maxCredite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]</a:t>
                </a:r>
                <a:endParaRPr lang="ro-RO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sj</m:t>
                          </m:r>
                        </m:sub>
                      </m:sSub>
                      <m:r>
                        <a:rPr lang="en-US" sz="2400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i</m:t>
                          </m:r>
                          <m:r>
                            <a:rPr lang="en-US" sz="2400" i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n</m:t>
                          </m:r>
                          <m:r>
                            <a:rPr lang="en-US" sz="2400" i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400" i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/>
                                </a:rPr>
                                <m:t>si</m:t>
                              </m:r>
                            </m:sub>
                          </m:sSub>
                          <m:r>
                            <a:rPr lang="en-US" sz="2400" i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ji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400" b="0" i="1" dirty="0" smtClean="0">
                  <a:latin typeface="Cambria Math"/>
                </a:endParaRPr>
              </a:p>
              <a:p>
                <a:r>
                  <a:rPr lang="ro-RO" sz="2400" dirty="0" smtClean="0"/>
                  <a:t>, unde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o-RO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400" dirty="0"/>
                  <a:t> reprezintă numărul de credite al cursului i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o-RO" sz="2400" b="0" i="1" smtClean="0">
                            <a:latin typeface="Cambria Math"/>
                          </a:rPr>
                          <m:t>𝑠𝑖</m:t>
                        </m:r>
                      </m:sub>
                    </m:sSub>
                    <m:r>
                      <a:rPr lang="ro-RO" sz="2400" b="0" i="1" smtClean="0">
                        <a:latin typeface="Cambria Math"/>
                      </a:rPr>
                      <m:t>=1</m:t>
                    </m:r>
                    <m:r>
                      <a:rPr 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⇔</m:t>
                    </m:r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 cursul i este predat la specializarea 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12776"/>
                <a:ext cx="8039164" cy="2617127"/>
              </a:xfrm>
              <a:prstGeom prst="rect">
                <a:avLst/>
              </a:prstGeom>
              <a:blipFill rotWithShape="1">
                <a:blip r:embed="rId2"/>
                <a:stretch>
                  <a:fillRect l="-1213" t="-1865" r="-152" b="-4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576" y="4293096"/>
            <a:ext cx="803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Exemplu</a:t>
            </a:r>
            <a:r>
              <a:rPr lang="ro-RO" sz="2400" dirty="0" smtClean="0"/>
              <a:t>:</a:t>
            </a:r>
          </a:p>
          <a:p>
            <a:r>
              <a:rPr lang="ro-RO" sz="2400" dirty="0" smtClean="0"/>
              <a:t>FEAA, specializarea </a:t>
            </a:r>
            <a:r>
              <a:rPr lang="en-US" sz="2400" dirty="0" smtClean="0"/>
              <a:t>“</a:t>
            </a:r>
            <a:r>
              <a:rPr lang="it-IT" sz="2400" dirty="0"/>
              <a:t>Contabilitate și Informatică de </a:t>
            </a:r>
            <a:r>
              <a:rPr lang="it-IT" sz="2400" dirty="0" smtClean="0"/>
              <a:t>Gestiune</a:t>
            </a:r>
            <a:r>
              <a:rPr lang="en-US" sz="2400" dirty="0" smtClean="0"/>
              <a:t>”, </a:t>
            </a:r>
            <a:r>
              <a:rPr lang="ro-RO" sz="2400" dirty="0" smtClean="0"/>
              <a:t>pentru fiecare </a:t>
            </a:r>
            <a:r>
              <a:rPr lang="en-US" sz="2400" dirty="0" err="1" smtClean="0"/>
              <a:t>semestr</a:t>
            </a:r>
            <a:r>
              <a:rPr lang="ro-RO" sz="2400" dirty="0" smtClean="0"/>
              <a:t>u, numărul total de credite minim să fie </a:t>
            </a:r>
            <a:r>
              <a:rPr lang="ro-RO" sz="2400" dirty="0" smtClean="0">
                <a:solidFill>
                  <a:srgbClr val="FF0000"/>
                </a:solidFill>
              </a:rPr>
              <a:t>20</a:t>
            </a:r>
            <a:r>
              <a:rPr lang="ro-RO" sz="2400" dirty="0" smtClean="0"/>
              <a:t> și maxim să fie </a:t>
            </a:r>
            <a:r>
              <a:rPr lang="ro-RO" sz="2400" dirty="0" smtClean="0">
                <a:solidFill>
                  <a:srgbClr val="FF0000"/>
                </a:solidFill>
              </a:rPr>
              <a:t>30</a:t>
            </a:r>
            <a:r>
              <a:rPr lang="ro-RO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4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3316" y="250388"/>
            <a:ext cx="74237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/>
              <a:t>Modelul </a:t>
            </a:r>
            <a:r>
              <a:rPr lang="ro-RO" sz="2400" b="1" dirty="0" smtClean="0"/>
              <a:t>CP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488" y="850552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Constrângeri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412776"/>
                <a:ext cx="8039164" cy="191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Ns</a:t>
                </a:r>
                <a:r>
                  <a:rPr lang="en-US" sz="2400" baseline="-25000" dirty="0" err="1" smtClean="0">
                    <a:solidFill>
                      <a:srgbClr val="FF0000"/>
                    </a:solidFill>
                  </a:rPr>
                  <a:t>sj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[</a:t>
                </a:r>
                <a:r>
                  <a:rPr lang="ro-RO" sz="2400" dirty="0" smtClean="0">
                    <a:solidFill>
                      <a:srgbClr val="FF0000"/>
                    </a:solidFill>
                  </a:rPr>
                  <a:t>minCursuri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ro-RO" sz="2400" dirty="0" smtClean="0">
                    <a:solidFill>
                      <a:srgbClr val="FF0000"/>
                    </a:solidFill>
                  </a:rPr>
                  <a:t>maxCursuri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]</a:t>
                </a:r>
                <a:r>
                  <a:rPr lang="ro-RO" sz="24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/>
                          </a:rPr>
                          <m:t>Ns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/>
                          </a:rPr>
                          <m:t>sj</m:t>
                        </m:r>
                      </m:sub>
                    </m:sSub>
                  </m:oMath>
                </a14:m>
                <a:r>
                  <a:rPr lang="ro-RO" sz="2400" dirty="0" smtClean="0"/>
                  <a:t> este numărul de cursuri din perioada j, de la specializarea 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Ns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sj</m:t>
                          </m:r>
                        </m:sub>
                      </m:sSub>
                      <m:r>
                        <a:rPr lang="en-US" sz="2400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i</m:t>
                          </m:r>
                          <m:r>
                            <a:rPr lang="en-US" sz="2400" i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n</m:t>
                          </m:r>
                          <m:r>
                            <a:rPr lang="en-US" sz="2400" i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</m:t>
                              </m:r>
                            </m:sub>
                          </m:sSub>
                          <m:r>
                            <a:rPr lang="en-US" sz="2400" i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ji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12776"/>
                <a:ext cx="8039164" cy="1912703"/>
              </a:xfrm>
              <a:prstGeom prst="rect">
                <a:avLst/>
              </a:prstGeom>
              <a:blipFill rotWithShape="1">
                <a:blip r:embed="rId2"/>
                <a:stretch>
                  <a:fillRect l="-1061" t="-1274" r="-1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3316" y="3717032"/>
            <a:ext cx="803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Exemplu</a:t>
            </a:r>
            <a:r>
              <a:rPr lang="ro-RO" sz="2400" dirty="0" smtClean="0"/>
              <a:t>:</a:t>
            </a:r>
          </a:p>
          <a:p>
            <a:r>
              <a:rPr lang="ro-RO" sz="2400" dirty="0" smtClean="0"/>
              <a:t>FEAA, specializarea </a:t>
            </a:r>
            <a:r>
              <a:rPr lang="en-US" sz="2400" dirty="0" smtClean="0"/>
              <a:t>“</a:t>
            </a:r>
            <a:r>
              <a:rPr lang="it-IT" sz="2400" dirty="0"/>
              <a:t>Contabilitate și Informatică de </a:t>
            </a:r>
            <a:r>
              <a:rPr lang="it-IT" sz="2400" dirty="0" smtClean="0"/>
              <a:t>Gestiune</a:t>
            </a:r>
            <a:r>
              <a:rPr lang="en-US" sz="2400" dirty="0" smtClean="0"/>
              <a:t>”, </a:t>
            </a:r>
            <a:r>
              <a:rPr lang="ro-RO" sz="2400" dirty="0" smtClean="0"/>
              <a:t>pentru fiecare </a:t>
            </a:r>
            <a:r>
              <a:rPr lang="en-US" sz="2400" dirty="0" err="1" smtClean="0"/>
              <a:t>semestr</a:t>
            </a:r>
            <a:r>
              <a:rPr lang="ro-RO" sz="2400" dirty="0" smtClean="0"/>
              <a:t>u, numărul de cursuri minim să fie </a:t>
            </a:r>
            <a:r>
              <a:rPr lang="ro-RO" sz="2400" dirty="0" smtClean="0">
                <a:solidFill>
                  <a:srgbClr val="FF0000"/>
                </a:solidFill>
              </a:rPr>
              <a:t>3</a:t>
            </a:r>
            <a:r>
              <a:rPr lang="ro-RO" sz="2400" dirty="0" smtClean="0"/>
              <a:t> și maxim să fie </a:t>
            </a:r>
            <a:r>
              <a:rPr lang="ro-RO" sz="2400" dirty="0" smtClean="0">
                <a:solidFill>
                  <a:srgbClr val="FF0000"/>
                </a:solidFill>
              </a:rPr>
              <a:t>6</a:t>
            </a:r>
            <a:r>
              <a:rPr lang="ro-RO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7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230350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/>
              <a:t>Modelul </a:t>
            </a:r>
            <a:r>
              <a:rPr lang="ro-RO" sz="2400" b="1" dirty="0" smtClean="0"/>
              <a:t>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1" y="1383157"/>
            <a:ext cx="523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Variabila </a:t>
            </a:r>
            <a:r>
              <a:rPr lang="ro-RO" sz="2400" b="1" dirty="0"/>
              <a:t>obiectiv (minimizare</a:t>
            </a:r>
            <a:r>
              <a:rPr lang="ro-RO" sz="2400" b="1" dirty="0" smtClean="0"/>
              <a:t>): </a:t>
            </a:r>
            <a:r>
              <a:rPr lang="ro-RO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1821982"/>
                <a:ext cx="7416824" cy="362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</a:rPr>
                      <m:t>Cs</m:t>
                    </m:r>
                    <m:r>
                      <a:rPr lang="en-US" sz="240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s</m:t>
                        </m:r>
                        <m:r>
                          <a:rPr lang="en-US" sz="2400" i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k</m:t>
                        </m:r>
                        <m:r>
                          <a:rPr lang="en-US" sz="2400" i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j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m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Ldist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sj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ro-RO" sz="2400" dirty="0" smtClean="0"/>
                  <a:t>, Cs reprezintă costul dezechilibrului specializărilor</a:t>
                </a:r>
                <a:endParaRPr lang="ro-RO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Ldist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sj</m:t>
                        </m:r>
                      </m:sub>
                    </m:sSub>
                    <m:r>
                      <a:rPr lang="en-US" sz="2400" i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Lm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sj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400" dirty="0" smtClean="0"/>
                  <a:t>, Ldist reprezintă matricea deviațiilor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Lm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/>
                      </a:rPr>
                      <m:t>=</m:t>
                    </m:r>
                    <m:r>
                      <a:rPr lang="ro-RO" sz="2400" i="0">
                        <a:latin typeface="Cambria Math"/>
                      </a:rPr>
                      <m:t> </m:t>
                    </m:r>
                  </m:oMath>
                </a14:m>
                <a:r>
                  <a:rPr lang="ro-RO" sz="2400" dirty="0"/>
                  <a:t>numărul total mediu de credite per perioadă de la specializarea </a:t>
                </a:r>
                <a:r>
                  <a:rPr lang="ro-RO" sz="2400" dirty="0" smtClean="0"/>
                  <a:t>s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21982"/>
                <a:ext cx="7416824" cy="3624710"/>
              </a:xfrm>
              <a:prstGeom prst="rect">
                <a:avLst/>
              </a:prstGeom>
              <a:blipFill rotWithShape="1">
                <a:blip r:embed="rId2"/>
                <a:stretch>
                  <a:fillRect l="-1316" b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3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250548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/>
              <a:t>Modelul </a:t>
            </a:r>
            <a:r>
              <a:rPr lang="ro-RO" sz="2400" b="1" dirty="0" smtClean="0"/>
              <a:t>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1" y="1383157"/>
            <a:ext cx="523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Variabila </a:t>
            </a:r>
            <a:r>
              <a:rPr lang="ro-RO" sz="2400" b="1" dirty="0"/>
              <a:t>obiectiv (minimizare</a:t>
            </a:r>
            <a:r>
              <a:rPr lang="ro-RO" sz="2400" b="1" dirty="0" smtClean="0"/>
              <a:t>): </a:t>
            </a:r>
            <a:r>
              <a:rPr lang="ro-RO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1983155"/>
                <a:ext cx="7704856" cy="289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</a:rPr>
                      <m:t>Cp</m:t>
                    </m:r>
                    <m:r>
                      <a:rPr lang="en-US" sz="240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i</m:t>
                        </m:r>
                        <m:r>
                          <a:rPr lang="en-US" sz="2400" i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n</m:t>
                        </m:r>
                        <m:r>
                          <a:rPr lang="en-US" sz="2400" i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0">
                            <a:latin typeface="Cambria Math"/>
                          </a:rPr>
                          <m:t>2×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2400" i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PrefP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ro-RO" sz="2400" b="0" i="0" smtClean="0">
                        <a:latin typeface="Cambria Math"/>
                      </a:rPr>
                      <m:t>,</m:t>
                    </m:r>
                  </m:oMath>
                </a14:m>
                <a:endParaRPr lang="ro-RO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ro-RO" sz="2400" dirty="0" smtClean="0"/>
                  <a:t>pentru fiecare preferință încălcată penalizarea este egală cu dublul numărului de credite al cursului în cauză (constrângere slabă)</a:t>
                </a:r>
              </a:p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C =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Cp</a:t>
                </a:r>
                <a:r>
                  <a:rPr lang="en-US" sz="2400" dirty="0">
                    <a:solidFill>
                      <a:srgbClr val="FF0000"/>
                    </a:solidFill>
                  </a:rPr>
                  <a:t> +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Cs</a:t>
                </a:r>
                <a:r>
                  <a:rPr lang="ro-RO" sz="2400" dirty="0" smtClean="0"/>
                  <a:t>, C reprezintă costul total al soluției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3155"/>
                <a:ext cx="7704856" cy="2891689"/>
              </a:xfrm>
              <a:prstGeom prst="rect">
                <a:avLst/>
              </a:prstGeom>
              <a:blipFill rotWithShape="1">
                <a:blip r:embed="rId2"/>
                <a:stretch>
                  <a:fillRect l="-1266" t="-15789" r="-2373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9592" y="118378"/>
            <a:ext cx="7416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Prezentarea aplicației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052736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 smtClean="0"/>
              <a:t>A</a:t>
            </a:r>
            <a:r>
              <a:rPr lang="vi-VN" sz="2400" dirty="0" smtClean="0"/>
              <a:t>plica</a:t>
            </a:r>
            <a:r>
              <a:rPr lang="ro-RO" sz="2400" dirty="0" smtClean="0"/>
              <a:t>ț</a:t>
            </a:r>
            <a:r>
              <a:rPr lang="vi-VN" sz="2400" dirty="0" smtClean="0"/>
              <a:t>i</a:t>
            </a:r>
            <a:r>
              <a:rPr lang="en-US" sz="2400" dirty="0" smtClean="0"/>
              <a:t>e</a:t>
            </a:r>
            <a:r>
              <a:rPr lang="vi-VN" sz="2400" dirty="0" smtClean="0"/>
              <a:t> </a:t>
            </a:r>
            <a:r>
              <a:rPr lang="ro-RO" sz="2400" dirty="0" smtClean="0"/>
              <a:t>W</a:t>
            </a:r>
            <a:r>
              <a:rPr lang="vi-VN" sz="2400" dirty="0" smtClean="0"/>
              <a:t>eb</a:t>
            </a:r>
            <a:r>
              <a:rPr lang="en-US" sz="2400" dirty="0" smtClean="0"/>
              <a:t> </a:t>
            </a:r>
            <a:r>
              <a:rPr lang="en-US" sz="2400" dirty="0"/>
              <a:t>J</a:t>
            </a:r>
            <a:r>
              <a:rPr lang="vi-VN" sz="2400" dirty="0" smtClean="0"/>
              <a:t>ava</a:t>
            </a:r>
            <a:endParaRPr lang="ro-RO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/>
              <a:t>s</a:t>
            </a:r>
            <a:r>
              <a:rPr lang="ro-RO" sz="2400" dirty="0" smtClean="0"/>
              <a:t>tructură MVC</a:t>
            </a:r>
            <a:endParaRPr lang="ro-RO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400" dirty="0" smtClean="0"/>
              <a:t>Choco-solver</a:t>
            </a:r>
            <a:endParaRPr lang="ro-RO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 smtClean="0"/>
              <a:t>Servlet-uri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400" dirty="0" smtClean="0"/>
              <a:t>Interfa</a:t>
            </a:r>
            <a:r>
              <a:rPr lang="ro-RO" sz="2400" dirty="0" smtClean="0"/>
              <a:t>ț</a:t>
            </a:r>
            <a:r>
              <a:rPr lang="ro-RO" sz="2400" dirty="0"/>
              <a:t>ă</a:t>
            </a:r>
            <a:r>
              <a:rPr lang="vi-VN" sz="2400" dirty="0" smtClean="0"/>
              <a:t> </a:t>
            </a:r>
            <a:r>
              <a:rPr lang="ro-RO" sz="2400" dirty="0" smtClean="0"/>
              <a:t>W</a:t>
            </a:r>
            <a:r>
              <a:rPr lang="vi-VN" sz="2400" dirty="0" smtClean="0"/>
              <a:t>eb </a:t>
            </a:r>
            <a:r>
              <a:rPr lang="vi-VN" sz="2400" dirty="0"/>
              <a:t>cu </a:t>
            </a:r>
            <a:r>
              <a:rPr lang="vi-VN" sz="2400" dirty="0" smtClean="0"/>
              <a:t>utilizatorul</a:t>
            </a:r>
            <a:r>
              <a:rPr lang="ro-RO" sz="2400" dirty="0"/>
              <a:t> </a:t>
            </a:r>
            <a:r>
              <a:rPr lang="en-US" sz="2400" dirty="0" smtClean="0"/>
              <a:t>-&gt;</a:t>
            </a:r>
            <a:r>
              <a:rPr lang="ro-RO" sz="2400" dirty="0" smtClean="0"/>
              <a:t> JSP</a:t>
            </a:r>
            <a:r>
              <a:rPr lang="en-US" sz="2400" dirty="0" smtClean="0"/>
              <a:t>,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8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9592" y="118378"/>
            <a:ext cx="7416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Prezentarea aplicației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416" y="733890"/>
            <a:ext cx="7416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~ </a:t>
            </a:r>
            <a:r>
              <a:rPr lang="ro-RO" sz="2400" dirty="0" smtClean="0"/>
              <a:t>DEMO</a:t>
            </a:r>
            <a:r>
              <a:rPr lang="en-US" sz="2400" dirty="0" smtClean="0"/>
              <a:t> ~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6" y="1268760"/>
            <a:ext cx="7376799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7" y="246976"/>
            <a:ext cx="74168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Eficiență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30596"/>
            <a:ext cx="7416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 smtClean="0"/>
              <a:t>Pentru</a:t>
            </a:r>
            <a:r>
              <a:rPr lang="ro-RO" sz="2400" dirty="0" smtClean="0"/>
              <a:t> o mică</a:t>
            </a:r>
            <a:r>
              <a:rPr lang="vi-VN" sz="2400" dirty="0" smtClean="0"/>
              <a:t> instanț</a:t>
            </a:r>
            <a:r>
              <a:rPr lang="ro-RO" sz="2400" dirty="0" smtClean="0"/>
              <a:t>ă</a:t>
            </a:r>
            <a:r>
              <a:rPr lang="vi-VN" sz="2400" dirty="0" smtClean="0"/>
              <a:t> </a:t>
            </a:r>
            <a:r>
              <a:rPr lang="vi-VN" sz="2400" dirty="0"/>
              <a:t>GBACP dată ca </a:t>
            </a:r>
            <a:r>
              <a:rPr lang="vi-VN" sz="2400" dirty="0" smtClean="0">
                <a:solidFill>
                  <a:srgbClr val="FF0000"/>
                </a:solidFill>
              </a:rPr>
              <a:t>exemplu</a:t>
            </a:r>
            <a:r>
              <a:rPr lang="en-US" sz="2400" dirty="0" smtClean="0"/>
              <a:t> </a:t>
            </a:r>
            <a:r>
              <a:rPr lang="ro-RO" sz="2400" dirty="0" smtClean="0"/>
              <a:t>în lucrarea de licență</a:t>
            </a:r>
            <a:r>
              <a:rPr lang="vi-VN" sz="2400" dirty="0" smtClean="0"/>
              <a:t>, </a:t>
            </a:r>
            <a:r>
              <a:rPr lang="vi-VN" sz="2400" dirty="0"/>
              <a:t>dar și pentru o instanță GBACP adaptată pentru cazul </a:t>
            </a:r>
            <a:r>
              <a:rPr lang="vi-VN" sz="2400" dirty="0">
                <a:solidFill>
                  <a:srgbClr val="FF0000"/>
                </a:solidFill>
              </a:rPr>
              <a:t>Facultății de Informatică</a:t>
            </a:r>
            <a:r>
              <a:rPr lang="vi-VN" sz="2400" dirty="0"/>
              <a:t> (cu 3 ani, 2 semestre, 1 specializare, 36 de cursuri și 80 de precondiții) algoritmul de rezolvare a GBACP integrat în aplicație găsește soluția optimă în mai puțin de </a:t>
            </a:r>
            <a:r>
              <a:rPr lang="vi-VN" sz="2400" dirty="0">
                <a:solidFill>
                  <a:srgbClr val="FF0000"/>
                </a:solidFill>
              </a:rPr>
              <a:t>0,1 secunde</a:t>
            </a:r>
            <a:r>
              <a:rPr lang="vi-VN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5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6" y="260648"/>
            <a:ext cx="74168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Eficiență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30596"/>
            <a:ext cx="7416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/>
              <a:t>Pentru instanțele </a:t>
            </a:r>
            <a:r>
              <a:rPr lang="vi-VN" sz="2400" dirty="0">
                <a:solidFill>
                  <a:srgbClr val="FF0000"/>
                </a:solidFill>
              </a:rPr>
              <a:t>UD3</a:t>
            </a:r>
            <a:r>
              <a:rPr lang="vi-VN" sz="2400" dirty="0"/>
              <a:t> (cu 3 ani, 3 trimestre, 236 de cursuri, 31 de specializări, 1092 de precondiții și 66 de preferințe) și </a:t>
            </a:r>
            <a:r>
              <a:rPr lang="vi-VN" sz="2400" dirty="0">
                <a:solidFill>
                  <a:srgbClr val="FF0000"/>
                </a:solidFill>
              </a:rPr>
              <a:t>UD4</a:t>
            </a:r>
            <a:r>
              <a:rPr lang="vi-VN" sz="2400" dirty="0"/>
              <a:t> (cu 2 ani, 3 trimestre, 139 de cursuri, 16 specializări, 188 de precondiții și 40 de preferințe), algoritmul pe care l-am implementat oferă o soluție în mai puțin de </a:t>
            </a:r>
            <a:r>
              <a:rPr lang="vi-VN" sz="2400" dirty="0">
                <a:solidFill>
                  <a:srgbClr val="FF0000"/>
                </a:solidFill>
              </a:rPr>
              <a:t>10 secunde</a:t>
            </a:r>
            <a:r>
              <a:rPr lang="vi-VN" sz="2400" dirty="0"/>
              <a:t>, respectiv </a:t>
            </a:r>
            <a:r>
              <a:rPr lang="vi-VN" sz="2400" dirty="0">
                <a:solidFill>
                  <a:srgbClr val="FF0000"/>
                </a:solidFill>
              </a:rPr>
              <a:t>5 secunde</a:t>
            </a:r>
            <a:r>
              <a:rPr lang="vi-VN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75592" y="260648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Eficiență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111"/>
              </p:ext>
            </p:extLst>
          </p:nvPr>
        </p:nvGraphicFramePr>
        <p:xfrm>
          <a:off x="960347" y="1844824"/>
          <a:ext cx="70680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08"/>
                <a:gridCol w="1413608"/>
                <a:gridCol w="1413608"/>
                <a:gridCol w="1413608"/>
                <a:gridCol w="1413608"/>
              </a:tblGrid>
              <a:tr h="283056"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1,7s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1,7s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1,8s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2,6s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Cost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56773"/>
              </p:ext>
            </p:extLst>
          </p:nvPr>
        </p:nvGraphicFramePr>
        <p:xfrm>
          <a:off x="971600" y="3645024"/>
          <a:ext cx="705678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864096"/>
                <a:gridCol w="936104"/>
                <a:gridCol w="1008112"/>
                <a:gridCol w="1440160"/>
                <a:gridCol w="1512169"/>
              </a:tblGrid>
              <a:tr h="226824"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14min 30s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14min 30s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Cost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346" y="144480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UD4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0346" y="32446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UD3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3027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Concluzii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80728"/>
            <a:ext cx="705678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/>
              <a:t>Având în vedere că tema lucrării de licență este orientată pe </a:t>
            </a:r>
            <a:r>
              <a:rPr lang="vi-VN" sz="2400" dirty="0">
                <a:solidFill>
                  <a:srgbClr val="FF0000"/>
                </a:solidFill>
              </a:rPr>
              <a:t>rezolvarea GBACP</a:t>
            </a:r>
            <a:r>
              <a:rPr lang="vi-VN" sz="2400" dirty="0"/>
              <a:t>, consider că abordarea modelării problemei prin intermediul paradigmei programării bazate pe constrângeri reprezintă un </a:t>
            </a:r>
            <a:r>
              <a:rPr lang="vi-VN" sz="2400" dirty="0">
                <a:solidFill>
                  <a:srgbClr val="FF0000"/>
                </a:solidFill>
              </a:rPr>
              <a:t>succes</a:t>
            </a:r>
            <a:r>
              <a:rPr lang="vi-VN" sz="2400" dirty="0"/>
              <a:t>, punându-se la dispoziție un algoritm care oferă rapid o soluție la diferite instanțe ale unei probleme de o aplicabilitate suficient de mare pentru a fi relevantă </a:t>
            </a:r>
            <a:r>
              <a:rPr lang="vi-VN" sz="2400" dirty="0">
                <a:solidFill>
                  <a:srgbClr val="FF0000"/>
                </a:solidFill>
              </a:rPr>
              <a:t>pentru toate facultățile</a:t>
            </a:r>
            <a:r>
              <a:rPr lang="vi-VN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596" y="332656"/>
            <a:ext cx="7272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Cuprins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596" y="134076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400" dirty="0" smtClean="0"/>
              <a:t>Obiectivul propus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400" dirty="0" smtClean="0"/>
              <a:t>Enunțul problemei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400" dirty="0" smtClean="0"/>
              <a:t>Model</a:t>
            </a:r>
            <a:r>
              <a:rPr lang="en-US" sz="2400" dirty="0" err="1" smtClean="0"/>
              <a:t>ul</a:t>
            </a:r>
            <a:r>
              <a:rPr lang="ro-RO" sz="2400" dirty="0" smtClean="0"/>
              <a:t> CP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/>
              <a:t>Prezentarea</a:t>
            </a:r>
            <a:r>
              <a:rPr lang="ro-RO" sz="2400" dirty="0" smtClean="0"/>
              <a:t> aplicației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400" dirty="0" smtClean="0"/>
              <a:t>Eficiență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400" dirty="0" smtClean="0"/>
              <a:t>Concluzii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8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1412776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 smtClean="0"/>
              <a:t>A</a:t>
            </a:r>
            <a:r>
              <a:rPr lang="vi-VN" sz="2400" dirty="0" smtClean="0"/>
              <a:t>plica</a:t>
            </a:r>
            <a:r>
              <a:rPr lang="ro-RO" sz="2400" dirty="0" smtClean="0"/>
              <a:t>ț</a:t>
            </a:r>
            <a:r>
              <a:rPr lang="vi-VN" sz="2400" dirty="0" smtClean="0"/>
              <a:t>i</a:t>
            </a:r>
            <a:r>
              <a:rPr lang="en-US" sz="2400" dirty="0" smtClean="0"/>
              <a:t>e</a:t>
            </a:r>
            <a:r>
              <a:rPr lang="vi-VN" sz="2400" dirty="0" smtClean="0"/>
              <a:t> </a:t>
            </a:r>
            <a:r>
              <a:rPr lang="ro-RO" sz="2400" dirty="0" smtClean="0"/>
              <a:t>W</a:t>
            </a:r>
            <a:r>
              <a:rPr lang="vi-VN" sz="2400" dirty="0" smtClean="0"/>
              <a:t>eb</a:t>
            </a:r>
            <a:r>
              <a:rPr lang="en-US" sz="2400" dirty="0" smtClean="0"/>
              <a:t> </a:t>
            </a:r>
            <a:r>
              <a:rPr lang="en-US" sz="2400" dirty="0"/>
              <a:t>J</a:t>
            </a:r>
            <a:r>
              <a:rPr lang="vi-VN" sz="2400" dirty="0" smtClean="0"/>
              <a:t>ava</a:t>
            </a:r>
            <a:endParaRPr lang="ro-RO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400" dirty="0" smtClean="0"/>
              <a:t>Interfa</a:t>
            </a:r>
            <a:r>
              <a:rPr lang="ro-RO" sz="2400" dirty="0" smtClean="0"/>
              <a:t>ț</a:t>
            </a:r>
            <a:r>
              <a:rPr lang="ro-RO" sz="2400" dirty="0"/>
              <a:t>ă</a:t>
            </a:r>
            <a:r>
              <a:rPr lang="vi-VN" sz="2400" dirty="0" smtClean="0"/>
              <a:t> </a:t>
            </a:r>
            <a:r>
              <a:rPr lang="ro-RO" sz="2400" dirty="0" smtClean="0"/>
              <a:t>W</a:t>
            </a:r>
            <a:r>
              <a:rPr lang="vi-VN" sz="2400" dirty="0" smtClean="0"/>
              <a:t>eb </a:t>
            </a:r>
            <a:r>
              <a:rPr lang="vi-VN" sz="2400" dirty="0"/>
              <a:t>cu </a:t>
            </a:r>
            <a:r>
              <a:rPr lang="vi-VN" sz="2400" dirty="0" smtClean="0"/>
              <a:t>utilizatorul</a:t>
            </a:r>
            <a:endParaRPr lang="ro-RO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400" dirty="0" smtClean="0"/>
              <a:t>algoritm </a:t>
            </a:r>
            <a:r>
              <a:rPr lang="vi-VN" sz="2400" dirty="0"/>
              <a:t>de rezolvare a </a:t>
            </a:r>
            <a:r>
              <a:rPr lang="en-US" sz="2400" dirty="0" smtClean="0"/>
              <a:t>“</a:t>
            </a:r>
            <a:r>
              <a:rPr lang="vi-VN" sz="2400" dirty="0" smtClean="0"/>
              <a:t>Problem</a:t>
            </a:r>
            <a:r>
              <a:rPr lang="ro-RO" sz="2400" dirty="0" smtClean="0"/>
              <a:t>ei</a:t>
            </a:r>
            <a:r>
              <a:rPr lang="vi-VN" sz="2400" dirty="0" smtClean="0"/>
              <a:t> </a:t>
            </a:r>
            <a:r>
              <a:rPr lang="vi-VN" sz="2400" dirty="0"/>
              <a:t>conceperii unui plan de studii universitare echilibrat, varianta </a:t>
            </a:r>
            <a:r>
              <a:rPr lang="vi-VN" sz="2400" dirty="0" smtClean="0"/>
              <a:t>generalizat</a:t>
            </a:r>
            <a:r>
              <a:rPr lang="ro-RO" sz="2400" dirty="0" smtClean="0"/>
              <a:t>ă</a:t>
            </a:r>
            <a:r>
              <a:rPr lang="en-US" sz="2400" dirty="0" smtClean="0"/>
              <a:t>”</a:t>
            </a:r>
            <a:endParaRPr lang="ro-RO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400" dirty="0" smtClean="0"/>
              <a:t>Choco-solver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332656"/>
            <a:ext cx="73448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400" b="1" dirty="0"/>
              <a:t>Obiectivul </a:t>
            </a:r>
            <a:r>
              <a:rPr lang="vi-VN" sz="2400" b="1" dirty="0" smtClean="0"/>
              <a:t>propus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68" y="4174208"/>
            <a:ext cx="901715" cy="8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33265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Enunțul problemei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588" y="1346512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 smtClean="0"/>
              <a:t>Caracteristicile GBACP: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 smtClean="0"/>
              <a:t>cursuri</a:t>
            </a:r>
            <a:endParaRPr lang="ro-RO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/>
              <a:t>p</a:t>
            </a:r>
            <a:r>
              <a:rPr lang="ro-RO" sz="2400" dirty="0" smtClean="0"/>
              <a:t>erioade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 smtClean="0"/>
              <a:t>limite </a:t>
            </a:r>
            <a:r>
              <a:rPr lang="ro-RO" sz="2400" dirty="0"/>
              <a:t>ale numărului de cursuri și ale </a:t>
            </a:r>
            <a:r>
              <a:rPr lang="ro-RO" sz="2400" dirty="0" smtClean="0"/>
              <a:t>numărului total </a:t>
            </a:r>
            <a:r>
              <a:rPr lang="ro-RO" sz="2400" dirty="0"/>
              <a:t>de </a:t>
            </a:r>
            <a:r>
              <a:rPr lang="ro-RO" sz="2400" dirty="0" smtClean="0"/>
              <a:t>credite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/>
              <a:t>precondiții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 smtClean="0"/>
              <a:t>specializări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/>
              <a:t>p</a:t>
            </a:r>
            <a:r>
              <a:rPr lang="ro-RO" sz="2400" dirty="0" smtClean="0"/>
              <a:t>referințe</a:t>
            </a:r>
          </a:p>
        </p:txBody>
      </p:sp>
    </p:spTree>
    <p:extLst>
      <p:ext uri="{BB962C8B-B14F-4D97-AF65-F5344CB8AC3E}">
        <p14:creationId xmlns:p14="http://schemas.microsoft.com/office/powerpoint/2010/main" val="2553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404664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Modelul 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080" y="998168"/>
                <a:ext cx="777686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 smtClean="0"/>
                  <a:t>Variabile</a:t>
                </a:r>
                <a:endParaRPr lang="ro-RO" sz="24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ro-RO" sz="2400" dirty="0" smtClean="0">
                    <a:solidFill>
                      <a:srgbClr val="FF0000"/>
                    </a:solidFill>
                  </a:rPr>
                  <a:t>P</a:t>
                </a:r>
                <a:r>
                  <a:rPr lang="ro-RO" sz="2400" dirty="0" smtClean="0"/>
                  <a:t>: </a:t>
                </a:r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reprezintă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perioada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cursului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</a:t>
                </a:r>
                <a:r>
                  <a:rPr lang="ro-RO" sz="2400" dirty="0" smtClean="0"/>
                  <a:t>.</a:t>
                </a:r>
              </a:p>
              <a:p>
                <a:endParaRPr lang="ro-RO" sz="2400" dirty="0" smtClean="0"/>
              </a:p>
              <a:p>
                <a:endParaRPr lang="ro-RO" sz="2400" dirty="0"/>
              </a:p>
              <a:p>
                <a:endParaRPr lang="ro-RO" sz="2400" dirty="0" smtClean="0"/>
              </a:p>
              <a:p>
                <a:endParaRPr lang="ro-RO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ro-RO" sz="2400" dirty="0" smtClean="0">
                    <a:solidFill>
                      <a:srgbClr val="FF0000"/>
                    </a:solidFill>
                  </a:rPr>
                  <a:t>B</a:t>
                </a:r>
                <a:r>
                  <a:rPr lang="ro-RO" sz="2400" dirty="0" smtClean="0"/>
                  <a:t>: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matrice binară </a:t>
                </a:r>
                <a:r>
                  <a:rPr lang="pt-BR" sz="2400" dirty="0" smtClean="0"/>
                  <a:t>de </a:t>
                </a:r>
                <a:r>
                  <a:rPr lang="pt-BR" sz="2400" dirty="0"/>
                  <a:t>atribuiri </a:t>
                </a:r>
                <a:r>
                  <a:rPr lang="pt-BR" sz="2400" dirty="0" smtClean="0"/>
                  <a:t>perioadă</a:t>
                </a:r>
                <a:r>
                  <a:rPr lang="ro-RO" sz="2400" dirty="0" smtClean="0"/>
                  <a:t>-curs astfel încât </a:t>
                </a:r>
                <a:r>
                  <a:rPr lang="en-US" sz="2400" dirty="0" err="1" smtClean="0"/>
                  <a:t>B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cursul</a:t>
                </a:r>
                <a:r>
                  <a:rPr lang="en-US" sz="2400" dirty="0"/>
                  <a:t> j </a:t>
                </a:r>
                <a:r>
                  <a:rPr lang="en-US" sz="2400" dirty="0" err="1"/>
                  <a:t>este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predat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în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perioada</a:t>
                </a:r>
                <a:r>
                  <a:rPr lang="en-US" sz="2400" dirty="0"/>
                  <a:t> i</a:t>
                </a:r>
                <a:r>
                  <a:rPr lang="ro-RO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80" y="998168"/>
                <a:ext cx="7776864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176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1897"/>
              </p:ext>
            </p:extLst>
          </p:nvPr>
        </p:nvGraphicFramePr>
        <p:xfrm>
          <a:off x="1331640" y="4446472"/>
          <a:ext cx="7128792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3024336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r>
                        <a:rPr lang="ro-RO" baseline="0" dirty="0" smtClean="0"/>
                        <a:t> (</a:t>
                      </a:r>
                      <a:r>
                        <a:rPr lang="ro-RO" dirty="0" smtClean="0"/>
                        <a:t>Structuri de date)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r>
                        <a:rPr lang="ro-RO" baseline="0" dirty="0" smtClean="0"/>
                        <a:t> (</a:t>
                      </a:r>
                      <a:r>
                        <a:rPr lang="ro-RO" dirty="0" smtClean="0"/>
                        <a:t>Matematică)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24929"/>
              </p:ext>
            </p:extLst>
          </p:nvPr>
        </p:nvGraphicFramePr>
        <p:xfrm>
          <a:off x="1331640" y="1844824"/>
          <a:ext cx="4128120" cy="110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7960"/>
                <a:gridCol w="1440160"/>
              </a:tblGrid>
              <a:tr h="298832">
                <a:tc>
                  <a:txBody>
                    <a:bodyPr/>
                    <a:lstStyle/>
                    <a:p>
                      <a:r>
                        <a:rPr lang="ro-RO" dirty="0" smtClean="0"/>
                        <a:t>Curs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Perioada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0 (Structuri de date)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1</a:t>
                      </a:r>
                      <a:r>
                        <a:rPr lang="ro-RO" baseline="0" dirty="0" smtClean="0"/>
                        <a:t> (</a:t>
                      </a:r>
                      <a:r>
                        <a:rPr lang="ro-RO" dirty="0" smtClean="0"/>
                        <a:t>Matematică)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5299" y="116632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Modelul 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999" y="836712"/>
            <a:ext cx="7791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Variabile</a:t>
            </a:r>
            <a:endParaRPr lang="ro-RO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solidFill>
                  <a:srgbClr val="FF0000"/>
                </a:solidFill>
              </a:rPr>
              <a:t>L</a:t>
            </a:r>
            <a:r>
              <a:rPr lang="ro-RO" sz="2400" dirty="0" smtClean="0"/>
              <a:t>: </a:t>
            </a:r>
            <a:r>
              <a:rPr lang="en-US" sz="2400" dirty="0" smtClean="0"/>
              <a:t>L</a:t>
            </a:r>
            <a:r>
              <a:rPr lang="ro-RO" sz="2400" baseline="-25000" dirty="0" err="1"/>
              <a:t>s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numărul</a:t>
            </a:r>
            <a:r>
              <a:rPr lang="en-US" sz="2400" dirty="0"/>
              <a:t> total de </a:t>
            </a:r>
            <a:r>
              <a:rPr lang="en-US" sz="2400" dirty="0" err="1"/>
              <a:t>credite</a:t>
            </a:r>
            <a:r>
              <a:rPr lang="en-US" sz="2400" dirty="0"/>
              <a:t> al </a:t>
            </a:r>
            <a:r>
              <a:rPr lang="en-US" sz="2400" dirty="0" err="1"/>
              <a:t>perioadei</a:t>
            </a:r>
            <a:r>
              <a:rPr lang="en-US" sz="2400" dirty="0"/>
              <a:t> j din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specializării</a:t>
            </a:r>
            <a:r>
              <a:rPr lang="en-US" sz="2400" dirty="0"/>
              <a:t> </a:t>
            </a:r>
            <a:r>
              <a:rPr lang="ro-RO" sz="2400" dirty="0" smtClean="0"/>
              <a:t>s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9000" y="2494134"/>
                <a:ext cx="7791157" cy="341632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ro-RO" sz="2400" b="1" dirty="0" smtClean="0"/>
                  <a:t>Exemplu:</a:t>
                </a:r>
              </a:p>
              <a:p>
                <a:r>
                  <a:rPr lang="ro-RO" sz="2400" dirty="0" smtClean="0"/>
                  <a:t>Facultatea de Economie și Administrarea Afacerilor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- </a:t>
                </a:r>
                <a:r>
                  <a:rPr lang="en-US" sz="2400" dirty="0"/>
                  <a:t>s</a:t>
                </a:r>
                <a:r>
                  <a:rPr lang="ro-RO" sz="2400" dirty="0" smtClean="0"/>
                  <a:t>pecializări: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it-IT" sz="2400" dirty="0"/>
                  <a:t>Contabilitate și Informatică de </a:t>
                </a:r>
                <a:r>
                  <a:rPr lang="it-IT" sz="2400" dirty="0" smtClean="0"/>
                  <a:t>Gestiune (S 0)</a:t>
                </a:r>
                <a:endParaRPr lang="ro-RO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vi-VN" sz="2400" dirty="0"/>
                  <a:t>Informatică </a:t>
                </a:r>
                <a:r>
                  <a:rPr lang="vi-VN" sz="2400" dirty="0" smtClean="0"/>
                  <a:t>economică</a:t>
                </a:r>
                <a:r>
                  <a:rPr lang="en-US" sz="2400" dirty="0" smtClean="0"/>
                  <a:t> (S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 smtClean="0"/>
                  <a:t>):</a:t>
                </a:r>
                <a:endParaRPr lang="ro-RO" sz="2400" dirty="0" smtClean="0"/>
              </a:p>
              <a:p>
                <a:r>
                  <a:rPr lang="ro-RO" sz="2400" dirty="0" smtClean="0"/>
                  <a:t>În anul I, semestrul I =</a:t>
                </a:r>
                <a:r>
                  <a:rPr lang="en-US" sz="2400" dirty="0" smtClean="0"/>
                  <a:t>&gt; </a:t>
                </a:r>
                <a:r>
                  <a:rPr lang="en-US" sz="2400" dirty="0" err="1" smtClean="0"/>
                  <a:t>perioada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/>
                  <a:t>: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vi-VN" sz="2400" dirty="0" smtClean="0"/>
                  <a:t>Microeconomie</a:t>
                </a:r>
                <a:r>
                  <a:rPr lang="en-US" sz="2400" dirty="0" smtClean="0"/>
                  <a:t> 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credite</a:t>
                </a:r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vi-VN" sz="2400" dirty="0" smtClean="0"/>
                  <a:t>Bazele contabilității</a:t>
                </a:r>
                <a:r>
                  <a:rPr lang="en-US" sz="2400" dirty="0" smtClean="0"/>
                  <a:t> 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6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credite</a:t>
                </a:r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=5+6=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11</m:t>
                    </m:r>
                  </m:oMath>
                </a14:m>
                <a:endParaRPr lang="ro-R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0" y="2494134"/>
                <a:ext cx="7791157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252" t="-1426" r="-1408" b="-3209"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9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116632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Modelul 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150" y="764704"/>
                <a:ext cx="7875700" cy="197355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Variabile</a:t>
                </a:r>
                <a:endParaRPr lang="ro-RO" sz="2400" b="1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ro-RO" sz="2400" dirty="0">
                    <a:solidFill>
                      <a:srgbClr val="FF0000"/>
                    </a:solidFill>
                  </a:rPr>
                  <a:t>Ldist</a:t>
                </a:r>
                <a:r>
                  <a:rPr lang="ro-RO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/>
                          </a:rPr>
                          <m:t>Ldist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/>
                          </a:rPr>
                          <m:t>sj</m:t>
                        </m:r>
                      </m:sub>
                    </m:sSub>
                  </m:oMath>
                </a14:m>
                <a:r>
                  <a:rPr lang="ro-RO" sz="2400" dirty="0" smtClean="0"/>
                  <a:t> </a:t>
                </a:r>
                <a:r>
                  <a:rPr lang="en-US" sz="2400" dirty="0" err="1" smtClean="0"/>
                  <a:t>reprezintă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di</a:t>
                </a:r>
                <a:r>
                  <a:rPr lang="ro-RO" sz="2400" dirty="0"/>
                  <a:t>stanța dintre </a:t>
                </a:r>
                <a:r>
                  <a:rPr lang="en-US" sz="2400" dirty="0" err="1"/>
                  <a:t>numărul</a:t>
                </a:r>
                <a:r>
                  <a:rPr lang="en-US" sz="2400" dirty="0"/>
                  <a:t> total de </a:t>
                </a:r>
                <a:r>
                  <a:rPr lang="en-US" sz="2400" dirty="0" err="1"/>
                  <a:t>credite</a:t>
                </a:r>
                <a:r>
                  <a:rPr lang="en-US" sz="2400" dirty="0"/>
                  <a:t> al </a:t>
                </a:r>
                <a:r>
                  <a:rPr lang="en-US" sz="2400" dirty="0" err="1"/>
                  <a:t>perioadei</a:t>
                </a:r>
                <a:r>
                  <a:rPr lang="en-US" sz="2400" dirty="0"/>
                  <a:t> j din </a:t>
                </a:r>
                <a:r>
                  <a:rPr lang="en-US" sz="2400" dirty="0" err="1"/>
                  <a:t>cadrul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specializării</a:t>
                </a:r>
                <a:r>
                  <a:rPr lang="en-US" sz="2400" dirty="0"/>
                  <a:t> </a:t>
                </a:r>
                <a:r>
                  <a:rPr lang="ro-RO" sz="2400" dirty="0" smtClean="0"/>
                  <a:t>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și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numărul</a:t>
                </a:r>
                <a:r>
                  <a:rPr lang="en-US" sz="2400" dirty="0"/>
                  <a:t> total </a:t>
                </a:r>
                <a:r>
                  <a:rPr lang="en-US" sz="2400" dirty="0" err="1"/>
                  <a:t>mediu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credite</a:t>
                </a:r>
                <a:r>
                  <a:rPr lang="en-US" sz="2400" dirty="0"/>
                  <a:t> per </a:t>
                </a:r>
                <a:r>
                  <a:rPr lang="en-US" sz="2400" dirty="0" err="1"/>
                  <a:t>perioadă</a:t>
                </a:r>
                <a:r>
                  <a:rPr lang="en-US" sz="2400" dirty="0"/>
                  <a:t> al </a:t>
                </a:r>
                <a:r>
                  <a:rPr lang="en-US" sz="2400" dirty="0" err="1"/>
                  <a:t>specializării</a:t>
                </a:r>
                <a:r>
                  <a:rPr lang="en-US" sz="2400" dirty="0"/>
                  <a:t> </a:t>
                </a:r>
                <a:r>
                  <a:rPr lang="ro-RO" sz="2400" dirty="0"/>
                  <a:t>s</a:t>
                </a:r>
                <a:endParaRPr lang="ro-R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0" y="764704"/>
                <a:ext cx="7875700" cy="1973554"/>
              </a:xfrm>
              <a:prstGeom prst="rect">
                <a:avLst/>
              </a:prstGeom>
              <a:blipFill rotWithShape="1">
                <a:blip r:embed="rId2"/>
                <a:stretch>
                  <a:fillRect l="-1161" t="-2469" b="-5864"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4150" y="2996952"/>
                <a:ext cx="78757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Exemplu</a:t>
                </a:r>
                <a:r>
                  <a:rPr lang="en-US" sz="2400" b="1" dirty="0"/>
                  <a:t>:</a:t>
                </a:r>
              </a:p>
              <a:p>
                <a:r>
                  <a:rPr lang="ro-RO" sz="2400" dirty="0"/>
                  <a:t>Facultatea de Economie și Administrarea Afacerilor</a:t>
                </a:r>
                <a:r>
                  <a:rPr lang="en-US" sz="2400" dirty="0"/>
                  <a:t>, s</a:t>
                </a:r>
                <a:r>
                  <a:rPr lang="ro-RO" sz="2400" dirty="0"/>
                  <a:t>pecializ</a:t>
                </a:r>
                <a:r>
                  <a:rPr lang="en-US" sz="2400" dirty="0"/>
                  <a:t>area “</a:t>
                </a:r>
                <a:r>
                  <a:rPr lang="vi-VN" sz="2400" dirty="0"/>
                  <a:t>Informatică economică</a:t>
                </a:r>
                <a:r>
                  <a:rPr lang="en-US" sz="2400" dirty="0"/>
                  <a:t>”, </a:t>
                </a:r>
                <a:r>
                  <a:rPr lang="en-US" sz="2400" dirty="0" err="1"/>
                  <a:t>perioada</a:t>
                </a:r>
                <a:r>
                  <a:rPr lang="en-US" sz="2400" dirty="0"/>
                  <a:t> 0:</a:t>
                </a:r>
                <a:endParaRPr lang="ro-RO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11</m:t>
                    </m:r>
                  </m:oMath>
                </a14:m>
                <a:endParaRPr lang="ro-RO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ro-RO" sz="2400" dirty="0" smtClean="0"/>
                  <a:t>În medie, la specializarea 1, o perioadă are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/>
                          </a:rPr>
                          <m:t>Lm</m:t>
                        </m:r>
                      </m:e>
                      <m:sub>
                        <m:r>
                          <a:rPr lang="ro-RO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2400">
                        <a:latin typeface="Cambria Math"/>
                      </a:rPr>
                      <m:t>= </m:t>
                    </m:r>
                  </m:oMath>
                </a14:m>
                <a:r>
                  <a:rPr lang="ro-RO" sz="2400" dirty="0" smtClean="0">
                    <a:solidFill>
                      <a:srgbClr val="FF0000"/>
                    </a:solidFill>
                  </a:rPr>
                  <a:t>15 </a:t>
                </a:r>
                <a:r>
                  <a:rPr lang="ro-RO" sz="2400" dirty="0" smtClean="0"/>
                  <a:t>credite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=&gt;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/>
                          </a:rPr>
                          <m:t>Ldist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Lm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/>
                          </a:rPr>
                          <m:t>11−15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</a:t>
                </a:r>
                <a:endParaRPr lang="ro-R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0" y="2996952"/>
                <a:ext cx="78757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161" t="-1822" r="-162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221286"/>
            <a:ext cx="74168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 smtClean="0"/>
              <a:t>Modelul 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570" y="1052736"/>
                <a:ext cx="77408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Variabile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ro-RO" sz="2400" dirty="0" smtClean="0">
                    <a:solidFill>
                      <a:srgbClr val="FF0000"/>
                    </a:solidFill>
                  </a:rPr>
                  <a:t>PrefP</a:t>
                </a:r>
                <a:r>
                  <a:rPr lang="ro-RO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/>
                          </a:rPr>
                          <m:t>PrefP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/>
                  <a:t>1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cursul</a:t>
                </a:r>
                <a:r>
                  <a:rPr lang="en-US" sz="2400" dirty="0"/>
                  <a:t> i </a:t>
                </a:r>
                <a:r>
                  <a:rPr lang="en-US" sz="2400" dirty="0" err="1"/>
                  <a:t>este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alocat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unei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perioade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nepreferate</a:t>
                </a:r>
                <a:r>
                  <a:rPr lang="en-US" sz="2400" dirty="0"/>
                  <a:t> de </a:t>
                </a:r>
                <a:r>
                  <a:rPr lang="en-US" sz="2400" dirty="0" err="1" smtClean="0"/>
                  <a:t>profesori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0" y="1052736"/>
                <a:ext cx="774086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8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1570" y="2780928"/>
                <a:ext cx="774086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Exemplu: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/>
                          </a:rPr>
                          <m:t>PrefP</m:t>
                        </m:r>
                      </m:e>
                      <m:sub>
                        <m:r>
                          <a:rPr lang="ro-RO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⇔</m:t>
                    </m:r>
                  </m:oMath>
                </a14:m>
                <a:r>
                  <a:rPr lang="ro-RO" sz="2400" dirty="0"/>
                  <a:t> se memorează preferința ca disciplina 0,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Structuri</a:t>
                </a:r>
                <a:r>
                  <a:rPr lang="en-US" sz="2400" dirty="0"/>
                  <a:t> de date”</a:t>
                </a:r>
                <a:r>
                  <a:rPr lang="ro-RO" sz="2400" dirty="0"/>
                  <a:t>, să nu fie predată în semestrul al doilea, dar </a:t>
                </a:r>
                <a:r>
                  <a:rPr lang="ro-RO" sz="2400" i="1" dirty="0"/>
                  <a:t>solver-ul</a:t>
                </a:r>
                <a:r>
                  <a:rPr lang="ro-RO" sz="2400" dirty="0"/>
                  <a:t> atribuie </a:t>
                </a:r>
                <a:r>
                  <a:rPr lang="ro-RO" sz="2400" dirty="0" smtClean="0"/>
                  <a:t>cursului </a:t>
                </a:r>
                <a:r>
                  <a:rPr lang="ro-RO" sz="2400" dirty="0"/>
                  <a:t>perioada 3 (anul al doilea, semestrul al doilea)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0" y="2780928"/>
                <a:ext cx="7740860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181" t="-2516" r="-204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4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D8AF-8F21-49BA-A489-E73742B05A8F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0140" y="221286"/>
            <a:ext cx="74237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sz="2400" b="1" dirty="0"/>
              <a:t>Modelul </a:t>
            </a:r>
            <a:r>
              <a:rPr lang="ro-RO" sz="2400" b="1" dirty="0" smtClean="0"/>
              <a:t>CP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12" y="836338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Constrângeri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5612" y="1298003"/>
                <a:ext cx="769796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&lt;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400" baseline="-25000" dirty="0" err="1" smtClean="0">
                    <a:solidFill>
                      <a:srgbClr val="FF0000"/>
                    </a:solidFill>
                  </a:rPr>
                  <a:t>j</a:t>
                </a:r>
                <a:endParaRPr lang="ro-RO" sz="2400" baseline="-25000" dirty="0" smtClean="0">
                  <a:solidFill>
                    <a:srgbClr val="FF0000"/>
                  </a:solidFill>
                </a:endParaRPr>
              </a:p>
              <a:p>
                <a:endParaRPr lang="ro-RO" sz="2400" baseline="-25000" dirty="0" smtClean="0">
                  <a:solidFill>
                    <a:srgbClr val="FF0000"/>
                  </a:solidFill>
                </a:endParaRPr>
              </a:p>
              <a:p>
                <a:endParaRPr lang="ro-RO" sz="2400" dirty="0" smtClean="0"/>
              </a:p>
              <a:p>
                <a:endParaRPr lang="ro-RO" sz="2400" dirty="0"/>
              </a:p>
              <a:p>
                <a:endParaRPr lang="ro-RO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(P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= j) </a:t>
                </a:r>
                <a14:m>
                  <m:oMath xmlns:m="http://schemas.openxmlformats.org/officeDocument/2006/math">
                    <m:r>
                      <a:rPr lang="en-US" sz="2400" i="0">
                        <a:solidFill>
                          <a:srgbClr val="FF0000"/>
                        </a:solidFill>
                        <a:latin typeface="Cambria Math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B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ji</a:t>
                </a:r>
                <a:r>
                  <a:rPr lang="en-US" sz="2400" dirty="0">
                    <a:solidFill>
                      <a:srgbClr val="FF0000"/>
                    </a:solidFill>
                  </a:rPr>
                  <a:t> = 1)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2" y="1298003"/>
                <a:ext cx="7697960" cy="2185214"/>
              </a:xfrm>
              <a:prstGeom prst="rect">
                <a:avLst/>
              </a:prstGeom>
              <a:blipFill rotWithShape="1">
                <a:blip r:embed="rId2"/>
                <a:stretch>
                  <a:fillRect l="-1188" t="-2514" b="-5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08407"/>
              </p:ext>
            </p:extLst>
          </p:nvPr>
        </p:nvGraphicFramePr>
        <p:xfrm>
          <a:off x="4283968" y="2564904"/>
          <a:ext cx="3816424" cy="110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004"/>
                <a:gridCol w="1331420"/>
              </a:tblGrid>
              <a:tr h="298832">
                <a:tc>
                  <a:txBody>
                    <a:bodyPr/>
                    <a:lstStyle/>
                    <a:p>
                      <a:r>
                        <a:rPr lang="ro-RO" dirty="0" smtClean="0"/>
                        <a:t>Curs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Perioada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0 (Structuri de date)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1</a:t>
                      </a:r>
                      <a:r>
                        <a:rPr lang="ro-RO" baseline="0" dirty="0" smtClean="0"/>
                        <a:t> (</a:t>
                      </a:r>
                      <a:r>
                        <a:rPr lang="ro-RO" dirty="0" smtClean="0"/>
                        <a:t>Matematică)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91215"/>
              </p:ext>
            </p:extLst>
          </p:nvPr>
        </p:nvGraphicFramePr>
        <p:xfrm>
          <a:off x="1007604" y="3789040"/>
          <a:ext cx="7128792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3024336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r>
                        <a:rPr lang="ro-RO" baseline="0" dirty="0" smtClean="0"/>
                        <a:t> (</a:t>
                      </a:r>
                      <a:r>
                        <a:rPr lang="ro-RO" dirty="0" smtClean="0"/>
                        <a:t>Structuri de date)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r>
                        <a:rPr lang="ro-RO" baseline="0" dirty="0" smtClean="0"/>
                        <a:t> (</a:t>
                      </a:r>
                      <a:r>
                        <a:rPr lang="ro-RO" dirty="0" smtClean="0"/>
                        <a:t>Matematică)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Perioada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0140" y="1700808"/>
                <a:ext cx="78163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o-RO" sz="2400" b="1" dirty="0"/>
                  <a:t>Exemplu: </a:t>
                </a:r>
                <a:r>
                  <a:rPr lang="ro-RO" sz="2400" dirty="0"/>
                  <a:t>Cursul</a:t>
                </a:r>
                <a:r>
                  <a:rPr lang="en-US" sz="2400" dirty="0"/>
                  <a:t> 4,</a:t>
                </a:r>
                <a:r>
                  <a:rPr lang="ro-RO" sz="2400" dirty="0"/>
                  <a:t>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Sisteme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operare</a:t>
                </a:r>
                <a:r>
                  <a:rPr lang="en-US" sz="2400" dirty="0"/>
                  <a:t>”, s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ro-RO" sz="2400" dirty="0"/>
                  <a:t>fie predat înaintea cursului</a:t>
                </a:r>
                <a:r>
                  <a:rPr lang="en-US" sz="2400" dirty="0"/>
                  <a:t> 3,</a:t>
                </a:r>
                <a:r>
                  <a:rPr lang="ro-RO" sz="2400" dirty="0"/>
                  <a:t> </a:t>
                </a:r>
                <a:r>
                  <a:rPr lang="en-US" sz="2400" dirty="0"/>
                  <a:t>“Re</a:t>
                </a:r>
                <a:r>
                  <a:rPr lang="ro-RO" sz="2400" dirty="0"/>
                  <a:t>țele de calculatoare</a:t>
                </a:r>
                <a:r>
                  <a:rPr lang="en-US" sz="2400" dirty="0"/>
                  <a:t>”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⇔</m:t>
                    </m:r>
                    <m:r>
                      <a:rPr lang="ro-RO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40" y="1700808"/>
                <a:ext cx="781631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0" t="-4061" r="-31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4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1094</Words>
  <Application>Microsoft Office PowerPoint</Application>
  <PresentationFormat>On-screen Show (4:3)</PresentationFormat>
  <Paragraphs>196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Gheorghita Dascalita</dc:creator>
  <cp:lastModifiedBy>Gheorghita Dascalita</cp:lastModifiedBy>
  <cp:revision>73</cp:revision>
  <dcterms:created xsi:type="dcterms:W3CDTF">2022-06-25T20:50:53Z</dcterms:created>
  <dcterms:modified xsi:type="dcterms:W3CDTF">2022-06-30T08:39:59Z</dcterms:modified>
</cp:coreProperties>
</file>