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4" r:id="rId17"/>
    <p:sldId id="272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786001-C931-4F9D-893C-348BB12BB48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2B2641-B050-43AD-998F-AD59BADEA091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3600" dirty="0" err="1"/>
            <a:t>Astable</a:t>
          </a:r>
          <a:r>
            <a:rPr lang="en-US" sz="3600" dirty="0"/>
            <a:t> </a:t>
          </a:r>
          <a:r>
            <a:rPr lang="en-US" sz="3600" dirty="0" err="1"/>
            <a:t>multivibrator</a:t>
          </a:r>
          <a:endParaRPr lang="en-US" sz="3600" dirty="0"/>
        </a:p>
      </dgm:t>
    </dgm:pt>
    <dgm:pt modelId="{F7D813CC-CD31-451F-B004-BA507789D3DC}" type="parTrans" cxnId="{8CABB82C-A7F1-468F-8027-4A34E6076742}">
      <dgm:prSet/>
      <dgm:spPr/>
      <dgm:t>
        <a:bodyPr/>
        <a:lstStyle/>
        <a:p>
          <a:endParaRPr lang="en-US"/>
        </a:p>
      </dgm:t>
    </dgm:pt>
    <dgm:pt modelId="{F163C854-73FA-42A9-9487-2C4AA237AE56}" type="sibTrans" cxnId="{8CABB82C-A7F1-468F-8027-4A34E6076742}">
      <dgm:prSet/>
      <dgm:spPr/>
      <dgm:t>
        <a:bodyPr/>
        <a:lstStyle/>
        <a:p>
          <a:endParaRPr lang="en-US"/>
        </a:p>
      </dgm:t>
    </dgm:pt>
    <dgm:pt modelId="{355E761E-9B60-45D3-8A38-44F5D1C42B87}">
      <dgm:prSet phldrT="[Text]"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3600" dirty="0"/>
            <a:t>Voltage regulator</a:t>
          </a:r>
        </a:p>
        <a:p>
          <a:r>
            <a:rPr lang="en-US" sz="1600" b="1" dirty="0">
              <a:solidFill>
                <a:schemeClr val="accent1">
                  <a:lumMod val="50000"/>
                </a:schemeClr>
              </a:solidFill>
            </a:rPr>
            <a:t>(amplitude control) </a:t>
          </a:r>
        </a:p>
      </dgm:t>
    </dgm:pt>
    <dgm:pt modelId="{5324E1AD-986D-4172-8162-170C8ED12381}" type="parTrans" cxnId="{817E50FF-8651-47D7-AEE2-ECBEC389991D}">
      <dgm:prSet/>
      <dgm:spPr/>
      <dgm:t>
        <a:bodyPr/>
        <a:lstStyle/>
        <a:p>
          <a:endParaRPr lang="en-US"/>
        </a:p>
      </dgm:t>
    </dgm:pt>
    <dgm:pt modelId="{F16DE8A7-9F75-4395-87D8-A414E803EB46}" type="sibTrans" cxnId="{817E50FF-8651-47D7-AEE2-ECBEC389991D}">
      <dgm:prSet/>
      <dgm:spPr/>
      <dgm:t>
        <a:bodyPr/>
        <a:lstStyle/>
        <a:p>
          <a:endParaRPr lang="en-US"/>
        </a:p>
      </dgm:t>
    </dgm:pt>
    <dgm:pt modelId="{988F26D0-C04B-4A2C-BE83-ABC8AAF78322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RRC network -&gt; Duty cycle control  </a:t>
          </a:r>
        </a:p>
      </dgm:t>
    </dgm:pt>
    <dgm:pt modelId="{C041287B-F6EE-423C-B955-4E683048D208}" type="parTrans" cxnId="{A9DEE668-02B7-4ED2-A4A1-C6C8A19DD17C}">
      <dgm:prSet/>
      <dgm:spPr/>
      <dgm:t>
        <a:bodyPr/>
        <a:lstStyle/>
        <a:p>
          <a:endParaRPr lang="en-US"/>
        </a:p>
      </dgm:t>
    </dgm:pt>
    <dgm:pt modelId="{204ABFB0-6AFA-43BC-884C-3055D209C040}" type="sibTrans" cxnId="{A9DEE668-02B7-4ED2-A4A1-C6C8A19DD17C}">
      <dgm:prSet/>
      <dgm:spPr/>
      <dgm:t>
        <a:bodyPr/>
        <a:lstStyle/>
        <a:p>
          <a:endParaRPr lang="en-US"/>
        </a:p>
      </dgm:t>
    </dgm:pt>
    <dgm:pt modelId="{1AA6945E-BE3F-4F3A-A9A4-DAFD6BE9203E}" type="pres">
      <dgm:prSet presAssocID="{B3786001-C931-4F9D-893C-348BB12BB48D}" presName="diagram" presStyleCnt="0">
        <dgm:presLayoutVars>
          <dgm:dir/>
          <dgm:resizeHandles val="exact"/>
        </dgm:presLayoutVars>
      </dgm:prSet>
      <dgm:spPr/>
    </dgm:pt>
    <dgm:pt modelId="{33FA0504-7814-48A4-AA56-32F4C8E26DD1}" type="pres">
      <dgm:prSet presAssocID="{8F2B2641-B050-43AD-998F-AD59BADEA091}" presName="node" presStyleLbl="node1" presStyleIdx="0" presStyleCnt="3" custScaleX="88073" custLinFactNeighborX="2295" custLinFactNeighborY="-319">
        <dgm:presLayoutVars>
          <dgm:bulletEnabled val="1"/>
        </dgm:presLayoutVars>
      </dgm:prSet>
      <dgm:spPr>
        <a:prstGeom prst="flowChartProcess">
          <a:avLst/>
        </a:prstGeom>
      </dgm:spPr>
    </dgm:pt>
    <dgm:pt modelId="{9E360599-A425-49DE-B37F-8CFC0260FA50}" type="pres">
      <dgm:prSet presAssocID="{F163C854-73FA-42A9-9487-2C4AA237AE56}" presName="sibTrans" presStyleCnt="0"/>
      <dgm:spPr/>
    </dgm:pt>
    <dgm:pt modelId="{C59AE193-C9AC-4D8E-923F-C20F292A5B85}" type="pres">
      <dgm:prSet presAssocID="{355E761E-9B60-45D3-8A38-44F5D1C42B87}" presName="node" presStyleLbl="node1" presStyleIdx="1" presStyleCnt="3" custScaleX="90437" custLinFactNeighborX="37490" custLinFactNeighborY="-319">
        <dgm:presLayoutVars>
          <dgm:bulletEnabled val="1"/>
        </dgm:presLayoutVars>
      </dgm:prSet>
      <dgm:spPr/>
    </dgm:pt>
    <dgm:pt modelId="{8E123AA7-AAC1-4086-804A-6EF527EEDC01}" type="pres">
      <dgm:prSet presAssocID="{F16DE8A7-9F75-4395-87D8-A414E803EB46}" presName="sibTrans" presStyleCnt="0"/>
      <dgm:spPr/>
    </dgm:pt>
    <dgm:pt modelId="{57A358A9-4555-4283-AD7C-608ADFFAA302}" type="pres">
      <dgm:prSet presAssocID="{988F26D0-C04B-4A2C-BE83-ABC8AAF78322}" presName="node" presStyleLbl="node1" presStyleIdx="2" presStyleCnt="3" custScaleX="22463" custScaleY="25394" custLinFactX="-93090" custLinFactNeighborX="-100000" custLinFactNeighborY="-31009">
        <dgm:presLayoutVars>
          <dgm:bulletEnabled val="1"/>
        </dgm:presLayoutVars>
      </dgm:prSet>
      <dgm:spPr/>
    </dgm:pt>
  </dgm:ptLst>
  <dgm:cxnLst>
    <dgm:cxn modelId="{8CABB82C-A7F1-468F-8027-4A34E6076742}" srcId="{B3786001-C931-4F9D-893C-348BB12BB48D}" destId="{8F2B2641-B050-43AD-998F-AD59BADEA091}" srcOrd="0" destOrd="0" parTransId="{F7D813CC-CD31-451F-B004-BA507789D3DC}" sibTransId="{F163C854-73FA-42A9-9487-2C4AA237AE56}"/>
    <dgm:cxn modelId="{52039139-CC37-4BFB-AE6E-9022C01536AA}" type="presOf" srcId="{355E761E-9B60-45D3-8A38-44F5D1C42B87}" destId="{C59AE193-C9AC-4D8E-923F-C20F292A5B85}" srcOrd="0" destOrd="0" presId="urn:microsoft.com/office/officeart/2005/8/layout/default"/>
    <dgm:cxn modelId="{A9DEE668-02B7-4ED2-A4A1-C6C8A19DD17C}" srcId="{B3786001-C931-4F9D-893C-348BB12BB48D}" destId="{988F26D0-C04B-4A2C-BE83-ABC8AAF78322}" srcOrd="2" destOrd="0" parTransId="{C041287B-F6EE-423C-B955-4E683048D208}" sibTransId="{204ABFB0-6AFA-43BC-884C-3055D209C040}"/>
    <dgm:cxn modelId="{47ED2A72-B112-4DCA-BFFA-0DD587910A2D}" type="presOf" srcId="{B3786001-C931-4F9D-893C-348BB12BB48D}" destId="{1AA6945E-BE3F-4F3A-A9A4-DAFD6BE9203E}" srcOrd="0" destOrd="0" presId="urn:microsoft.com/office/officeart/2005/8/layout/default"/>
    <dgm:cxn modelId="{3DD37FE6-7A4C-4BCD-8910-B25843721BD5}" type="presOf" srcId="{8F2B2641-B050-43AD-998F-AD59BADEA091}" destId="{33FA0504-7814-48A4-AA56-32F4C8E26DD1}" srcOrd="0" destOrd="0" presId="urn:microsoft.com/office/officeart/2005/8/layout/default"/>
    <dgm:cxn modelId="{7069EBF0-B158-469F-8CF5-79E18552B883}" type="presOf" srcId="{988F26D0-C04B-4A2C-BE83-ABC8AAF78322}" destId="{57A358A9-4555-4283-AD7C-608ADFFAA302}" srcOrd="0" destOrd="0" presId="urn:microsoft.com/office/officeart/2005/8/layout/default"/>
    <dgm:cxn modelId="{817E50FF-8651-47D7-AEE2-ECBEC389991D}" srcId="{B3786001-C931-4F9D-893C-348BB12BB48D}" destId="{355E761E-9B60-45D3-8A38-44F5D1C42B87}" srcOrd="1" destOrd="0" parTransId="{5324E1AD-986D-4172-8162-170C8ED12381}" sibTransId="{F16DE8A7-9F75-4395-87D8-A414E803EB46}"/>
    <dgm:cxn modelId="{0B89C49E-A66F-473C-8A1F-DF9071B12D9B}" type="presParOf" srcId="{1AA6945E-BE3F-4F3A-A9A4-DAFD6BE9203E}" destId="{33FA0504-7814-48A4-AA56-32F4C8E26DD1}" srcOrd="0" destOrd="0" presId="urn:microsoft.com/office/officeart/2005/8/layout/default"/>
    <dgm:cxn modelId="{B61AC5D2-7087-4676-9DEF-6AF481918648}" type="presParOf" srcId="{1AA6945E-BE3F-4F3A-A9A4-DAFD6BE9203E}" destId="{9E360599-A425-49DE-B37F-8CFC0260FA50}" srcOrd="1" destOrd="0" presId="urn:microsoft.com/office/officeart/2005/8/layout/default"/>
    <dgm:cxn modelId="{2AA001E3-668B-49AE-9F85-8654E8C1B1CF}" type="presParOf" srcId="{1AA6945E-BE3F-4F3A-A9A4-DAFD6BE9203E}" destId="{C59AE193-C9AC-4D8E-923F-C20F292A5B85}" srcOrd="2" destOrd="0" presId="urn:microsoft.com/office/officeart/2005/8/layout/default"/>
    <dgm:cxn modelId="{6A58833D-6FCE-4329-B348-9C20BF0CB23D}" type="presParOf" srcId="{1AA6945E-BE3F-4F3A-A9A4-DAFD6BE9203E}" destId="{8E123AA7-AAC1-4086-804A-6EF527EEDC01}" srcOrd="3" destOrd="0" presId="urn:microsoft.com/office/officeart/2005/8/layout/default"/>
    <dgm:cxn modelId="{7005F02C-DE0F-4FF4-B110-59A5AA98D03F}" type="presParOf" srcId="{1AA6945E-BE3F-4F3A-A9A4-DAFD6BE9203E}" destId="{57A358A9-4555-4283-AD7C-608ADFFAA30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A0504-7814-48A4-AA56-32F4C8E26DD1}">
      <dsp:nvSpPr>
        <dsp:cNvPr id="0" name=""/>
        <dsp:cNvSpPr/>
      </dsp:nvSpPr>
      <dsp:spPr>
        <a:xfrm>
          <a:off x="108769" y="507322"/>
          <a:ext cx="4005463" cy="2728733"/>
        </a:xfrm>
        <a:prstGeom prst="flowChartProcess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Astable</a:t>
          </a:r>
          <a:r>
            <a:rPr lang="en-US" sz="3600" kern="1200" dirty="0"/>
            <a:t> </a:t>
          </a:r>
          <a:r>
            <a:rPr lang="en-US" sz="3600" kern="1200" dirty="0" err="1"/>
            <a:t>multivibrator</a:t>
          </a:r>
          <a:endParaRPr lang="en-US" sz="3600" kern="1200" dirty="0"/>
        </a:p>
      </dsp:txBody>
      <dsp:txXfrm>
        <a:off x="108769" y="507322"/>
        <a:ext cx="4005463" cy="2728733"/>
      </dsp:txXfrm>
    </dsp:sp>
    <dsp:sp modelId="{C59AE193-C9AC-4D8E-923F-C20F292A5B85}">
      <dsp:nvSpPr>
        <dsp:cNvPr id="0" name=""/>
        <dsp:cNvSpPr/>
      </dsp:nvSpPr>
      <dsp:spPr>
        <a:xfrm>
          <a:off x="5945424" y="507322"/>
          <a:ext cx="4112975" cy="2728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Voltage regulator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1">
                  <a:lumMod val="50000"/>
                </a:schemeClr>
              </a:solidFill>
            </a:rPr>
            <a:t>(amplitude control) </a:t>
          </a:r>
        </a:p>
      </dsp:txBody>
      <dsp:txXfrm>
        <a:off x="5945424" y="507322"/>
        <a:ext cx="4112975" cy="2728733"/>
      </dsp:txXfrm>
    </dsp:sp>
    <dsp:sp modelId="{57A358A9-4555-4283-AD7C-608ADFFAA302}">
      <dsp:nvSpPr>
        <dsp:cNvPr id="0" name=""/>
        <dsp:cNvSpPr/>
      </dsp:nvSpPr>
      <dsp:spPr>
        <a:xfrm>
          <a:off x="250891" y="687773"/>
          <a:ext cx="1021592" cy="692934"/>
        </a:xfrm>
        <a:prstGeom prst="rect">
          <a:avLst/>
        </a:prstGeom>
        <a:solidFill>
          <a:schemeClr val="accent1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RRC network -&gt; Duty cycle control  </a:t>
          </a:r>
        </a:p>
      </dsp:txBody>
      <dsp:txXfrm>
        <a:off x="250891" y="687773"/>
        <a:ext cx="1021592" cy="692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9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6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60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4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6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8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23" r:id="rId6"/>
    <p:sldLayoutId id="2147483819" r:id="rId7"/>
    <p:sldLayoutId id="2147483820" r:id="rId8"/>
    <p:sldLayoutId id="2147483821" r:id="rId9"/>
    <p:sldLayoutId id="2147483822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uty_cyc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EAD96-9645-4E9E-A48A-D2AAC753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Pulse width modulation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05A3-2B53-44D0-AD44-B3C493CC0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Student: Gherman Teodora Stefania</a:t>
            </a:r>
          </a:p>
          <a:p>
            <a:r>
              <a:rPr lang="en-US" dirty="0"/>
              <a:t>Group: 2023</a:t>
            </a:r>
          </a:p>
          <a:p>
            <a:r>
              <a:rPr lang="en-US" dirty="0"/>
              <a:t>Year: 2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6D3BA-87E9-4958-8E41-4A9040F61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99" r="20890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98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FC47-281F-4929-978A-BD28C44D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Duty cycle control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9A652F-A8CE-4562-B90D-ABC2463CD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1" t="4727" r="59499" b="14918"/>
          <a:stretch/>
        </p:blipFill>
        <p:spPr>
          <a:xfrm>
            <a:off x="2224115" y="2107897"/>
            <a:ext cx="1775229" cy="3758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0CA95-F087-469C-8A15-7E0EFC0E05BC}"/>
              </a:ext>
            </a:extLst>
          </p:cNvPr>
          <p:cNvSpPr txBox="1"/>
          <p:nvPr/>
        </p:nvSpPr>
        <p:spPr>
          <a:xfrm>
            <a:off x="5541818" y="2905434"/>
            <a:ext cx="759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set10 is equal with: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       80% duty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       60% duty cycle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77498D-69F0-4E8D-972D-D53BCA9F9CC8}"/>
              </a:ext>
            </a:extLst>
          </p:cNvPr>
          <p:cNvCxnSpPr/>
          <p:nvPr/>
        </p:nvCxnSpPr>
        <p:spPr>
          <a:xfrm>
            <a:off x="6126480" y="3355107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22FBD1-504B-41B5-8D58-B9EF485A42CC}"/>
              </a:ext>
            </a:extLst>
          </p:cNvPr>
          <p:cNvCxnSpPr/>
          <p:nvPr/>
        </p:nvCxnSpPr>
        <p:spPr>
          <a:xfrm>
            <a:off x="6126480" y="3662217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B0AE1D-0D71-44CA-9D4F-C461D7E3F57F}"/>
              </a:ext>
            </a:extLst>
          </p:cNvPr>
          <p:cNvSpPr txBox="1"/>
          <p:nvPr/>
        </p:nvSpPr>
        <p:spPr>
          <a:xfrm>
            <a:off x="5528345" y="3987141"/>
            <a:ext cx="631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Obtained values (real):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1.5% smaller period for 0.86% bigger duty cycle (60.52%)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5% smaller period for 0.38% smaller duty cycle (79.69%)</a:t>
            </a:r>
          </a:p>
        </p:txBody>
      </p:sp>
    </p:spTree>
    <p:extLst>
      <p:ext uri="{BB962C8B-B14F-4D97-AF65-F5344CB8AC3E}">
        <p14:creationId xmlns:p14="http://schemas.microsoft.com/office/powerpoint/2010/main" val="166276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DD1700-6331-4266-B5C1-D5B40E7FAEC5}"/>
              </a:ext>
            </a:extLst>
          </p:cNvPr>
          <p:cNvSpPr txBox="1"/>
          <p:nvPr/>
        </p:nvSpPr>
        <p:spPr>
          <a:xfrm>
            <a:off x="10169236" y="222031"/>
            <a:ext cx="14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60.52% duty cycle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87EDB-73BD-4F25-914C-545FC458DB7F}"/>
              </a:ext>
            </a:extLst>
          </p:cNvPr>
          <p:cNvSpPr txBox="1"/>
          <p:nvPr/>
        </p:nvSpPr>
        <p:spPr>
          <a:xfrm>
            <a:off x="10301596" y="3264179"/>
            <a:ext cx="149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79.69% duty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6020A-C080-4D46-8BB0-E0DF9927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70" y="222031"/>
            <a:ext cx="9698185" cy="2988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1E384-A88E-49AA-932E-E0FFD39D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69" y="3342114"/>
            <a:ext cx="9698185" cy="298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497-1EB4-45BD-AC5C-E76C7C97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Amplitude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1D8FC-AC9D-4EE4-8026-B4C0A6A96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3"/>
          <a:stretch/>
        </p:blipFill>
        <p:spPr>
          <a:xfrm>
            <a:off x="1555247" y="2488581"/>
            <a:ext cx="4540753" cy="2988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91C381-81E7-48E3-ABCB-27259E27AE7A}"/>
              </a:ext>
            </a:extLst>
          </p:cNvPr>
          <p:cNvSpPr txBox="1"/>
          <p:nvPr/>
        </p:nvSpPr>
        <p:spPr>
          <a:xfrm>
            <a:off x="6724185" y="3233853"/>
            <a:ext cx="3323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set20 is equal with: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       2V amplitude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      8V amplitude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6B8F2-3A40-4FFC-AEF4-BA01F2475833}"/>
              </a:ext>
            </a:extLst>
          </p:cNvPr>
          <p:cNvCxnSpPr/>
          <p:nvPr/>
        </p:nvCxnSpPr>
        <p:spPr>
          <a:xfrm>
            <a:off x="7286207" y="3695518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6D44B-B2CF-499D-AEBD-EB936995B57D}"/>
              </a:ext>
            </a:extLst>
          </p:cNvPr>
          <p:cNvCxnSpPr/>
          <p:nvPr/>
        </p:nvCxnSpPr>
        <p:spPr>
          <a:xfrm>
            <a:off x="7286207" y="3981629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DC751C-ACF0-47A3-85E6-AD6221EEB33B}"/>
              </a:ext>
            </a:extLst>
          </p:cNvPr>
          <p:cNvSpPr txBox="1"/>
          <p:nvPr/>
        </p:nvSpPr>
        <p:spPr>
          <a:xfrm>
            <a:off x="6724185" y="4328719"/>
            <a:ext cx="5087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Obtained values (real):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0.5% smaller amplitude (7.96V)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0.55% higher amplitude (2.011V)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8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902378-C5F0-49F2-A51C-2DA190298ADF}"/>
              </a:ext>
            </a:extLst>
          </p:cNvPr>
          <p:cNvSpPr txBox="1"/>
          <p:nvPr/>
        </p:nvSpPr>
        <p:spPr>
          <a:xfrm>
            <a:off x="10132291" y="277091"/>
            <a:ext cx="171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2.011V amplitude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53C8E-EC4D-4FBA-88F6-4B81B70ACD7D}"/>
              </a:ext>
            </a:extLst>
          </p:cNvPr>
          <p:cNvSpPr txBox="1"/>
          <p:nvPr/>
        </p:nvSpPr>
        <p:spPr>
          <a:xfrm>
            <a:off x="10132291" y="3338071"/>
            <a:ext cx="171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7.96V amplitude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3C6F08-3A84-476A-99CF-D47ED58A8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4" y="212436"/>
            <a:ext cx="9716655" cy="2990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BE5CC-77AA-4DEB-B605-B05C24D8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45" y="3338071"/>
            <a:ext cx="9704038" cy="29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3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E1B47-0277-4A28-ABAE-0F137BF4B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772731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4. Simulations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82952-3FD3-4D6A-9209-5003E7597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772731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Parametric sweep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80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3A71-CE19-456B-8F13-EB564DEF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Dependence of the duty cycle with POT11 and POT12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1B390-C3FA-4E8D-B631-DA877C2E2003}"/>
              </a:ext>
            </a:extLst>
          </p:cNvPr>
          <p:cNvSpPr txBox="1"/>
          <p:nvPr/>
        </p:nvSpPr>
        <p:spPr>
          <a:xfrm>
            <a:off x="9873672" y="3112655"/>
            <a:ext cx="22227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       79.96%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0.25</a:t>
            </a:r>
            <a:r>
              <a:rPr lang="en-US" dirty="0"/>
              <a:t>      74.87%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0.5         </a:t>
            </a:r>
            <a:r>
              <a:rPr lang="en-US" dirty="0"/>
              <a:t>70.10%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0.75        </a:t>
            </a:r>
            <a:r>
              <a:rPr lang="en-US" dirty="0"/>
              <a:t>65.44%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1       </a:t>
            </a:r>
            <a:r>
              <a:rPr lang="en-US" dirty="0"/>
              <a:t>60.52%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37D88-C2D6-4B54-AF2F-201CFF6D30EA}"/>
              </a:ext>
            </a:extLst>
          </p:cNvPr>
          <p:cNvCxnSpPr/>
          <p:nvPr/>
        </p:nvCxnSpPr>
        <p:spPr>
          <a:xfrm>
            <a:off x="10712898" y="3843084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B08107-399A-4CB1-B5C9-78C22B72AAC8}"/>
              </a:ext>
            </a:extLst>
          </p:cNvPr>
          <p:cNvCxnSpPr/>
          <p:nvPr/>
        </p:nvCxnSpPr>
        <p:spPr>
          <a:xfrm>
            <a:off x="10458898" y="3579847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FA7E6D-4F54-415F-80FD-D2742CCBE63A}"/>
              </a:ext>
            </a:extLst>
          </p:cNvPr>
          <p:cNvCxnSpPr/>
          <p:nvPr/>
        </p:nvCxnSpPr>
        <p:spPr>
          <a:xfrm>
            <a:off x="10712898" y="4129707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87DB51-3710-479D-9697-54421EC3183B}"/>
              </a:ext>
            </a:extLst>
          </p:cNvPr>
          <p:cNvCxnSpPr/>
          <p:nvPr/>
        </p:nvCxnSpPr>
        <p:spPr>
          <a:xfrm>
            <a:off x="10712898" y="4381377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D32B8F6-73EA-4208-BF46-2F50ED73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254" y="2342862"/>
            <a:ext cx="2333625" cy="6381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12D10-C6F0-4536-8692-6C59D5D5C2CF}"/>
              </a:ext>
            </a:extLst>
          </p:cNvPr>
          <p:cNvCxnSpPr/>
          <p:nvPr/>
        </p:nvCxnSpPr>
        <p:spPr>
          <a:xfrm>
            <a:off x="10389626" y="4668001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C39BAF4-0BA5-4EC8-BC40-5B2EEAB1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7" y="2295975"/>
            <a:ext cx="9429207" cy="336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1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4AEF-EE04-4627-B521-3ED00E89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6D5C4-0BA1-4487-B126-D8C031B6C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6938"/>
          <a:stretch/>
        </p:blipFill>
        <p:spPr>
          <a:xfrm>
            <a:off x="0" y="2254622"/>
            <a:ext cx="12192000" cy="29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3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1D09-B25D-4361-86E7-2D070A9A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Dependence of the amplitude with the POT21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D5959-9E06-4265-9EBF-2E33F8A238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14659" y="2311806"/>
            <a:ext cx="2171700" cy="657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1C2B6-7B8A-41E2-8AC4-A0AC704DB51E}"/>
              </a:ext>
            </a:extLst>
          </p:cNvPr>
          <p:cNvSpPr txBox="1"/>
          <p:nvPr/>
        </p:nvSpPr>
        <p:spPr>
          <a:xfrm>
            <a:off x="9914659" y="3171039"/>
            <a:ext cx="2098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0</a:t>
            </a:r>
            <a:r>
              <a:rPr lang="en-US" dirty="0"/>
              <a:t>       2.011V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0.25</a:t>
            </a:r>
            <a:r>
              <a:rPr lang="en-US" dirty="0"/>
              <a:t>       3.48V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0.5       </a:t>
            </a:r>
            <a:r>
              <a:rPr lang="en-US" dirty="0"/>
              <a:t>4.97V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0.75       </a:t>
            </a:r>
            <a:r>
              <a:rPr lang="en-US" dirty="0"/>
              <a:t>6.46V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1      </a:t>
            </a:r>
            <a:r>
              <a:rPr lang="en-US" dirty="0"/>
              <a:t> 7.96V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131622-E284-4EA7-97AC-1569125F59A1}"/>
              </a:ext>
            </a:extLst>
          </p:cNvPr>
          <p:cNvCxnSpPr/>
          <p:nvPr/>
        </p:nvCxnSpPr>
        <p:spPr>
          <a:xfrm>
            <a:off x="10475676" y="3621792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CD316E-386D-4442-8245-84201E6D6262}"/>
              </a:ext>
            </a:extLst>
          </p:cNvPr>
          <p:cNvCxnSpPr/>
          <p:nvPr/>
        </p:nvCxnSpPr>
        <p:spPr>
          <a:xfrm>
            <a:off x="10798948" y="3907018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0BDA79-8CE7-439F-AF50-1C83AF01763A}"/>
              </a:ext>
            </a:extLst>
          </p:cNvPr>
          <p:cNvCxnSpPr/>
          <p:nvPr/>
        </p:nvCxnSpPr>
        <p:spPr>
          <a:xfrm>
            <a:off x="10637312" y="4175465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CFAE3E-FAC4-4142-8903-2A5AA5EE547F}"/>
              </a:ext>
            </a:extLst>
          </p:cNvPr>
          <p:cNvCxnSpPr/>
          <p:nvPr/>
        </p:nvCxnSpPr>
        <p:spPr>
          <a:xfrm>
            <a:off x="10773853" y="4452302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BBF24B-FF8C-4A2C-8849-ED401B3CE984}"/>
              </a:ext>
            </a:extLst>
          </p:cNvPr>
          <p:cNvCxnSpPr/>
          <p:nvPr/>
        </p:nvCxnSpPr>
        <p:spPr>
          <a:xfrm>
            <a:off x="10450581" y="4720750"/>
            <a:ext cx="323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74DBF98-3F4F-4A40-A7BA-E51A6839E6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898"/>
          <a:stretch/>
        </p:blipFill>
        <p:spPr>
          <a:xfrm>
            <a:off x="308725" y="2366198"/>
            <a:ext cx="9861348" cy="304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7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B2F0-DAFB-481F-92A0-93C8A7C6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2D9E1-3111-4FAB-9617-4B91F13D19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2641093"/>
            <a:ext cx="12192000" cy="26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C64D-1CF5-404E-B3AA-AA15152C0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068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166F-6A19-4360-A16F-AC5A5743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/>
              <a:t>Table of contents </a:t>
            </a:r>
          </a:p>
        </p:txBody>
      </p:sp>
      <p:cxnSp>
        <p:nvCxnSpPr>
          <p:cNvPr id="31" name="Straight Connector 2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CBF-1D8B-42DF-8C3E-5A3D8AFD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2569270"/>
            <a:ext cx="6791894" cy="3200400"/>
          </a:xfrm>
        </p:spPr>
        <p:txBody>
          <a:bodyPr anchor="ctr"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2" action="ppaction://hlinksldjump"/>
              </a:rPr>
              <a:t>Introduction 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3" action="ppaction://hlinksldjump"/>
              </a:rPr>
              <a:t>PWM generator circuit 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4" action="ppaction://hlinksldjump"/>
              </a:rPr>
              <a:t>Block diagram </a:t>
            </a:r>
            <a:endParaRPr lang="en-US" sz="2400" dirty="0"/>
          </a:p>
          <a:p>
            <a:pPr marL="635508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hlinkClick r:id="rId5" action="ppaction://hlinksldjump"/>
              </a:rPr>
              <a:t>Duty cycle control </a:t>
            </a:r>
            <a:endParaRPr lang="en-US" sz="2400" dirty="0"/>
          </a:p>
          <a:p>
            <a:pPr marL="635508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hlinkClick r:id="rId6" action="ppaction://hlinksldjump"/>
              </a:rPr>
              <a:t>Amplitude control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hlinkClick r:id="rId7" action="ppaction://hlinksldjump"/>
              </a:rPr>
              <a:t>Simulations</a:t>
            </a:r>
            <a:r>
              <a:rPr lang="en-US" sz="2400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/>
              <a:t> </a:t>
            </a:r>
            <a:r>
              <a:rPr lang="en-US" sz="2200" dirty="0">
                <a:hlinkClick r:id="rId7" action="ppaction://hlinksldjump"/>
              </a:rPr>
              <a:t>Parametric sweep </a:t>
            </a:r>
            <a:endParaRPr lang="en-US" sz="2200" dirty="0"/>
          </a:p>
          <a:p>
            <a:pPr marL="578358" lvl="1" indent="-285750"/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09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99FB0-BD7D-4ECB-ACE8-13446AC6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37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4EA9-9ED0-4E92-B115-4FA71D31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pulse width modulation?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8399-9D7F-4BD5-9CBA-E483C405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Pulse-width modulation (PWM) is a modulation process or technique used in most communication systems for encoding the amplitude of a signal right into a pulse width or duration of another signal, usually a carrier signal, for transmission.</a:t>
            </a:r>
          </a:p>
        </p:txBody>
      </p:sp>
    </p:spTree>
    <p:extLst>
      <p:ext uri="{BB962C8B-B14F-4D97-AF65-F5344CB8AC3E}">
        <p14:creationId xmlns:p14="http://schemas.microsoft.com/office/powerpoint/2010/main" val="415935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0C0-F895-4D99-9249-7A8CFACE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the duty cycle?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95EC-04A8-4D2A-B787-52FB366D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term </a:t>
            </a:r>
            <a:r>
              <a:rPr lang="en-US" sz="3600" i="1" dirty="0">
                <a:hlinkClick r:id="rId2" tooltip="Duty cycle"/>
              </a:rPr>
              <a:t>duty cycle</a:t>
            </a:r>
            <a:r>
              <a:rPr lang="en-US" sz="3600" dirty="0"/>
              <a:t> describes the proportion of 'on' time to the regular interval or 'period' of time; a low duty cycle corresponds to low power, because the power is off for most of the time. </a:t>
            </a:r>
          </a:p>
        </p:txBody>
      </p:sp>
    </p:spTree>
    <p:extLst>
      <p:ext uri="{BB962C8B-B14F-4D97-AF65-F5344CB8AC3E}">
        <p14:creationId xmlns:p14="http://schemas.microsoft.com/office/powerpoint/2010/main" val="253071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BEBA4-A310-414A-8AE2-17A5E770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91" y="772731"/>
            <a:ext cx="739273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2. PWM generator circuit </a:t>
            </a:r>
            <a:br>
              <a:rPr lang="en-US" sz="8000" dirty="0"/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815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32D1-BD8B-492D-8074-763774FC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64" y="263633"/>
            <a:ext cx="10058400" cy="1450757"/>
          </a:xfrm>
        </p:spPr>
        <p:txBody>
          <a:bodyPr/>
          <a:lstStyle/>
          <a:p>
            <a:r>
              <a:rPr lang="en-US" dirty="0"/>
              <a:t>The 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CD53D-B795-42A8-A030-462C91C49B4F}"/>
              </a:ext>
            </a:extLst>
          </p:cNvPr>
          <p:cNvSpPr txBox="1"/>
          <p:nvPr/>
        </p:nvSpPr>
        <p:spPr>
          <a:xfrm>
            <a:off x="7956958" y="2141756"/>
            <a:ext cx="3758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(one) 555 timer chip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(one) operational amplifier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(two) capacitors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(three) potentiometers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(six) resistors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E2823-D56C-45EB-B7A6-05E75FA03BD2}"/>
              </a:ext>
            </a:extLst>
          </p:cNvPr>
          <p:cNvSpPr txBox="1"/>
          <p:nvPr/>
        </p:nvSpPr>
        <p:spPr>
          <a:xfrm>
            <a:off x="7956958" y="4022150"/>
            <a:ext cx="413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values (ideal):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5kHz (200us period)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[60%; 80%] duty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[2V, 8V] amplitude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F7420-2A2F-4374-B8CD-A24172AD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81" y="2061818"/>
            <a:ext cx="7155277" cy="403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AC14A-2AF9-4E50-986E-2A4C6AE4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772731"/>
            <a:ext cx="6500993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en-US" sz="8000" dirty="0"/>
              <a:t>Block diagram </a:t>
            </a:r>
            <a:br>
              <a:rPr lang="en-US" sz="8000" dirty="0"/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520631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D60EC1B-554F-47EF-839A-BAAD858F6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56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0E0-34E0-46B4-B94F-DE45DA10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8F9A21-BFB2-434E-8B6F-C6276D4DC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67459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9540D7-CD59-4EF0-9A0C-22A1061F1148}"/>
              </a:ext>
            </a:extLst>
          </p:cNvPr>
          <p:cNvCxnSpPr>
            <a:cxnSpLocks/>
          </p:cNvCxnSpPr>
          <p:nvPr/>
        </p:nvCxnSpPr>
        <p:spPr>
          <a:xfrm>
            <a:off x="5190836" y="4009260"/>
            <a:ext cx="1865746" cy="0"/>
          </a:xfrm>
          <a:prstGeom prst="straightConnector1">
            <a:avLst/>
          </a:prstGeom>
          <a:ln w="82550">
            <a:solidFill>
              <a:schemeClr val="accent1">
                <a:lumMod val="5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2029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2E8E6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7262CA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367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Nova Light</vt:lpstr>
      <vt:lpstr>Bembo</vt:lpstr>
      <vt:lpstr>Calibri</vt:lpstr>
      <vt:lpstr>Courier New</vt:lpstr>
      <vt:lpstr>RetrospectVTI</vt:lpstr>
      <vt:lpstr>Pulse width modulation generator</vt:lpstr>
      <vt:lpstr>Table of contents </vt:lpstr>
      <vt:lpstr>1. Introduction</vt:lpstr>
      <vt:lpstr>What is pulse width modulation? </vt:lpstr>
      <vt:lpstr>What is the duty cycle?</vt:lpstr>
      <vt:lpstr>2. PWM generator circuit  </vt:lpstr>
      <vt:lpstr>The circuit</vt:lpstr>
      <vt:lpstr>3. Block diagram  </vt:lpstr>
      <vt:lpstr>Block diagram</vt:lpstr>
      <vt:lpstr>Duty cycle control</vt:lpstr>
      <vt:lpstr>PowerPoint Presentation</vt:lpstr>
      <vt:lpstr>Amplitude control</vt:lpstr>
      <vt:lpstr>PowerPoint Presentation</vt:lpstr>
      <vt:lpstr>4. Simulations </vt:lpstr>
      <vt:lpstr>Dependence of the duty cycle with POT11 and POT12</vt:lpstr>
      <vt:lpstr>Performance analysis</vt:lpstr>
      <vt:lpstr>Dependence of the amplitude with the POT21</vt:lpstr>
      <vt:lpstr>Performance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modulation generator</dc:title>
  <dc:creator>Teodora Gherman</dc:creator>
  <cp:lastModifiedBy>Teodora Gherman</cp:lastModifiedBy>
  <cp:revision>9</cp:revision>
  <dcterms:created xsi:type="dcterms:W3CDTF">2020-05-25T18:36:26Z</dcterms:created>
  <dcterms:modified xsi:type="dcterms:W3CDTF">2020-05-26T15:25:54Z</dcterms:modified>
</cp:coreProperties>
</file>