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40" r:id="rId6"/>
    <p:sldId id="334" r:id="rId7"/>
    <p:sldId id="342" r:id="rId8"/>
    <p:sldId id="348" r:id="rId9"/>
    <p:sldId id="316" r:id="rId10"/>
    <p:sldId id="343" r:id="rId11"/>
    <p:sldId id="344" r:id="rId12"/>
    <p:sldId id="345" r:id="rId13"/>
    <p:sldId id="346" r:id="rId14"/>
    <p:sldId id="347"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50" autoAdjust="0"/>
  </p:normalViewPr>
  <p:slideViewPr>
    <p:cSldViewPr snapToGrid="0">
      <p:cViewPr varScale="1">
        <p:scale>
          <a:sx n="68" d="100"/>
          <a:sy n="68" d="100"/>
        </p:scale>
        <p:origin x="616"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23-Oct-22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23-Oct-22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23-Oct-22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23-Oct-22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23-Oct-22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23-Oct-22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23-Oct-22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23-Oct-22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23-Oct-22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23-Oct-22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23-Oct-22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23-Oct-22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07" name="Rectangle 106">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41170" y="3716859"/>
            <a:ext cx="9732773" cy="1538721"/>
          </a:xfrm>
        </p:spPr>
        <p:txBody>
          <a:bodyPr>
            <a:norm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Reproducibility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71600" y="5181972"/>
            <a:ext cx="9517450" cy="638904"/>
          </a:xfrm>
        </p:spPr>
        <p:txBody>
          <a:bodyPr>
            <a:normAutofit/>
          </a:bodyPr>
          <a:lstStyle/>
          <a:p>
            <a:pPr>
              <a:spcAft>
                <a:spcPts val="600"/>
              </a:spcAft>
            </a:pPr>
            <a:r>
              <a:rPr lang="en-US" sz="2400" dirty="0"/>
              <a:t>Image Enhancement</a:t>
            </a:r>
          </a:p>
        </p:txBody>
      </p:sp>
      <p:sp>
        <p:nvSpPr>
          <p:cNvPr id="109" name="Rectangle 108">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1" name="Straight Connector 110">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 name="Picture 9" descr="Text&#10;&#10;Description automatically generated with medium confidence">
            <a:extLst>
              <a:ext uri="{FF2B5EF4-FFF2-40B4-BE49-F238E27FC236}">
                <a16:creationId xmlns:a16="http://schemas.microsoft.com/office/drawing/2014/main" id="{86802C00-5EA1-D3FA-B67E-8154CA2485A5}"/>
              </a:ext>
            </a:extLst>
          </p:cNvPr>
          <p:cNvPicPr>
            <a:picLocks noChangeAspect="1"/>
          </p:cNvPicPr>
          <p:nvPr/>
        </p:nvPicPr>
        <p:blipFill rotWithShape="1">
          <a:blip r:embed="rId3"/>
          <a:srcRect t="10417" r="3" b="7323"/>
          <a:stretch/>
        </p:blipFill>
        <p:spPr>
          <a:xfrm>
            <a:off x="3116580" y="1395172"/>
            <a:ext cx="5969424" cy="2148392"/>
          </a:xfrm>
          <a:prstGeom prst="rect">
            <a:avLst/>
          </a:prstGeom>
        </p:spPr>
      </p:pic>
    </p:spTree>
    <p:extLst>
      <p:ext uri="{BB962C8B-B14F-4D97-AF65-F5344CB8AC3E}">
        <p14:creationId xmlns:p14="http://schemas.microsoft.com/office/powerpoint/2010/main" val="426968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0958-8229-62D7-392F-1BF2DB2B1C7C}"/>
              </a:ext>
            </a:extLst>
          </p:cNvPr>
          <p:cNvSpPr>
            <a:spLocks noGrp="1"/>
          </p:cNvSpPr>
          <p:nvPr>
            <p:ph type="title"/>
          </p:nvPr>
        </p:nvSpPr>
        <p:spPr/>
        <p:txBody>
          <a:bodyPr/>
          <a:lstStyle/>
          <a:p>
            <a:r>
              <a:rPr lang="en-US" sz="4000" b="1" dirty="0">
                <a:effectLst/>
                <a:ea typeface="Calibri" panose="020F0502020204030204" pitchFamily="34" charset="0"/>
                <a:cs typeface="Times New Roman" panose="02020603050405020304" pitchFamily="18" charset="0"/>
              </a:rPr>
              <a:t>Setting up DVC Environment</a:t>
            </a:r>
            <a:endParaRPr lang="en-US" dirty="0"/>
          </a:p>
        </p:txBody>
      </p:sp>
      <p:sp>
        <p:nvSpPr>
          <p:cNvPr id="3" name="Content Placeholder 2">
            <a:extLst>
              <a:ext uri="{FF2B5EF4-FFF2-40B4-BE49-F238E27FC236}">
                <a16:creationId xmlns:a16="http://schemas.microsoft.com/office/drawing/2014/main" id="{25673BE2-E1C4-9522-49DA-D22FEEF96BA6}"/>
              </a:ext>
            </a:extLst>
          </p:cNvPr>
          <p:cNvSpPr>
            <a:spLocks noGrp="1"/>
          </p:cNvSpPr>
          <p:nvPr>
            <p:ph idx="1"/>
          </p:nvPr>
        </p:nvSpPr>
        <p:spPr/>
        <p:txBody>
          <a:bodyPr/>
          <a:lstStyle/>
          <a:p>
            <a:r>
              <a:rPr lang="en-US" sz="3200" dirty="0">
                <a:effectLst/>
                <a:ea typeface="Calibri" panose="020F0502020204030204" pitchFamily="34" charset="0"/>
              </a:rPr>
              <a:t>The next task was adding the files to the DVC local repository. We added our raw data, models and other large files that can not be pushed to the GitHub repository. After that we have configured our remote repository and we pushed our files to the remote storage that is Google drive. And the files are successfully uploaded.</a:t>
            </a:r>
            <a:endParaRPr lang="en-US" sz="3200" dirty="0"/>
          </a:p>
          <a:p>
            <a:endParaRPr lang="en-US" dirty="0"/>
          </a:p>
        </p:txBody>
      </p:sp>
    </p:spTree>
    <p:extLst>
      <p:ext uri="{BB962C8B-B14F-4D97-AF65-F5344CB8AC3E}">
        <p14:creationId xmlns:p14="http://schemas.microsoft.com/office/powerpoint/2010/main" val="427986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6F4B-B7BB-7700-4C3A-79AF88894FE1}"/>
              </a:ext>
            </a:extLst>
          </p:cNvPr>
          <p:cNvSpPr>
            <a:spLocks noGrp="1"/>
          </p:cNvSpPr>
          <p:nvPr>
            <p:ph type="title"/>
          </p:nvPr>
        </p:nvSpPr>
        <p:spPr/>
        <p:txBody>
          <a:bodyPr/>
          <a:lstStyle/>
          <a:p>
            <a:r>
              <a:rPr lang="en-US" sz="4000" b="1" dirty="0">
                <a:effectLst/>
                <a:ea typeface="Calibri" panose="020F0502020204030204" pitchFamily="34" charset="0"/>
                <a:cs typeface="Times New Roman" panose="02020603050405020304" pitchFamily="18" charset="0"/>
              </a:rPr>
              <a:t>Setting up DVC Environment</a:t>
            </a:r>
            <a:endParaRPr lang="en-US" dirty="0"/>
          </a:p>
        </p:txBody>
      </p:sp>
      <p:sp>
        <p:nvSpPr>
          <p:cNvPr id="3" name="Content Placeholder 2">
            <a:extLst>
              <a:ext uri="{FF2B5EF4-FFF2-40B4-BE49-F238E27FC236}">
                <a16:creationId xmlns:a16="http://schemas.microsoft.com/office/drawing/2014/main" id="{5D06D78C-DA21-C45D-E89A-EC784E9C6DCF}"/>
              </a:ext>
            </a:extLst>
          </p:cNvPr>
          <p:cNvSpPr>
            <a:spLocks noGrp="1"/>
          </p:cNvSpPr>
          <p:nvPr>
            <p:ph idx="1"/>
          </p:nvPr>
        </p:nvSpPr>
        <p:spPr>
          <a:xfrm>
            <a:off x="1066800" y="2205873"/>
            <a:ext cx="10058400" cy="3836708"/>
          </a:xfrm>
        </p:spPr>
        <p:txBody>
          <a:bodyPr>
            <a:normAutofit lnSpcReduction="10000"/>
          </a:bodyPr>
          <a:lstStyle/>
          <a:p>
            <a:r>
              <a:rPr lang="en-US" sz="3200" dirty="0">
                <a:effectLst/>
                <a:ea typeface="Calibri" panose="020F0502020204030204" pitchFamily="34" charset="0"/>
                <a:cs typeface="Times New Roman" panose="02020603050405020304" pitchFamily="18" charset="0"/>
              </a:rPr>
              <a:t>Finally, we created python API that will help us to integrate our data or model directly with our source code from DVC.  </a:t>
            </a:r>
            <a:r>
              <a:rPr lang="en-US" sz="3200" dirty="0">
                <a:solidFill>
                  <a:srgbClr val="24292F"/>
                </a:solidFill>
                <a:effectLst/>
                <a:ea typeface="Calibri" panose="020F0502020204030204" pitchFamily="34" charset="0"/>
                <a:cs typeface="Times New Roman" panose="02020603050405020304" pitchFamily="18" charset="0"/>
              </a:rPr>
              <a:t>This lets you access the data contents directly from within an application at runtime.</a:t>
            </a:r>
          </a:p>
          <a:p>
            <a:r>
              <a:rPr lang="en-US" sz="3200" dirty="0">
                <a:effectLst/>
                <a:ea typeface="Calibri" panose="020F0502020204030204" pitchFamily="34" charset="0"/>
                <a:cs typeface="Times New Roman" panose="02020603050405020304" pitchFamily="18" charset="0"/>
              </a:rPr>
              <a:t>Our next move is, implementing</a:t>
            </a:r>
            <a:r>
              <a:rPr lang="en-US" sz="3200" dirty="0"/>
              <a:t> dagshub as </a:t>
            </a:r>
            <a:r>
              <a:rPr lang="en-US" sz="3200" b="0" i="0" dirty="0">
                <a:solidFill>
                  <a:srgbClr val="292929"/>
                </a:solidFill>
                <a:effectLst/>
              </a:rPr>
              <a:t>data and pipeline versioning.</a:t>
            </a: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148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2573-CC75-F433-BD99-2FB3C00A6A9B}"/>
              </a:ext>
            </a:extLst>
          </p:cNvPr>
          <p:cNvSpPr>
            <a:spLocks noGrp="1"/>
          </p:cNvSpPr>
          <p:nvPr>
            <p:ph type="title"/>
          </p:nvPr>
        </p:nvSpPr>
        <p:spPr/>
        <p:txBody>
          <a:bodyPr/>
          <a:lstStyle/>
          <a:p>
            <a:r>
              <a:rPr lang="en-US" sz="4000" dirty="0"/>
              <a:t>dagshub as </a:t>
            </a:r>
            <a:r>
              <a:rPr lang="en-US" sz="4000" b="0" i="0" dirty="0">
                <a:solidFill>
                  <a:srgbClr val="292929"/>
                </a:solidFill>
                <a:effectLst/>
              </a:rPr>
              <a:t>data and pipeline versioning.</a:t>
            </a:r>
            <a:endParaRPr lang="en-US" dirty="0"/>
          </a:p>
        </p:txBody>
      </p:sp>
      <p:pic>
        <p:nvPicPr>
          <p:cNvPr id="5" name="Content Placeholder 4">
            <a:extLst>
              <a:ext uri="{FF2B5EF4-FFF2-40B4-BE49-F238E27FC236}">
                <a16:creationId xmlns:a16="http://schemas.microsoft.com/office/drawing/2014/main" id="{6D382C6C-9A7D-56AD-404E-AC09C97BDB82}"/>
              </a:ext>
            </a:extLst>
          </p:cNvPr>
          <p:cNvPicPr>
            <a:picLocks noGrp="1" noChangeAspect="1"/>
          </p:cNvPicPr>
          <p:nvPr>
            <p:ph idx="1"/>
          </p:nvPr>
        </p:nvPicPr>
        <p:blipFill>
          <a:blip r:embed="rId2"/>
          <a:stretch>
            <a:fillRect/>
          </a:stretch>
        </p:blipFill>
        <p:spPr>
          <a:xfrm>
            <a:off x="1423447" y="2103438"/>
            <a:ext cx="8549889" cy="4244460"/>
          </a:xfrm>
        </p:spPr>
      </p:pic>
    </p:spTree>
    <p:extLst>
      <p:ext uri="{BB962C8B-B14F-4D97-AF65-F5344CB8AC3E}">
        <p14:creationId xmlns:p14="http://schemas.microsoft.com/office/powerpoint/2010/main" val="418509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FDFD-F33D-06A5-B32A-DE81414E85A1}"/>
              </a:ext>
            </a:extLst>
          </p:cNvPr>
          <p:cNvSpPr>
            <a:spLocks noGrp="1"/>
          </p:cNvSpPr>
          <p:nvPr>
            <p:ph type="title"/>
          </p:nvPr>
        </p:nvSpPr>
        <p:spPr/>
        <p:txBody>
          <a:bodyPr/>
          <a:lstStyle/>
          <a:p>
            <a:r>
              <a:rPr lang="en-US" b="1" dirty="0"/>
              <a:t>MLFlow</a:t>
            </a:r>
          </a:p>
        </p:txBody>
      </p:sp>
      <p:sp>
        <p:nvSpPr>
          <p:cNvPr id="3" name="Content Placeholder 2">
            <a:extLst>
              <a:ext uri="{FF2B5EF4-FFF2-40B4-BE49-F238E27FC236}">
                <a16:creationId xmlns:a16="http://schemas.microsoft.com/office/drawing/2014/main" id="{24D67346-C259-F17C-0AE3-65BD70343FA3}"/>
              </a:ext>
            </a:extLst>
          </p:cNvPr>
          <p:cNvSpPr>
            <a:spLocks noGrp="1"/>
          </p:cNvSpPr>
          <p:nvPr>
            <p:ph idx="1"/>
          </p:nvPr>
        </p:nvSpPr>
        <p:spPr/>
        <p:txBody>
          <a:bodyPr>
            <a:normAutofit fontScale="92500" lnSpcReduction="10000"/>
          </a:bodyPr>
          <a:lstStyle/>
          <a:p>
            <a:r>
              <a:rPr lang="en-US" sz="2800" dirty="0"/>
              <a:t>Data set too big to preprocess in local machine because last time we used Colab pro</a:t>
            </a:r>
          </a:p>
          <a:p>
            <a:r>
              <a:rPr lang="en-US" sz="2800" dirty="0"/>
              <a:t>So, to test the MLFlow implementation, we used only 300 images out of 2053</a:t>
            </a:r>
          </a:p>
          <a:p>
            <a:r>
              <a:rPr lang="en-US" sz="2800" dirty="0"/>
              <a:t>The original dataset is stored in /data/raw/</a:t>
            </a:r>
          </a:p>
          <a:p>
            <a:r>
              <a:rPr lang="en-US" sz="2800" dirty="0"/>
              <a:t>Preprocess performed and monitored by MLFlow</a:t>
            </a:r>
          </a:p>
          <a:p>
            <a:r>
              <a:rPr lang="en-US" sz="2800" dirty="0"/>
              <a:t>After preprocessing Low- and high-resolution images are stored in .h5 data file in /data/processed/ </a:t>
            </a:r>
          </a:p>
          <a:p>
            <a:endParaRPr lang="en-US" sz="2000" dirty="0"/>
          </a:p>
        </p:txBody>
      </p:sp>
    </p:spTree>
    <p:extLst>
      <p:ext uri="{BB962C8B-B14F-4D97-AF65-F5344CB8AC3E}">
        <p14:creationId xmlns:p14="http://schemas.microsoft.com/office/powerpoint/2010/main" val="42725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D5BB-2F60-A346-671E-9DEA4C3865F3}"/>
              </a:ext>
            </a:extLst>
          </p:cNvPr>
          <p:cNvSpPr>
            <a:spLocks noGrp="1"/>
          </p:cNvSpPr>
          <p:nvPr>
            <p:ph type="title"/>
          </p:nvPr>
        </p:nvSpPr>
        <p:spPr>
          <a:xfrm>
            <a:off x="6579450" y="727627"/>
            <a:ext cx="4957553" cy="1645920"/>
          </a:xfrm>
        </p:spPr>
        <p:txBody>
          <a:bodyPr>
            <a:normAutofit/>
          </a:bodyPr>
          <a:lstStyle/>
          <a:p>
            <a:r>
              <a:rPr lang="en-US" b="1" dirty="0"/>
              <a:t>MLFlow</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17C6F4AE-53C3-28D8-3E7F-D7D9007735A6}"/>
              </a:ext>
            </a:extLst>
          </p:cNvPr>
          <p:cNvSpPr>
            <a:spLocks noGrp="1"/>
          </p:cNvSpPr>
          <p:nvPr>
            <p:ph idx="1"/>
          </p:nvPr>
        </p:nvSpPr>
        <p:spPr>
          <a:xfrm>
            <a:off x="6579450" y="2214980"/>
            <a:ext cx="4957554" cy="3820059"/>
          </a:xfrm>
        </p:spPr>
        <p:txBody>
          <a:bodyPr>
            <a:normAutofit lnSpcReduction="10000"/>
          </a:bodyPr>
          <a:lstStyle/>
          <a:p>
            <a:pPr marL="0" indent="0">
              <a:buNone/>
            </a:pPr>
            <a:endParaRPr lang="en-US" sz="2400" dirty="0"/>
          </a:p>
          <a:p>
            <a:r>
              <a:rPr lang="en-US" sz="2800" dirty="0"/>
              <a:t> Experimenting the optimization of model when the kernel size increased</a:t>
            </a:r>
          </a:p>
          <a:p>
            <a:r>
              <a:rPr lang="en-US" sz="2800" dirty="0"/>
              <a:t> Parameters was on kernel sizes </a:t>
            </a:r>
            <a:r>
              <a:rPr lang="en-US" sz="2800" b="1" dirty="0"/>
              <a:t>9-1-5</a:t>
            </a:r>
            <a:r>
              <a:rPr lang="en-US" sz="2800" dirty="0"/>
              <a:t>, </a:t>
            </a:r>
            <a:r>
              <a:rPr lang="en-US" sz="2800" b="1" dirty="0"/>
              <a:t>9-3-5</a:t>
            </a:r>
            <a:r>
              <a:rPr lang="en-US" sz="2800" dirty="0"/>
              <a:t>, </a:t>
            </a:r>
            <a:r>
              <a:rPr lang="en-US" sz="2800" b="1" dirty="0"/>
              <a:t>9-5-5</a:t>
            </a:r>
          </a:p>
          <a:p>
            <a:r>
              <a:rPr lang="en-US" sz="2800" dirty="0"/>
              <a:t>Performance matrices on </a:t>
            </a:r>
            <a:r>
              <a:rPr lang="en-US" sz="2800" b="1" dirty="0"/>
              <a:t>train loss</a:t>
            </a:r>
          </a:p>
        </p:txBody>
      </p:sp>
      <p:pic>
        <p:nvPicPr>
          <p:cNvPr id="6" name="Picture 5">
            <a:extLst>
              <a:ext uri="{FF2B5EF4-FFF2-40B4-BE49-F238E27FC236}">
                <a16:creationId xmlns:a16="http://schemas.microsoft.com/office/drawing/2014/main" id="{D1EFACF0-9BAC-799F-8C40-5280B63DD52E}"/>
              </a:ext>
            </a:extLst>
          </p:cNvPr>
          <p:cNvPicPr>
            <a:picLocks noChangeAspect="1"/>
          </p:cNvPicPr>
          <p:nvPr/>
        </p:nvPicPr>
        <p:blipFill>
          <a:blip r:embed="rId2"/>
          <a:stretch>
            <a:fillRect/>
          </a:stretch>
        </p:blipFill>
        <p:spPr>
          <a:xfrm>
            <a:off x="1000635" y="2479250"/>
            <a:ext cx="4838807" cy="2721829"/>
          </a:xfrm>
          <a:prstGeom prst="rect">
            <a:avLst/>
          </a:prstGeom>
        </p:spPr>
      </p:pic>
    </p:spTree>
    <p:extLst>
      <p:ext uri="{BB962C8B-B14F-4D97-AF65-F5344CB8AC3E}">
        <p14:creationId xmlns:p14="http://schemas.microsoft.com/office/powerpoint/2010/main" val="424356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D5BB-2F60-A346-671E-9DEA4C3865F3}"/>
              </a:ext>
            </a:extLst>
          </p:cNvPr>
          <p:cNvSpPr>
            <a:spLocks noGrp="1"/>
          </p:cNvSpPr>
          <p:nvPr>
            <p:ph type="title"/>
          </p:nvPr>
        </p:nvSpPr>
        <p:spPr>
          <a:xfrm>
            <a:off x="6579450" y="727627"/>
            <a:ext cx="4957553" cy="1214295"/>
          </a:xfrm>
        </p:spPr>
        <p:txBody>
          <a:bodyPr>
            <a:normAutofit/>
          </a:bodyPr>
          <a:lstStyle/>
          <a:p>
            <a:r>
              <a:rPr lang="en-US" b="1" dirty="0"/>
              <a:t>Code Versioning</a:t>
            </a:r>
          </a:p>
        </p:txBody>
      </p:sp>
      <p:sp>
        <p:nvSpPr>
          <p:cNvPr id="3" name="Content Placeholder 2">
            <a:extLst>
              <a:ext uri="{FF2B5EF4-FFF2-40B4-BE49-F238E27FC236}">
                <a16:creationId xmlns:a16="http://schemas.microsoft.com/office/drawing/2014/main" id="{17C6F4AE-53C3-28D8-3E7F-D7D9007735A6}"/>
              </a:ext>
            </a:extLst>
          </p:cNvPr>
          <p:cNvSpPr>
            <a:spLocks noGrp="1"/>
          </p:cNvSpPr>
          <p:nvPr>
            <p:ph idx="1"/>
          </p:nvPr>
        </p:nvSpPr>
        <p:spPr>
          <a:xfrm>
            <a:off x="6449293" y="1941922"/>
            <a:ext cx="5087711" cy="4421171"/>
          </a:xfrm>
        </p:spPr>
        <p:txBody>
          <a:bodyPr>
            <a:normAutofit fontScale="92500" lnSpcReduction="10000"/>
          </a:bodyPr>
          <a:lstStyle/>
          <a:p>
            <a:pPr marL="0" indent="0">
              <a:buNone/>
            </a:pPr>
            <a:r>
              <a:rPr lang="en-US" sz="2800" b="1" dirty="0"/>
              <a:t>Git</a:t>
            </a:r>
          </a:p>
          <a:p>
            <a:r>
              <a:rPr lang="en-US" sz="2200" dirty="0"/>
              <a:t>There are two starting branches Main and Develop</a:t>
            </a:r>
          </a:p>
          <a:p>
            <a:r>
              <a:rPr lang="en-US" sz="2200" dirty="0"/>
              <a:t>Develop is the working branch </a:t>
            </a:r>
          </a:p>
          <a:p>
            <a:r>
              <a:rPr lang="en-US" sz="2200" dirty="0"/>
              <a:t>Feature branch is created from develop for working in specific task, the name convention for feature is [</a:t>
            </a:r>
            <a:r>
              <a:rPr lang="en-US" sz="2200" b="1" dirty="0"/>
              <a:t>task_Feature]</a:t>
            </a:r>
          </a:p>
          <a:p>
            <a:r>
              <a:rPr lang="en-US" sz="2200" dirty="0"/>
              <a:t>Hotfix branch is created when there is issue in code, the naming convention is [task_</a:t>
            </a:r>
            <a:r>
              <a:rPr lang="en-US" sz="2200" b="1" dirty="0"/>
              <a:t>Hotfix]</a:t>
            </a:r>
          </a:p>
          <a:p>
            <a:r>
              <a:rPr lang="en-US" sz="2200" dirty="0"/>
              <a:t>Our plan is to merge to main twice before mid exam and the at final project</a:t>
            </a:r>
          </a:p>
        </p:txBody>
      </p:sp>
      <p:pic>
        <p:nvPicPr>
          <p:cNvPr id="4" name="Picture 3">
            <a:extLst>
              <a:ext uri="{FF2B5EF4-FFF2-40B4-BE49-F238E27FC236}">
                <a16:creationId xmlns:a16="http://schemas.microsoft.com/office/drawing/2014/main" id="{6FF5E78D-07E4-8572-A788-6EDFD200A171}"/>
              </a:ext>
            </a:extLst>
          </p:cNvPr>
          <p:cNvPicPr>
            <a:picLocks noChangeAspect="1"/>
          </p:cNvPicPr>
          <p:nvPr/>
        </p:nvPicPr>
        <p:blipFill>
          <a:blip r:embed="rId2"/>
          <a:stretch>
            <a:fillRect/>
          </a:stretch>
        </p:blipFill>
        <p:spPr>
          <a:xfrm>
            <a:off x="1082126" y="2214980"/>
            <a:ext cx="4660583" cy="2787890"/>
          </a:xfrm>
          <a:prstGeom prst="rect">
            <a:avLst/>
          </a:prstGeom>
        </p:spPr>
      </p:pic>
    </p:spTree>
    <p:extLst>
      <p:ext uri="{BB962C8B-B14F-4D97-AF65-F5344CB8AC3E}">
        <p14:creationId xmlns:p14="http://schemas.microsoft.com/office/powerpoint/2010/main" val="374432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E6B9-FF6F-A8A6-464C-3B51BA59CD6C}"/>
              </a:ext>
            </a:extLst>
          </p:cNvPr>
          <p:cNvSpPr>
            <a:spLocks noGrp="1"/>
          </p:cNvSpPr>
          <p:nvPr>
            <p:ph type="title"/>
          </p:nvPr>
        </p:nvSpPr>
        <p:spPr/>
        <p:txBody>
          <a:bodyPr/>
          <a:lstStyle/>
          <a:p>
            <a:r>
              <a:rPr lang="en-US" b="1" dirty="0"/>
              <a:t>Team Rules</a:t>
            </a:r>
          </a:p>
        </p:txBody>
      </p:sp>
      <p:sp>
        <p:nvSpPr>
          <p:cNvPr id="3" name="Content Placeholder 2">
            <a:extLst>
              <a:ext uri="{FF2B5EF4-FFF2-40B4-BE49-F238E27FC236}">
                <a16:creationId xmlns:a16="http://schemas.microsoft.com/office/drawing/2014/main" id="{34646CD4-7342-B914-BE99-7D7134EC8DA7}"/>
              </a:ext>
            </a:extLst>
          </p:cNvPr>
          <p:cNvSpPr>
            <a:spLocks noGrp="1"/>
          </p:cNvSpPr>
          <p:nvPr>
            <p:ph idx="1"/>
          </p:nvPr>
        </p:nvSpPr>
        <p:spPr/>
        <p:txBody>
          <a:bodyPr>
            <a:normAutofit/>
          </a:bodyPr>
          <a:lstStyle/>
          <a:p>
            <a:r>
              <a:rPr lang="en-US" sz="3200" dirty="0"/>
              <a:t>Before publishing we Pull current changes(if there is any) from develop and we merge. If there is any conflict, we solve it by our self</a:t>
            </a:r>
          </a:p>
          <a:p>
            <a:r>
              <a:rPr lang="en-US" sz="3200" dirty="0"/>
              <a:t> We review each others code </a:t>
            </a:r>
          </a:p>
          <a:p>
            <a:r>
              <a:rPr lang="en-US" sz="3200" dirty="0"/>
              <a:t>If we are working the same task, we specify the reviewer</a:t>
            </a:r>
          </a:p>
        </p:txBody>
      </p:sp>
    </p:spTree>
    <p:extLst>
      <p:ext uri="{BB962C8B-B14F-4D97-AF65-F5344CB8AC3E}">
        <p14:creationId xmlns:p14="http://schemas.microsoft.com/office/powerpoint/2010/main" val="421581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5AE-F8EF-BB33-944A-F457AC991EAB}"/>
              </a:ext>
            </a:extLst>
          </p:cNvPr>
          <p:cNvSpPr>
            <a:spLocks noGrp="1"/>
          </p:cNvSpPr>
          <p:nvPr>
            <p:ph type="title"/>
          </p:nvPr>
        </p:nvSpPr>
        <p:spPr/>
        <p:txBody>
          <a:bodyPr>
            <a:normAutofit/>
          </a:bodyPr>
          <a:lstStyle/>
          <a:p>
            <a:r>
              <a:rPr lang="en-US" sz="4400" b="1" dirty="0"/>
              <a:t>DVC</a:t>
            </a:r>
          </a:p>
        </p:txBody>
      </p:sp>
      <p:sp>
        <p:nvSpPr>
          <p:cNvPr id="3" name="Content Placeholder 2">
            <a:extLst>
              <a:ext uri="{FF2B5EF4-FFF2-40B4-BE49-F238E27FC236}">
                <a16:creationId xmlns:a16="http://schemas.microsoft.com/office/drawing/2014/main" id="{B52265FA-530A-CDB7-DB7E-0BF628AC945A}"/>
              </a:ext>
            </a:extLst>
          </p:cNvPr>
          <p:cNvSpPr>
            <a:spLocks noGrp="1"/>
          </p:cNvSpPr>
          <p:nvPr>
            <p:ph idx="1"/>
          </p:nvPr>
        </p:nvSpPr>
        <p:spPr/>
        <p:txBody>
          <a:bodyPr>
            <a:normAutofit/>
          </a:bodyPr>
          <a:lstStyle/>
          <a:p>
            <a:pPr marL="0" indent="0">
              <a:buNone/>
            </a:pPr>
            <a:r>
              <a:rPr lang="en-US" sz="3200" dirty="0">
                <a:effectLst/>
                <a:ea typeface="Calibri" panose="020F0502020204030204" pitchFamily="34" charset="0"/>
              </a:rPr>
              <a:t>Our first task was deciding what will be our remote storage. So, we made some research in free tier plan on </a:t>
            </a:r>
          </a:p>
          <a:p>
            <a:r>
              <a:rPr lang="en-US" sz="3200" dirty="0">
                <a:effectLst/>
                <a:ea typeface="Calibri" panose="020F0502020204030204" pitchFamily="34" charset="0"/>
              </a:rPr>
              <a:t>Amazon S3</a:t>
            </a:r>
          </a:p>
          <a:p>
            <a:r>
              <a:rPr lang="en-US" sz="3200" dirty="0">
                <a:effectLst/>
                <a:ea typeface="Calibri" panose="020F0502020204030204" pitchFamily="34" charset="0"/>
              </a:rPr>
              <a:t>Google Drive </a:t>
            </a:r>
            <a:endParaRPr lang="en-US" sz="3200" dirty="0"/>
          </a:p>
        </p:txBody>
      </p:sp>
    </p:spTree>
    <p:extLst>
      <p:ext uri="{BB962C8B-B14F-4D97-AF65-F5344CB8AC3E}">
        <p14:creationId xmlns:p14="http://schemas.microsoft.com/office/powerpoint/2010/main" val="200763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B589-CF02-845E-C10D-5AE828BDA1A2}"/>
              </a:ext>
            </a:extLst>
          </p:cNvPr>
          <p:cNvSpPr>
            <a:spLocks noGrp="1"/>
          </p:cNvSpPr>
          <p:nvPr>
            <p:ph type="title"/>
          </p:nvPr>
        </p:nvSpPr>
        <p:spPr/>
        <p:txBody>
          <a:bodyPr>
            <a:normAutofit/>
          </a:bodyPr>
          <a:lstStyle/>
          <a:p>
            <a:r>
              <a:rPr lang="en-US" sz="4400" b="1" dirty="0">
                <a:effectLst/>
                <a:ea typeface="Calibri" panose="020F0502020204030204" pitchFamily="34" charset="0"/>
                <a:cs typeface="Times New Roman" panose="02020603050405020304" pitchFamily="18" charset="0"/>
              </a:rPr>
              <a:t>Amazon S3</a:t>
            </a:r>
            <a:endParaRPr lang="en-US" sz="4400" dirty="0"/>
          </a:p>
        </p:txBody>
      </p:sp>
      <p:sp>
        <p:nvSpPr>
          <p:cNvPr id="3" name="Content Placeholder 2">
            <a:extLst>
              <a:ext uri="{FF2B5EF4-FFF2-40B4-BE49-F238E27FC236}">
                <a16:creationId xmlns:a16="http://schemas.microsoft.com/office/drawing/2014/main" id="{29D88D37-A0AC-C839-6147-60D4B72933D7}"/>
              </a:ext>
            </a:extLst>
          </p:cNvPr>
          <p:cNvSpPr>
            <a:spLocks noGrp="1"/>
          </p:cNvSpPr>
          <p:nvPr>
            <p:ph idx="1"/>
          </p:nvPr>
        </p:nvSpPr>
        <p:spPr>
          <a:xfrm>
            <a:off x="1066800" y="2573518"/>
            <a:ext cx="10058400" cy="3379226"/>
          </a:xfrm>
        </p:spPr>
        <p:txBody>
          <a:bodyPr/>
          <a:lstStyle/>
          <a:p>
            <a:pPr>
              <a:lnSpc>
                <a:spcPct val="107000"/>
              </a:lnSpc>
              <a:spcBef>
                <a:spcPts val="0"/>
              </a:spcBef>
            </a:pPr>
            <a:r>
              <a:rPr lang="en-US" sz="3200" dirty="0">
                <a:effectLst/>
                <a:ea typeface="Calibri" panose="020F0502020204030204" pitchFamily="34" charset="0"/>
                <a:cs typeface="Times New Roman" panose="02020603050405020304" pitchFamily="18" charset="0"/>
              </a:rPr>
              <a:t>Amazon provides free 5 GB storage during the sign up.</a:t>
            </a:r>
          </a:p>
          <a:p>
            <a:pPr>
              <a:lnSpc>
                <a:spcPct val="107000"/>
              </a:lnSpc>
              <a:spcBef>
                <a:spcPts val="0"/>
              </a:spcBef>
            </a:pPr>
            <a:r>
              <a:rPr lang="en-US" sz="3200" dirty="0">
                <a:effectLst/>
                <a:ea typeface="Calibri" panose="020F0502020204030204" pitchFamily="34" charset="0"/>
                <a:cs typeface="Times New Roman" panose="02020603050405020304" pitchFamily="18" charset="0"/>
              </a:rPr>
              <a:t>20,000 GET request.</a:t>
            </a:r>
          </a:p>
          <a:p>
            <a:pPr>
              <a:lnSpc>
                <a:spcPct val="107000"/>
              </a:lnSpc>
              <a:spcBef>
                <a:spcPts val="0"/>
              </a:spcBef>
            </a:pPr>
            <a:r>
              <a:rPr lang="en-US" sz="3200" dirty="0">
                <a:effectLst/>
                <a:ea typeface="Calibri" panose="020F0502020204030204" pitchFamily="34" charset="0"/>
                <a:cs typeface="Times New Roman" panose="02020603050405020304" pitchFamily="18" charset="0"/>
              </a:rPr>
              <a:t> 5000 put, copy, post, list request.</a:t>
            </a:r>
          </a:p>
          <a:p>
            <a:pPr>
              <a:lnSpc>
                <a:spcPct val="107000"/>
              </a:lnSpc>
              <a:spcBef>
                <a:spcPts val="0"/>
              </a:spcBef>
              <a:spcAft>
                <a:spcPts val="800"/>
              </a:spcAft>
            </a:pPr>
            <a:r>
              <a:rPr lang="en-US" sz="3200" dirty="0">
                <a:effectLst/>
                <a:ea typeface="Calibri" panose="020F0502020204030204" pitchFamily="34" charset="0"/>
                <a:cs typeface="Times New Roman" panose="02020603050405020304" pitchFamily="18" charset="0"/>
              </a:rPr>
              <a:t>100 GB data transfer.</a:t>
            </a:r>
          </a:p>
          <a:p>
            <a:endParaRPr lang="en-US" dirty="0"/>
          </a:p>
        </p:txBody>
      </p:sp>
    </p:spTree>
    <p:extLst>
      <p:ext uri="{BB962C8B-B14F-4D97-AF65-F5344CB8AC3E}">
        <p14:creationId xmlns:p14="http://schemas.microsoft.com/office/powerpoint/2010/main" val="219133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8F8D-E25B-561D-8B9D-2A2BF36B1872}"/>
              </a:ext>
            </a:extLst>
          </p:cNvPr>
          <p:cNvSpPr>
            <a:spLocks noGrp="1"/>
          </p:cNvSpPr>
          <p:nvPr>
            <p:ph type="title"/>
          </p:nvPr>
        </p:nvSpPr>
        <p:spPr/>
        <p:txBody>
          <a:bodyPr>
            <a:normAutofit/>
          </a:bodyPr>
          <a:lstStyle/>
          <a:p>
            <a:r>
              <a:rPr lang="en-US" sz="4400" b="1" dirty="0">
                <a:effectLst/>
                <a:ea typeface="Calibri" panose="020F0502020204030204" pitchFamily="34" charset="0"/>
                <a:cs typeface="Times New Roman" panose="02020603050405020304" pitchFamily="18" charset="0"/>
              </a:rPr>
              <a:t>Google Drive</a:t>
            </a:r>
            <a:endParaRPr lang="en-US" sz="4400" dirty="0"/>
          </a:p>
        </p:txBody>
      </p:sp>
      <p:sp>
        <p:nvSpPr>
          <p:cNvPr id="3" name="Content Placeholder 2">
            <a:extLst>
              <a:ext uri="{FF2B5EF4-FFF2-40B4-BE49-F238E27FC236}">
                <a16:creationId xmlns:a16="http://schemas.microsoft.com/office/drawing/2014/main" id="{3884658D-09DD-17C4-E421-37EAB6C37010}"/>
              </a:ext>
            </a:extLst>
          </p:cNvPr>
          <p:cNvSpPr>
            <a:spLocks noGrp="1"/>
          </p:cNvSpPr>
          <p:nvPr>
            <p:ph idx="1"/>
          </p:nvPr>
        </p:nvSpPr>
        <p:spPr>
          <a:xfrm>
            <a:off x="1066800" y="2516956"/>
            <a:ext cx="10058400" cy="3435787"/>
          </a:xfrm>
        </p:spPr>
        <p:txBody>
          <a:bodyPr>
            <a:normAutofit/>
          </a:bodyPr>
          <a:lstStyle/>
          <a:p>
            <a:pPr>
              <a:lnSpc>
                <a:spcPct val="107000"/>
              </a:lnSpc>
              <a:spcBef>
                <a:spcPts val="0"/>
              </a:spcBef>
              <a:spcAft>
                <a:spcPts val="800"/>
              </a:spcAft>
            </a:pPr>
            <a:r>
              <a:rPr lang="en-US" sz="3200" dirty="0">
                <a:effectLst/>
                <a:ea typeface="Calibri" panose="020F0502020204030204" pitchFamily="34" charset="0"/>
                <a:cs typeface="Times New Roman" panose="02020603050405020304" pitchFamily="18" charset="0"/>
              </a:rPr>
              <a:t>Google drive provides 15 GB free storage.</a:t>
            </a:r>
          </a:p>
          <a:p>
            <a:r>
              <a:rPr lang="en-US" sz="3200" dirty="0">
                <a:effectLst/>
                <a:ea typeface="Calibri" panose="020F0502020204030204" pitchFamily="34" charset="0"/>
              </a:rPr>
              <a:t>From all the remote storage providers google drive provides more storage in free tier. So, we decided to use google drive as our remote storage.</a:t>
            </a:r>
            <a:endParaRPr lang="en-US" sz="3200" dirty="0"/>
          </a:p>
        </p:txBody>
      </p:sp>
    </p:spTree>
    <p:extLst>
      <p:ext uri="{BB962C8B-B14F-4D97-AF65-F5344CB8AC3E}">
        <p14:creationId xmlns:p14="http://schemas.microsoft.com/office/powerpoint/2010/main" val="352956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62E-1B2C-FCD5-E81C-24D66A84DDAE}"/>
              </a:ext>
            </a:extLst>
          </p:cNvPr>
          <p:cNvSpPr>
            <a:spLocks noGrp="1"/>
          </p:cNvSpPr>
          <p:nvPr>
            <p:ph type="title"/>
          </p:nvPr>
        </p:nvSpPr>
        <p:spPr/>
        <p:txBody>
          <a:bodyPr>
            <a:normAutofit/>
          </a:bodyPr>
          <a:lstStyle/>
          <a:p>
            <a:r>
              <a:rPr lang="en-US" sz="4400" b="1" dirty="0">
                <a:effectLst/>
                <a:ea typeface="Calibri" panose="020F0502020204030204" pitchFamily="34" charset="0"/>
                <a:cs typeface="Times New Roman" panose="02020603050405020304" pitchFamily="18" charset="0"/>
              </a:rPr>
              <a:t>Setting up DVC Environment</a:t>
            </a:r>
            <a:endParaRPr lang="en-US" sz="4400" dirty="0"/>
          </a:p>
        </p:txBody>
      </p:sp>
      <p:sp>
        <p:nvSpPr>
          <p:cNvPr id="3" name="Content Placeholder 2">
            <a:extLst>
              <a:ext uri="{FF2B5EF4-FFF2-40B4-BE49-F238E27FC236}">
                <a16:creationId xmlns:a16="http://schemas.microsoft.com/office/drawing/2014/main" id="{2A0D8283-8641-F0B1-0605-4CE68FB63C44}"/>
              </a:ext>
            </a:extLst>
          </p:cNvPr>
          <p:cNvSpPr>
            <a:spLocks noGrp="1"/>
          </p:cNvSpPr>
          <p:nvPr>
            <p:ph idx="1"/>
          </p:nvPr>
        </p:nvSpPr>
        <p:spPr>
          <a:xfrm>
            <a:off x="1066800" y="2828040"/>
            <a:ext cx="10058400" cy="3124703"/>
          </a:xfrm>
        </p:spPr>
        <p:txBody>
          <a:bodyPr>
            <a:noAutofit/>
          </a:bodyPr>
          <a:lstStyle/>
          <a:p>
            <a:r>
              <a:rPr lang="en-US" sz="3200" dirty="0">
                <a:effectLst/>
                <a:ea typeface="Calibri" panose="020F0502020204030204" pitchFamily="34" charset="0"/>
                <a:cs typeface="Times New Roman" panose="02020603050405020304" pitchFamily="18" charset="0"/>
              </a:rPr>
              <a:t>In order to install and use DVC first we should have to install and initialize Git. We have already installed and initialized our Git repository. So, we installed our DVC and initialized it in our working directory. </a:t>
            </a:r>
          </a:p>
          <a:p>
            <a:endParaRPr lang="en-US" sz="3200" dirty="0"/>
          </a:p>
        </p:txBody>
      </p:sp>
    </p:spTree>
    <p:extLst>
      <p:ext uri="{BB962C8B-B14F-4D97-AF65-F5344CB8AC3E}">
        <p14:creationId xmlns:p14="http://schemas.microsoft.com/office/powerpoint/2010/main" val="1949024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{5B9C2A9C-BD00-4DCF-9FC4-AE22630CCA8C}tf56219246_win32</Template>
  <TotalTime>7954</TotalTime>
  <Words>500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Avenir Next LT Pro</vt:lpstr>
      <vt:lpstr>Avenir Next LT Pro Light</vt:lpstr>
      <vt:lpstr>Calibri</vt:lpstr>
      <vt:lpstr>Garamond</vt:lpstr>
      <vt:lpstr>SavonVTI</vt:lpstr>
      <vt:lpstr>Reproducibility </vt:lpstr>
      <vt:lpstr>MLFlow</vt:lpstr>
      <vt:lpstr>MLFlow</vt:lpstr>
      <vt:lpstr>Code Versioning</vt:lpstr>
      <vt:lpstr>Team Rules</vt:lpstr>
      <vt:lpstr>DVC</vt:lpstr>
      <vt:lpstr>Amazon S3</vt:lpstr>
      <vt:lpstr>Google Drive</vt:lpstr>
      <vt:lpstr>Setting up DVC Environment</vt:lpstr>
      <vt:lpstr>Setting up DVC Environment</vt:lpstr>
      <vt:lpstr>Setting up DVC Environment</vt:lpstr>
      <vt:lpstr>dagshub as data and pipeline versioning.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Nutrients Recognition for Children using YOLOv5</dc:title>
  <dc:creator>Ghezae Goitom</dc:creator>
  <cp:lastModifiedBy>Ghezae Goitom</cp:lastModifiedBy>
  <cp:revision>22</cp:revision>
  <dcterms:created xsi:type="dcterms:W3CDTF">2022-06-25T07:59:38Z</dcterms:created>
  <dcterms:modified xsi:type="dcterms:W3CDTF">2022-10-23T18:36:16Z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