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5" r:id="rId2"/>
    <p:sldId id="257" r:id="rId3"/>
    <p:sldId id="258" r:id="rId4"/>
    <p:sldId id="259" r:id="rId5"/>
    <p:sldId id="267" r:id="rId6"/>
    <p:sldId id="266" r:id="rId7"/>
    <p:sldId id="268" r:id="rId8"/>
    <p:sldId id="278" r:id="rId9"/>
    <p:sldId id="277" r:id="rId10"/>
    <p:sldId id="263" r:id="rId11"/>
    <p:sldId id="264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e Meli" initials="DM" lastIdx="27" clrIdx="0">
    <p:extLst>
      <p:ext uri="{19B8F6BF-5375-455C-9EA6-DF929625EA0E}">
        <p15:presenceInfo xmlns:p15="http://schemas.microsoft.com/office/powerpoint/2012/main" userId="S::daniele.meli@univr.it::d4cc2881-54b2-4f53-87cc-3eb365b281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4T23:46:52.467" idx="19">
    <p:pos x="2439" y="813"/>
    <p:text>togli define</p:text>
    <p:extLst>
      <p:ext uri="{C676402C-5697-4E1C-873F-D02D1690AC5C}">
        <p15:threadingInfo xmlns:p15="http://schemas.microsoft.com/office/powerpoint/2012/main" timeZoneBias="-60"/>
      </p:ext>
    </p:extLst>
  </p:cm>
  <p:cm authorId="1" dt="2025-03-24T23:55:32.297" idx="25">
    <p:pos x="7264" y="1673"/>
    <p:text>perché split diverso fra i due metodi? Come risolvi imbalance?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4T23:50:25.686" idx="21">
    <p:pos x="10" y="10"/>
    <p:text>Commento sul risultato. Perché i metodi neurali vanno peggio? 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4T23:51:13.482" idx="22">
    <p:pos x="10" y="10"/>
    <p:text>anche qui, commento risultato con 1 frase spot</p:text>
    <p:extLst>
      <p:ext uri="{C676402C-5697-4E1C-873F-D02D1690AC5C}">
        <p15:threadingInfo xmlns:p15="http://schemas.microsoft.com/office/powerpoint/2012/main" timeZoneBias="-60"/>
      </p:ext>
    </p:extLst>
  </p:cm>
  <p:cm authorId="1" dt="2025-03-24T23:58:33.361" idx="27">
    <p:pos x="10" y="146"/>
    <p:text>in generale, in queste due slide di risultati, é fondamentale chiarire bene perché i metodi più avanzati sulla carta non vadano tanto bene</p:text>
    <p:extLst>
      <p:ext uri="{C676402C-5697-4E1C-873F-D02D1690AC5C}">
        <p15:threadingInfo xmlns:p15="http://schemas.microsoft.com/office/powerpoint/2012/main" timeZoneBias="-60">
          <p15:parentCm authorId="1" idx="22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4T23:54:20.927" idx="24">
    <p:pos x="10" y="10"/>
    <p:text>qui e nella prossima slide stressa sulle challenge di un dataset reale complesso e imperfetto, richiamando le challenge indicate nelle slide iniziali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4T23:52:43.994" idx="23">
    <p:pos x="10" y="10"/>
    <p:text>scegli come vuoi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://abrahamcow.hatenablog.com/entry/2019/02/12/045606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http://abrahamcow.hatenablog.com/entry/2019/02/12/045606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82CC3-8095-4D9F-8FDD-0E1976C5E38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FE0D2B-AE94-449E-8942-47B6B68BD1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 err="1"/>
            <a:t>Analyze</a:t>
          </a:r>
          <a:r>
            <a:rPr lang="en-GB" dirty="0"/>
            <a:t> real-world IoT data from heating systems</a:t>
          </a:r>
          <a:endParaRPr lang="en-US" dirty="0"/>
        </a:p>
      </dgm:t>
    </dgm:pt>
    <dgm:pt modelId="{04263D56-0124-4ABC-B6DF-8C12C5912410}" type="parTrans" cxnId="{CB6D4353-6A7A-4F2D-829A-976725A79A48}">
      <dgm:prSet/>
      <dgm:spPr/>
      <dgm:t>
        <a:bodyPr/>
        <a:lstStyle/>
        <a:p>
          <a:endParaRPr lang="en-US"/>
        </a:p>
      </dgm:t>
    </dgm:pt>
    <dgm:pt modelId="{E7EBAF48-99FC-4484-AB16-FDD7D5859EF3}" type="sibTrans" cxnId="{CB6D4353-6A7A-4F2D-829A-976725A79A48}">
      <dgm:prSet/>
      <dgm:spPr/>
      <dgm:t>
        <a:bodyPr/>
        <a:lstStyle/>
        <a:p>
          <a:endParaRPr lang="en-US"/>
        </a:p>
      </dgm:t>
    </dgm:pt>
    <dgm:pt modelId="{0D02633C-EA3D-4709-A601-1936376B2A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Compare traditional MACHINE LEARNING with DEEP LEARNING models</a:t>
          </a:r>
          <a:endParaRPr lang="en-US" dirty="0"/>
        </a:p>
      </dgm:t>
    </dgm:pt>
    <dgm:pt modelId="{0C226DD0-BC5D-48B4-8F7E-73EB4ECB1F2E}" type="parTrans" cxnId="{ADDF3E2E-F363-40B1-B2BA-ECBCC18A6A75}">
      <dgm:prSet/>
      <dgm:spPr/>
      <dgm:t>
        <a:bodyPr/>
        <a:lstStyle/>
        <a:p>
          <a:endParaRPr lang="en-US"/>
        </a:p>
      </dgm:t>
    </dgm:pt>
    <dgm:pt modelId="{64043D1C-E2F2-4B72-A9B5-0C7DF8B5F812}" type="sibTrans" cxnId="{ADDF3E2E-F363-40B1-B2BA-ECBCC18A6A75}">
      <dgm:prSet/>
      <dgm:spPr/>
      <dgm:t>
        <a:bodyPr/>
        <a:lstStyle/>
        <a:p>
          <a:endParaRPr lang="en-US"/>
        </a:p>
      </dgm:t>
    </dgm:pt>
    <dgm:pt modelId="{5C2811DB-41A0-4338-A3DF-FEB1504CDC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Evaluate trade-offs between accuracy and efficiency</a:t>
          </a:r>
          <a:endParaRPr lang="en-US" dirty="0"/>
        </a:p>
      </dgm:t>
    </dgm:pt>
    <dgm:pt modelId="{8760305F-C85F-4E11-8A23-44A3BD4A8A59}" type="parTrans" cxnId="{0E651833-9210-4DFC-A7F9-49D358BC0835}">
      <dgm:prSet/>
      <dgm:spPr/>
      <dgm:t>
        <a:bodyPr/>
        <a:lstStyle/>
        <a:p>
          <a:endParaRPr lang="en-US"/>
        </a:p>
      </dgm:t>
    </dgm:pt>
    <dgm:pt modelId="{78A2D0C4-7BE7-46CD-B232-05207BC910CD}" type="sibTrans" cxnId="{0E651833-9210-4DFC-A7F9-49D358BC0835}">
      <dgm:prSet/>
      <dgm:spPr/>
      <dgm:t>
        <a:bodyPr/>
        <a:lstStyle/>
        <a:p>
          <a:endParaRPr lang="en-US"/>
        </a:p>
      </dgm:t>
    </dgm:pt>
    <dgm:pt modelId="{45A3ED90-A29B-40B3-8220-A3032F6E4A77}" type="pres">
      <dgm:prSet presAssocID="{89482CC3-8095-4D9F-8FDD-0E1976C5E388}" presName="root" presStyleCnt="0">
        <dgm:presLayoutVars>
          <dgm:dir/>
          <dgm:resizeHandles val="exact"/>
        </dgm:presLayoutVars>
      </dgm:prSet>
      <dgm:spPr/>
    </dgm:pt>
    <dgm:pt modelId="{E7D280E1-0ED9-4AFA-A754-3F31C2C596CF}" type="pres">
      <dgm:prSet presAssocID="{1DFE0D2B-AE94-449E-8942-47B6B68BD192}" presName="compNode" presStyleCnt="0"/>
      <dgm:spPr/>
    </dgm:pt>
    <dgm:pt modelId="{765A841F-C1AE-4C24-90CA-F52FFC51BA6A}" type="pres">
      <dgm:prSet presAssocID="{1DFE0D2B-AE94-449E-8942-47B6B68BD192}" presName="iconBgRect" presStyleLbl="bgShp" presStyleIdx="0" presStyleCnt="3"/>
      <dgm:spPr/>
    </dgm:pt>
    <dgm:pt modelId="{852C79E7-6FD1-4ED3-AB9F-B3B0AB22B595}" type="pres">
      <dgm:prSet presAssocID="{1DFE0D2B-AE94-449E-8942-47B6B68BD1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302BA6A-1237-4415-B964-74EF49163C97}" type="pres">
      <dgm:prSet presAssocID="{1DFE0D2B-AE94-449E-8942-47B6B68BD192}" presName="spaceRect" presStyleCnt="0"/>
      <dgm:spPr/>
    </dgm:pt>
    <dgm:pt modelId="{3AE2AFBD-A97D-4960-8561-A36C7CE0F0F5}" type="pres">
      <dgm:prSet presAssocID="{1DFE0D2B-AE94-449E-8942-47B6B68BD192}" presName="textRect" presStyleLbl="revTx" presStyleIdx="0" presStyleCnt="3">
        <dgm:presLayoutVars>
          <dgm:chMax val="1"/>
          <dgm:chPref val="1"/>
        </dgm:presLayoutVars>
      </dgm:prSet>
      <dgm:spPr/>
    </dgm:pt>
    <dgm:pt modelId="{B5882EC7-3931-43E1-A733-5DDB4D967813}" type="pres">
      <dgm:prSet presAssocID="{E7EBAF48-99FC-4484-AB16-FDD7D5859EF3}" presName="sibTrans" presStyleCnt="0"/>
      <dgm:spPr/>
    </dgm:pt>
    <dgm:pt modelId="{1E81FF0F-FBE8-4DC8-9896-DF6039FEF982}" type="pres">
      <dgm:prSet presAssocID="{0D02633C-EA3D-4709-A601-1936376B2AE3}" presName="compNode" presStyleCnt="0"/>
      <dgm:spPr/>
    </dgm:pt>
    <dgm:pt modelId="{7932652A-856C-437D-A4DA-202D9F474BCF}" type="pres">
      <dgm:prSet presAssocID="{0D02633C-EA3D-4709-A601-1936376B2AE3}" presName="iconBgRect" presStyleLbl="bgShp" presStyleIdx="1" presStyleCnt="3"/>
      <dgm:spPr/>
    </dgm:pt>
    <dgm:pt modelId="{3863A964-BBE1-466C-B6DD-BF003FD362CC}" type="pres">
      <dgm:prSet presAssocID="{0D02633C-EA3D-4709-A601-1936376B2A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5000" r="-5000"/>
          </a:stretch>
        </a:blipFill>
      </dgm:spPr>
    </dgm:pt>
    <dgm:pt modelId="{F42F1835-DCAA-4B41-B664-3E4BDFF15C7C}" type="pres">
      <dgm:prSet presAssocID="{0D02633C-EA3D-4709-A601-1936376B2AE3}" presName="spaceRect" presStyleCnt="0"/>
      <dgm:spPr/>
    </dgm:pt>
    <dgm:pt modelId="{946EE614-33C1-41C3-B421-F4D41ED116E7}" type="pres">
      <dgm:prSet presAssocID="{0D02633C-EA3D-4709-A601-1936376B2AE3}" presName="textRect" presStyleLbl="revTx" presStyleIdx="1" presStyleCnt="3">
        <dgm:presLayoutVars>
          <dgm:chMax val="1"/>
          <dgm:chPref val="1"/>
        </dgm:presLayoutVars>
      </dgm:prSet>
      <dgm:spPr/>
    </dgm:pt>
    <dgm:pt modelId="{9319B745-4A56-4DAD-BE4B-5D8669091E29}" type="pres">
      <dgm:prSet presAssocID="{64043D1C-E2F2-4B72-A9B5-0C7DF8B5F812}" presName="sibTrans" presStyleCnt="0"/>
      <dgm:spPr/>
    </dgm:pt>
    <dgm:pt modelId="{676113F8-31E3-492F-9351-86FDC4F72E4F}" type="pres">
      <dgm:prSet presAssocID="{5C2811DB-41A0-4338-A3DF-FEB1504CDC48}" presName="compNode" presStyleCnt="0"/>
      <dgm:spPr/>
    </dgm:pt>
    <dgm:pt modelId="{AADF1B67-BD74-4C8D-ABDA-1F7D940E06A3}" type="pres">
      <dgm:prSet presAssocID="{5C2811DB-41A0-4338-A3DF-FEB1504CDC48}" presName="iconBgRect" presStyleLbl="bgShp" presStyleIdx="2" presStyleCnt="3"/>
      <dgm:spPr/>
    </dgm:pt>
    <dgm:pt modelId="{A62907BE-3CBA-4E1C-87CC-E0FF716328DD}" type="pres">
      <dgm:prSet presAssocID="{5C2811DB-41A0-4338-A3DF-FEB1504CDC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0237993-3A44-48B5-8DCA-514E7838DA89}" type="pres">
      <dgm:prSet presAssocID="{5C2811DB-41A0-4338-A3DF-FEB1504CDC48}" presName="spaceRect" presStyleCnt="0"/>
      <dgm:spPr/>
    </dgm:pt>
    <dgm:pt modelId="{B1B08260-4321-4F05-A725-E30E960B8993}" type="pres">
      <dgm:prSet presAssocID="{5C2811DB-41A0-4338-A3DF-FEB1504CDC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B7E007-E362-44FE-903B-C29D2D37EE7D}" type="presOf" srcId="{0D02633C-EA3D-4709-A601-1936376B2AE3}" destId="{946EE614-33C1-41C3-B421-F4D41ED116E7}" srcOrd="0" destOrd="0" presId="urn:microsoft.com/office/officeart/2018/5/layout/IconCircleLabelList"/>
    <dgm:cxn modelId="{ADDF3E2E-F363-40B1-B2BA-ECBCC18A6A75}" srcId="{89482CC3-8095-4D9F-8FDD-0E1976C5E388}" destId="{0D02633C-EA3D-4709-A601-1936376B2AE3}" srcOrd="1" destOrd="0" parTransId="{0C226DD0-BC5D-48B4-8F7E-73EB4ECB1F2E}" sibTransId="{64043D1C-E2F2-4B72-A9B5-0C7DF8B5F812}"/>
    <dgm:cxn modelId="{0E651833-9210-4DFC-A7F9-49D358BC0835}" srcId="{89482CC3-8095-4D9F-8FDD-0E1976C5E388}" destId="{5C2811DB-41A0-4338-A3DF-FEB1504CDC48}" srcOrd="2" destOrd="0" parTransId="{8760305F-C85F-4E11-8A23-44A3BD4A8A59}" sibTransId="{78A2D0C4-7BE7-46CD-B232-05207BC910CD}"/>
    <dgm:cxn modelId="{CB6D4353-6A7A-4F2D-829A-976725A79A48}" srcId="{89482CC3-8095-4D9F-8FDD-0E1976C5E388}" destId="{1DFE0D2B-AE94-449E-8942-47B6B68BD192}" srcOrd="0" destOrd="0" parTransId="{04263D56-0124-4ABC-B6DF-8C12C5912410}" sibTransId="{E7EBAF48-99FC-4484-AB16-FDD7D5859EF3}"/>
    <dgm:cxn modelId="{7529929D-D921-467C-AD5E-A8F299F209BF}" type="presOf" srcId="{89482CC3-8095-4D9F-8FDD-0E1976C5E388}" destId="{45A3ED90-A29B-40B3-8220-A3032F6E4A77}" srcOrd="0" destOrd="0" presId="urn:microsoft.com/office/officeart/2018/5/layout/IconCircleLabelList"/>
    <dgm:cxn modelId="{8768DAA5-1875-4612-B9D7-9B35350061CD}" type="presOf" srcId="{1DFE0D2B-AE94-449E-8942-47B6B68BD192}" destId="{3AE2AFBD-A97D-4960-8561-A36C7CE0F0F5}" srcOrd="0" destOrd="0" presId="urn:microsoft.com/office/officeart/2018/5/layout/IconCircleLabelList"/>
    <dgm:cxn modelId="{B5C158D0-1A7B-4754-8940-516232CD5164}" type="presOf" srcId="{5C2811DB-41A0-4338-A3DF-FEB1504CDC48}" destId="{B1B08260-4321-4F05-A725-E30E960B8993}" srcOrd="0" destOrd="0" presId="urn:microsoft.com/office/officeart/2018/5/layout/IconCircleLabelList"/>
    <dgm:cxn modelId="{546A4D7F-4C08-4676-9478-DF7FCC07CB83}" type="presParOf" srcId="{45A3ED90-A29B-40B3-8220-A3032F6E4A77}" destId="{E7D280E1-0ED9-4AFA-A754-3F31C2C596CF}" srcOrd="0" destOrd="0" presId="urn:microsoft.com/office/officeart/2018/5/layout/IconCircleLabelList"/>
    <dgm:cxn modelId="{57B21145-D67B-41BB-A9BA-2BA28DC5E4CF}" type="presParOf" srcId="{E7D280E1-0ED9-4AFA-A754-3F31C2C596CF}" destId="{765A841F-C1AE-4C24-90CA-F52FFC51BA6A}" srcOrd="0" destOrd="0" presId="urn:microsoft.com/office/officeart/2018/5/layout/IconCircleLabelList"/>
    <dgm:cxn modelId="{EA398DFF-06B9-48A8-A9EC-24DAB10D56AD}" type="presParOf" srcId="{E7D280E1-0ED9-4AFA-A754-3F31C2C596CF}" destId="{852C79E7-6FD1-4ED3-AB9F-B3B0AB22B595}" srcOrd="1" destOrd="0" presId="urn:microsoft.com/office/officeart/2018/5/layout/IconCircleLabelList"/>
    <dgm:cxn modelId="{A4A16ADC-06A5-4DC9-98D5-F107F9B5EADE}" type="presParOf" srcId="{E7D280E1-0ED9-4AFA-A754-3F31C2C596CF}" destId="{6302BA6A-1237-4415-B964-74EF49163C97}" srcOrd="2" destOrd="0" presId="urn:microsoft.com/office/officeart/2018/5/layout/IconCircleLabelList"/>
    <dgm:cxn modelId="{665E0160-D15F-4BC5-8598-8900572A12B6}" type="presParOf" srcId="{E7D280E1-0ED9-4AFA-A754-3F31C2C596CF}" destId="{3AE2AFBD-A97D-4960-8561-A36C7CE0F0F5}" srcOrd="3" destOrd="0" presId="urn:microsoft.com/office/officeart/2018/5/layout/IconCircleLabelList"/>
    <dgm:cxn modelId="{9A582062-9548-4C4A-84EB-824F45011DB8}" type="presParOf" srcId="{45A3ED90-A29B-40B3-8220-A3032F6E4A77}" destId="{B5882EC7-3931-43E1-A733-5DDB4D967813}" srcOrd="1" destOrd="0" presId="urn:microsoft.com/office/officeart/2018/5/layout/IconCircleLabelList"/>
    <dgm:cxn modelId="{A197B4D7-D2E9-4461-96B2-9992C129B9CB}" type="presParOf" srcId="{45A3ED90-A29B-40B3-8220-A3032F6E4A77}" destId="{1E81FF0F-FBE8-4DC8-9896-DF6039FEF982}" srcOrd="2" destOrd="0" presId="urn:microsoft.com/office/officeart/2018/5/layout/IconCircleLabelList"/>
    <dgm:cxn modelId="{FB55BDC9-73BF-400E-B983-523CC0010D53}" type="presParOf" srcId="{1E81FF0F-FBE8-4DC8-9896-DF6039FEF982}" destId="{7932652A-856C-437D-A4DA-202D9F474BCF}" srcOrd="0" destOrd="0" presId="urn:microsoft.com/office/officeart/2018/5/layout/IconCircleLabelList"/>
    <dgm:cxn modelId="{BDC8BD87-5AF9-4ECD-A854-040217B40A57}" type="presParOf" srcId="{1E81FF0F-FBE8-4DC8-9896-DF6039FEF982}" destId="{3863A964-BBE1-466C-B6DD-BF003FD362CC}" srcOrd="1" destOrd="0" presId="urn:microsoft.com/office/officeart/2018/5/layout/IconCircleLabelList"/>
    <dgm:cxn modelId="{A5018EA9-F954-41A6-ADA2-7779E60F21B8}" type="presParOf" srcId="{1E81FF0F-FBE8-4DC8-9896-DF6039FEF982}" destId="{F42F1835-DCAA-4B41-B664-3E4BDFF15C7C}" srcOrd="2" destOrd="0" presId="urn:microsoft.com/office/officeart/2018/5/layout/IconCircleLabelList"/>
    <dgm:cxn modelId="{C67947A8-AAB7-419E-98F8-05EEC81F4819}" type="presParOf" srcId="{1E81FF0F-FBE8-4DC8-9896-DF6039FEF982}" destId="{946EE614-33C1-41C3-B421-F4D41ED116E7}" srcOrd="3" destOrd="0" presId="urn:microsoft.com/office/officeart/2018/5/layout/IconCircleLabelList"/>
    <dgm:cxn modelId="{60B3F75A-11CD-43DD-8860-2613D86D13E9}" type="presParOf" srcId="{45A3ED90-A29B-40B3-8220-A3032F6E4A77}" destId="{9319B745-4A56-4DAD-BE4B-5D8669091E29}" srcOrd="3" destOrd="0" presId="urn:microsoft.com/office/officeart/2018/5/layout/IconCircleLabelList"/>
    <dgm:cxn modelId="{245B29F0-5BE4-4F01-81FD-AB9E25B7615E}" type="presParOf" srcId="{45A3ED90-A29B-40B3-8220-A3032F6E4A77}" destId="{676113F8-31E3-492F-9351-86FDC4F72E4F}" srcOrd="4" destOrd="0" presId="urn:microsoft.com/office/officeart/2018/5/layout/IconCircleLabelList"/>
    <dgm:cxn modelId="{C7353C73-05E4-414C-92FA-E66E9535E2B8}" type="presParOf" srcId="{676113F8-31E3-492F-9351-86FDC4F72E4F}" destId="{AADF1B67-BD74-4C8D-ABDA-1F7D940E06A3}" srcOrd="0" destOrd="0" presId="urn:microsoft.com/office/officeart/2018/5/layout/IconCircleLabelList"/>
    <dgm:cxn modelId="{ECE67D1E-BDB4-46F0-B9E7-5242E83E1FDE}" type="presParOf" srcId="{676113F8-31E3-492F-9351-86FDC4F72E4F}" destId="{A62907BE-3CBA-4E1C-87CC-E0FF716328DD}" srcOrd="1" destOrd="0" presId="urn:microsoft.com/office/officeart/2018/5/layout/IconCircleLabelList"/>
    <dgm:cxn modelId="{C2BA85BF-52EC-4D5A-A2C7-E50D8494C115}" type="presParOf" srcId="{676113F8-31E3-492F-9351-86FDC4F72E4F}" destId="{B0237993-3A44-48B5-8DCA-514E7838DA89}" srcOrd="2" destOrd="0" presId="urn:microsoft.com/office/officeart/2018/5/layout/IconCircleLabelList"/>
    <dgm:cxn modelId="{535FC670-6F33-4FA8-ABD7-91D064A5CB87}" type="presParOf" srcId="{676113F8-31E3-492F-9351-86FDC4F72E4F}" destId="{B1B08260-4321-4F05-A725-E30E960B89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6A1304-85DB-45BB-BCD9-1EDD210A94B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7F47D-FFAF-4E84-88BE-1E6E083489E5}">
      <dgm:prSet/>
      <dgm:spPr/>
      <dgm:t>
        <a:bodyPr/>
        <a:lstStyle/>
        <a:p>
          <a:r>
            <a:rPr lang="en-US" b="0" i="0" baseline="0" dirty="0"/>
            <a:t>Initial features of the dataset </a:t>
          </a:r>
          <a:r>
            <a:rPr lang="en-GB" b="0" i="0" dirty="0"/>
            <a:t>~ 340.</a:t>
          </a:r>
          <a:endParaRPr lang="en-US" dirty="0"/>
        </a:p>
      </dgm:t>
    </dgm:pt>
    <dgm:pt modelId="{33975ED9-BE53-4BEF-8434-2AF206055385}" type="parTrans" cxnId="{92CDAB2D-6C04-46B9-A07C-CD007772B6A0}">
      <dgm:prSet/>
      <dgm:spPr/>
      <dgm:t>
        <a:bodyPr/>
        <a:lstStyle/>
        <a:p>
          <a:endParaRPr lang="en-US"/>
        </a:p>
      </dgm:t>
    </dgm:pt>
    <dgm:pt modelId="{536C4D5B-977F-4E07-BC6E-74B2B38E6C8C}" type="sibTrans" cxnId="{92CDAB2D-6C04-46B9-A07C-CD007772B6A0}">
      <dgm:prSet/>
      <dgm:spPr/>
      <dgm:t>
        <a:bodyPr/>
        <a:lstStyle/>
        <a:p>
          <a:endParaRPr lang="en-US"/>
        </a:p>
      </dgm:t>
    </dgm:pt>
    <dgm:pt modelId="{E9E28C88-31DD-4065-950A-F8A2E18F7682}">
      <dgm:prSet/>
      <dgm:spPr/>
      <dgm:t>
        <a:bodyPr/>
        <a:lstStyle/>
        <a:p>
          <a:r>
            <a:rPr lang="en-GB" b="0" i="0" baseline="0" dirty="0"/>
            <a:t>Removing irrelevant non-numerical features (e.g., heater geolocation) </a:t>
          </a:r>
          <a:r>
            <a:rPr lang="en-US" b="0" i="0" baseline="0" dirty="0"/>
            <a:t>340-&gt;260</a:t>
          </a:r>
          <a:endParaRPr lang="en-US" dirty="0"/>
        </a:p>
      </dgm:t>
    </dgm:pt>
    <dgm:pt modelId="{C037F231-77B5-4357-9BF4-1F43A8CC2001}" type="parTrans" cxnId="{4593CF2A-063C-4729-ABF1-56D89604D680}">
      <dgm:prSet/>
      <dgm:spPr/>
      <dgm:t>
        <a:bodyPr/>
        <a:lstStyle/>
        <a:p>
          <a:endParaRPr lang="en-US"/>
        </a:p>
      </dgm:t>
    </dgm:pt>
    <dgm:pt modelId="{C589E25B-3E3F-44C5-882E-8435DDD64927}" type="sibTrans" cxnId="{4593CF2A-063C-4729-ABF1-56D89604D680}">
      <dgm:prSet/>
      <dgm:spPr/>
      <dgm:t>
        <a:bodyPr/>
        <a:lstStyle/>
        <a:p>
          <a:endParaRPr lang="en-US"/>
        </a:p>
      </dgm:t>
    </dgm:pt>
    <dgm:pt modelId="{9E4EBC6E-11A9-410C-8637-F8F7EA95BB0C}">
      <dgm:prSet/>
      <dgm:spPr/>
      <dgm:t>
        <a:bodyPr/>
        <a:lstStyle/>
        <a:p>
          <a:r>
            <a:rPr lang="en-US" b="0" i="0" baseline="0" dirty="0"/>
            <a:t>Collapsing anomalies columns to one “CODE” column</a:t>
          </a:r>
          <a:r>
            <a:rPr lang="en-US" dirty="0"/>
            <a:t>. </a:t>
          </a:r>
          <a:r>
            <a:rPr lang="en-US" b="0" i="0" baseline="0" dirty="0"/>
            <a:t>260-&gt;240</a:t>
          </a:r>
          <a:endParaRPr lang="en-US" dirty="0"/>
        </a:p>
      </dgm:t>
    </dgm:pt>
    <dgm:pt modelId="{24A340F6-6C98-404B-B73D-4286C6856B8A}" type="parTrans" cxnId="{ADAECA7A-3145-49B7-91D4-98E4CF283414}">
      <dgm:prSet/>
      <dgm:spPr/>
      <dgm:t>
        <a:bodyPr/>
        <a:lstStyle/>
        <a:p>
          <a:endParaRPr lang="en-US"/>
        </a:p>
      </dgm:t>
    </dgm:pt>
    <dgm:pt modelId="{146AE457-5B2E-4092-B808-60C79C92B381}" type="sibTrans" cxnId="{ADAECA7A-3145-49B7-91D4-98E4CF283414}">
      <dgm:prSet/>
      <dgm:spPr/>
      <dgm:t>
        <a:bodyPr/>
        <a:lstStyle/>
        <a:p>
          <a:endParaRPr lang="en-US"/>
        </a:p>
      </dgm:t>
    </dgm:pt>
    <dgm:pt modelId="{0C6CDD66-D5E4-4E8B-8EB4-C608A7B85B62}">
      <dgm:prSet/>
      <dgm:spPr/>
      <dgm:t>
        <a:bodyPr/>
        <a:lstStyle/>
        <a:p>
          <a:r>
            <a:rPr lang="en-US" b="0" i="0" baseline="0" dirty="0"/>
            <a:t>Feature selection using PCA. 240-&gt;15/20</a:t>
          </a:r>
          <a:endParaRPr lang="en-US" dirty="0"/>
        </a:p>
      </dgm:t>
    </dgm:pt>
    <dgm:pt modelId="{2AEFFEDB-BE33-4C98-B84A-49825D3D9F3F}" type="parTrans" cxnId="{3A1DB19D-9F71-4430-8F13-D66B0CCD3731}">
      <dgm:prSet/>
      <dgm:spPr/>
      <dgm:t>
        <a:bodyPr/>
        <a:lstStyle/>
        <a:p>
          <a:endParaRPr lang="en-US"/>
        </a:p>
      </dgm:t>
    </dgm:pt>
    <dgm:pt modelId="{6F9D0E4F-3CDE-49A9-B7E1-FABE21021BFA}" type="sibTrans" cxnId="{3A1DB19D-9F71-4430-8F13-D66B0CCD3731}">
      <dgm:prSet/>
      <dgm:spPr/>
      <dgm:t>
        <a:bodyPr/>
        <a:lstStyle/>
        <a:p>
          <a:endParaRPr lang="en-US"/>
        </a:p>
      </dgm:t>
    </dgm:pt>
    <dgm:pt modelId="{AE19D3F0-F4C1-4F4D-AD74-01EA527B2BCC}">
      <dgm:prSet/>
      <dgm:spPr/>
      <dgm:t>
        <a:bodyPr/>
        <a:lstStyle/>
        <a:p>
          <a:r>
            <a:rPr lang="en-US" b="0" i="0" baseline="0" dirty="0"/>
            <a:t>Time-series reduction by frequency resampling with fast Fourier transformation. </a:t>
          </a:r>
          <a:endParaRPr lang="en-US" dirty="0"/>
        </a:p>
      </dgm:t>
    </dgm:pt>
    <dgm:pt modelId="{592F4115-7DA6-4212-B9CB-D88A2C55A867}" type="parTrans" cxnId="{DBAD1774-B2B0-4A45-84CC-82468635D8F7}">
      <dgm:prSet/>
      <dgm:spPr/>
      <dgm:t>
        <a:bodyPr/>
        <a:lstStyle/>
        <a:p>
          <a:endParaRPr lang="en-US"/>
        </a:p>
      </dgm:t>
    </dgm:pt>
    <dgm:pt modelId="{D2E04CAF-C956-4465-83ED-4C827A5314A8}" type="sibTrans" cxnId="{DBAD1774-B2B0-4A45-84CC-82468635D8F7}">
      <dgm:prSet/>
      <dgm:spPr/>
      <dgm:t>
        <a:bodyPr/>
        <a:lstStyle/>
        <a:p>
          <a:endParaRPr lang="en-US"/>
        </a:p>
      </dgm:t>
    </dgm:pt>
    <dgm:pt modelId="{CDFB1747-506C-46CC-B529-A85295B67A08}" type="pres">
      <dgm:prSet presAssocID="{336A1304-85DB-45BB-BCD9-1EDD210A94B7}" presName="Name0" presStyleCnt="0">
        <dgm:presLayoutVars>
          <dgm:dir/>
          <dgm:resizeHandles val="exact"/>
        </dgm:presLayoutVars>
      </dgm:prSet>
      <dgm:spPr/>
    </dgm:pt>
    <dgm:pt modelId="{60BBA4AE-B5B5-49AB-9F23-8C02B1DB6613}" type="pres">
      <dgm:prSet presAssocID="{A607F47D-FFAF-4E84-88BE-1E6E083489E5}" presName="node" presStyleLbl="node1" presStyleIdx="0" presStyleCnt="5">
        <dgm:presLayoutVars>
          <dgm:bulletEnabled val="1"/>
        </dgm:presLayoutVars>
      </dgm:prSet>
      <dgm:spPr/>
    </dgm:pt>
    <dgm:pt modelId="{2448FB19-0CCD-4455-A0F5-16CE1E3AE36A}" type="pres">
      <dgm:prSet presAssocID="{536C4D5B-977F-4E07-BC6E-74B2B38E6C8C}" presName="sibTrans" presStyleLbl="sibTrans1D1" presStyleIdx="0" presStyleCnt="4"/>
      <dgm:spPr/>
    </dgm:pt>
    <dgm:pt modelId="{BDAB0016-72E1-48D9-8D49-225368F17C17}" type="pres">
      <dgm:prSet presAssocID="{536C4D5B-977F-4E07-BC6E-74B2B38E6C8C}" presName="connectorText" presStyleLbl="sibTrans1D1" presStyleIdx="0" presStyleCnt="4"/>
      <dgm:spPr/>
    </dgm:pt>
    <dgm:pt modelId="{994B330D-9CBF-4F00-9787-3F74A8F5AA6C}" type="pres">
      <dgm:prSet presAssocID="{E9E28C88-31DD-4065-950A-F8A2E18F7682}" presName="node" presStyleLbl="node1" presStyleIdx="1" presStyleCnt="5">
        <dgm:presLayoutVars>
          <dgm:bulletEnabled val="1"/>
        </dgm:presLayoutVars>
      </dgm:prSet>
      <dgm:spPr/>
    </dgm:pt>
    <dgm:pt modelId="{AEEC6F68-9BBF-401E-9569-47AE88875A81}" type="pres">
      <dgm:prSet presAssocID="{C589E25B-3E3F-44C5-882E-8435DDD64927}" presName="sibTrans" presStyleLbl="sibTrans1D1" presStyleIdx="1" presStyleCnt="4"/>
      <dgm:spPr/>
    </dgm:pt>
    <dgm:pt modelId="{2F64A9B6-9462-493B-8D43-23BBB6734ED2}" type="pres">
      <dgm:prSet presAssocID="{C589E25B-3E3F-44C5-882E-8435DDD64927}" presName="connectorText" presStyleLbl="sibTrans1D1" presStyleIdx="1" presStyleCnt="4"/>
      <dgm:spPr/>
    </dgm:pt>
    <dgm:pt modelId="{A5C5FA9B-AAAB-4924-9A05-59F73EB65D5F}" type="pres">
      <dgm:prSet presAssocID="{9E4EBC6E-11A9-410C-8637-F8F7EA95BB0C}" presName="node" presStyleLbl="node1" presStyleIdx="2" presStyleCnt="5">
        <dgm:presLayoutVars>
          <dgm:bulletEnabled val="1"/>
        </dgm:presLayoutVars>
      </dgm:prSet>
      <dgm:spPr/>
    </dgm:pt>
    <dgm:pt modelId="{BAF924DC-50A6-4C30-BD88-D786FE3907F4}" type="pres">
      <dgm:prSet presAssocID="{146AE457-5B2E-4092-B808-60C79C92B381}" presName="sibTrans" presStyleLbl="sibTrans1D1" presStyleIdx="2" presStyleCnt="4"/>
      <dgm:spPr/>
    </dgm:pt>
    <dgm:pt modelId="{B534F04B-EB50-4AF9-BF5D-A3B5187A4C91}" type="pres">
      <dgm:prSet presAssocID="{146AE457-5B2E-4092-B808-60C79C92B381}" presName="connectorText" presStyleLbl="sibTrans1D1" presStyleIdx="2" presStyleCnt="4"/>
      <dgm:spPr/>
    </dgm:pt>
    <dgm:pt modelId="{6BC1DB61-1FBD-42B8-8143-6747D79899F0}" type="pres">
      <dgm:prSet presAssocID="{0C6CDD66-D5E4-4E8B-8EB4-C608A7B85B62}" presName="node" presStyleLbl="node1" presStyleIdx="3" presStyleCnt="5" custLinFactNeighborX="48694" custLinFactNeighborY="-714">
        <dgm:presLayoutVars>
          <dgm:bulletEnabled val="1"/>
        </dgm:presLayoutVars>
      </dgm:prSet>
      <dgm:spPr/>
    </dgm:pt>
    <dgm:pt modelId="{F161256C-3FBE-434E-8559-07019DA22641}" type="pres">
      <dgm:prSet presAssocID="{6F9D0E4F-3CDE-49A9-B7E1-FABE21021BFA}" presName="sibTrans" presStyleLbl="sibTrans1D1" presStyleIdx="3" presStyleCnt="4"/>
      <dgm:spPr/>
    </dgm:pt>
    <dgm:pt modelId="{03800A98-A41E-4BFC-BFFE-3CDA5FBE348D}" type="pres">
      <dgm:prSet presAssocID="{6F9D0E4F-3CDE-49A9-B7E1-FABE21021BFA}" presName="connectorText" presStyleLbl="sibTrans1D1" presStyleIdx="3" presStyleCnt="4"/>
      <dgm:spPr/>
    </dgm:pt>
    <dgm:pt modelId="{56548C03-8A7F-46C4-A531-DCA79C1A54C9}" type="pres">
      <dgm:prSet presAssocID="{AE19D3F0-F4C1-4F4D-AD74-01EA527B2BCC}" presName="node" presStyleLbl="node1" presStyleIdx="4" presStyleCnt="5" custLinFactNeighborX="82011" custLinFactNeighborY="-714">
        <dgm:presLayoutVars>
          <dgm:bulletEnabled val="1"/>
        </dgm:presLayoutVars>
      </dgm:prSet>
      <dgm:spPr/>
    </dgm:pt>
  </dgm:ptLst>
  <dgm:cxnLst>
    <dgm:cxn modelId="{711E6404-7F60-403E-9B12-D1737568323F}" type="presOf" srcId="{146AE457-5B2E-4092-B808-60C79C92B381}" destId="{BAF924DC-50A6-4C30-BD88-D786FE3907F4}" srcOrd="0" destOrd="0" presId="urn:microsoft.com/office/officeart/2016/7/layout/RepeatingBendingProcessNew"/>
    <dgm:cxn modelId="{D5972A09-EA62-4391-A157-ABC15DD090A4}" type="presOf" srcId="{C589E25B-3E3F-44C5-882E-8435DDD64927}" destId="{AEEC6F68-9BBF-401E-9569-47AE88875A81}" srcOrd="0" destOrd="0" presId="urn:microsoft.com/office/officeart/2016/7/layout/RepeatingBendingProcessNew"/>
    <dgm:cxn modelId="{CFD4330D-E2C5-43C2-B240-BAF4D206F691}" type="presOf" srcId="{AE19D3F0-F4C1-4F4D-AD74-01EA527B2BCC}" destId="{56548C03-8A7F-46C4-A531-DCA79C1A54C9}" srcOrd="0" destOrd="0" presId="urn:microsoft.com/office/officeart/2016/7/layout/RepeatingBendingProcessNew"/>
    <dgm:cxn modelId="{83A38115-5E8C-4FF7-9112-5BA693E75D13}" type="presOf" srcId="{0C6CDD66-D5E4-4E8B-8EB4-C608A7B85B62}" destId="{6BC1DB61-1FBD-42B8-8143-6747D79899F0}" srcOrd="0" destOrd="0" presId="urn:microsoft.com/office/officeart/2016/7/layout/RepeatingBendingProcessNew"/>
    <dgm:cxn modelId="{FFC25324-0C62-44D9-8CDA-CE4B30B2C80C}" type="presOf" srcId="{6F9D0E4F-3CDE-49A9-B7E1-FABE21021BFA}" destId="{F161256C-3FBE-434E-8559-07019DA22641}" srcOrd="0" destOrd="0" presId="urn:microsoft.com/office/officeart/2016/7/layout/RepeatingBendingProcessNew"/>
    <dgm:cxn modelId="{4593CF2A-063C-4729-ABF1-56D89604D680}" srcId="{336A1304-85DB-45BB-BCD9-1EDD210A94B7}" destId="{E9E28C88-31DD-4065-950A-F8A2E18F7682}" srcOrd="1" destOrd="0" parTransId="{C037F231-77B5-4357-9BF4-1F43A8CC2001}" sibTransId="{C589E25B-3E3F-44C5-882E-8435DDD64927}"/>
    <dgm:cxn modelId="{92CDAB2D-6C04-46B9-A07C-CD007772B6A0}" srcId="{336A1304-85DB-45BB-BCD9-1EDD210A94B7}" destId="{A607F47D-FFAF-4E84-88BE-1E6E083489E5}" srcOrd="0" destOrd="0" parTransId="{33975ED9-BE53-4BEF-8434-2AF206055385}" sibTransId="{536C4D5B-977F-4E07-BC6E-74B2B38E6C8C}"/>
    <dgm:cxn modelId="{304ED53D-59C0-466E-B560-FEA077C9DBC9}" type="presOf" srcId="{A607F47D-FFAF-4E84-88BE-1E6E083489E5}" destId="{60BBA4AE-B5B5-49AB-9F23-8C02B1DB6613}" srcOrd="0" destOrd="0" presId="urn:microsoft.com/office/officeart/2016/7/layout/RepeatingBendingProcessNew"/>
    <dgm:cxn modelId="{E3C1C85D-D73C-4EAF-941E-A183614B21A1}" type="presOf" srcId="{6F9D0E4F-3CDE-49A9-B7E1-FABE21021BFA}" destId="{03800A98-A41E-4BFC-BFFE-3CDA5FBE348D}" srcOrd="1" destOrd="0" presId="urn:microsoft.com/office/officeart/2016/7/layout/RepeatingBendingProcessNew"/>
    <dgm:cxn modelId="{12B7FB73-B540-4E07-B4EB-F0BD8958A489}" type="presOf" srcId="{536C4D5B-977F-4E07-BC6E-74B2B38E6C8C}" destId="{BDAB0016-72E1-48D9-8D49-225368F17C17}" srcOrd="1" destOrd="0" presId="urn:microsoft.com/office/officeart/2016/7/layout/RepeatingBendingProcessNew"/>
    <dgm:cxn modelId="{DBAD1774-B2B0-4A45-84CC-82468635D8F7}" srcId="{336A1304-85DB-45BB-BCD9-1EDD210A94B7}" destId="{AE19D3F0-F4C1-4F4D-AD74-01EA527B2BCC}" srcOrd="4" destOrd="0" parTransId="{592F4115-7DA6-4212-B9CB-D88A2C55A867}" sibTransId="{D2E04CAF-C956-4465-83ED-4C827A5314A8}"/>
    <dgm:cxn modelId="{561D3376-E7C5-433E-B2D8-0F8D08021691}" type="presOf" srcId="{146AE457-5B2E-4092-B808-60C79C92B381}" destId="{B534F04B-EB50-4AF9-BF5D-A3B5187A4C91}" srcOrd="1" destOrd="0" presId="urn:microsoft.com/office/officeart/2016/7/layout/RepeatingBendingProcessNew"/>
    <dgm:cxn modelId="{6339FF79-EC51-41DC-818B-E77266EC3CBE}" type="presOf" srcId="{E9E28C88-31DD-4065-950A-F8A2E18F7682}" destId="{994B330D-9CBF-4F00-9787-3F74A8F5AA6C}" srcOrd="0" destOrd="0" presId="urn:microsoft.com/office/officeart/2016/7/layout/RepeatingBendingProcessNew"/>
    <dgm:cxn modelId="{ADAECA7A-3145-49B7-91D4-98E4CF283414}" srcId="{336A1304-85DB-45BB-BCD9-1EDD210A94B7}" destId="{9E4EBC6E-11A9-410C-8637-F8F7EA95BB0C}" srcOrd="2" destOrd="0" parTransId="{24A340F6-6C98-404B-B73D-4286C6856B8A}" sibTransId="{146AE457-5B2E-4092-B808-60C79C92B381}"/>
    <dgm:cxn modelId="{3A1DB19D-9F71-4430-8F13-D66B0CCD3731}" srcId="{336A1304-85DB-45BB-BCD9-1EDD210A94B7}" destId="{0C6CDD66-D5E4-4E8B-8EB4-C608A7B85B62}" srcOrd="3" destOrd="0" parTransId="{2AEFFEDB-BE33-4C98-B84A-49825D3D9F3F}" sibTransId="{6F9D0E4F-3CDE-49A9-B7E1-FABE21021BFA}"/>
    <dgm:cxn modelId="{25790BAF-C175-4486-ACEE-B163AA8273F3}" type="presOf" srcId="{9E4EBC6E-11A9-410C-8637-F8F7EA95BB0C}" destId="{A5C5FA9B-AAAB-4924-9A05-59F73EB65D5F}" srcOrd="0" destOrd="0" presId="urn:microsoft.com/office/officeart/2016/7/layout/RepeatingBendingProcessNew"/>
    <dgm:cxn modelId="{4DCA21C6-6722-44CB-9560-BC8E6DDE8C6D}" type="presOf" srcId="{C589E25B-3E3F-44C5-882E-8435DDD64927}" destId="{2F64A9B6-9462-493B-8D43-23BBB6734ED2}" srcOrd="1" destOrd="0" presId="urn:microsoft.com/office/officeart/2016/7/layout/RepeatingBendingProcessNew"/>
    <dgm:cxn modelId="{7C8AC2D6-3352-4B7A-8B19-B932BBD181A0}" type="presOf" srcId="{336A1304-85DB-45BB-BCD9-1EDD210A94B7}" destId="{CDFB1747-506C-46CC-B529-A85295B67A08}" srcOrd="0" destOrd="0" presId="urn:microsoft.com/office/officeart/2016/7/layout/RepeatingBendingProcessNew"/>
    <dgm:cxn modelId="{243E30E7-988C-4272-90C6-453CA7BEBBE7}" type="presOf" srcId="{536C4D5B-977F-4E07-BC6E-74B2B38E6C8C}" destId="{2448FB19-0CCD-4455-A0F5-16CE1E3AE36A}" srcOrd="0" destOrd="0" presId="urn:microsoft.com/office/officeart/2016/7/layout/RepeatingBendingProcessNew"/>
    <dgm:cxn modelId="{C373DA0E-5AEC-42FA-900B-757C5C651DE5}" type="presParOf" srcId="{CDFB1747-506C-46CC-B529-A85295B67A08}" destId="{60BBA4AE-B5B5-49AB-9F23-8C02B1DB6613}" srcOrd="0" destOrd="0" presId="urn:microsoft.com/office/officeart/2016/7/layout/RepeatingBendingProcessNew"/>
    <dgm:cxn modelId="{F1FB413C-E87D-4E5A-ACC6-2D8CC9EDF19B}" type="presParOf" srcId="{CDFB1747-506C-46CC-B529-A85295B67A08}" destId="{2448FB19-0CCD-4455-A0F5-16CE1E3AE36A}" srcOrd="1" destOrd="0" presId="urn:microsoft.com/office/officeart/2016/7/layout/RepeatingBendingProcessNew"/>
    <dgm:cxn modelId="{2A10FD65-5BB8-4572-961B-661D6E22C516}" type="presParOf" srcId="{2448FB19-0CCD-4455-A0F5-16CE1E3AE36A}" destId="{BDAB0016-72E1-48D9-8D49-225368F17C17}" srcOrd="0" destOrd="0" presId="urn:microsoft.com/office/officeart/2016/7/layout/RepeatingBendingProcessNew"/>
    <dgm:cxn modelId="{5246908D-DE2C-4D8B-A826-B1DB3C4C6556}" type="presParOf" srcId="{CDFB1747-506C-46CC-B529-A85295B67A08}" destId="{994B330D-9CBF-4F00-9787-3F74A8F5AA6C}" srcOrd="2" destOrd="0" presId="urn:microsoft.com/office/officeart/2016/7/layout/RepeatingBendingProcessNew"/>
    <dgm:cxn modelId="{CFDC0FF1-21D5-4BC4-8359-C8310B12938D}" type="presParOf" srcId="{CDFB1747-506C-46CC-B529-A85295B67A08}" destId="{AEEC6F68-9BBF-401E-9569-47AE88875A81}" srcOrd="3" destOrd="0" presId="urn:microsoft.com/office/officeart/2016/7/layout/RepeatingBendingProcessNew"/>
    <dgm:cxn modelId="{3946C26C-FD2A-4654-807A-CDCB7F6A4156}" type="presParOf" srcId="{AEEC6F68-9BBF-401E-9569-47AE88875A81}" destId="{2F64A9B6-9462-493B-8D43-23BBB6734ED2}" srcOrd="0" destOrd="0" presId="urn:microsoft.com/office/officeart/2016/7/layout/RepeatingBendingProcessNew"/>
    <dgm:cxn modelId="{60048B8B-6B77-4582-BEB2-C5E188E96B49}" type="presParOf" srcId="{CDFB1747-506C-46CC-B529-A85295B67A08}" destId="{A5C5FA9B-AAAB-4924-9A05-59F73EB65D5F}" srcOrd="4" destOrd="0" presId="urn:microsoft.com/office/officeart/2016/7/layout/RepeatingBendingProcessNew"/>
    <dgm:cxn modelId="{EB3A3635-6C86-474E-9611-E895DDB61F0E}" type="presParOf" srcId="{CDFB1747-506C-46CC-B529-A85295B67A08}" destId="{BAF924DC-50A6-4C30-BD88-D786FE3907F4}" srcOrd="5" destOrd="0" presId="urn:microsoft.com/office/officeart/2016/7/layout/RepeatingBendingProcessNew"/>
    <dgm:cxn modelId="{8440DAF4-38A9-40B3-ABAC-3F0DDD19357E}" type="presParOf" srcId="{BAF924DC-50A6-4C30-BD88-D786FE3907F4}" destId="{B534F04B-EB50-4AF9-BF5D-A3B5187A4C91}" srcOrd="0" destOrd="0" presId="urn:microsoft.com/office/officeart/2016/7/layout/RepeatingBendingProcessNew"/>
    <dgm:cxn modelId="{743291DC-ACC9-4892-BB1A-F3C9E57AFB4F}" type="presParOf" srcId="{CDFB1747-506C-46CC-B529-A85295B67A08}" destId="{6BC1DB61-1FBD-42B8-8143-6747D79899F0}" srcOrd="6" destOrd="0" presId="urn:microsoft.com/office/officeart/2016/7/layout/RepeatingBendingProcessNew"/>
    <dgm:cxn modelId="{B40974DC-A786-4A54-8E34-C34DE29F415B}" type="presParOf" srcId="{CDFB1747-506C-46CC-B529-A85295B67A08}" destId="{F161256C-3FBE-434E-8559-07019DA22641}" srcOrd="7" destOrd="0" presId="urn:microsoft.com/office/officeart/2016/7/layout/RepeatingBendingProcessNew"/>
    <dgm:cxn modelId="{0D78465C-D602-4CE6-A057-6FCABF4A21B0}" type="presParOf" srcId="{F161256C-3FBE-434E-8559-07019DA22641}" destId="{03800A98-A41E-4BFC-BFFE-3CDA5FBE348D}" srcOrd="0" destOrd="0" presId="urn:microsoft.com/office/officeart/2016/7/layout/RepeatingBendingProcessNew"/>
    <dgm:cxn modelId="{3247A17B-D07A-45EB-96DE-2841B5CD28E6}" type="presParOf" srcId="{CDFB1747-506C-46CC-B529-A85295B67A08}" destId="{56548C03-8A7F-46C4-A531-DCA79C1A54C9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8DC96B-C7C0-470E-A1DE-398A8E7007B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20DB0C-C45F-4D4C-AE9A-832982FAB5C5}">
      <dgm:prSet/>
      <dgm:spPr/>
      <dgm:t>
        <a:bodyPr/>
        <a:lstStyle/>
        <a:p>
          <a:r>
            <a:rPr lang="en-GB" dirty="0"/>
            <a:t>The sliding window technique is essential for </a:t>
          </a:r>
          <a:r>
            <a:rPr lang="en-GB" b="1" dirty="0"/>
            <a:t>capturing temporal dependencies </a:t>
          </a:r>
          <a:r>
            <a:rPr lang="en-GB" dirty="0"/>
            <a:t>in time series data, ensuring that models can learn from past observations to predict future patterns. </a:t>
          </a:r>
          <a:endParaRPr lang="en-US" dirty="0"/>
        </a:p>
      </dgm:t>
    </dgm:pt>
    <dgm:pt modelId="{BC0347F7-05C2-43E0-A682-1748DF1AB0E0}" type="parTrans" cxnId="{E61AAAC2-C977-48D4-AEAF-34BF92C9AABF}">
      <dgm:prSet/>
      <dgm:spPr/>
      <dgm:t>
        <a:bodyPr/>
        <a:lstStyle/>
        <a:p>
          <a:endParaRPr lang="en-US"/>
        </a:p>
      </dgm:t>
    </dgm:pt>
    <dgm:pt modelId="{42F19B7D-365A-4370-BF44-5A7F6E96F3D0}" type="sibTrans" cxnId="{E61AAAC2-C977-48D4-AEAF-34BF92C9AABF}">
      <dgm:prSet/>
      <dgm:spPr/>
      <dgm:t>
        <a:bodyPr/>
        <a:lstStyle/>
        <a:p>
          <a:endParaRPr lang="en-US"/>
        </a:p>
      </dgm:t>
    </dgm:pt>
    <dgm:pt modelId="{AAC44AFF-B5D1-45D0-841E-92A4A1D84A71}">
      <dgm:prSet/>
      <dgm:spPr/>
      <dgm:t>
        <a:bodyPr/>
        <a:lstStyle/>
        <a:p>
          <a:r>
            <a:rPr lang="en-GB" dirty="0"/>
            <a:t>It also allows for a structured approach to anomaly detection by defining clear observation and detection periods, improving the model's ability to </a:t>
          </a:r>
          <a:r>
            <a:rPr lang="en-GB" b="1" dirty="0"/>
            <a:t>distinguish normal behaviour from anomalies</a:t>
          </a:r>
          <a:r>
            <a:rPr lang="en-GB" dirty="0"/>
            <a:t>.</a:t>
          </a:r>
          <a:endParaRPr lang="en-US" dirty="0"/>
        </a:p>
      </dgm:t>
    </dgm:pt>
    <dgm:pt modelId="{A064E2FC-655E-4FDC-B6FC-DE96B86B6253}" type="parTrans" cxnId="{4331CE64-4EA9-447A-8F04-0F8D27685F4A}">
      <dgm:prSet/>
      <dgm:spPr/>
      <dgm:t>
        <a:bodyPr/>
        <a:lstStyle/>
        <a:p>
          <a:endParaRPr lang="en-US"/>
        </a:p>
      </dgm:t>
    </dgm:pt>
    <dgm:pt modelId="{B6AA8BB8-9C43-4E92-9E49-E4B9FB7A5FB0}" type="sibTrans" cxnId="{4331CE64-4EA9-447A-8F04-0F8D27685F4A}">
      <dgm:prSet/>
      <dgm:spPr/>
      <dgm:t>
        <a:bodyPr/>
        <a:lstStyle/>
        <a:p>
          <a:endParaRPr lang="en-US"/>
        </a:p>
      </dgm:t>
    </dgm:pt>
    <dgm:pt modelId="{D8516406-E972-4160-A735-DEDC6F42BCC8}" type="pres">
      <dgm:prSet presAssocID="{9D8DC96B-C7C0-470E-A1DE-398A8E7007B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E5840E-DB21-4049-8384-985A325683A7}" type="pres">
      <dgm:prSet presAssocID="{8F20DB0C-C45F-4D4C-AE9A-832982FAB5C5}" presName="hierRoot1" presStyleCnt="0"/>
      <dgm:spPr/>
    </dgm:pt>
    <dgm:pt modelId="{D27B9C3D-114D-406F-9C0E-86CC786B927E}" type="pres">
      <dgm:prSet presAssocID="{8F20DB0C-C45F-4D4C-AE9A-832982FAB5C5}" presName="composite" presStyleCnt="0"/>
      <dgm:spPr/>
    </dgm:pt>
    <dgm:pt modelId="{66E70400-B7BE-4CA6-9BC8-692A15C5C697}" type="pres">
      <dgm:prSet presAssocID="{8F20DB0C-C45F-4D4C-AE9A-832982FAB5C5}" presName="background" presStyleLbl="node0" presStyleIdx="0" presStyleCnt="2"/>
      <dgm:spPr/>
    </dgm:pt>
    <dgm:pt modelId="{111CC876-41A8-434F-A326-46019DE96B48}" type="pres">
      <dgm:prSet presAssocID="{8F20DB0C-C45F-4D4C-AE9A-832982FAB5C5}" presName="text" presStyleLbl="fgAcc0" presStyleIdx="0" presStyleCnt="2">
        <dgm:presLayoutVars>
          <dgm:chPref val="3"/>
        </dgm:presLayoutVars>
      </dgm:prSet>
      <dgm:spPr/>
    </dgm:pt>
    <dgm:pt modelId="{09661E78-777E-4089-9CC1-061DBD4A4F64}" type="pres">
      <dgm:prSet presAssocID="{8F20DB0C-C45F-4D4C-AE9A-832982FAB5C5}" presName="hierChild2" presStyleCnt="0"/>
      <dgm:spPr/>
    </dgm:pt>
    <dgm:pt modelId="{39E2E089-6AEA-4A6E-BC9C-69B9FD55B5BC}" type="pres">
      <dgm:prSet presAssocID="{AAC44AFF-B5D1-45D0-841E-92A4A1D84A71}" presName="hierRoot1" presStyleCnt="0"/>
      <dgm:spPr/>
    </dgm:pt>
    <dgm:pt modelId="{39BA54F4-4996-43F2-AAA8-4481D4F4E097}" type="pres">
      <dgm:prSet presAssocID="{AAC44AFF-B5D1-45D0-841E-92A4A1D84A71}" presName="composite" presStyleCnt="0"/>
      <dgm:spPr/>
    </dgm:pt>
    <dgm:pt modelId="{4A941512-2928-4D5C-8DF3-6029FC9F520E}" type="pres">
      <dgm:prSet presAssocID="{AAC44AFF-B5D1-45D0-841E-92A4A1D84A71}" presName="background" presStyleLbl="node0" presStyleIdx="1" presStyleCnt="2"/>
      <dgm:spPr/>
    </dgm:pt>
    <dgm:pt modelId="{7039BE9B-0DB3-4897-8285-AA41FB674C8F}" type="pres">
      <dgm:prSet presAssocID="{AAC44AFF-B5D1-45D0-841E-92A4A1D84A71}" presName="text" presStyleLbl="fgAcc0" presStyleIdx="1" presStyleCnt="2">
        <dgm:presLayoutVars>
          <dgm:chPref val="3"/>
        </dgm:presLayoutVars>
      </dgm:prSet>
      <dgm:spPr/>
    </dgm:pt>
    <dgm:pt modelId="{8364CC12-5EC8-42D6-B705-55E8F5A045E1}" type="pres">
      <dgm:prSet presAssocID="{AAC44AFF-B5D1-45D0-841E-92A4A1D84A71}" presName="hierChild2" presStyleCnt="0"/>
      <dgm:spPr/>
    </dgm:pt>
  </dgm:ptLst>
  <dgm:cxnLst>
    <dgm:cxn modelId="{8C508D61-4410-4AB7-A3BA-03C2E9132E14}" type="presOf" srcId="{9D8DC96B-C7C0-470E-A1DE-398A8E7007B8}" destId="{D8516406-E972-4160-A735-DEDC6F42BCC8}" srcOrd="0" destOrd="0" presId="urn:microsoft.com/office/officeart/2005/8/layout/hierarchy1"/>
    <dgm:cxn modelId="{7A468062-1AF1-4B3E-BCC1-0862F70D7D15}" type="presOf" srcId="{8F20DB0C-C45F-4D4C-AE9A-832982FAB5C5}" destId="{111CC876-41A8-434F-A326-46019DE96B48}" srcOrd="0" destOrd="0" presId="urn:microsoft.com/office/officeart/2005/8/layout/hierarchy1"/>
    <dgm:cxn modelId="{4331CE64-4EA9-447A-8F04-0F8D27685F4A}" srcId="{9D8DC96B-C7C0-470E-A1DE-398A8E7007B8}" destId="{AAC44AFF-B5D1-45D0-841E-92A4A1D84A71}" srcOrd="1" destOrd="0" parTransId="{A064E2FC-655E-4FDC-B6FC-DE96B86B6253}" sibTransId="{B6AA8BB8-9C43-4E92-9E49-E4B9FB7A5FB0}"/>
    <dgm:cxn modelId="{E61AAAC2-C977-48D4-AEAF-34BF92C9AABF}" srcId="{9D8DC96B-C7C0-470E-A1DE-398A8E7007B8}" destId="{8F20DB0C-C45F-4D4C-AE9A-832982FAB5C5}" srcOrd="0" destOrd="0" parTransId="{BC0347F7-05C2-43E0-A682-1748DF1AB0E0}" sibTransId="{42F19B7D-365A-4370-BF44-5A7F6E96F3D0}"/>
    <dgm:cxn modelId="{866818EF-FE4A-4FDD-B634-E710337DE77E}" type="presOf" srcId="{AAC44AFF-B5D1-45D0-841E-92A4A1D84A71}" destId="{7039BE9B-0DB3-4897-8285-AA41FB674C8F}" srcOrd="0" destOrd="0" presId="urn:microsoft.com/office/officeart/2005/8/layout/hierarchy1"/>
    <dgm:cxn modelId="{216AB125-9CA0-4644-A520-C023905389CC}" type="presParOf" srcId="{D8516406-E972-4160-A735-DEDC6F42BCC8}" destId="{A9E5840E-DB21-4049-8384-985A325683A7}" srcOrd="0" destOrd="0" presId="urn:microsoft.com/office/officeart/2005/8/layout/hierarchy1"/>
    <dgm:cxn modelId="{21F6A81E-1A3C-4C6D-9FB6-B9A40C624933}" type="presParOf" srcId="{A9E5840E-DB21-4049-8384-985A325683A7}" destId="{D27B9C3D-114D-406F-9C0E-86CC786B927E}" srcOrd="0" destOrd="0" presId="urn:microsoft.com/office/officeart/2005/8/layout/hierarchy1"/>
    <dgm:cxn modelId="{39D80E4D-1157-4249-A777-411BB1F2FAB0}" type="presParOf" srcId="{D27B9C3D-114D-406F-9C0E-86CC786B927E}" destId="{66E70400-B7BE-4CA6-9BC8-692A15C5C697}" srcOrd="0" destOrd="0" presId="urn:microsoft.com/office/officeart/2005/8/layout/hierarchy1"/>
    <dgm:cxn modelId="{7C614A54-1691-4DF8-BC7E-06F68C6F72CA}" type="presParOf" srcId="{D27B9C3D-114D-406F-9C0E-86CC786B927E}" destId="{111CC876-41A8-434F-A326-46019DE96B48}" srcOrd="1" destOrd="0" presId="urn:microsoft.com/office/officeart/2005/8/layout/hierarchy1"/>
    <dgm:cxn modelId="{97AE2D97-2E8F-47E5-A619-2EE42A468EBF}" type="presParOf" srcId="{A9E5840E-DB21-4049-8384-985A325683A7}" destId="{09661E78-777E-4089-9CC1-061DBD4A4F64}" srcOrd="1" destOrd="0" presId="urn:microsoft.com/office/officeart/2005/8/layout/hierarchy1"/>
    <dgm:cxn modelId="{68E0C8F6-7BF1-4304-BBA5-B6883D4631A0}" type="presParOf" srcId="{D8516406-E972-4160-A735-DEDC6F42BCC8}" destId="{39E2E089-6AEA-4A6E-BC9C-69B9FD55B5BC}" srcOrd="1" destOrd="0" presId="urn:microsoft.com/office/officeart/2005/8/layout/hierarchy1"/>
    <dgm:cxn modelId="{BCEEB138-F786-4DF1-8F1B-CED4734340E8}" type="presParOf" srcId="{39E2E089-6AEA-4A6E-BC9C-69B9FD55B5BC}" destId="{39BA54F4-4996-43F2-AAA8-4481D4F4E097}" srcOrd="0" destOrd="0" presId="urn:microsoft.com/office/officeart/2005/8/layout/hierarchy1"/>
    <dgm:cxn modelId="{FA1D00A0-7BBA-4B5B-8C33-B56249C3DF24}" type="presParOf" srcId="{39BA54F4-4996-43F2-AAA8-4481D4F4E097}" destId="{4A941512-2928-4D5C-8DF3-6029FC9F520E}" srcOrd="0" destOrd="0" presId="urn:microsoft.com/office/officeart/2005/8/layout/hierarchy1"/>
    <dgm:cxn modelId="{12777AAB-12B1-4E25-853B-F41A0B4EC0FB}" type="presParOf" srcId="{39BA54F4-4996-43F2-AAA8-4481D4F4E097}" destId="{7039BE9B-0DB3-4897-8285-AA41FB674C8F}" srcOrd="1" destOrd="0" presId="urn:microsoft.com/office/officeart/2005/8/layout/hierarchy1"/>
    <dgm:cxn modelId="{6C63A944-0D5F-4E9A-9DAE-5000D32904A1}" type="presParOf" srcId="{39E2E089-6AEA-4A6E-BC9C-69B9FD55B5BC}" destId="{8364CC12-5EC8-42D6-B705-55E8F5A045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841F-C1AE-4C24-90CA-F52FFC51BA6A}">
      <dsp:nvSpPr>
        <dsp:cNvPr id="0" name=""/>
        <dsp:cNvSpPr/>
      </dsp:nvSpPr>
      <dsp:spPr>
        <a:xfrm>
          <a:off x="700213" y="140579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C79E7-6FD1-4ED3-AB9F-B3B0AB22B595}">
      <dsp:nvSpPr>
        <dsp:cNvPr id="0" name=""/>
        <dsp:cNvSpPr/>
      </dsp:nvSpPr>
      <dsp:spPr>
        <a:xfrm>
          <a:off x="1117026" y="557392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2AFBD-A97D-4960-8561-A36C7CE0F0F5}">
      <dsp:nvSpPr>
        <dsp:cNvPr id="0" name=""/>
        <dsp:cNvSpPr/>
      </dsp:nvSpPr>
      <dsp:spPr>
        <a:xfrm>
          <a:off x="74995" y="270558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 err="1"/>
            <a:t>Analyze</a:t>
          </a:r>
          <a:r>
            <a:rPr lang="en-GB" sz="1500" kern="1200" dirty="0"/>
            <a:t> real-world IoT data from heating systems</a:t>
          </a:r>
          <a:endParaRPr lang="en-US" sz="1500" kern="1200" dirty="0"/>
        </a:p>
      </dsp:txBody>
      <dsp:txXfrm>
        <a:off x="74995" y="2705580"/>
        <a:ext cx="3206250" cy="720000"/>
      </dsp:txXfrm>
    </dsp:sp>
    <dsp:sp modelId="{7932652A-856C-437D-A4DA-202D9F474BCF}">
      <dsp:nvSpPr>
        <dsp:cNvPr id="0" name=""/>
        <dsp:cNvSpPr/>
      </dsp:nvSpPr>
      <dsp:spPr>
        <a:xfrm>
          <a:off x="4467557" y="140579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3A964-BBE1-466C-B6DD-BF003FD362CC}">
      <dsp:nvSpPr>
        <dsp:cNvPr id="0" name=""/>
        <dsp:cNvSpPr/>
      </dsp:nvSpPr>
      <dsp:spPr>
        <a:xfrm>
          <a:off x="4884370" y="557392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EE614-33C1-41C3-B421-F4D41ED116E7}">
      <dsp:nvSpPr>
        <dsp:cNvPr id="0" name=""/>
        <dsp:cNvSpPr/>
      </dsp:nvSpPr>
      <dsp:spPr>
        <a:xfrm>
          <a:off x="3842339" y="270558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Compare traditional MACHINE LEARNING with DEEP LEARNING models</a:t>
          </a:r>
          <a:endParaRPr lang="en-US" sz="1500" kern="1200" dirty="0"/>
        </a:p>
      </dsp:txBody>
      <dsp:txXfrm>
        <a:off x="3842339" y="2705580"/>
        <a:ext cx="3206250" cy="720000"/>
      </dsp:txXfrm>
    </dsp:sp>
    <dsp:sp modelId="{AADF1B67-BD74-4C8D-ABDA-1F7D940E06A3}">
      <dsp:nvSpPr>
        <dsp:cNvPr id="0" name=""/>
        <dsp:cNvSpPr/>
      </dsp:nvSpPr>
      <dsp:spPr>
        <a:xfrm>
          <a:off x="8234901" y="140579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907BE-3CBA-4E1C-87CC-E0FF716328DD}">
      <dsp:nvSpPr>
        <dsp:cNvPr id="0" name=""/>
        <dsp:cNvSpPr/>
      </dsp:nvSpPr>
      <dsp:spPr>
        <a:xfrm>
          <a:off x="8651714" y="557392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08260-4321-4F05-A725-E30E960B8993}">
      <dsp:nvSpPr>
        <dsp:cNvPr id="0" name=""/>
        <dsp:cNvSpPr/>
      </dsp:nvSpPr>
      <dsp:spPr>
        <a:xfrm>
          <a:off x="7609682" y="270558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 dirty="0"/>
            <a:t>Evaluate trade-offs between accuracy and efficiency</a:t>
          </a:r>
          <a:endParaRPr lang="en-US" sz="1500" kern="1200" dirty="0"/>
        </a:p>
      </dsp:txBody>
      <dsp:txXfrm>
        <a:off x="7609682" y="2705580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8FB19-0CCD-4455-A0F5-16CE1E3AE36A}">
      <dsp:nvSpPr>
        <dsp:cNvPr id="0" name=""/>
        <dsp:cNvSpPr/>
      </dsp:nvSpPr>
      <dsp:spPr>
        <a:xfrm>
          <a:off x="3638524" y="696191"/>
          <a:ext cx="538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3377" y="739067"/>
        <a:ext cx="28437" cy="5687"/>
      </dsp:txXfrm>
    </dsp:sp>
    <dsp:sp modelId="{60BBA4AE-B5B5-49AB-9F23-8C02B1DB6613}">
      <dsp:nvSpPr>
        <dsp:cNvPr id="0" name=""/>
        <dsp:cNvSpPr/>
      </dsp:nvSpPr>
      <dsp:spPr>
        <a:xfrm>
          <a:off x="1167530" y="72"/>
          <a:ext cx="2472793" cy="148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69" tIns="127188" rIns="121169" bIns="1271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Initial features of the dataset </a:t>
          </a:r>
          <a:r>
            <a:rPr lang="en-GB" sz="1700" b="0" i="0" kern="1200" dirty="0"/>
            <a:t>~ 340.</a:t>
          </a:r>
          <a:endParaRPr lang="en-US" sz="1700" kern="1200" dirty="0"/>
        </a:p>
      </dsp:txBody>
      <dsp:txXfrm>
        <a:off x="1167530" y="72"/>
        <a:ext cx="2472793" cy="1483676"/>
      </dsp:txXfrm>
    </dsp:sp>
    <dsp:sp modelId="{AEEC6F68-9BBF-401E-9569-47AE88875A81}">
      <dsp:nvSpPr>
        <dsp:cNvPr id="0" name=""/>
        <dsp:cNvSpPr/>
      </dsp:nvSpPr>
      <dsp:spPr>
        <a:xfrm>
          <a:off x="6680061" y="696191"/>
          <a:ext cx="5381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1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4914" y="739067"/>
        <a:ext cx="28437" cy="5687"/>
      </dsp:txXfrm>
    </dsp:sp>
    <dsp:sp modelId="{994B330D-9CBF-4F00-9787-3F74A8F5AA6C}">
      <dsp:nvSpPr>
        <dsp:cNvPr id="0" name=""/>
        <dsp:cNvSpPr/>
      </dsp:nvSpPr>
      <dsp:spPr>
        <a:xfrm>
          <a:off x="4209067" y="72"/>
          <a:ext cx="2472793" cy="148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69" tIns="127188" rIns="121169" bIns="1271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i="0" kern="1200" baseline="0" dirty="0"/>
            <a:t>Removing irrelevant non-numerical features (e.g., heater geolocation) </a:t>
          </a:r>
          <a:r>
            <a:rPr lang="en-US" sz="1700" b="0" i="0" kern="1200" baseline="0" dirty="0"/>
            <a:t>340-&gt;260</a:t>
          </a:r>
          <a:endParaRPr lang="en-US" sz="1700" kern="1200" dirty="0"/>
        </a:p>
      </dsp:txBody>
      <dsp:txXfrm>
        <a:off x="4209067" y="72"/>
        <a:ext cx="2472793" cy="1483676"/>
      </dsp:txXfrm>
    </dsp:sp>
    <dsp:sp modelId="{BAF924DC-50A6-4C30-BD88-D786FE3907F4}">
      <dsp:nvSpPr>
        <dsp:cNvPr id="0" name=""/>
        <dsp:cNvSpPr/>
      </dsp:nvSpPr>
      <dsp:spPr>
        <a:xfrm>
          <a:off x="3608030" y="1481949"/>
          <a:ext cx="4878970" cy="527549"/>
        </a:xfrm>
        <a:custGeom>
          <a:avLst/>
          <a:gdLst/>
          <a:ahLst/>
          <a:cxnLst/>
          <a:rect l="0" t="0" r="0" b="0"/>
          <a:pathLst>
            <a:path>
              <a:moveTo>
                <a:pt x="4878970" y="0"/>
              </a:moveTo>
              <a:lnTo>
                <a:pt x="4878970" y="280874"/>
              </a:lnTo>
              <a:lnTo>
                <a:pt x="0" y="280874"/>
              </a:lnTo>
              <a:lnTo>
                <a:pt x="0" y="52754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24745" y="1742880"/>
        <a:ext cx="245539" cy="5687"/>
      </dsp:txXfrm>
    </dsp:sp>
    <dsp:sp modelId="{A5C5FA9B-AAAB-4924-9A05-59F73EB65D5F}">
      <dsp:nvSpPr>
        <dsp:cNvPr id="0" name=""/>
        <dsp:cNvSpPr/>
      </dsp:nvSpPr>
      <dsp:spPr>
        <a:xfrm>
          <a:off x="7250604" y="72"/>
          <a:ext cx="2472793" cy="148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69" tIns="127188" rIns="121169" bIns="1271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Collapsing anomalies columns to one “CODE” column</a:t>
          </a:r>
          <a:r>
            <a:rPr lang="en-US" sz="1700" kern="1200" dirty="0"/>
            <a:t>. </a:t>
          </a:r>
          <a:r>
            <a:rPr lang="en-US" sz="1700" b="0" i="0" kern="1200" baseline="0" dirty="0"/>
            <a:t>260-&gt;240</a:t>
          </a:r>
          <a:endParaRPr lang="en-US" sz="1700" kern="1200" dirty="0"/>
        </a:p>
      </dsp:txBody>
      <dsp:txXfrm>
        <a:off x="7250604" y="72"/>
        <a:ext cx="2472793" cy="1483676"/>
      </dsp:txXfrm>
    </dsp:sp>
    <dsp:sp modelId="{F161256C-3FBE-434E-8559-07019DA22641}">
      <dsp:nvSpPr>
        <dsp:cNvPr id="0" name=""/>
        <dsp:cNvSpPr/>
      </dsp:nvSpPr>
      <dsp:spPr>
        <a:xfrm>
          <a:off x="4842627" y="2738016"/>
          <a:ext cx="13620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36200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88813" y="2780892"/>
        <a:ext cx="69630" cy="5687"/>
      </dsp:txXfrm>
    </dsp:sp>
    <dsp:sp modelId="{6BC1DB61-1FBD-42B8-8143-6747D79899F0}">
      <dsp:nvSpPr>
        <dsp:cNvPr id="0" name=""/>
        <dsp:cNvSpPr/>
      </dsp:nvSpPr>
      <dsp:spPr>
        <a:xfrm>
          <a:off x="2371633" y="2041898"/>
          <a:ext cx="2472793" cy="148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69" tIns="127188" rIns="121169" bIns="1271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Feature selection using PCA. 240-&gt;15/20</a:t>
          </a:r>
          <a:endParaRPr lang="en-US" sz="1700" kern="1200" dirty="0"/>
        </a:p>
      </dsp:txBody>
      <dsp:txXfrm>
        <a:off x="2371633" y="2041898"/>
        <a:ext cx="2472793" cy="1483676"/>
      </dsp:txXfrm>
    </dsp:sp>
    <dsp:sp modelId="{56548C03-8A7F-46C4-A531-DCA79C1A54C9}">
      <dsp:nvSpPr>
        <dsp:cNvPr id="0" name=""/>
        <dsp:cNvSpPr/>
      </dsp:nvSpPr>
      <dsp:spPr>
        <a:xfrm>
          <a:off x="6237030" y="2041898"/>
          <a:ext cx="2472793" cy="1483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69" tIns="127188" rIns="121169" bIns="1271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Time-series reduction by frequency resampling with fast Fourier transformation. </a:t>
          </a:r>
          <a:endParaRPr lang="en-US" sz="1700" kern="1200" dirty="0"/>
        </a:p>
      </dsp:txBody>
      <dsp:txXfrm>
        <a:off x="6237030" y="2041898"/>
        <a:ext cx="2472793" cy="14836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0400-B7BE-4CA6-9BC8-692A15C5C697}">
      <dsp:nvSpPr>
        <dsp:cNvPr id="0" name=""/>
        <dsp:cNvSpPr/>
      </dsp:nvSpPr>
      <dsp:spPr>
        <a:xfrm>
          <a:off x="1329" y="141569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CC876-41A8-434F-A326-46019DE96B48}">
      <dsp:nvSpPr>
        <dsp:cNvPr id="0" name=""/>
        <dsp:cNvSpPr/>
      </dsp:nvSpPr>
      <dsp:spPr>
        <a:xfrm>
          <a:off x="519818" y="634133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The sliding window technique is essential for </a:t>
          </a:r>
          <a:r>
            <a:rPr lang="en-GB" sz="2500" b="1" kern="1200" dirty="0"/>
            <a:t>capturing temporal dependencies </a:t>
          </a:r>
          <a:r>
            <a:rPr lang="en-GB" sz="2500" kern="1200" dirty="0"/>
            <a:t>in time series data, ensuring that models can learn from past observations to predict future patterns. </a:t>
          </a:r>
          <a:endParaRPr lang="en-US" sz="2500" kern="1200" dirty="0"/>
        </a:p>
      </dsp:txBody>
      <dsp:txXfrm>
        <a:off x="606606" y="720921"/>
        <a:ext cx="4492825" cy="2789588"/>
      </dsp:txXfrm>
    </dsp:sp>
    <dsp:sp modelId="{4A941512-2928-4D5C-8DF3-6029FC9F520E}">
      <dsp:nvSpPr>
        <dsp:cNvPr id="0" name=""/>
        <dsp:cNvSpPr/>
      </dsp:nvSpPr>
      <dsp:spPr>
        <a:xfrm>
          <a:off x="5704709" y="141569"/>
          <a:ext cx="4666401" cy="2963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9BE9B-0DB3-4897-8285-AA41FB674C8F}">
      <dsp:nvSpPr>
        <dsp:cNvPr id="0" name=""/>
        <dsp:cNvSpPr/>
      </dsp:nvSpPr>
      <dsp:spPr>
        <a:xfrm>
          <a:off x="6223198" y="634133"/>
          <a:ext cx="4666401" cy="29631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It also allows for a structured approach to anomaly detection by defining clear observation and detection periods, improving the model's ability to </a:t>
          </a:r>
          <a:r>
            <a:rPr lang="en-GB" sz="2500" b="1" kern="1200" dirty="0"/>
            <a:t>distinguish normal behaviour from anomalies</a:t>
          </a:r>
          <a:r>
            <a:rPr lang="en-GB" sz="2500" kern="1200" dirty="0"/>
            <a:t>.</a:t>
          </a:r>
          <a:endParaRPr lang="en-US" sz="2500" kern="1200" dirty="0"/>
        </a:p>
      </dsp:txBody>
      <dsp:txXfrm>
        <a:off x="6309986" y="720921"/>
        <a:ext cx="4492825" cy="2789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6D8D6-6FF8-47AC-BB46-F3E7EA60E476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57845-486E-4A69-9E78-E23A55B3E6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28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57845-486E-4A69-9E78-E23A55B3E61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7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3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8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36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1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2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27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7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EBFA-1BFE-F61A-5B3E-B0081835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360" y="1864557"/>
            <a:ext cx="10184554" cy="2996649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b="1" kern="1200" dirty="0">
                <a:latin typeface="+mj-lt"/>
                <a:ea typeface="+mj-ea"/>
                <a:cs typeface="+mj-cs"/>
              </a:rPr>
              <a:t>Deep Learning Techniques for Forecasting and Anomaly Detection of Large Multivariate Time Series in Real World Data</a:t>
            </a:r>
            <a:endParaRPr lang="en-GB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EE2AA-E7C4-9518-40C8-13EFDB668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48504"/>
            <a:ext cx="6980274" cy="950275"/>
          </a:xfrm>
        </p:spPr>
        <p:txBody>
          <a:bodyPr anchor="t">
            <a:normAutofit/>
          </a:bodyPr>
          <a:lstStyle/>
          <a:p>
            <a:r>
              <a:rPr lang="en-US" dirty="0"/>
              <a:t>Master’s degree in Artificial Intelligence LM-18 </a:t>
            </a:r>
          </a:p>
          <a:p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6B4B38-3483-9BC0-31DE-BBB18F840B0E}"/>
              </a:ext>
            </a:extLst>
          </p:cNvPr>
          <p:cNvSpPr txBox="1"/>
          <p:nvPr/>
        </p:nvSpPr>
        <p:spPr>
          <a:xfrm>
            <a:off x="7511358" y="4861206"/>
            <a:ext cx="60960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Candidate: Francesco Ghezzo VR496402</a:t>
            </a:r>
          </a:p>
          <a:p>
            <a:pPr>
              <a:spcAft>
                <a:spcPts val="600"/>
              </a:spcAft>
            </a:pPr>
            <a:r>
              <a:rPr lang="en-GB" dirty="0"/>
              <a:t>First supervisor: Daniele Meli </a:t>
            </a:r>
          </a:p>
          <a:p>
            <a:pPr>
              <a:spcAft>
                <a:spcPts val="600"/>
              </a:spcAft>
            </a:pPr>
            <a:r>
              <a:rPr lang="en-GB" dirty="0"/>
              <a:t>Second supervisor: Alberto Castellini </a:t>
            </a:r>
          </a:p>
          <a:p>
            <a:pPr>
              <a:spcAft>
                <a:spcPts val="600"/>
              </a:spcAft>
            </a:pPr>
            <a:r>
              <a:rPr lang="en-GB" dirty="0"/>
              <a:t>Third supervisor: Emanuele Chini</a:t>
            </a:r>
          </a:p>
          <a:p>
            <a:pPr>
              <a:spcAft>
                <a:spcPts val="600"/>
              </a:spcAft>
            </a:pPr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DC119-5B25-D3AE-27B9-866FE14212C9}"/>
              </a:ext>
            </a:extLst>
          </p:cNvPr>
          <p:cNvSpPr txBox="1"/>
          <p:nvPr/>
        </p:nvSpPr>
        <p:spPr>
          <a:xfrm>
            <a:off x="6096001" y="641135"/>
            <a:ext cx="6803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University of Verona - Department of Computer Science</a:t>
            </a:r>
          </a:p>
        </p:txBody>
      </p:sp>
      <p:pic>
        <p:nvPicPr>
          <p:cNvPr id="1026" name="Picture 2" descr="HomeGiordano Controls">
            <a:extLst>
              <a:ext uri="{FF2B5EF4-FFF2-40B4-BE49-F238E27FC236}">
                <a16:creationId xmlns:a16="http://schemas.microsoft.com/office/drawing/2014/main" id="{ACCB8813-4F04-B23B-2CF0-03826BA62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469805"/>
            <a:ext cx="1930561" cy="55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829A5B-0050-3E38-7230-10B2DD4DA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414" y="571781"/>
            <a:ext cx="1522934" cy="50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35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B3EA7-D164-186C-538A-35D95CC0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Results  Forecasting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666D92-98B1-D498-532E-034A506E2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47" y="1019986"/>
            <a:ext cx="5475030" cy="481802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F9855B-7B5C-09F3-3ED4-D78A5C3D0048}"/>
              </a:ext>
            </a:extLst>
          </p:cNvPr>
          <p:cNvSpPr txBox="1"/>
          <p:nvPr/>
        </p:nvSpPr>
        <p:spPr>
          <a:xfrm>
            <a:off x="7219950" y="2857500"/>
            <a:ext cx="1419225" cy="43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28D06A-9B4E-7F85-15F7-EE278CFB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" y="3271820"/>
            <a:ext cx="35661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models exhibit suboptimal performance due to the imbalance in anomaly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6DA09-C2FA-0F16-B3B6-9CF64D71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027" y="564362"/>
            <a:ext cx="9145946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/>
              <a:t>Results  Anomaly Detection</a:t>
            </a:r>
          </a:p>
        </p:txBody>
      </p:sp>
      <p:pic>
        <p:nvPicPr>
          <p:cNvPr id="5" name="Picture 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9EE9C153-1CCF-0AD8-E623-EFB75208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088" y="1870850"/>
            <a:ext cx="8365388" cy="3492549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72E12F7-F90F-5738-3EBB-EE46386CE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" y="2172039"/>
            <a:ext cx="27015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we saw in the forecasting results, RF still performs well in anomaly detection.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LSTM in this case, achieve better performance due to his capability to learn underlying pattern for the anomalies.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5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6C8DC0-3097-9EC2-2EBE-C60B8FEC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ACF32A-376E-5126-3C30-AD4E1A02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38C53-39CC-E560-D319-33502A5B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B6F610-6F84-E161-1667-DAD841CDA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6D6A0966-1DB1-59DD-3443-FA3128197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140866"/>
            <a:ext cx="1007146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 learning has advanced time series forecasting and anomaly detection, but traditional machine learning models remain highly relevant due to their efficiency, cost-effectiveness, and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 not be based solely on complexity or theoretical advancements but should consider practical constraints such as computational cost, sustainability, and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research should focus on: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Refining model selection strategies for different applications.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dataset integrity and ensuring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 reliability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optimized methodologies to balance predictive accuracy, efficiency, and interpretability.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thoughtful,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context-driven approach to AI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 is essential for meaningful progress in time series analysis.</a:t>
            </a:r>
          </a:p>
        </p:txBody>
      </p:sp>
    </p:spTree>
    <p:extLst>
      <p:ext uri="{BB962C8B-B14F-4D97-AF65-F5344CB8AC3E}">
        <p14:creationId xmlns:p14="http://schemas.microsoft.com/office/powerpoint/2010/main" val="2478095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EFCD6-7FD7-2701-CE51-49BC537D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9A9ED9-C3D6-ED56-193E-4C8F565DA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4AABE-DD33-4407-3B00-22CE5A2C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GB" dirty="0"/>
              <a:t>Key insight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5CCDBF-58EE-F138-0037-48C2A379D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>
            <a:extLst>
              <a:ext uri="{FF2B5EF4-FFF2-40B4-BE49-F238E27FC236}">
                <a16:creationId xmlns:a16="http://schemas.microsoft.com/office/drawing/2014/main" id="{7D9DFB94-2C88-5656-A59D-959503A91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328266"/>
            <a:ext cx="102487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Reliability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 Issues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has shown that many commonly used benchmark datasets in time series anomaly detection suffer from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flaws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leading to misleading evaluations.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study reinforces concerns that deep learning models may not always generalize well to real-world applications, emphasizing the need for more robust and </a:t>
            </a: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well-validated benchmarks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endParaRPr lang="en-GB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-"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Reference: “Current Time Series Anomaly Detection Benchmarks are Flawed and are Creating the Illusion of Progress”, IEEE Transactions on Knowledge and Data Engineering, 2021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80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A49BC-5C33-E020-4D73-6C9FF021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Thank You for Your Attention!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81E41-914A-C70E-3979-74316A545E0A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SzPct val="87000"/>
            </a:pPr>
            <a:r>
              <a:rPr lang="en-US" sz="1500" b="1" cap="all" spc="300" dirty="0"/>
              <a:t>If you have any questions, I would be glad to discuss them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40391EB4-B24C-2AA3-A2AF-823346A0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24" b="-1"/>
          <a:stretch/>
        </p:blipFill>
        <p:spPr>
          <a:xfrm>
            <a:off x="4541886" y="966978"/>
            <a:ext cx="6890795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3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B62D0-260B-B274-AEB4-ECFDB01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it-IT" dirty="0" err="1"/>
              <a:t>Motivation</a:t>
            </a:r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57AA961-5C20-4407-B037-9023172A2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761673"/>
            <a:ext cx="10890929" cy="35362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Background: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IoT-connected heating systems generate vast amounts of time-series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Forecasting and anomaly detection are crucial for system efficiency and reliability.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Data variability, </a:t>
            </a:r>
            <a:r>
              <a:rPr lang="en-US" altLang="en-US" dirty="0">
                <a:latin typeface="Arial" panose="020B0604020202020204" pitchFamily="34" charset="0"/>
              </a:rPr>
              <a:t>data imbalanced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missing values.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 reduction.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Selecting the right model balancing accuracy and computational cost.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7719-FCEB-EDA4-1E61-341350D2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objectives and contribution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6935A-4EDC-A461-DF9B-28D4209B2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503967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26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20E11-0941-AF08-BE25-A833C1AC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889"/>
            <a:ext cx="10890928" cy="971550"/>
          </a:xfrm>
        </p:spPr>
        <p:txBody>
          <a:bodyPr anchor="t">
            <a:normAutofit/>
          </a:bodyPr>
          <a:lstStyle/>
          <a:p>
            <a:r>
              <a:rPr lang="en-GB" dirty="0"/>
              <a:t>Dataset Overview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D5FAA10-5247-2773-BC4E-FB95CDF1B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1" y="2305571"/>
            <a:ext cx="5648193" cy="3572481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C5043E96-C292-6DEA-15AB-6DD059798D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71063" y="2343150"/>
            <a:ext cx="4659945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ource: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IoT-connected heating systems (boilers, heaters, hybrid systems) from BAXI and Giordano Controls.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Dimension: </a:t>
            </a:r>
            <a:r>
              <a:rPr lang="en-GB" sz="1400" b="0" i="0" dirty="0">
                <a:latin typeface="Arial" panose="020B0604020202020204" pitchFamily="34" charset="0"/>
                <a:cs typeface="Arial" panose="020B0604020202020204" pitchFamily="34" charset="0"/>
              </a:rPr>
              <a:t>~340 features, with a total of 1.5TB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of data collected over six months.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Temperature, energy consumption, operational status,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etc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…, </a:t>
            </a:r>
            <a:r>
              <a:rPr kumimoji="0" lang="en-GB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along with 20 dedicated features for anomaly labels.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65176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Missing data and anomaly imbalance</a:t>
            </a:r>
          </a:p>
          <a:p>
            <a:pPr marL="265176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D</a:t>
            </a:r>
            <a:r>
              <a:rPr lang="en-US" altLang="en-US" sz="1400" dirty="0">
                <a:latin typeface="Arial" panose="020B0604020202020204" pitchFamily="34" charset="0"/>
              </a:rPr>
              <a:t>ata noise</a:t>
            </a:r>
          </a:p>
          <a:p>
            <a:pPr marL="265176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High-dimensional multivariate time-series complexity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67C54C-66BB-BC13-0D27-782839AAD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772" y="5962316"/>
            <a:ext cx="3477110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3A7AF-D5EE-4D54-D163-F55D0F51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1B590D4-A9E8-67A7-E43C-9B53E086F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828B8-3946-9399-C1AB-C70DF4B5D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97280"/>
            <a:ext cx="10890929" cy="861403"/>
          </a:xfrm>
        </p:spPr>
        <p:txBody>
          <a:bodyPr anchor="b">
            <a:normAutofit/>
          </a:bodyPr>
          <a:lstStyle/>
          <a:p>
            <a:r>
              <a:rPr lang="en-GB" dirty="0"/>
              <a:t>Data Preprocessing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6C4421-C6A4-5B8C-3EBE-B5AFFA71B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A1E9A555-4A9C-CCF5-1A65-446C7E258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463229"/>
              </p:ext>
            </p:extLst>
          </p:nvPr>
        </p:nvGraphicFramePr>
        <p:xfrm>
          <a:off x="640080" y="2761673"/>
          <a:ext cx="10890929" cy="3536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492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3793C-A5D7-490C-1290-0023E624F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975122-FCFC-75AD-91DC-C19989361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9D450-7F13-635A-8DDC-00C92C39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GB" dirty="0"/>
              <a:t>Methodology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781421-D507-3C56-304A-5895FC39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66D3E3D-BC34-502F-571A-69EF99FD9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656275"/>
            <a:ext cx="10890929" cy="35362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Machine Learning models: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Support Vector Machine (SVM), 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Random Forest (RF).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Deep </a:t>
            </a:r>
            <a:r>
              <a:rPr lang="en-US" altLang="en-US" sz="1700" b="1" dirty="0">
                <a:latin typeface="Arial" panose="020B0604020202020204" pitchFamily="34" charset="0"/>
              </a:rPr>
              <a:t>Learning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models: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-"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Long Short-Term </a:t>
            </a:r>
            <a:r>
              <a:rPr lang="en-US" altLang="en-US" sz="1700" dirty="0">
                <a:latin typeface="Arial" panose="020B0604020202020204" pitchFamily="34" charset="0"/>
              </a:rPr>
              <a:t>Memory (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LSTM)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Temporal Convolutional Networks (TCN),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FEDformer¹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Evaluation Metrics: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Forecasting: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Normalized Mean Absolute Error (NMAE), Normalized Root Mean Squared Error (NRMSE).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 Anomaly Detection: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accuracy, precision, recall, F1-score, AUC, time elapsed.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8C95D-8FFD-3AB4-64D5-6016D82B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¹https://arxiv.org/abs/2201.12740</a:t>
            </a:r>
          </a:p>
        </p:txBody>
      </p:sp>
    </p:spTree>
    <p:extLst>
      <p:ext uri="{BB962C8B-B14F-4D97-AF65-F5344CB8AC3E}">
        <p14:creationId xmlns:p14="http://schemas.microsoft.com/office/powerpoint/2010/main" val="91186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6B2E46-ACAF-78F7-3E96-2197E2BEB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3BB63-90C5-A901-DD23-6D3A9B151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E72C6-6D36-129A-5BF5-B05818F4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GB" dirty="0"/>
              <a:t>Dataset split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A237A0-1B05-91EE-5F5D-9996D1E4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2A60C9C-066D-5D76-DA86-3379E3151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" y="2656275"/>
            <a:ext cx="10890929" cy="35362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  <a:buNone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divided as follows: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60% data in training </a:t>
            </a:r>
            <a:r>
              <a:rPr lang="en-US" altLang="en-US" sz="1700" dirty="0">
                <a:latin typeface="Arial" panose="020B0604020202020204" pitchFamily="34" charset="0"/>
              </a:rPr>
              <a:t>with no anomalies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lang="en-US" altLang="en-US" sz="1700" b="1" dirty="0">
                <a:latin typeface="Arial" panose="020B0604020202020204" pitchFamily="34" charset="0"/>
              </a:rPr>
              <a:t>20% data in validation </a:t>
            </a:r>
            <a:r>
              <a:rPr lang="en-US" altLang="en-US" sz="1700" dirty="0">
                <a:latin typeface="Arial" panose="020B0604020202020204" pitchFamily="34" charset="0"/>
              </a:rPr>
              <a:t>with no anomalies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20% data in testing </a:t>
            </a:r>
            <a:r>
              <a:rPr lang="en-GB" altLang="en-US" sz="1700" dirty="0">
                <a:latin typeface="Arial" panose="020B0604020202020204" pitchFamily="34" charset="0"/>
              </a:rPr>
              <a:t>(contains all anomalies, with a 50-50 split of normal and anomalous data)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Sliding </a:t>
            </a:r>
            <a:r>
              <a:rPr kumimoji="0" lang="en-GB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window technique for time-series modelling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36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3F0A2-E55E-B18C-97E0-9AED483EA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73D4E-BF29-6A76-7190-3AFCE077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46386"/>
            <a:ext cx="10890929" cy="1097280"/>
          </a:xfrm>
        </p:spPr>
        <p:txBody>
          <a:bodyPr>
            <a:normAutofit/>
          </a:bodyPr>
          <a:lstStyle/>
          <a:p>
            <a:r>
              <a:rPr lang="en-GB" dirty="0"/>
              <a:t>Sliding window approach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Rectangle 1">
            <a:extLst>
              <a:ext uri="{FF2B5EF4-FFF2-40B4-BE49-F238E27FC236}">
                <a16:creationId xmlns:a16="http://schemas.microsoft.com/office/drawing/2014/main" id="{06563604-0C04-0489-02AC-99E9CBB46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677659"/>
              </p:ext>
            </p:extLst>
          </p:nvPr>
        </p:nvGraphicFramePr>
        <p:xfrm>
          <a:off x="640078" y="2343666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26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C2B51-452B-3229-A58D-BD5504D6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62A03-C50C-2A24-A43D-31C7C5A5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GB" dirty="0"/>
              <a:t>Sliding window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8445B-1940-C975-4897-B10127EB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" y="2185056"/>
            <a:ext cx="6076709" cy="363083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2308F03-2AB3-188B-5544-C9995113E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5150" y="2256287"/>
            <a:ext cx="4563618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GB" altLang="en-US" dirty="0">
                <a:latin typeface="Arial" panose="020B0604020202020204" pitchFamily="34" charset="0"/>
              </a:rPr>
              <a:t>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liding window technique incorporates four distinct variables: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lang="en-GB" altLang="en-US" b="1" dirty="0">
                <a:latin typeface="Arial" panose="020B0604020202020204" pitchFamily="34" charset="0"/>
              </a:rPr>
              <a:t>Observation window size</a:t>
            </a:r>
            <a:r>
              <a:rPr lang="en-GB" altLang="en-US" dirty="0">
                <a:latin typeface="Arial" panose="020B0604020202020204" pitchFamily="34" charset="0"/>
              </a:rPr>
              <a:t>;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Anomaly detection window 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Shifting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number of time steps by which the window moves (default = 1)</a:t>
            </a:r>
          </a:p>
          <a:p>
            <a:pPr lvl="1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GB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 of future time steps</a:t>
            </a:r>
            <a:r>
              <a:rPr kumimoji="0" lang="en-GB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representing the distance between the observation window and the anomaly detection window.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302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5547</TotalTime>
  <Words>786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Grandview Display</vt:lpstr>
      <vt:lpstr>DashVTI</vt:lpstr>
      <vt:lpstr>Deep Learning Techniques for Forecasting and Anomaly Detection of Large Multivariate Time Series in Real World Data</vt:lpstr>
      <vt:lpstr>Motivation</vt:lpstr>
      <vt:lpstr>Research objectives and contribution</vt:lpstr>
      <vt:lpstr>Dataset Overview</vt:lpstr>
      <vt:lpstr>Data Preprocessing</vt:lpstr>
      <vt:lpstr>Methodology</vt:lpstr>
      <vt:lpstr>Dataset split</vt:lpstr>
      <vt:lpstr>Sliding window approach</vt:lpstr>
      <vt:lpstr>Sliding window approach</vt:lpstr>
      <vt:lpstr>Results  Forecasting</vt:lpstr>
      <vt:lpstr>Results  Anomaly Detection</vt:lpstr>
      <vt:lpstr>Conclusion</vt:lpstr>
      <vt:lpstr>Key insight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Techniques for Forecasting and Anomaly Detection of Large Multivariate Time Series in Real World Data</dc:title>
  <dc:creator>Francesco Ghezzo</dc:creator>
  <cp:lastModifiedBy>Francesco Ghezzo</cp:lastModifiedBy>
  <cp:revision>10</cp:revision>
  <dcterms:created xsi:type="dcterms:W3CDTF">2025-03-22T12:44:49Z</dcterms:created>
  <dcterms:modified xsi:type="dcterms:W3CDTF">2025-03-27T07:55:45Z</dcterms:modified>
</cp:coreProperties>
</file>