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4"/>
  </p:sldMasterIdLst>
  <p:notesMasterIdLst>
    <p:notesMasterId r:id="rId16"/>
  </p:notesMasterIdLst>
  <p:handoutMasterIdLst>
    <p:handoutMasterId r:id="rId17"/>
  </p:handoutMasterIdLst>
  <p:sldIdLst>
    <p:sldId id="356" r:id="rId5"/>
    <p:sldId id="347" r:id="rId6"/>
    <p:sldId id="354" r:id="rId7"/>
    <p:sldId id="355" r:id="rId8"/>
    <p:sldId id="351" r:id="rId9"/>
    <p:sldId id="359" r:id="rId10"/>
    <p:sldId id="353" r:id="rId11"/>
    <p:sldId id="358" r:id="rId12"/>
    <p:sldId id="352" r:id="rId13"/>
    <p:sldId id="357" r:id="rId14"/>
    <p:sldId id="360" r:id="rId15"/>
  </p:sldIdLst>
  <p:sldSz cx="9144000" cy="5143500" type="screen16x9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88">
          <p15:clr>
            <a:srgbClr val="A4A3A4"/>
          </p15:clr>
        </p15:guide>
        <p15:guide id="4" pos="5491">
          <p15:clr>
            <a:srgbClr val="A4A3A4"/>
          </p15:clr>
        </p15:guide>
        <p15:guide id="5" orient="horz" pos="78" userDrawn="1">
          <p15:clr>
            <a:srgbClr val="A4A3A4"/>
          </p15:clr>
        </p15:guide>
        <p15:guide id="6" pos="431" userDrawn="1">
          <p15:clr>
            <a:srgbClr val="A4A3A4"/>
          </p15:clr>
        </p15:guide>
        <p15:guide id="7" orient="horz" pos="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D520"/>
    <a:srgbClr val="FF6600"/>
    <a:srgbClr val="ED174D"/>
    <a:srgbClr val="262626"/>
    <a:srgbClr val="1A1A1A"/>
    <a:srgbClr val="191919"/>
    <a:srgbClr val="282828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4" autoAdjust="0"/>
    <p:restoredTop sz="86437" autoAdjust="0"/>
  </p:normalViewPr>
  <p:slideViewPr>
    <p:cSldViewPr>
      <p:cViewPr varScale="1">
        <p:scale>
          <a:sx n="96" d="100"/>
          <a:sy n="96" d="100"/>
        </p:scale>
        <p:origin x="1152" y="78"/>
      </p:cViewPr>
      <p:guideLst>
        <p:guide orient="horz" pos="2160"/>
        <p:guide pos="2880"/>
        <p:guide orient="horz" pos="1588"/>
        <p:guide pos="5491"/>
        <p:guide orient="horz" pos="78"/>
        <p:guide pos="431"/>
        <p:guide orient="horz"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4008" y="18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E374-5D30-411B-AD68-775357A12594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603FD-EB5F-47C8-A1F5-8671EFF4E6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29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E730B-6D61-4AD1-BE1A-699CFE924391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86D5-C668-4B6B-85F0-F741321CA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0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na ensimmäinen dia - LUT logo -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80F97-7FEC-D244-94FE-8FF706ECA4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688" y="1059582"/>
            <a:ext cx="5688632" cy="29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23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/otsikko dia oranssi -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6453" y="1203598"/>
            <a:ext cx="6383062" cy="1368580"/>
          </a:xfrm>
        </p:spPr>
        <p:txBody>
          <a:bodyPr anchor="b">
            <a:noAutofit/>
          </a:bodyPr>
          <a:lstStyle>
            <a:lvl1pPr>
              <a:defRPr sz="4400">
                <a:solidFill>
                  <a:srgbClr val="40D520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7584" y="2643758"/>
            <a:ext cx="64008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126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28.8.2019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8110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9168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 otsikko, teksti listana -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11560" y="1200151"/>
            <a:ext cx="7787208" cy="2955775"/>
          </a:xfrm>
        </p:spPr>
        <p:txBody>
          <a:bodyPr/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11560" y="205979"/>
            <a:ext cx="72728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5752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28.8.2019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045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anssi otsikko, teksti kappaleessa -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560" y="205979"/>
            <a:ext cx="7272808" cy="857250"/>
          </a:xfrm>
        </p:spPr>
        <p:txBody>
          <a:bodyPr/>
          <a:lstStyle>
            <a:lvl1pPr>
              <a:defRPr>
                <a:solidFill>
                  <a:srgbClr val="40D520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00151"/>
            <a:ext cx="7787208" cy="3027783"/>
          </a:xfrm>
        </p:spPr>
        <p:txBody>
          <a:bodyPr/>
          <a:lstStyle>
            <a:lvl1pPr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5752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28.8.2019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5259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genta otsikko, teksti list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11560" y="1200151"/>
            <a:ext cx="7787208" cy="2955775"/>
          </a:xfrm>
        </p:spPr>
        <p:txBody>
          <a:bodyPr/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11560" y="205979"/>
            <a:ext cx="72728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5752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28.8.2019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5486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tx1">
                <a:alpha val="50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594324"/>
            <a:ext cx="9144000" cy="5543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05979"/>
            <a:ext cx="72728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200151"/>
            <a:ext cx="7848872" cy="326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752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28.8.2019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73DA0690-5ED7-BD4A-AD8E-E095719FF8E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70" y="123478"/>
            <a:ext cx="1104725" cy="5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60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702" r:id="rId5"/>
  </p:sldLayoutIdLst>
  <p:transition>
    <p:fade thruBlk="1"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40D52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0D520"/>
        </a:buClr>
        <a:buFont typeface="Wingdings" charset="2"/>
        <a:buChar char="§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0D520"/>
        </a:buClr>
        <a:buFont typeface="Arial" pitchFamily="34" charset="0"/>
        <a:buChar char="−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0D520"/>
        </a:buClr>
        <a:buFont typeface="Arial"/>
        <a:buChar char="•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0D520"/>
        </a:buClr>
        <a:buFont typeface="Wingdings" charset="2"/>
        <a:buChar char="§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0D520"/>
        </a:buClr>
        <a:buFont typeface="Arial" pitchFamily="34" charset="0"/>
        <a:buChar char="−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isällön paikkamerkki 9">
            <a:extLst>
              <a:ext uri="{FF2B5EF4-FFF2-40B4-BE49-F238E27FC236}">
                <a16:creationId xmlns:a16="http://schemas.microsoft.com/office/drawing/2014/main" id="{FF9AF8B0-0987-D34F-A6A6-72B327E3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347614"/>
            <a:ext cx="8280920" cy="3024336"/>
          </a:xfrm>
        </p:spPr>
        <p:txBody>
          <a:bodyPr>
            <a:normAutofit fontScale="5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PLANKTON RECOGNITION USING SIMILARITY LEARNING</a:t>
            </a:r>
            <a:r>
              <a:rPr lang="en-US" sz="3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i-FI" sz="3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i-FI" sz="3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Presented: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Ghebrehiwet Hagos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D.Sc. Tuomas Eerola</a:t>
            </a:r>
          </a:p>
          <a:p>
            <a:pPr marL="0" indent="0" algn="ctr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Lasse Lensu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Prof. Heikki Kälviäinen </a:t>
            </a: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 03, 2021</a:t>
            </a:r>
          </a:p>
        </p:txBody>
      </p:sp>
      <p:sp>
        <p:nvSpPr>
          <p:cNvPr id="8" name="Otsikko 7">
            <a:extLst>
              <a:ext uri="{FF2B5EF4-FFF2-40B4-BE49-F238E27FC236}">
                <a16:creationId xmlns:a16="http://schemas.microsoft.com/office/drawing/2014/main" id="{B0C6AAEF-431D-E44B-BF53-83C2DD14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05979"/>
            <a:ext cx="7798072" cy="92561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Lappeenranta-Lahti University of Technology LUT 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MSc. Thesis seminar presentation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BEEE-D697-AE4B-9FB0-4A169FEE1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C766-D56F-8444-9A65-F13AD9D69C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03.06.2021</a:t>
            </a:r>
          </a:p>
        </p:txBody>
      </p:sp>
    </p:spTree>
    <p:extLst>
      <p:ext uri="{BB962C8B-B14F-4D97-AF65-F5344CB8AC3E}">
        <p14:creationId xmlns:p14="http://schemas.microsoft.com/office/powerpoint/2010/main" val="7733097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most plankton classes is good with similarity learning even with a few example images in an unbalanced dataset without data augmentation. </a:t>
            </a:r>
          </a:p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influenced by the number of reference images in the gallery set and the selection of gallery set images. </a:t>
            </a:r>
          </a:p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unbalanced distribution of data does not have a notable effect on classification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some plankton images were not classified correctly</a:t>
            </a:r>
          </a:p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future, further investigating of architectures and similarity classifiers is needed to improve the accuracy.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03.06.2021</a:t>
            </a:r>
          </a:p>
        </p:txBody>
      </p:sp>
    </p:spTree>
    <p:extLst>
      <p:ext uri="{BB962C8B-B14F-4D97-AF65-F5344CB8AC3E}">
        <p14:creationId xmlns:p14="http://schemas.microsoft.com/office/powerpoint/2010/main" val="159149740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31D8-5B18-4A13-B8CF-F0692BBAE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7EA2-1175-4FA9-A381-3B679D6C70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03.06.2021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6F2CF-3B93-4A38-96B1-D0C27457C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6364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isällön paikkamerkki 10">
            <a:extLst>
              <a:ext uri="{FF2B5EF4-FFF2-40B4-BE49-F238E27FC236}">
                <a16:creationId xmlns:a16="http://schemas.microsoft.com/office/drawing/2014/main" id="{AEA910A6-4AF7-C64C-BFD6-4633D393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00151"/>
            <a:ext cx="7488832" cy="3315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Planktons  are varied size aquatic microorganisms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for plankton recognition: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To implement and to train CNN-based on similarity learning for plankton images.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To develop a plankton classification system by utilizing the implemented similarity learning.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To evaluate the developed recognition system plankton image data.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i-FI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tsikko 7">
            <a:extLst>
              <a:ext uri="{FF2B5EF4-FFF2-40B4-BE49-F238E27FC236}">
                <a16:creationId xmlns:a16="http://schemas.microsoft.com/office/drawing/2014/main" id="{449676E5-13A4-DA4F-B69D-AEFA981D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Introduction :</a:t>
            </a:r>
            <a:br>
              <a:rPr lang="fi-FI" dirty="0"/>
            </a:br>
            <a:r>
              <a:rPr lang="fi-FI" sz="1300" dirty="0"/>
              <a:t>Background, objective  and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BEEE-D697-AE4B-9FB0-4A169FEE1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C766-D56F-8444-9A65-F13AD9D69C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0.3.06.2021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197C-C5ED-4D81-95BE-E7880366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192" y="812663"/>
            <a:ext cx="3575000" cy="25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9456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isällön paikkamerkki 9">
            <a:extLst>
              <a:ext uri="{FF2B5EF4-FFF2-40B4-BE49-F238E27FC236}">
                <a16:creationId xmlns:a16="http://schemas.microsoft.com/office/drawing/2014/main" id="{01194D39-D912-F944-A6FC-1CCB540F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02" y="843559"/>
            <a:ext cx="8208912" cy="367240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VGG19 and VGG16 CNN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network using triplet learning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loss learning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norm(Euclidean distance 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tsikko 7">
            <a:extLst>
              <a:ext uri="{FF2B5EF4-FFF2-40B4-BE49-F238E27FC236}">
                <a16:creationId xmlns:a16="http://schemas.microsoft.com/office/drawing/2014/main" id="{8421C933-512B-6648-B1EB-41BA5FCD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1812"/>
            <a:ext cx="7272808" cy="580854"/>
          </a:xfrm>
        </p:spPr>
        <p:txBody>
          <a:bodyPr>
            <a:normAutofit fontScale="90000"/>
          </a:bodyPr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  <a:b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i-FI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CNN, Triplet Siamese network and similarity classifier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BEEE-D697-AE4B-9FB0-4A169FEE1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C766-D56F-8444-9A65-F13AD9D69C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03.06.2021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EB3D-C59C-4870-A61E-6E5CAF893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47" y="2211710"/>
            <a:ext cx="4043366" cy="2088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D20A5-EA60-4B73-8544-D6B204BD6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83052"/>
            <a:ext cx="3888432" cy="1188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80FD8-7D66-4A83-B9BD-A10B1A97F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82" y="3651870"/>
            <a:ext cx="3672391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7525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5B700F-5229-E24C-AE18-C56B1515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00151"/>
            <a:ext cx="6912768" cy="29557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Gallery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Gallery set images are obtained from the train set.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images are selected randomly from each class.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images are a set of the image to be classified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query image and all the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gallery set images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and classify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the computed distance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minimum distance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tsikko 7">
            <a:extLst>
              <a:ext uri="{FF2B5EF4-FFF2-40B4-BE49-F238E27FC236}">
                <a16:creationId xmlns:a16="http://schemas.microsoft.com/office/drawing/2014/main" id="{3FCD1403-0F62-284E-88CF-42B85F58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BEEE-D697-AE4B-9FB0-4A169FEE1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C766-D56F-8444-9A65-F13AD9D69C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03.06.2021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25209-DF62-4379-B23A-7B190A7F5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87658"/>
            <a:ext cx="4695529" cy="21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890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5B700F-5229-E24C-AE18-C56B1515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00151"/>
            <a:ext cx="8280920" cy="3459827"/>
          </a:xfrm>
        </p:spPr>
        <p:txBody>
          <a:bodyPr>
            <a:normAutofit lnSpcReduction="10000"/>
          </a:bodyPr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upplied by the Marine Research Centre of a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Finnish Environmental Institute (SYKE).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Before preprocessing                     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resize,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Padding,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noise,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mages are normalization 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Subsets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After preprocessing                                                            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tsikko 7">
            <a:extLst>
              <a:ext uri="{FF2B5EF4-FFF2-40B4-BE49-F238E27FC236}">
                <a16:creationId xmlns:a16="http://schemas.microsoft.com/office/drawing/2014/main" id="{0693AB6C-D180-2D4A-9C40-3F76E45C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BEEE-D697-AE4B-9FB0-4A169FEE1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C766-D56F-8444-9A65-F13AD9D69C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03.06.2021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9ACBC-8F0A-449C-B309-1CC18E40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5" y="3568544"/>
            <a:ext cx="2736304" cy="7496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8173D2-D4CC-4D01-9354-E8B74FCF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120" y="688151"/>
            <a:ext cx="2296977" cy="17474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8F8450-EEDC-48E8-A50B-DF860B76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120" y="2707861"/>
            <a:ext cx="2296977" cy="15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684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03.06.2021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63A8A75-8A29-492E-9839-6331FEED5E1E}"/>
              </a:ext>
            </a:extLst>
          </p:cNvPr>
          <p:cNvSpPr txBox="1">
            <a:spLocks/>
          </p:cNvSpPr>
          <p:nvPr/>
        </p:nvSpPr>
        <p:spPr>
          <a:xfrm>
            <a:off x="611560" y="915567"/>
            <a:ext cx="7693280" cy="353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Wingdings" charset="2"/>
              <a:buChar char="§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Arial" pitchFamily="34" charset="0"/>
              <a:buChar char="−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Arial"/>
              <a:buChar char="•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Wingdings" charset="2"/>
              <a:buChar char="§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Arial" pitchFamily="34" charset="0"/>
              <a:buChar char="−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on Subset 1 (14 classes): using VGG19 as feature extractor</a:t>
            </a: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Top-1 to top-5 on Subset 1                             Effect of number of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AB87F-5C92-4831-9C9C-73783B59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6" y="1516073"/>
            <a:ext cx="2765977" cy="1379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26DEB-7C1C-4904-9B8C-920C2872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29" y="3639809"/>
            <a:ext cx="2765977" cy="634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01DBA1-F2BC-493C-8EF6-A5845FCE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495536"/>
            <a:ext cx="2863734" cy="16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9385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5B700F-5229-E24C-AE18-C56B1515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15566"/>
            <a:ext cx="7488832" cy="3600399"/>
          </a:xfrm>
        </p:spPr>
        <p:txBody>
          <a:bodyPr>
            <a:normAutofit/>
          </a:bodyPr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on Subset 2 (39 classes): using VGG19 as feature extractor</a:t>
            </a: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Top-1 to top-5 on Subset 2                               Effect of number of reference</a:t>
            </a:r>
          </a:p>
        </p:txBody>
      </p:sp>
      <p:sp>
        <p:nvSpPr>
          <p:cNvPr id="10" name="Otsikko 9">
            <a:extLst>
              <a:ext uri="{FF2B5EF4-FFF2-40B4-BE49-F238E27FC236}">
                <a16:creationId xmlns:a16="http://schemas.microsoft.com/office/drawing/2014/main" id="{C907765F-A1ED-9C47-A0B8-758C269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BEEE-D697-AE4B-9FB0-4A169FEE1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C766-D56F-8444-9A65-F13AD9D69C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0.3.06.2021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D1E54-2AF1-4966-AF44-CEADC30D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5081"/>
            <a:ext cx="2758052" cy="1582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815964-1F5E-4884-B5C7-BDA891A9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9" y="3723877"/>
            <a:ext cx="4181475" cy="722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A3437-2212-4992-8BD8-DC7D8438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42" y="1307908"/>
            <a:ext cx="3025150" cy="19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683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1C0FEEA-8B25-462E-945E-11BE21499308}"/>
              </a:ext>
            </a:extLst>
          </p:cNvPr>
          <p:cNvSpPr txBox="1">
            <a:spLocks/>
          </p:cNvSpPr>
          <p:nvPr/>
        </p:nvSpPr>
        <p:spPr>
          <a:xfrm>
            <a:off x="611559" y="915567"/>
            <a:ext cx="7663649" cy="353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Wingdings" charset="2"/>
              <a:buChar char="§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Arial" pitchFamily="34" charset="0"/>
              <a:buChar char="−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Arial"/>
              <a:buChar char="•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Wingdings" charset="2"/>
              <a:buChar char="§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40D520"/>
              </a:buClr>
              <a:buFont typeface="Arial" pitchFamily="34" charset="0"/>
              <a:buChar char="−"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on Subset 3 (50 classes): using VGG19 as feature extractor</a:t>
            </a: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Top-1 to top-5 on subset 3                                Effect of number of reference</a:t>
            </a:r>
          </a:p>
        </p:txBody>
      </p:sp>
      <p:sp>
        <p:nvSpPr>
          <p:cNvPr id="14" name="Otsikko 9">
            <a:extLst>
              <a:ext uri="{FF2B5EF4-FFF2-40B4-BE49-F238E27FC236}">
                <a16:creationId xmlns:a16="http://schemas.microsoft.com/office/drawing/2014/main" id="{B7AFBE2A-E419-417D-81CE-DA577D9659A8}"/>
              </a:ext>
            </a:extLst>
          </p:cNvPr>
          <p:cNvSpPr txBox="1">
            <a:spLocks/>
          </p:cNvSpPr>
          <p:nvPr/>
        </p:nvSpPr>
        <p:spPr>
          <a:xfrm>
            <a:off x="611560" y="205979"/>
            <a:ext cx="72728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40D52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Results </a:t>
            </a:r>
            <a:endParaRPr lang="fi-FI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FD0D9A-1B7F-4DBB-B4AA-604CE4A32992}"/>
              </a:ext>
            </a:extLst>
          </p:cNvPr>
          <p:cNvSpPr txBox="1">
            <a:spLocks/>
          </p:cNvSpPr>
          <p:nvPr/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A9B232-9AE6-4280-9ED0-D612EA764B0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08E3308C-786A-49AC-9BD7-C40AA398717A}"/>
              </a:ext>
            </a:extLst>
          </p:cNvPr>
          <p:cNvSpPr txBox="1">
            <a:spLocks/>
          </p:cNvSpPr>
          <p:nvPr/>
        </p:nvSpPr>
        <p:spPr>
          <a:xfrm>
            <a:off x="615752" y="4725640"/>
            <a:ext cx="10759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0.3.06.2021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B90201-8687-488C-A8A5-20C83BB9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307909"/>
            <a:ext cx="2592288" cy="16958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E8255A-5033-40D4-8850-401AB439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3713387"/>
            <a:ext cx="4104456" cy="7140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02452E-52DC-4C5F-AD8E-9D3E50C11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05423"/>
            <a:ext cx="3271162" cy="19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68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>
            <a:extLst>
              <a:ext uri="{FF2B5EF4-FFF2-40B4-BE49-F238E27FC236}">
                <a16:creationId xmlns:a16="http://schemas.microsoft.com/office/drawing/2014/main" id="{1C12D73E-B170-E64D-A033-83DD666C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BEEE-D697-AE4B-9FB0-4A169FEE1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BC766-D56F-8444-9A65-F13AD9D69C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0.3.06.2021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9E14F5-FC44-46CC-B30D-4B89802A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08" y="915566"/>
            <a:ext cx="6480719" cy="21779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988C51-6238-42FE-B082-4DB12B0C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7" y="3608809"/>
            <a:ext cx="6480719" cy="619125"/>
          </a:xfrm>
          <a:prstGeom prst="rect">
            <a:avLst/>
          </a:prstGeom>
        </p:spPr>
      </p:pic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8B733A55-FE7C-48E4-B823-095DFA9E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15567"/>
            <a:ext cx="1917848" cy="3240360"/>
          </a:xfrm>
        </p:spPr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each class is varied</a:t>
            </a:r>
          </a:p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 is due to the images of that class is vary and relate to other class</a:t>
            </a:r>
          </a:p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endParaRPr lang="en-GB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659DB19-6C18-4A19-92B8-EFEF5E8979EA}"/>
              </a:ext>
            </a:extLst>
          </p:cNvPr>
          <p:cNvSpPr/>
          <p:nvPr/>
        </p:nvSpPr>
        <p:spPr>
          <a:xfrm>
            <a:off x="5508104" y="3093542"/>
            <a:ext cx="432048" cy="414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D5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2928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UTpowerpointpohja - vihreä-valkoinen">
  <a:themeElements>
    <a:clrScheme name="Harmaasävy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3AF4735-EE6D-8746-A05F-140476C65D58}" vid="{37923D93-736B-5F46-9F4A-50248A16A9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0d6b34ab5774f48b54ebc3ab56b5f0f xmlns="860501af-f85d-4bf7-b615-e4522cc7c3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Esitys</TermName>
          <TermId xmlns="http://schemas.microsoft.com/office/infopath/2007/PartnerControls">a8b2bc3c-e21c-45b3-ac0d-1e4be550bc10</TermId>
        </TermInfo>
      </Terms>
    </n0d6b34ab5774f48b54ebc3ab56b5f0f>
    <ee353e260fe24878a55ec1dcbe42fb42 xmlns="860501af-f85d-4bf7-b615-e4522cc7c3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Viestintä</TermName>
          <TermId xmlns="http://schemas.microsoft.com/office/infopath/2007/PartnerControls">9b02cd0d-b40d-4d4c-989a-ef466ae7331a</TermId>
        </TermInfo>
      </Terms>
    </ee353e260fe24878a55ec1dcbe42fb42>
    <TaxCatchAll xmlns="860501af-f85d-4bf7-b615-e4522cc7c3ae">
      <Value>30</Value>
      <Value>33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LUT Dokumentti" ma:contentTypeID="0x010100A263FC25051C9649B8C3E095A090B4E100AF851BC56FCF374DAE887A8671E9C90C" ma:contentTypeVersion="5" ma:contentTypeDescription="" ma:contentTypeScope="" ma:versionID="f4fe6a19826d1682fbe5b6c17655a4e5">
  <xsd:schema xmlns:xsd="http://www.w3.org/2001/XMLSchema" xmlns:xs="http://www.w3.org/2001/XMLSchema" xmlns:p="http://schemas.microsoft.com/office/2006/metadata/properties" xmlns:ns2="860501af-f85d-4bf7-b615-e4522cc7c3ae" targetNamespace="http://schemas.microsoft.com/office/2006/metadata/properties" ma:root="true" ma:fieldsID="e1a72599b7b60919998f0547072b967c" ns2:_="">
    <xsd:import namespace="860501af-f85d-4bf7-b615-e4522cc7c3ae"/>
    <xsd:element name="properties">
      <xsd:complexType>
        <xsd:sequence>
          <xsd:element name="documentManagement">
            <xsd:complexType>
              <xsd:all>
                <xsd:element ref="ns2:ee353e260fe24878a55ec1dcbe42fb42" minOccurs="0"/>
                <xsd:element ref="ns2:TaxCatchAll" minOccurs="0"/>
                <xsd:element ref="ns2:TaxCatchAllLabel" minOccurs="0"/>
                <xsd:element ref="ns2:n0d6b34ab5774f48b54ebc3ab56b5f0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501af-f85d-4bf7-b615-e4522cc7c3ae" elementFormDefault="qualified">
    <xsd:import namespace="http://schemas.microsoft.com/office/2006/documentManagement/types"/>
    <xsd:import namespace="http://schemas.microsoft.com/office/infopath/2007/PartnerControls"/>
    <xsd:element name="ee353e260fe24878a55ec1dcbe42fb42" ma:index="8" nillable="true" ma:taxonomy="true" ma:internalName="ee353e260fe24878a55ec1dcbe42fb42" ma:taxonomyFieldName="Kategoria" ma:displayName="Kategoria" ma:default="" ma:fieldId="{ee353e26-0fe2-4878-a55e-c1dcbe42fb42}" ma:taxonomyMulti="true" ma:sspId="3978a54a-7bf8-4648-88d3-e33103d6c039" ma:termSetId="fe3fba03-e69b-4e1a-bead-d9c3e9ec81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289d6c51-5859-4627-aa78-0b25c62d76a8}" ma:internalName="TaxCatchAll" ma:showField="CatchAllData" ma:web="860501af-f85d-4bf7-b615-e4522cc7c3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289d6c51-5859-4627-aa78-0b25c62d76a8}" ma:internalName="TaxCatchAllLabel" ma:readOnly="true" ma:showField="CatchAllDataLabel" ma:web="860501af-f85d-4bf7-b615-e4522cc7c3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0d6b34ab5774f48b54ebc3ab56b5f0f" ma:index="12" nillable="true" ma:taxonomy="true" ma:internalName="n0d6b34ab5774f48b54ebc3ab56b5f0f" ma:taxonomyFieldName="Dokumenttityyppi" ma:displayName="Dokumenttityyppi" ma:default="" ma:fieldId="{70d6b34a-b577-4f48-b54e-bc3ab56b5f0f}" ma:sspId="3978a54a-7bf8-4648-88d3-e33103d6c039" ma:termSetId="56836571-882b-4dd4-a2e2-32fab5508e5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8FD274-0ECF-44B5-AB33-3978358C9D34}">
  <ds:schemaRefs>
    <ds:schemaRef ds:uri="http://purl.org/dc/elements/1.1/"/>
    <ds:schemaRef ds:uri="http://schemas.microsoft.com/office/2006/metadata/properties"/>
    <ds:schemaRef ds:uri="860501af-f85d-4bf7-b615-e4522cc7c3a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B516330-BDFB-40B3-9A0D-FC3B33760E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501af-f85d-4bf7-b615-e4522cc7c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18C9B2-062A-4037-962F-A0312B3101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LUT_powerpoint_template-16_9</Template>
  <TotalTime>3497</TotalTime>
  <Words>479</Words>
  <Application>Microsoft Office PowerPoint</Application>
  <PresentationFormat>On-screen Show (16:9)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LUTpowerpointpohja - vihreä-valkoinen</vt:lpstr>
      <vt:lpstr>   Lappeenranta-Lahti University of Technology LUT  MSc. Thesis seminar presentation   </vt:lpstr>
      <vt:lpstr>Introduction : Background, objective  and overview</vt:lpstr>
      <vt:lpstr>Proposed methods CNN, Triplet Siamese network and similarity classifier</vt:lpstr>
      <vt:lpstr>Classification approach</vt:lpstr>
      <vt:lpstr>Data and data preprocessing</vt:lpstr>
      <vt:lpstr>Results</vt:lpstr>
      <vt:lpstr>Results </vt:lpstr>
      <vt:lpstr>PowerPoint Presentation</vt:lpstr>
      <vt:lpstr>Result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Teemu Leinonen</dc:creator>
  <cp:lastModifiedBy>Ghebrehiwet Habtemariam</cp:lastModifiedBy>
  <cp:revision>181</cp:revision>
  <dcterms:created xsi:type="dcterms:W3CDTF">2018-09-20T07:21:42Z</dcterms:created>
  <dcterms:modified xsi:type="dcterms:W3CDTF">2021-06-03T13:35:26Z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0x010100A263FC25051C9649B8C3E095A090B4E100AF851BC56FCF374DAE887A8671E9C90C</vt:lpwstr>
  </property>
  <property fmtid="{D5CDD505-2E9C-101B-9397-08002B2CF9AE}" pid="3" name="Kategoria">
    <vt:lpwstr>33;#Viestintä|9b02cd0d-b40d-4d4c-989a-ef466ae7331a</vt:lpwstr>
  </property>
  <property fmtid="{D5CDD505-2E9C-101B-9397-08002B2CF9AE}" pid="4" name="Dokumenttityyppi">
    <vt:lpwstr>30;#Esitys|a8b2bc3c-e21c-45b3-ac0d-1e4be550bc10</vt:lpwstr>
  </property>
  <property fmtid="{D5CDD505-2E9C-101B-9397-08002B2CF9AE}" pid="5" name="_AdHocReviewCycleID">
    <vt:i4>1826208953</vt:i4>
  </property>
  <property fmtid="{D5CDD505-2E9C-101B-9397-08002B2CF9AE}" pid="6" name="_NewReviewCycle">
    <vt:lpwstr/>
  </property>
  <property fmtid="{D5CDD505-2E9C-101B-9397-08002B2CF9AE}" pid="7" name="_EmailSubject">
    <vt:lpwstr>Orientaatioviikon matskuja</vt:lpwstr>
  </property>
  <property fmtid="{D5CDD505-2E9C-101B-9397-08002B2CF9AE}" pid="8" name="_AuthorEmail">
    <vt:lpwstr>Kaija.Huotari@lut.fi</vt:lpwstr>
  </property>
  <property fmtid="{D5CDD505-2E9C-101B-9397-08002B2CF9AE}" pid="9" name="_AuthorEmailDisplayName">
    <vt:lpwstr>Kaija Huotari</vt:lpwstr>
  </property>
  <property fmtid="{D5CDD505-2E9C-101B-9397-08002B2CF9AE}" pid="10" name="_PreviousAdHocReviewCycleID">
    <vt:i4>29532895</vt:i4>
  </property>
</Properties>
</file>