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71"/>
  </p:notesMasterIdLst>
  <p:sldIdLst>
    <p:sldId id="260" r:id="rId2"/>
    <p:sldId id="261" r:id="rId3"/>
    <p:sldId id="262" r:id="rId4"/>
    <p:sldId id="266" r:id="rId5"/>
    <p:sldId id="269" r:id="rId6"/>
    <p:sldId id="271" r:id="rId7"/>
    <p:sldId id="267" r:id="rId8"/>
    <p:sldId id="272" r:id="rId9"/>
    <p:sldId id="273" r:id="rId10"/>
    <p:sldId id="274" r:id="rId11"/>
    <p:sldId id="268" r:id="rId12"/>
    <p:sldId id="263" r:id="rId13"/>
    <p:sldId id="275" r:id="rId14"/>
    <p:sldId id="280" r:id="rId15"/>
    <p:sldId id="281" r:id="rId16"/>
    <p:sldId id="284" r:id="rId17"/>
    <p:sldId id="276" r:id="rId18"/>
    <p:sldId id="286" r:id="rId19"/>
    <p:sldId id="287" r:id="rId20"/>
    <p:sldId id="288" r:id="rId21"/>
    <p:sldId id="289" r:id="rId22"/>
    <p:sldId id="291" r:id="rId23"/>
    <p:sldId id="293" r:id="rId24"/>
    <p:sldId id="295" r:id="rId25"/>
    <p:sldId id="294" r:id="rId26"/>
    <p:sldId id="296" r:id="rId27"/>
    <p:sldId id="277" r:id="rId28"/>
    <p:sldId id="297" r:id="rId29"/>
    <p:sldId id="298" r:id="rId30"/>
    <p:sldId id="299" r:id="rId31"/>
    <p:sldId id="300" r:id="rId32"/>
    <p:sldId id="301" r:id="rId33"/>
    <p:sldId id="302" r:id="rId34"/>
    <p:sldId id="304" r:id="rId35"/>
    <p:sldId id="305" r:id="rId36"/>
    <p:sldId id="307" r:id="rId37"/>
    <p:sldId id="282" r:id="rId38"/>
    <p:sldId id="308" r:id="rId39"/>
    <p:sldId id="309" r:id="rId40"/>
    <p:sldId id="278" r:id="rId41"/>
    <p:sldId id="311" r:id="rId42"/>
    <p:sldId id="310" r:id="rId43"/>
    <p:sldId id="264" r:id="rId44"/>
    <p:sldId id="313" r:id="rId45"/>
    <p:sldId id="315" r:id="rId46"/>
    <p:sldId id="316" r:id="rId47"/>
    <p:sldId id="321" r:id="rId48"/>
    <p:sldId id="314" r:id="rId49"/>
    <p:sldId id="322" r:id="rId50"/>
    <p:sldId id="323" r:id="rId51"/>
    <p:sldId id="312" r:id="rId52"/>
    <p:sldId id="319" r:id="rId53"/>
    <p:sldId id="325" r:id="rId54"/>
    <p:sldId id="324" r:id="rId55"/>
    <p:sldId id="326" r:id="rId56"/>
    <p:sldId id="265" r:id="rId57"/>
    <p:sldId id="320" r:id="rId58"/>
    <p:sldId id="328" r:id="rId59"/>
    <p:sldId id="329" r:id="rId60"/>
    <p:sldId id="330" r:id="rId61"/>
    <p:sldId id="331" r:id="rId62"/>
    <p:sldId id="332" r:id="rId63"/>
    <p:sldId id="333" r:id="rId64"/>
    <p:sldId id="335" r:id="rId65"/>
    <p:sldId id="327" r:id="rId66"/>
    <p:sldId id="318" r:id="rId67"/>
    <p:sldId id="336" r:id="rId68"/>
    <p:sldId id="339" r:id="rId69"/>
    <p:sldId id="337" r:id="rId70"/>
  </p:sldIdLst>
  <p:sldSz cx="9906000" cy="6858000" type="A4"/>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229" y="-58"/>
      </p:cViewPr>
      <p:guideLst>
        <p:guide orient="horz" pos="2160"/>
        <p:guide pos="31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03BF38-5AFC-4048-8CDF-9B9E9DADFD6D}" type="datetimeFigureOut">
              <a:rPr lang="zh-CN" altLang="en-US" smtClean="0"/>
              <a:t>2016/9/29</a:t>
            </a:fld>
            <a:endParaRPr lang="zh-CN" altLang="en-US"/>
          </a:p>
        </p:txBody>
      </p:sp>
      <p:sp>
        <p:nvSpPr>
          <p:cNvPr id="4" name="幻灯片图像占位符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244BC9-786F-4B0F-B1E9-6A2F60FA6545}" type="slidenum">
              <a:rPr lang="zh-CN" altLang="en-US" smtClean="0"/>
              <a:t>‹#›</a:t>
            </a:fld>
            <a:endParaRPr lang="zh-CN" altLang="en-US"/>
          </a:p>
        </p:txBody>
      </p:sp>
    </p:spTree>
    <p:extLst>
      <p:ext uri="{BB962C8B-B14F-4D97-AF65-F5344CB8AC3E}">
        <p14:creationId xmlns:p14="http://schemas.microsoft.com/office/powerpoint/2010/main" val="2529002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666A5369-B189-4959-A66A-1A2B8BD2CA2A}" type="slidenum">
              <a:rPr lang="en-US" altLang="zh-CN" smtClean="0"/>
              <a:pPr eaLnBrk="1" hangingPunct="1"/>
              <a:t>30</a:t>
            </a:fld>
            <a:endParaRPr lang="en-US" altLang="zh-CN" smtClean="0"/>
          </a:p>
        </p:txBody>
      </p:sp>
      <p:sp>
        <p:nvSpPr>
          <p:cNvPr id="291843" name="Rectangle 2"/>
          <p:cNvSpPr>
            <a:spLocks noGrp="1" noRot="1" noChangeAspect="1" noChangeArrowheads="1" noTextEdit="1"/>
          </p:cNvSpPr>
          <p:nvPr>
            <p:ph type="sldImg"/>
          </p:nvPr>
        </p:nvSpPr>
        <p:spPr>
          <a:xfrm>
            <a:off x="952500" y="685800"/>
            <a:ext cx="4953000" cy="3429000"/>
          </a:xfrm>
          <a:ln/>
        </p:spPr>
      </p:sp>
      <p:sp>
        <p:nvSpPr>
          <p:cNvPr id="291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100" dirty="0" smtClean="0">
                <a:solidFill>
                  <a:srgbClr val="0000FF"/>
                </a:solidFill>
                <a:latin typeface="Arial" pitchFamily="34" charset="0"/>
              </a:rPr>
              <a:t>g(n)</a:t>
            </a:r>
            <a:r>
              <a:rPr lang="zh-CN" altLang="en-US" sz="1100" dirty="0" smtClean="0">
                <a:solidFill>
                  <a:srgbClr val="0000FF"/>
                </a:solidFill>
                <a:latin typeface="Arial" pitchFamily="34" charset="0"/>
              </a:rPr>
              <a:t>值</a:t>
            </a:r>
            <a:r>
              <a:rPr lang="en-US" altLang="zh-CN" sz="1100" dirty="0" smtClean="0">
                <a:solidFill>
                  <a:srgbClr val="0000FF"/>
                </a:solidFill>
                <a:latin typeface="Arial" pitchFamily="34" charset="0"/>
              </a:rPr>
              <a:t>-</a:t>
            </a:r>
            <a:r>
              <a:rPr lang="zh-CN" altLang="en-US" sz="1100" dirty="0" smtClean="0">
                <a:solidFill>
                  <a:srgbClr val="0000FF"/>
                </a:solidFill>
                <a:latin typeface="Arial" pitchFamily="34" charset="0"/>
              </a:rPr>
              <a:t>取至今已发现的自</a:t>
            </a:r>
            <a:r>
              <a:rPr lang="en-US" altLang="zh-CN" sz="1100" dirty="0" smtClean="0">
                <a:solidFill>
                  <a:srgbClr val="0000FF"/>
                </a:solidFill>
                <a:latin typeface="Arial" pitchFamily="34" charset="0"/>
              </a:rPr>
              <a:t>s</a:t>
            </a:r>
            <a:r>
              <a:rPr lang="zh-CN" altLang="en-US" sz="1100" dirty="0" smtClean="0">
                <a:solidFill>
                  <a:srgbClr val="0000FF"/>
                </a:solidFill>
                <a:latin typeface="Arial" pitchFamily="34" charset="0"/>
              </a:rPr>
              <a:t>到</a:t>
            </a:r>
            <a:r>
              <a:rPr lang="en-US" altLang="zh-CN" sz="1100" dirty="0" smtClean="0">
                <a:solidFill>
                  <a:srgbClr val="0000FF"/>
                </a:solidFill>
                <a:latin typeface="Arial" pitchFamily="34" charset="0"/>
              </a:rPr>
              <a:t>n</a:t>
            </a:r>
            <a:r>
              <a:rPr lang="zh-CN" altLang="en-US" sz="1100" dirty="0" smtClean="0">
                <a:solidFill>
                  <a:srgbClr val="0000FF"/>
                </a:solidFill>
                <a:latin typeface="Arial" pitchFamily="34" charset="0"/>
              </a:rPr>
              <a:t>的实际路经代价</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D7700439-B976-4106-B679-150EE9293158}" type="slidenum">
              <a:rPr lang="en-US" altLang="zh-CN" smtClean="0"/>
              <a:pPr eaLnBrk="1" hangingPunct="1"/>
              <a:t>64</a:t>
            </a:fld>
            <a:endParaRPr lang="en-US" altLang="zh-CN" smtClean="0"/>
          </a:p>
        </p:txBody>
      </p:sp>
      <p:sp>
        <p:nvSpPr>
          <p:cNvPr id="329731" name="Rectangle 2"/>
          <p:cNvSpPr>
            <a:spLocks noGrp="1" noRot="1" noChangeAspect="1" noChangeArrowheads="1" noTextEdit="1"/>
          </p:cNvSpPr>
          <p:nvPr>
            <p:ph type="sldImg"/>
          </p:nvPr>
        </p:nvSpPr>
        <p:spPr>
          <a:xfrm>
            <a:off x="952500" y="685800"/>
            <a:ext cx="4953000" cy="3429000"/>
          </a:xfrm>
          <a:ln/>
        </p:spPr>
      </p:sp>
      <p:sp>
        <p:nvSpPr>
          <p:cNvPr id="32973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77850" y="1371600"/>
            <a:ext cx="8505952"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Subtitle 16"/>
          <p:cNvSpPr>
            <a:spLocks noGrp="1"/>
          </p:cNvSpPr>
          <p:nvPr>
            <p:ph type="subTitle" idx="1"/>
          </p:nvPr>
        </p:nvSpPr>
        <p:spPr>
          <a:xfrm>
            <a:off x="577850" y="3228536"/>
            <a:ext cx="8509254"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Date Placeholder 29"/>
          <p:cNvSpPr>
            <a:spLocks noGrp="1"/>
          </p:cNvSpPr>
          <p:nvPr>
            <p:ph type="dt" sz="half" idx="10"/>
          </p:nvPr>
        </p:nvSpPr>
        <p:spPr/>
        <p:txBody>
          <a:bodyPr/>
          <a:lstStyle/>
          <a:p>
            <a:endParaRPr lang="zh-CN" altLang="en-US"/>
          </a:p>
        </p:txBody>
      </p:sp>
      <p:sp>
        <p:nvSpPr>
          <p:cNvPr id="19" name="Footer Placeholder 18"/>
          <p:cNvSpPr>
            <a:spLocks noGrp="1"/>
          </p:cNvSpPr>
          <p:nvPr>
            <p:ph type="ftr" sz="quarter" idx="11"/>
          </p:nvPr>
        </p:nvSpPr>
        <p:spPr/>
        <p:txBody>
          <a:bodyPr/>
          <a:lstStyle/>
          <a:p>
            <a:endParaRPr lang="zh-CN" altLang="en-US"/>
          </a:p>
        </p:txBody>
      </p:sp>
      <p:sp>
        <p:nvSpPr>
          <p:cNvPr id="27" name="Slide Number Placeholder 2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smtClean="0"/>
              <a:t>单击此处编辑母版标题样式</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914401"/>
            <a:ext cx="2228850" cy="5211763"/>
          </a:xfrm>
        </p:spPr>
        <p:txBody>
          <a:bodyPr vert="eaVert"/>
          <a:lstStyle/>
          <a:p>
            <a:r>
              <a:rPr kumimoji="0" lang="zh-CN" altLang="en-US" smtClean="0"/>
              <a:t>单击此处编辑母版标题样式</a:t>
            </a:r>
            <a:endParaRPr kumimoji="0" lang="en-US"/>
          </a:p>
        </p:txBody>
      </p:sp>
      <p:sp>
        <p:nvSpPr>
          <p:cNvPr id="3" name="Vertical Text Placeholder 2"/>
          <p:cNvSpPr>
            <a:spLocks noGrp="1"/>
          </p:cNvSpPr>
          <p:nvPr>
            <p:ph type="body" orient="vert" idx="1"/>
          </p:nvPr>
        </p:nvSpPr>
        <p:spPr>
          <a:xfrm>
            <a:off x="495300" y="914401"/>
            <a:ext cx="652145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smtClean="0"/>
              <a:t>单击此处编辑母版标题样式</a:t>
            </a:r>
            <a:endParaRPr kumimoji="0" lang="en-US"/>
          </a:p>
        </p:txBody>
      </p:sp>
      <p:sp>
        <p:nvSpPr>
          <p:cNvPr id="3" name="Content Placeholder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endParaRPr lang="zh-CN" alt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Text Box 113"/>
          <p:cNvSpPr txBox="1">
            <a:spLocks noChangeArrowheads="1"/>
          </p:cNvSpPr>
          <p:nvPr userDrawn="1"/>
        </p:nvSpPr>
        <p:spPr bwMode="gray">
          <a:xfrm>
            <a:off x="5967113" y="6237313"/>
            <a:ext cx="311970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defRPr/>
            </a:pPr>
            <a:r>
              <a:rPr lang="zh-CN" altLang="en-US" sz="2400" b="1" i="1" dirty="0" smtClean="0">
                <a:solidFill>
                  <a:schemeClr val="tx2"/>
                </a:solidFill>
                <a:latin typeface="Arial" charset="0"/>
              </a:rPr>
              <a:t>大连海事大学</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4548" y="1316736"/>
            <a:ext cx="84201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Text Placeholder 2"/>
          <p:cNvSpPr>
            <a:spLocks noGrp="1"/>
          </p:cNvSpPr>
          <p:nvPr>
            <p:ph type="body" idx="1"/>
          </p:nvPr>
        </p:nvSpPr>
        <p:spPr>
          <a:xfrm>
            <a:off x="574548" y="2704664"/>
            <a:ext cx="84201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495300" y="704088"/>
            <a:ext cx="8915400" cy="1143000"/>
          </a:xfrm>
        </p:spPr>
        <p:txBody>
          <a:bodyPr/>
          <a:lstStyle/>
          <a:p>
            <a:r>
              <a:rPr kumimoji="0" lang="zh-CN" altLang="en-US" smtClean="0"/>
              <a:t>单击此处编辑母版标题样式</a:t>
            </a:r>
            <a:endParaRPr kumimoji="0" lang="en-US"/>
          </a:p>
        </p:txBody>
      </p:sp>
      <p:sp>
        <p:nvSpPr>
          <p:cNvPr id="3" name="Content Placeholder 2"/>
          <p:cNvSpPr>
            <a:spLocks noGrp="1"/>
          </p:cNvSpPr>
          <p:nvPr>
            <p:ph sz="half" idx="1"/>
          </p:nvPr>
        </p:nvSpPr>
        <p:spPr>
          <a:xfrm>
            <a:off x="495300" y="1920085"/>
            <a:ext cx="437515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Content Placeholder 3"/>
          <p:cNvSpPr>
            <a:spLocks noGrp="1"/>
          </p:cNvSpPr>
          <p:nvPr>
            <p:ph sz="half" idx="2"/>
          </p:nvPr>
        </p:nvSpPr>
        <p:spPr>
          <a:xfrm>
            <a:off x="5035550" y="1920085"/>
            <a:ext cx="437515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95300" y="704088"/>
            <a:ext cx="8915400" cy="1143000"/>
          </a:xfrm>
        </p:spPr>
        <p:txBody>
          <a:bodyPr tIns="45720" anchor="b"/>
          <a:lstStyle>
            <a:lvl1pPr>
              <a:defRPr/>
            </a:lvl1pPr>
          </a:lstStyle>
          <a:p>
            <a:r>
              <a:rPr kumimoji="0" lang="zh-CN" altLang="en-US" smtClean="0"/>
              <a:t>单击此处编辑母版标题样式</a:t>
            </a:r>
            <a:endParaRPr kumimoji="0" lang="en-US"/>
          </a:p>
        </p:txBody>
      </p:sp>
      <p:sp>
        <p:nvSpPr>
          <p:cNvPr id="3" name="Text Placeholder 2"/>
          <p:cNvSpPr>
            <a:spLocks noGrp="1"/>
          </p:cNvSpPr>
          <p:nvPr>
            <p:ph type="body" idx="1"/>
          </p:nvPr>
        </p:nvSpPr>
        <p:spPr>
          <a:xfrm>
            <a:off x="495300" y="1855248"/>
            <a:ext cx="4376870"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Text Placeholder 3"/>
          <p:cNvSpPr>
            <a:spLocks noGrp="1"/>
          </p:cNvSpPr>
          <p:nvPr>
            <p:ph type="body" sz="half" idx="3"/>
          </p:nvPr>
        </p:nvSpPr>
        <p:spPr>
          <a:xfrm>
            <a:off x="5032111" y="1859758"/>
            <a:ext cx="4378590"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Content Placeholder 4"/>
          <p:cNvSpPr>
            <a:spLocks noGrp="1"/>
          </p:cNvSpPr>
          <p:nvPr>
            <p:ph sz="quarter" idx="2"/>
          </p:nvPr>
        </p:nvSpPr>
        <p:spPr>
          <a:xfrm>
            <a:off x="495300" y="2514600"/>
            <a:ext cx="4376870"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Content Placeholder 5"/>
          <p:cNvSpPr>
            <a:spLocks noGrp="1"/>
          </p:cNvSpPr>
          <p:nvPr>
            <p:ph sz="quarter" idx="4"/>
          </p:nvPr>
        </p:nvSpPr>
        <p:spPr>
          <a:xfrm>
            <a:off x="5032111" y="2514600"/>
            <a:ext cx="4378590"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495300" y="704088"/>
            <a:ext cx="899795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Date Placeholder 2"/>
          <p:cNvSpPr>
            <a:spLocks noGrp="1"/>
          </p:cNvSpPr>
          <p:nvPr>
            <p:ph type="dt" sz="half" idx="10"/>
          </p:nvPr>
        </p:nvSpPr>
        <p:spPr/>
        <p:txBody>
          <a:bodyPr/>
          <a:lstStyle/>
          <a:p>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742950" y="514352"/>
            <a:ext cx="29718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Text Placeholder 2"/>
          <p:cNvSpPr>
            <a:spLocks noGrp="1"/>
          </p:cNvSpPr>
          <p:nvPr>
            <p:ph type="body" idx="2"/>
          </p:nvPr>
        </p:nvSpPr>
        <p:spPr>
          <a:xfrm>
            <a:off x="742950" y="1676400"/>
            <a:ext cx="29718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Content Placeholder 3"/>
          <p:cNvSpPr>
            <a:spLocks noGrp="1"/>
          </p:cNvSpPr>
          <p:nvPr>
            <p:ph sz="half" idx="1"/>
          </p:nvPr>
        </p:nvSpPr>
        <p:spPr>
          <a:xfrm>
            <a:off x="3872971" y="1676400"/>
            <a:ext cx="5537729"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Snip and Round Single Corner Rectangle 8"/>
          <p:cNvSpPr/>
          <p:nvPr/>
        </p:nvSpPr>
        <p:spPr>
          <a:xfrm rot="420000" flipV="1">
            <a:off x="3429566" y="1108077"/>
            <a:ext cx="569595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671145" y="5359769"/>
            <a:ext cx="168402"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60400" y="1176997"/>
            <a:ext cx="2397252"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Text Placeholder 3"/>
          <p:cNvSpPr>
            <a:spLocks noGrp="1"/>
          </p:cNvSpPr>
          <p:nvPr>
            <p:ph type="body" sz="half" idx="2"/>
          </p:nvPr>
        </p:nvSpPr>
        <p:spPr>
          <a:xfrm>
            <a:off x="660400" y="2828785"/>
            <a:ext cx="239395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8750300" y="6356351"/>
            <a:ext cx="660400" cy="365125"/>
          </a:xfrm>
        </p:spPr>
        <p:txBody>
          <a:bodyPr/>
          <a:lstStyle/>
          <a:p>
            <a:fld id="{0C913308-F349-4B6D-A68A-DD1791B4A57B}" type="slidenum">
              <a:rPr lang="zh-CN" altLang="en-US" smtClean="0"/>
              <a:t>‹#›</a:t>
            </a:fld>
            <a:endParaRPr lang="zh-CN" altLang="en-US"/>
          </a:p>
        </p:txBody>
      </p:sp>
      <p:sp>
        <p:nvSpPr>
          <p:cNvPr id="3" name="Picture Placeholder 2"/>
          <p:cNvSpPr>
            <a:spLocks noGrp="1"/>
          </p:cNvSpPr>
          <p:nvPr>
            <p:ph type="pic" idx="1"/>
          </p:nvPr>
        </p:nvSpPr>
        <p:spPr>
          <a:xfrm rot="420000">
            <a:off x="3776276" y="1199517"/>
            <a:ext cx="500253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Freeform 9"/>
          <p:cNvSpPr>
            <a:spLocks/>
          </p:cNvSpPr>
          <p:nvPr/>
        </p:nvSpPr>
        <p:spPr bwMode="auto">
          <a:xfrm flipV="1">
            <a:off x="-10319" y="5816600"/>
            <a:ext cx="9926638"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746625" y="6219826"/>
            <a:ext cx="51593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0319" y="-7144"/>
            <a:ext cx="9926638"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746625" y="-7143"/>
            <a:ext cx="51593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95300" y="704088"/>
            <a:ext cx="89154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Text Placeholder 29"/>
          <p:cNvSpPr>
            <a:spLocks noGrp="1"/>
          </p:cNvSpPr>
          <p:nvPr>
            <p:ph type="body" idx="1"/>
          </p:nvPr>
        </p:nvSpPr>
        <p:spPr>
          <a:xfrm>
            <a:off x="495300" y="1935480"/>
            <a:ext cx="89154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Date Placeholder 9"/>
          <p:cNvSpPr>
            <a:spLocks noGrp="1"/>
          </p:cNvSpPr>
          <p:nvPr>
            <p:ph type="dt" sz="half" idx="2"/>
          </p:nvPr>
        </p:nvSpPr>
        <p:spPr>
          <a:xfrm>
            <a:off x="495300" y="6356351"/>
            <a:ext cx="2311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22" name="Footer Placeholder 21"/>
          <p:cNvSpPr>
            <a:spLocks noGrp="1"/>
          </p:cNvSpPr>
          <p:nvPr>
            <p:ph type="ftr" sz="quarter" idx="3"/>
          </p:nvPr>
        </p:nvSpPr>
        <p:spPr>
          <a:xfrm>
            <a:off x="2889250" y="6356351"/>
            <a:ext cx="36322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Slide Number Placeholder 17"/>
          <p:cNvSpPr>
            <a:spLocks noGrp="1"/>
          </p:cNvSpPr>
          <p:nvPr>
            <p:ph type="sldNum" sz="quarter" idx="4"/>
          </p:nvPr>
        </p:nvSpPr>
        <p:spPr>
          <a:xfrm>
            <a:off x="8585200" y="6356351"/>
            <a:ext cx="8255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t>‹#›</a:t>
            </a:fld>
            <a:endParaRPr lang="zh-CN" altLang="en-US"/>
          </a:p>
        </p:txBody>
      </p:sp>
      <p:grpSp>
        <p:nvGrpSpPr>
          <p:cNvPr id="2" name="Group 1"/>
          <p:cNvGrpSpPr/>
          <p:nvPr/>
        </p:nvGrpSpPr>
        <p:grpSpPr>
          <a:xfrm>
            <a:off x="-20602" y="202408"/>
            <a:ext cx="9945594"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2.wmf"/><Relationship Id="rId4" Type="http://schemas.openxmlformats.org/officeDocument/2006/relationships/oleObject" Target="../embeddings/oleObject4.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zh-CN" b="1" dirty="0" smtClean="0"/>
              <a:t>第</a:t>
            </a:r>
            <a:r>
              <a:rPr lang="zh-CN" altLang="en-US" b="1" dirty="0"/>
              <a:t>三</a:t>
            </a:r>
            <a:r>
              <a:rPr lang="zh-CN" altLang="zh-CN" b="1" dirty="0" smtClean="0"/>
              <a:t>章</a:t>
            </a:r>
            <a:r>
              <a:rPr lang="en-US" altLang="zh-CN" b="1" dirty="0" smtClean="0"/>
              <a:t>  </a:t>
            </a:r>
            <a:r>
              <a:rPr lang="zh-CN" altLang="zh-CN" b="1" dirty="0"/>
              <a:t>基本搜索</a:t>
            </a:r>
            <a:endParaRPr lang="zh-CN" altLang="en-US" dirty="0"/>
          </a:p>
        </p:txBody>
      </p:sp>
      <p:sp>
        <p:nvSpPr>
          <p:cNvPr id="2" name="内容占位符 1"/>
          <p:cNvSpPr>
            <a:spLocks noGrp="1"/>
          </p:cNvSpPr>
          <p:nvPr>
            <p:ph idx="1"/>
          </p:nvPr>
        </p:nvSpPr>
        <p:spPr/>
        <p:txBody>
          <a:bodyPr/>
          <a:lstStyle/>
          <a:p>
            <a:r>
              <a:rPr lang="zh-CN" altLang="en-US" dirty="0"/>
              <a:t>第</a:t>
            </a:r>
            <a:r>
              <a:rPr lang="en-US" altLang="zh-CN" dirty="0"/>
              <a:t>3.1</a:t>
            </a:r>
            <a:r>
              <a:rPr lang="zh-CN" altLang="en-US" dirty="0"/>
              <a:t>节 搜索问题概述</a:t>
            </a:r>
          </a:p>
          <a:p>
            <a:r>
              <a:rPr lang="zh-CN" altLang="en-US" dirty="0"/>
              <a:t>第</a:t>
            </a:r>
            <a:r>
              <a:rPr lang="en-US" altLang="zh-CN" dirty="0"/>
              <a:t>3.2</a:t>
            </a:r>
            <a:r>
              <a:rPr lang="zh-CN" altLang="en-US" dirty="0"/>
              <a:t>节 状态空间搜索</a:t>
            </a:r>
          </a:p>
          <a:p>
            <a:r>
              <a:rPr lang="zh-CN" altLang="en-US" dirty="0"/>
              <a:t>第</a:t>
            </a:r>
            <a:r>
              <a:rPr lang="en-US" altLang="zh-CN" dirty="0"/>
              <a:t>3.3</a:t>
            </a:r>
            <a:r>
              <a:rPr lang="zh-CN" altLang="en-US" dirty="0"/>
              <a:t>节 问题空间搜索</a:t>
            </a:r>
          </a:p>
          <a:p>
            <a:r>
              <a:rPr lang="zh-CN" altLang="en-US" dirty="0"/>
              <a:t>第</a:t>
            </a:r>
            <a:r>
              <a:rPr lang="en-US" altLang="zh-CN" dirty="0"/>
              <a:t>3.4</a:t>
            </a:r>
            <a:r>
              <a:rPr lang="zh-CN" altLang="en-US" dirty="0"/>
              <a:t>节 博弈空间搜索</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a:t>
            </a:fld>
            <a:endParaRPr lang="zh-CN" altLang="en-US"/>
          </a:p>
        </p:txBody>
      </p:sp>
    </p:spTree>
    <p:extLst>
      <p:ext uri="{BB962C8B-B14F-4D97-AF65-F5344CB8AC3E}">
        <p14:creationId xmlns:p14="http://schemas.microsoft.com/office/powerpoint/2010/main" val="20159670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3.1.3 </a:t>
            </a:r>
            <a:r>
              <a:rPr lang="zh-CN" altLang="zh-CN" dirty="0"/>
              <a:t>各种搜索算法的不同特点及其评价</a:t>
            </a:r>
            <a:endParaRPr lang="zh-CN" altLang="en-US" dirty="0"/>
          </a:p>
        </p:txBody>
      </p:sp>
      <p:sp>
        <p:nvSpPr>
          <p:cNvPr id="3" name="文本占位符 2"/>
          <p:cNvSpPr>
            <a:spLocks noGrp="1"/>
          </p:cNvSpPr>
          <p:nvPr>
            <p:ph type="body" idx="1"/>
          </p:nvPr>
        </p:nvSpPr>
        <p:spPr/>
        <p:txBody>
          <a:bodyPr/>
          <a:lstStyle/>
          <a:p>
            <a:r>
              <a:rPr lang="zh-CN" altLang="zh-CN" sz="2800" dirty="0">
                <a:solidFill>
                  <a:srgbClr val="FF0000"/>
                </a:solidFill>
              </a:rPr>
              <a:t>盲目搜索的主要</a:t>
            </a:r>
            <a:r>
              <a:rPr lang="zh-CN" altLang="zh-CN" sz="2800" dirty="0" smtClean="0">
                <a:solidFill>
                  <a:srgbClr val="FF0000"/>
                </a:solidFill>
              </a:rPr>
              <a:t>特点：</a:t>
            </a:r>
            <a:endParaRPr lang="zh-CN" altLang="en-US" sz="2800" dirty="0">
              <a:solidFill>
                <a:srgbClr val="FF0000"/>
              </a:solidFill>
            </a:endParaRPr>
          </a:p>
        </p:txBody>
      </p:sp>
      <p:sp>
        <p:nvSpPr>
          <p:cNvPr id="4" name="文本占位符 3"/>
          <p:cNvSpPr>
            <a:spLocks noGrp="1"/>
          </p:cNvSpPr>
          <p:nvPr>
            <p:ph type="body" sz="half" idx="3"/>
          </p:nvPr>
        </p:nvSpPr>
        <p:spPr/>
        <p:txBody>
          <a:bodyPr>
            <a:normAutofit/>
          </a:bodyPr>
          <a:lstStyle/>
          <a:p>
            <a:r>
              <a:rPr lang="zh-CN" altLang="zh-CN" sz="2800" dirty="0">
                <a:solidFill>
                  <a:srgbClr val="FF0000"/>
                </a:solidFill>
              </a:rPr>
              <a:t>启发式搜索的主要</a:t>
            </a:r>
            <a:r>
              <a:rPr lang="zh-CN" altLang="zh-CN" sz="2800" dirty="0" smtClean="0">
                <a:solidFill>
                  <a:srgbClr val="FF0000"/>
                </a:solidFill>
              </a:rPr>
              <a:t>特点：</a:t>
            </a:r>
            <a:endParaRPr lang="zh-CN" altLang="en-US" sz="2800" dirty="0">
              <a:solidFill>
                <a:srgbClr val="FF0000"/>
              </a:solidFill>
            </a:endParaRPr>
          </a:p>
        </p:txBody>
      </p:sp>
      <p:sp>
        <p:nvSpPr>
          <p:cNvPr id="5" name="内容占位符 4"/>
          <p:cNvSpPr>
            <a:spLocks noGrp="1"/>
          </p:cNvSpPr>
          <p:nvPr>
            <p:ph sz="quarter" idx="2"/>
          </p:nvPr>
        </p:nvSpPr>
        <p:spPr/>
        <p:txBody>
          <a:bodyPr>
            <a:normAutofit/>
          </a:bodyPr>
          <a:lstStyle/>
          <a:p>
            <a:pPr>
              <a:buFont typeface="Wingdings" panose="05000000000000000000" pitchFamily="2" charset="2"/>
              <a:buChar char="Ø"/>
            </a:pPr>
            <a:r>
              <a:rPr lang="zh-CN" altLang="zh-CN" sz="2400" dirty="0" smtClean="0"/>
              <a:t>⑴ </a:t>
            </a:r>
            <a:r>
              <a:rPr lang="zh-CN" altLang="zh-CN" sz="2400" dirty="0"/>
              <a:t>只是可以区分出哪个是目标状态</a:t>
            </a:r>
            <a:r>
              <a:rPr lang="zh-CN" altLang="zh-CN" sz="2400" dirty="0" smtClean="0"/>
              <a:t>；</a:t>
            </a:r>
            <a:endParaRPr lang="en-US" altLang="zh-CN" sz="2400" dirty="0" smtClean="0"/>
          </a:p>
          <a:p>
            <a:pPr>
              <a:buFont typeface="Wingdings" panose="05000000000000000000" pitchFamily="2" charset="2"/>
              <a:buChar char="Ø"/>
            </a:pPr>
            <a:r>
              <a:rPr lang="zh-CN" altLang="zh-CN" sz="2400" dirty="0" smtClean="0"/>
              <a:t>⑵ </a:t>
            </a:r>
            <a:r>
              <a:rPr lang="zh-CN" altLang="zh-CN" sz="2400" dirty="0"/>
              <a:t>一般是按预定的搜索策略进行搜索</a:t>
            </a:r>
            <a:r>
              <a:rPr lang="zh-CN" altLang="zh-CN" sz="2400" dirty="0" smtClean="0"/>
              <a:t>；</a:t>
            </a:r>
            <a:endParaRPr lang="en-US" altLang="zh-CN" sz="2400" dirty="0" smtClean="0"/>
          </a:p>
          <a:p>
            <a:pPr>
              <a:buFont typeface="Wingdings" panose="05000000000000000000" pitchFamily="2" charset="2"/>
              <a:buChar char="Ø"/>
            </a:pPr>
            <a:r>
              <a:rPr lang="zh-CN" altLang="zh-CN" sz="2400" dirty="0" smtClean="0"/>
              <a:t>⑶ </a:t>
            </a:r>
            <a:r>
              <a:rPr lang="zh-CN" altLang="zh-CN" sz="2400" dirty="0"/>
              <a:t>没有考虑到问题本身的特性，这种搜索具有很大的盲目性，效率不高，不便于复杂问题的求解。</a:t>
            </a:r>
            <a:endParaRPr lang="zh-CN" altLang="en-US" sz="2400" dirty="0"/>
          </a:p>
        </p:txBody>
      </p:sp>
      <p:sp>
        <p:nvSpPr>
          <p:cNvPr id="6" name="内容占位符 5"/>
          <p:cNvSpPr>
            <a:spLocks noGrp="1"/>
          </p:cNvSpPr>
          <p:nvPr>
            <p:ph sz="quarter" idx="4"/>
          </p:nvPr>
        </p:nvSpPr>
        <p:spPr/>
        <p:txBody>
          <a:bodyPr>
            <a:normAutofit/>
          </a:bodyPr>
          <a:lstStyle/>
          <a:p>
            <a:pPr>
              <a:buFont typeface="Wingdings" panose="05000000000000000000" pitchFamily="2" charset="2"/>
              <a:buChar char="Ø"/>
            </a:pPr>
            <a:r>
              <a:rPr lang="zh-CN" altLang="zh-CN" sz="2400" dirty="0" smtClean="0"/>
              <a:t>⑴ </a:t>
            </a:r>
            <a:r>
              <a:rPr lang="zh-CN" altLang="zh-CN" sz="2400" dirty="0"/>
              <a:t>使用启发式信息指导搜索过程，可以在较大的程度上提高搜索算法的时间效率和空间效率</a:t>
            </a:r>
            <a:r>
              <a:rPr lang="zh-CN" altLang="zh-CN" sz="2400" dirty="0" smtClean="0"/>
              <a:t>；</a:t>
            </a:r>
            <a:endParaRPr lang="en-US" altLang="zh-CN" sz="2400" dirty="0" smtClean="0"/>
          </a:p>
          <a:p>
            <a:pPr>
              <a:buFont typeface="Wingdings" panose="05000000000000000000" pitchFamily="2" charset="2"/>
              <a:buChar char="Ø"/>
            </a:pPr>
            <a:r>
              <a:rPr lang="zh-CN" altLang="zh-CN" sz="2400" dirty="0" smtClean="0"/>
              <a:t>⑵ </a:t>
            </a:r>
            <a:r>
              <a:rPr lang="zh-CN" altLang="zh-CN" sz="2400" dirty="0"/>
              <a:t>启发式搜索的</a:t>
            </a:r>
            <a:r>
              <a:rPr lang="zh-CN" altLang="zh-CN" sz="2400" dirty="0">
                <a:solidFill>
                  <a:srgbClr val="FF0000"/>
                </a:solidFill>
              </a:rPr>
              <a:t>效率在于启发式函数的优劣</a:t>
            </a:r>
            <a:r>
              <a:rPr lang="zh-CN" altLang="zh-CN" sz="2400" dirty="0"/>
              <a:t>，在启发式函数构造不好的情况下，甚至在存在解的情形下也可能导致解的丢失现象或者找不到最优解。</a:t>
            </a:r>
            <a:endParaRPr lang="zh-CN" altLang="en-US" sz="2400" dirty="0"/>
          </a:p>
        </p:txBody>
      </p:sp>
      <p:sp>
        <p:nvSpPr>
          <p:cNvPr id="7" name="灯片编号占位符 6"/>
          <p:cNvSpPr>
            <a:spLocks noGrp="1"/>
          </p:cNvSpPr>
          <p:nvPr>
            <p:ph type="sldNum" sz="quarter" idx="12"/>
          </p:nvPr>
        </p:nvSpPr>
        <p:spPr/>
        <p:txBody>
          <a:bodyPr/>
          <a:lstStyle/>
          <a:p>
            <a:fld id="{0C913308-F349-4B6D-A68A-DD1791B4A57B}" type="slidenum">
              <a:rPr lang="zh-CN" altLang="en-US" smtClean="0"/>
              <a:t>10</a:t>
            </a:fld>
            <a:endParaRPr lang="zh-CN" altLang="en-US"/>
          </a:p>
        </p:txBody>
      </p:sp>
    </p:spTree>
    <p:extLst>
      <p:ext uri="{BB962C8B-B14F-4D97-AF65-F5344CB8AC3E}">
        <p14:creationId xmlns:p14="http://schemas.microsoft.com/office/powerpoint/2010/main" val="2139818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arn(inVertic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barn(inVertical)">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barn(inVertical)">
                                      <p:cBhvr>
                                        <p:cTn id="2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搜索策略</a:t>
            </a:r>
            <a:r>
              <a:rPr lang="zh-CN" altLang="en-US" dirty="0"/>
              <a:t>评价标准</a:t>
            </a:r>
            <a:r>
              <a:rPr lang="en-US" altLang="zh-CN" dirty="0" smtClean="0"/>
              <a:t>:</a:t>
            </a:r>
            <a:endParaRPr lang="zh-CN" altLang="en-US" dirty="0"/>
          </a:p>
        </p:txBody>
      </p:sp>
      <p:sp>
        <p:nvSpPr>
          <p:cNvPr id="3" name="内容占位符 2"/>
          <p:cNvSpPr>
            <a:spLocks noGrp="1"/>
          </p:cNvSpPr>
          <p:nvPr>
            <p:ph idx="1"/>
          </p:nvPr>
        </p:nvSpPr>
        <p:spPr/>
        <p:txBody>
          <a:bodyPr/>
          <a:lstStyle/>
          <a:p>
            <a:pPr>
              <a:lnSpc>
                <a:spcPct val="90000"/>
              </a:lnSpc>
            </a:pPr>
            <a:r>
              <a:rPr lang="zh-CN" altLang="en-US" sz="2800" dirty="0">
                <a:solidFill>
                  <a:srgbClr val="000000"/>
                </a:solidFill>
                <a:latin typeface="黑体" pitchFamily="2" charset="-122"/>
              </a:rPr>
              <a:t>完备性：</a:t>
            </a:r>
          </a:p>
          <a:p>
            <a:pPr lvl="1">
              <a:lnSpc>
                <a:spcPct val="90000"/>
              </a:lnSpc>
            </a:pPr>
            <a:r>
              <a:rPr lang="zh-CN" altLang="en-US" sz="2800" dirty="0">
                <a:solidFill>
                  <a:srgbClr val="000000"/>
                </a:solidFill>
                <a:latin typeface="黑体" pitchFamily="2" charset="-122"/>
              </a:rPr>
              <a:t>如果存在一个解答，该策略是否保证能够找到？</a:t>
            </a:r>
          </a:p>
          <a:p>
            <a:pPr>
              <a:lnSpc>
                <a:spcPct val="90000"/>
              </a:lnSpc>
            </a:pPr>
            <a:r>
              <a:rPr lang="zh-CN" altLang="en-US" sz="2800" dirty="0">
                <a:solidFill>
                  <a:srgbClr val="000000"/>
                </a:solidFill>
                <a:latin typeface="黑体" pitchFamily="2" charset="-122"/>
              </a:rPr>
              <a:t>时间复杂性：</a:t>
            </a:r>
          </a:p>
          <a:p>
            <a:pPr lvl="1">
              <a:lnSpc>
                <a:spcPct val="90000"/>
              </a:lnSpc>
            </a:pPr>
            <a:r>
              <a:rPr lang="zh-CN" altLang="en-US" sz="2800" dirty="0">
                <a:solidFill>
                  <a:srgbClr val="000000"/>
                </a:solidFill>
                <a:latin typeface="黑体" pitchFamily="2" charset="-122"/>
              </a:rPr>
              <a:t>需要多长时间可以找到解答？</a:t>
            </a:r>
          </a:p>
          <a:p>
            <a:pPr>
              <a:lnSpc>
                <a:spcPct val="90000"/>
              </a:lnSpc>
            </a:pPr>
            <a:r>
              <a:rPr lang="zh-CN" altLang="en-US" sz="2800" dirty="0">
                <a:solidFill>
                  <a:srgbClr val="000000"/>
                </a:solidFill>
                <a:latin typeface="黑体" pitchFamily="2" charset="-122"/>
              </a:rPr>
              <a:t>空间复杂性：</a:t>
            </a:r>
          </a:p>
          <a:p>
            <a:pPr lvl="1">
              <a:lnSpc>
                <a:spcPct val="90000"/>
              </a:lnSpc>
            </a:pPr>
            <a:r>
              <a:rPr lang="zh-CN" altLang="en-US" sz="2800" dirty="0">
                <a:solidFill>
                  <a:srgbClr val="000000"/>
                </a:solidFill>
                <a:latin typeface="黑体" pitchFamily="2" charset="-122"/>
              </a:rPr>
              <a:t>执行搜索需要多少存储空间？</a:t>
            </a:r>
          </a:p>
          <a:p>
            <a:pPr>
              <a:lnSpc>
                <a:spcPct val="90000"/>
              </a:lnSpc>
            </a:pPr>
            <a:r>
              <a:rPr lang="zh-CN" altLang="en-US" sz="2800" dirty="0">
                <a:solidFill>
                  <a:srgbClr val="000000"/>
                </a:solidFill>
                <a:latin typeface="黑体" pitchFamily="2" charset="-122"/>
              </a:rPr>
              <a:t>最优性：</a:t>
            </a:r>
          </a:p>
          <a:p>
            <a:pPr lvl="1">
              <a:lnSpc>
                <a:spcPct val="90000"/>
              </a:lnSpc>
            </a:pPr>
            <a:r>
              <a:rPr lang="zh-CN" altLang="en-US" sz="2800" dirty="0">
                <a:solidFill>
                  <a:srgbClr val="000000"/>
                </a:solidFill>
                <a:latin typeface="黑体" pitchFamily="2" charset="-122"/>
              </a:rPr>
              <a:t>如果存在不同的几个解答，该策略是否可以发现最高质量的解答？</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11</a:t>
            </a:fld>
            <a:endParaRPr lang="zh-CN" altLang="en-US"/>
          </a:p>
        </p:txBody>
      </p:sp>
    </p:spTree>
    <p:extLst>
      <p:ext uri="{BB962C8B-B14F-4D97-AF65-F5344CB8AC3E}">
        <p14:creationId xmlns:p14="http://schemas.microsoft.com/office/powerpoint/2010/main" val="260142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arn(inVertical)">
                                      <p:cBhvr>
                                        <p:cTn id="20" dur="500"/>
                                        <p:tgtEl>
                                          <p:spTgt spid="3">
                                            <p:txEl>
                                              <p:pRg st="4" end="4"/>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arn(inVertical)">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arn(inVertical)">
                                      <p:cBhvr>
                                        <p:cTn id="28" dur="500"/>
                                        <p:tgtEl>
                                          <p:spTgt spid="3">
                                            <p:txEl>
                                              <p:pRg st="6" end="6"/>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barn(inVertical)">
                                      <p:cBhvr>
                                        <p:cTn id="3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第</a:t>
            </a:r>
            <a:r>
              <a:rPr lang="en-US" altLang="zh-CN" dirty="0"/>
              <a:t>3.2</a:t>
            </a:r>
            <a:r>
              <a:rPr lang="zh-CN" altLang="en-US" dirty="0"/>
              <a:t>节 状态空间</a:t>
            </a:r>
            <a:r>
              <a:rPr lang="zh-CN" altLang="en-US" dirty="0" smtClean="0"/>
              <a:t>搜索</a:t>
            </a:r>
            <a:endParaRPr lang="zh-CN" altLang="en-US" dirty="0"/>
          </a:p>
        </p:txBody>
      </p:sp>
      <p:sp>
        <p:nvSpPr>
          <p:cNvPr id="3" name="内容占位符 2"/>
          <p:cNvSpPr>
            <a:spLocks noGrp="1"/>
          </p:cNvSpPr>
          <p:nvPr>
            <p:ph idx="1"/>
          </p:nvPr>
        </p:nvSpPr>
        <p:spPr/>
        <p:txBody>
          <a:bodyPr/>
          <a:lstStyle/>
          <a:p>
            <a:r>
              <a:rPr lang="en-US" altLang="zh-CN" b="1" dirty="0"/>
              <a:t>3.2.1 </a:t>
            </a:r>
            <a:r>
              <a:rPr lang="zh-CN" altLang="zh-CN" dirty="0"/>
              <a:t>状态空间描述</a:t>
            </a:r>
          </a:p>
          <a:p>
            <a:r>
              <a:rPr lang="en-US" altLang="zh-CN" b="1" dirty="0"/>
              <a:t>3.2.2 </a:t>
            </a:r>
            <a:r>
              <a:rPr lang="zh-CN" altLang="zh-CN" dirty="0"/>
              <a:t>一般图的盲目搜索</a:t>
            </a:r>
          </a:p>
          <a:p>
            <a:r>
              <a:rPr lang="en-US" altLang="zh-CN" b="1" dirty="0"/>
              <a:t>3.2.3 </a:t>
            </a:r>
            <a:r>
              <a:rPr lang="zh-CN" altLang="zh-CN" dirty="0"/>
              <a:t>一般图的启发式搜索</a:t>
            </a:r>
          </a:p>
          <a:p>
            <a:r>
              <a:rPr lang="en-US" altLang="zh-CN" b="1" dirty="0"/>
              <a:t>3.2.4 </a:t>
            </a:r>
            <a:r>
              <a:rPr lang="zh-CN" altLang="zh-CN" dirty="0"/>
              <a:t>状态空间抽象和生成</a:t>
            </a:r>
            <a:r>
              <a:rPr lang="en-US" altLang="zh-CN" dirty="0"/>
              <a:t>‑</a:t>
            </a:r>
            <a:r>
              <a:rPr lang="zh-CN" altLang="zh-CN" dirty="0"/>
              <a:t>测试法</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12</a:t>
            </a:fld>
            <a:endParaRPr lang="zh-CN" altLang="en-US"/>
          </a:p>
        </p:txBody>
      </p:sp>
    </p:spTree>
    <p:extLst>
      <p:ext uri="{BB962C8B-B14F-4D97-AF65-F5344CB8AC3E}">
        <p14:creationId xmlns:p14="http://schemas.microsoft.com/office/powerpoint/2010/main" val="9603013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3.2.1 </a:t>
            </a:r>
            <a:r>
              <a:rPr lang="zh-CN" altLang="zh-CN" dirty="0" smtClean="0"/>
              <a:t>状态空间描述</a:t>
            </a:r>
            <a:endParaRPr lang="zh-CN" altLang="en-US" dirty="0"/>
          </a:p>
        </p:txBody>
      </p:sp>
      <p:sp>
        <p:nvSpPr>
          <p:cNvPr id="3" name="内容占位符 2"/>
          <p:cNvSpPr>
            <a:spLocks noGrp="1"/>
          </p:cNvSpPr>
          <p:nvPr>
            <p:ph idx="1"/>
          </p:nvPr>
        </p:nvSpPr>
        <p:spPr>
          <a:xfrm>
            <a:off x="495300" y="1844824"/>
            <a:ext cx="9138220" cy="4824536"/>
          </a:xfrm>
        </p:spPr>
        <p:txBody>
          <a:bodyPr>
            <a:normAutofit/>
          </a:bodyPr>
          <a:lstStyle/>
          <a:p>
            <a:pPr>
              <a:lnSpc>
                <a:spcPct val="90000"/>
              </a:lnSpc>
              <a:buNone/>
              <a:defRPr/>
            </a:pPr>
            <a:r>
              <a:rPr lang="en-US" altLang="zh-CN" sz="2800" dirty="0" smtClean="0">
                <a:solidFill>
                  <a:srgbClr val="0000FF"/>
                </a:solidFill>
                <a:effectLst>
                  <a:outerShdw blurRad="38100" dist="38100" dir="2700000" algn="tl">
                    <a:srgbClr val="C0C0C0"/>
                  </a:outerShdw>
                </a:effectLst>
              </a:rPr>
              <a:t>1. </a:t>
            </a:r>
            <a:r>
              <a:rPr lang="zh-CN" altLang="en-US" sz="2800" dirty="0" smtClean="0">
                <a:solidFill>
                  <a:srgbClr val="0000FF"/>
                </a:solidFill>
                <a:effectLst>
                  <a:outerShdw blurRad="38100" dist="38100" dir="2700000" algn="tl">
                    <a:srgbClr val="C0C0C0"/>
                  </a:outerShdw>
                </a:effectLst>
              </a:rPr>
              <a:t>状态空间</a:t>
            </a:r>
            <a:r>
              <a:rPr lang="zh-CN" altLang="en-US" sz="2800" dirty="0">
                <a:solidFill>
                  <a:srgbClr val="0000FF"/>
                </a:solidFill>
                <a:effectLst>
                  <a:outerShdw blurRad="38100" dist="38100" dir="2700000" algn="tl">
                    <a:srgbClr val="C0C0C0"/>
                  </a:outerShdw>
                </a:effectLst>
              </a:rPr>
              <a:t>的表示</a:t>
            </a:r>
          </a:p>
          <a:p>
            <a:pPr>
              <a:lnSpc>
                <a:spcPct val="90000"/>
              </a:lnSpc>
              <a:buFont typeface="Wingdings" panose="05000000000000000000" pitchFamily="2" charset="2"/>
              <a:buChar char="p"/>
              <a:defRPr/>
            </a:pPr>
            <a:r>
              <a:rPr lang="zh-CN" altLang="en-US" sz="2400" dirty="0">
                <a:effectLst>
                  <a:outerShdw blurRad="38100" dist="38100" dir="2700000" algn="tl">
                    <a:srgbClr val="C0C0C0"/>
                  </a:outerShdw>
                </a:effectLst>
              </a:rPr>
              <a:t>状态空间记为</a:t>
            </a:r>
            <a:r>
              <a:rPr lang="en-US" altLang="zh-CN" sz="2400" dirty="0">
                <a:effectLst>
                  <a:outerShdw blurRad="38100" dist="38100" dir="2700000" algn="tl">
                    <a:srgbClr val="C0C0C0"/>
                  </a:outerShdw>
                </a:effectLst>
              </a:rPr>
              <a:t>SP</a:t>
            </a:r>
            <a:r>
              <a:rPr lang="zh-CN" altLang="en-US" sz="2400" dirty="0">
                <a:effectLst>
                  <a:outerShdw blurRad="38100" dist="38100" dir="2700000" algn="tl">
                    <a:srgbClr val="C0C0C0"/>
                  </a:outerShdw>
                </a:effectLst>
              </a:rPr>
              <a:t>，可表示为二</a:t>
            </a:r>
            <a:r>
              <a:rPr lang="zh-CN" altLang="en-US" sz="2400" dirty="0" smtClean="0">
                <a:effectLst>
                  <a:outerShdw blurRad="38100" dist="38100" dir="2700000" algn="tl">
                    <a:srgbClr val="C0C0C0"/>
                  </a:outerShdw>
                </a:effectLst>
              </a:rPr>
              <a:t>元组</a:t>
            </a:r>
            <a:r>
              <a:rPr lang="en-US" altLang="zh-CN" dirty="0" smtClean="0">
                <a:solidFill>
                  <a:srgbClr val="FF0000"/>
                </a:solidFill>
                <a:effectLst>
                  <a:outerShdw blurRad="38100" dist="38100" dir="2700000" algn="tl">
                    <a:srgbClr val="C0C0C0"/>
                  </a:outerShdw>
                </a:effectLst>
              </a:rPr>
              <a:t>SP</a:t>
            </a:r>
            <a:r>
              <a:rPr lang="en-US" altLang="zh-CN" dirty="0">
                <a:solidFill>
                  <a:srgbClr val="FF0000"/>
                </a:solidFill>
                <a:effectLst>
                  <a:outerShdw blurRad="38100" dist="38100" dir="2700000" algn="tl">
                    <a:srgbClr val="C0C0C0"/>
                  </a:outerShdw>
                </a:effectLst>
              </a:rPr>
              <a:t>=(S,O</a:t>
            </a:r>
            <a:r>
              <a:rPr lang="en-US" altLang="zh-CN" dirty="0" smtClean="0">
                <a:solidFill>
                  <a:srgbClr val="FF0000"/>
                </a:solidFill>
                <a:effectLst>
                  <a:outerShdw blurRad="38100" dist="38100" dir="2700000" algn="tl">
                    <a:srgbClr val="C0C0C0"/>
                  </a:outerShdw>
                </a:effectLst>
              </a:rPr>
              <a:t>):</a:t>
            </a:r>
            <a:endParaRPr lang="en-US" altLang="zh-CN" dirty="0">
              <a:solidFill>
                <a:srgbClr val="FF0000"/>
              </a:solidFill>
              <a:effectLst>
                <a:outerShdw blurRad="38100" dist="38100" dir="2700000" algn="tl">
                  <a:srgbClr val="C0C0C0"/>
                </a:outerShdw>
              </a:effectLst>
            </a:endParaRPr>
          </a:p>
          <a:p>
            <a:pPr lvl="1">
              <a:lnSpc>
                <a:spcPct val="90000"/>
              </a:lnSpc>
              <a:buFont typeface="Wingdings" panose="05000000000000000000" pitchFamily="2" charset="2"/>
              <a:buChar char="u"/>
              <a:defRPr/>
            </a:pPr>
            <a:r>
              <a:rPr lang="en-US" altLang="zh-CN" dirty="0">
                <a:solidFill>
                  <a:srgbClr val="FF0000"/>
                </a:solidFill>
              </a:rPr>
              <a:t>S</a:t>
            </a:r>
            <a:r>
              <a:rPr lang="en-US" altLang="zh-CN" dirty="0"/>
              <a:t>——</a:t>
            </a:r>
            <a:r>
              <a:rPr lang="zh-CN" altLang="en-US" dirty="0"/>
              <a:t>问题求解（即搜索）过程中所有</a:t>
            </a:r>
            <a:r>
              <a:rPr lang="zh-CN" altLang="en-US" dirty="0">
                <a:solidFill>
                  <a:srgbClr val="FF0000"/>
                </a:solidFill>
              </a:rPr>
              <a:t>可能到达</a:t>
            </a:r>
            <a:r>
              <a:rPr lang="zh-CN" altLang="en-US" dirty="0"/>
              <a:t>的</a:t>
            </a:r>
            <a:r>
              <a:rPr lang="zh-CN" altLang="en-US" dirty="0">
                <a:solidFill>
                  <a:srgbClr val="FF0000"/>
                </a:solidFill>
              </a:rPr>
              <a:t>合法状态</a:t>
            </a:r>
            <a:r>
              <a:rPr lang="zh-CN" altLang="en-US" dirty="0"/>
              <a:t>构成的集合；</a:t>
            </a:r>
          </a:p>
          <a:p>
            <a:pPr lvl="1">
              <a:lnSpc>
                <a:spcPct val="90000"/>
              </a:lnSpc>
              <a:buFont typeface="Wingdings" panose="05000000000000000000" pitchFamily="2" charset="2"/>
              <a:buChar char="u"/>
              <a:defRPr/>
            </a:pPr>
            <a:r>
              <a:rPr lang="en-US" altLang="zh-CN" dirty="0">
                <a:solidFill>
                  <a:srgbClr val="FF0000"/>
                </a:solidFill>
              </a:rPr>
              <a:t>O</a:t>
            </a:r>
            <a:r>
              <a:rPr lang="en-US" altLang="zh-CN" dirty="0"/>
              <a:t>——</a:t>
            </a:r>
            <a:r>
              <a:rPr lang="zh-CN" altLang="en-US" dirty="0">
                <a:solidFill>
                  <a:srgbClr val="FF0000"/>
                </a:solidFill>
              </a:rPr>
              <a:t>操作算子</a:t>
            </a:r>
            <a:r>
              <a:rPr lang="zh-CN" altLang="en-US" dirty="0"/>
              <a:t>的集合，</a:t>
            </a:r>
            <a:r>
              <a:rPr lang="zh-CN" altLang="en-US" dirty="0">
                <a:solidFill>
                  <a:srgbClr val="0000FF"/>
                </a:solidFill>
              </a:rPr>
              <a:t>操作算子的执行会导致问题状态的变迁</a:t>
            </a:r>
            <a:r>
              <a:rPr lang="zh-CN" altLang="en-US" dirty="0"/>
              <a:t> ；</a:t>
            </a:r>
          </a:p>
          <a:p>
            <a:pPr lvl="1">
              <a:lnSpc>
                <a:spcPct val="90000"/>
              </a:lnSpc>
              <a:buFont typeface="Wingdings" panose="05000000000000000000" pitchFamily="2" charset="2"/>
              <a:buChar char="u"/>
              <a:defRPr/>
            </a:pPr>
            <a:r>
              <a:rPr lang="zh-CN" altLang="en-US" dirty="0">
                <a:solidFill>
                  <a:srgbClr val="FF0000"/>
                </a:solidFill>
              </a:rPr>
              <a:t>状态</a:t>
            </a:r>
            <a:r>
              <a:rPr lang="en-US" altLang="zh-CN" dirty="0"/>
              <a:t>——</a:t>
            </a:r>
            <a:r>
              <a:rPr lang="zh-CN" altLang="en-US" dirty="0"/>
              <a:t>用于记载问题求解（即搜索）过程中</a:t>
            </a:r>
            <a:r>
              <a:rPr lang="zh-CN" altLang="en-US" dirty="0">
                <a:solidFill>
                  <a:srgbClr val="FF0000"/>
                </a:solidFill>
              </a:rPr>
              <a:t>某一时刻问题现状的快照</a:t>
            </a:r>
            <a:r>
              <a:rPr lang="zh-CN" altLang="en-US" dirty="0"/>
              <a:t>；</a:t>
            </a:r>
          </a:p>
          <a:p>
            <a:pPr lvl="2">
              <a:lnSpc>
                <a:spcPct val="90000"/>
              </a:lnSpc>
              <a:buFont typeface="Wingdings" panose="05000000000000000000" pitchFamily="2" charset="2"/>
              <a:buChar char="Ø"/>
              <a:defRPr/>
            </a:pPr>
            <a:r>
              <a:rPr lang="zh-CN" altLang="en-US" sz="2400" dirty="0"/>
              <a:t>抽象为矢量形式 </a:t>
            </a:r>
            <a:r>
              <a:rPr lang="en-US" altLang="zh-CN" sz="2400" dirty="0"/>
              <a:t>Q=[q</a:t>
            </a:r>
            <a:r>
              <a:rPr lang="en-US" altLang="zh-CN" sz="2400" baseline="-25000" dirty="0"/>
              <a:t>0</a:t>
            </a:r>
            <a:r>
              <a:rPr lang="en-US" altLang="zh-CN" sz="2400" dirty="0"/>
              <a:t>,q</a:t>
            </a:r>
            <a:r>
              <a:rPr lang="en-US" altLang="zh-CN" sz="2400" baseline="-25000" dirty="0"/>
              <a:t>1</a:t>
            </a:r>
            <a:r>
              <a:rPr lang="en-US" altLang="zh-CN" sz="2400" dirty="0"/>
              <a:t>,…,</a:t>
            </a:r>
            <a:r>
              <a:rPr lang="en-US" altLang="zh-CN" sz="2400" dirty="0" err="1"/>
              <a:t>q</a:t>
            </a:r>
            <a:r>
              <a:rPr lang="en-US" altLang="zh-CN" sz="2400" baseline="-25000" dirty="0" err="1"/>
              <a:t>n</a:t>
            </a:r>
            <a:r>
              <a:rPr lang="en-US" altLang="zh-CN" sz="2400" dirty="0"/>
              <a:t>]</a:t>
            </a:r>
            <a:r>
              <a:rPr lang="en-US" altLang="zh-CN" sz="2400" baseline="30000" dirty="0"/>
              <a:t>T</a:t>
            </a:r>
          </a:p>
          <a:p>
            <a:pPr lvl="2">
              <a:lnSpc>
                <a:spcPct val="90000"/>
              </a:lnSpc>
              <a:buFont typeface="Wingdings" panose="05000000000000000000" pitchFamily="2" charset="2"/>
              <a:buChar char="Ø"/>
              <a:defRPr/>
            </a:pPr>
            <a:r>
              <a:rPr lang="zh-CN" altLang="en-US" sz="2400" dirty="0"/>
              <a:t>每个元素</a:t>
            </a:r>
            <a:r>
              <a:rPr lang="en-US" altLang="zh-CN" sz="2400" dirty="0"/>
              <a:t>q</a:t>
            </a:r>
            <a:r>
              <a:rPr lang="en-US" altLang="zh-CN" sz="2400" baseline="-25000" dirty="0"/>
              <a:t>i</a:t>
            </a:r>
            <a:r>
              <a:rPr lang="zh-CN" altLang="en-US" sz="2400" dirty="0"/>
              <a:t>称为</a:t>
            </a:r>
            <a:r>
              <a:rPr lang="zh-CN" altLang="en-US" sz="2400" dirty="0">
                <a:solidFill>
                  <a:srgbClr val="0000FF"/>
                </a:solidFill>
              </a:rPr>
              <a:t>状态分量</a:t>
            </a:r>
            <a:r>
              <a:rPr lang="zh-CN" altLang="en-US" sz="2400" dirty="0"/>
              <a:t> </a:t>
            </a:r>
          </a:p>
          <a:p>
            <a:pPr lvl="2">
              <a:lnSpc>
                <a:spcPct val="90000"/>
              </a:lnSpc>
              <a:buFont typeface="Wingdings" panose="05000000000000000000" pitchFamily="2" charset="2"/>
              <a:buChar char="Ø"/>
              <a:defRPr/>
            </a:pPr>
            <a:r>
              <a:rPr lang="zh-CN" altLang="en-US" sz="2400" dirty="0"/>
              <a:t>给定每个</a:t>
            </a:r>
            <a:r>
              <a:rPr lang="zh-CN" altLang="en-US" sz="2400" dirty="0">
                <a:solidFill>
                  <a:srgbClr val="0000FF"/>
                </a:solidFill>
              </a:rPr>
              <a:t>状态分量</a:t>
            </a:r>
            <a:r>
              <a:rPr lang="en-US" altLang="zh-CN" sz="2400" dirty="0">
                <a:solidFill>
                  <a:srgbClr val="0000FF"/>
                </a:solidFill>
              </a:rPr>
              <a:t>q</a:t>
            </a:r>
            <a:r>
              <a:rPr lang="en-US" altLang="zh-CN" sz="2400" baseline="-25000" dirty="0">
                <a:solidFill>
                  <a:srgbClr val="0000FF"/>
                </a:solidFill>
              </a:rPr>
              <a:t>i</a:t>
            </a:r>
            <a:r>
              <a:rPr lang="zh-CN" altLang="en-US" sz="2400" dirty="0"/>
              <a:t>的值就得到一个具体的状态 </a:t>
            </a:r>
          </a:p>
          <a:p>
            <a:pPr lvl="2">
              <a:lnSpc>
                <a:spcPct val="90000"/>
              </a:lnSpc>
              <a:buNone/>
              <a:defRPr/>
            </a:pPr>
            <a:r>
              <a:rPr lang="zh-CN" altLang="en-US" sz="2400" dirty="0"/>
              <a:t>	         	     </a:t>
            </a:r>
            <a:r>
              <a:rPr lang="en-US" altLang="zh-CN" sz="2400" dirty="0" err="1"/>
              <a:t>Q</a:t>
            </a:r>
            <a:r>
              <a:rPr lang="en-US" altLang="zh-CN" sz="2400" baseline="-25000" dirty="0" err="1"/>
              <a:t>k</a:t>
            </a:r>
            <a:r>
              <a:rPr lang="en-US" altLang="zh-CN" sz="2400" dirty="0"/>
              <a:t>=[q</a:t>
            </a:r>
            <a:r>
              <a:rPr lang="en-US" altLang="zh-CN" sz="2400" baseline="-25000" dirty="0"/>
              <a:t>0k</a:t>
            </a:r>
            <a:r>
              <a:rPr lang="en-US" altLang="zh-CN" sz="2400" dirty="0"/>
              <a:t>,q</a:t>
            </a:r>
            <a:r>
              <a:rPr lang="en-US" altLang="zh-CN" sz="2400" baseline="-25000" dirty="0"/>
              <a:t>1k</a:t>
            </a:r>
            <a:r>
              <a:rPr lang="en-US" altLang="zh-CN" sz="2400" dirty="0"/>
              <a:t>,…,</a:t>
            </a:r>
            <a:r>
              <a:rPr lang="en-US" altLang="zh-CN" sz="2400" dirty="0" err="1"/>
              <a:t>q</a:t>
            </a:r>
            <a:r>
              <a:rPr lang="en-US" altLang="zh-CN" sz="2400" baseline="-25000" dirty="0" err="1"/>
              <a:t>nk</a:t>
            </a:r>
            <a:r>
              <a:rPr lang="en-US" altLang="zh-CN" sz="2400" dirty="0"/>
              <a:t>]</a:t>
            </a:r>
            <a:r>
              <a:rPr lang="en-US" altLang="zh-CN" sz="2400" baseline="30000" dirty="0"/>
              <a:t>T</a:t>
            </a:r>
            <a:endParaRPr lang="en-US" altLang="zh-CN" sz="2000"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13</a:t>
            </a:fld>
            <a:endParaRPr lang="zh-CN" altLang="en-US"/>
          </a:p>
        </p:txBody>
      </p:sp>
    </p:spTree>
    <p:extLst>
      <p:ext uri="{BB962C8B-B14F-4D97-AF65-F5344CB8AC3E}">
        <p14:creationId xmlns:p14="http://schemas.microsoft.com/office/powerpoint/2010/main" val="75097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down)">
                                      <p:cBhvr>
                                        <p:cTn id="37" dur="500"/>
                                        <p:tgtEl>
                                          <p:spTgt spid="3">
                                            <p:txEl>
                                              <p:pRg st="7" end="7"/>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wipe(down)">
                                      <p:cBhvr>
                                        <p:cTn id="4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Oval 3"/>
          <p:cNvSpPr>
            <a:spLocks noChangeArrowheads="1"/>
          </p:cNvSpPr>
          <p:nvPr/>
        </p:nvSpPr>
        <p:spPr bwMode="auto">
          <a:xfrm>
            <a:off x="2393950" y="1752600"/>
            <a:ext cx="41275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5844" name="Oval 4"/>
          <p:cNvSpPr>
            <a:spLocks noChangeArrowheads="1"/>
          </p:cNvSpPr>
          <p:nvPr/>
        </p:nvSpPr>
        <p:spPr bwMode="auto">
          <a:xfrm>
            <a:off x="1320800" y="3200400"/>
            <a:ext cx="41275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3190" name="Oval 5"/>
          <p:cNvSpPr>
            <a:spLocks noChangeArrowheads="1"/>
          </p:cNvSpPr>
          <p:nvPr/>
        </p:nvSpPr>
        <p:spPr bwMode="auto">
          <a:xfrm>
            <a:off x="3467100" y="3200400"/>
            <a:ext cx="41275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nvGrpSpPr>
          <p:cNvPr id="93191" name="Group 6"/>
          <p:cNvGrpSpPr>
            <a:grpSpLocks/>
          </p:cNvGrpSpPr>
          <p:nvPr/>
        </p:nvGrpSpPr>
        <p:grpSpPr bwMode="auto">
          <a:xfrm>
            <a:off x="2228850" y="3429000"/>
            <a:ext cx="742950" cy="76200"/>
            <a:chOff x="1152" y="2976"/>
            <a:chExt cx="432" cy="48"/>
          </a:xfrm>
        </p:grpSpPr>
        <p:sp>
          <p:nvSpPr>
            <p:cNvPr id="93209" name="Oval 7"/>
            <p:cNvSpPr>
              <a:spLocks noChangeArrowheads="1"/>
            </p:cNvSpPr>
            <p:nvPr/>
          </p:nvSpPr>
          <p:spPr bwMode="auto">
            <a:xfrm>
              <a:off x="1152" y="2976"/>
              <a:ext cx="48" cy="48"/>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3210" name="Oval 8"/>
            <p:cNvSpPr>
              <a:spLocks noChangeArrowheads="1"/>
            </p:cNvSpPr>
            <p:nvPr/>
          </p:nvSpPr>
          <p:spPr bwMode="auto">
            <a:xfrm>
              <a:off x="1344" y="2976"/>
              <a:ext cx="48" cy="48"/>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3211" name="Oval 9"/>
            <p:cNvSpPr>
              <a:spLocks noChangeArrowheads="1"/>
            </p:cNvSpPr>
            <p:nvPr/>
          </p:nvSpPr>
          <p:spPr bwMode="auto">
            <a:xfrm>
              <a:off x="1536" y="2976"/>
              <a:ext cx="48" cy="48"/>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sp>
        <p:nvSpPr>
          <p:cNvPr id="93192" name="Oval 10"/>
          <p:cNvSpPr>
            <a:spLocks noChangeArrowheads="1"/>
          </p:cNvSpPr>
          <p:nvPr/>
        </p:nvSpPr>
        <p:spPr bwMode="auto">
          <a:xfrm>
            <a:off x="495300" y="4648200"/>
            <a:ext cx="41275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5851" name="Oval 11"/>
          <p:cNvSpPr>
            <a:spLocks noChangeArrowheads="1"/>
          </p:cNvSpPr>
          <p:nvPr/>
        </p:nvSpPr>
        <p:spPr bwMode="auto">
          <a:xfrm>
            <a:off x="2063750" y="4648200"/>
            <a:ext cx="41275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nvGrpSpPr>
          <p:cNvPr id="93194" name="Group 12"/>
          <p:cNvGrpSpPr>
            <a:grpSpLocks/>
          </p:cNvGrpSpPr>
          <p:nvPr/>
        </p:nvGrpSpPr>
        <p:grpSpPr bwMode="auto">
          <a:xfrm>
            <a:off x="1073150" y="4800600"/>
            <a:ext cx="742950" cy="76200"/>
            <a:chOff x="1152" y="2976"/>
            <a:chExt cx="432" cy="48"/>
          </a:xfrm>
        </p:grpSpPr>
        <p:sp>
          <p:nvSpPr>
            <p:cNvPr id="93206" name="Oval 13"/>
            <p:cNvSpPr>
              <a:spLocks noChangeArrowheads="1"/>
            </p:cNvSpPr>
            <p:nvPr/>
          </p:nvSpPr>
          <p:spPr bwMode="auto">
            <a:xfrm>
              <a:off x="1152" y="2976"/>
              <a:ext cx="48" cy="48"/>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3207" name="Oval 14"/>
            <p:cNvSpPr>
              <a:spLocks noChangeArrowheads="1"/>
            </p:cNvSpPr>
            <p:nvPr/>
          </p:nvSpPr>
          <p:spPr bwMode="auto">
            <a:xfrm>
              <a:off x="1344" y="2976"/>
              <a:ext cx="48" cy="48"/>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3208" name="Oval 15"/>
            <p:cNvSpPr>
              <a:spLocks noChangeArrowheads="1"/>
            </p:cNvSpPr>
            <p:nvPr/>
          </p:nvSpPr>
          <p:spPr bwMode="auto">
            <a:xfrm>
              <a:off x="1536" y="2976"/>
              <a:ext cx="48" cy="48"/>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cxnSp>
        <p:nvCxnSpPr>
          <p:cNvPr id="35856" name="AutoShape 16"/>
          <p:cNvCxnSpPr>
            <a:cxnSpLocks noChangeShapeType="1"/>
            <a:stCxn id="35843" idx="4"/>
            <a:endCxn id="35844" idx="7"/>
          </p:cNvCxnSpPr>
          <p:nvPr/>
        </p:nvCxnSpPr>
        <p:spPr bwMode="auto">
          <a:xfrm flipH="1">
            <a:off x="1673358" y="2133601"/>
            <a:ext cx="926967" cy="1122363"/>
          </a:xfrm>
          <a:prstGeom prst="straightConnector1">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3196" name="AutoShape 17"/>
          <p:cNvCxnSpPr>
            <a:cxnSpLocks noChangeShapeType="1"/>
            <a:stCxn id="35843" idx="4"/>
            <a:endCxn id="93190" idx="1"/>
          </p:cNvCxnSpPr>
          <p:nvPr/>
        </p:nvCxnSpPr>
        <p:spPr bwMode="auto">
          <a:xfrm>
            <a:off x="2600326" y="2133601"/>
            <a:ext cx="926968" cy="1122363"/>
          </a:xfrm>
          <a:prstGeom prst="straightConnector1">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3197" name="AutoShape 18"/>
          <p:cNvCxnSpPr>
            <a:cxnSpLocks noChangeShapeType="1"/>
            <a:stCxn id="35844" idx="4"/>
            <a:endCxn id="93192" idx="7"/>
          </p:cNvCxnSpPr>
          <p:nvPr/>
        </p:nvCxnSpPr>
        <p:spPr bwMode="auto">
          <a:xfrm flipH="1">
            <a:off x="847858" y="3581401"/>
            <a:ext cx="679317" cy="1122363"/>
          </a:xfrm>
          <a:prstGeom prst="straightConnector1">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59" name="AutoShape 19"/>
          <p:cNvCxnSpPr>
            <a:cxnSpLocks noChangeShapeType="1"/>
            <a:stCxn id="35844" idx="4"/>
            <a:endCxn id="35851" idx="1"/>
          </p:cNvCxnSpPr>
          <p:nvPr/>
        </p:nvCxnSpPr>
        <p:spPr bwMode="auto">
          <a:xfrm>
            <a:off x="1527176" y="3581401"/>
            <a:ext cx="596768" cy="1122363"/>
          </a:xfrm>
          <a:prstGeom prst="straightConnector1">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5860" name="AutoShape 20"/>
          <p:cNvSpPr>
            <a:spLocks noChangeArrowheads="1"/>
          </p:cNvSpPr>
          <p:nvPr/>
        </p:nvSpPr>
        <p:spPr bwMode="auto">
          <a:xfrm>
            <a:off x="577850" y="1981200"/>
            <a:ext cx="1238250" cy="457200"/>
          </a:xfrm>
          <a:prstGeom prst="wedgeRectCallout">
            <a:avLst>
              <a:gd name="adj1" fmla="val 92500"/>
              <a:gd name="adj2" fmla="val -30208"/>
            </a:avLst>
          </a:prstGeom>
          <a:solidFill>
            <a:srgbClr val="FFFF99"/>
          </a:solidFill>
          <a:ln w="9525">
            <a:solidFill>
              <a:schemeClr val="tx1"/>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b="1">
                <a:latin typeface="Verdana" pitchFamily="34" charset="0"/>
              </a:rPr>
              <a:t>状态</a:t>
            </a:r>
          </a:p>
        </p:txBody>
      </p:sp>
      <p:sp>
        <p:nvSpPr>
          <p:cNvPr id="35861" name="AutoShape 21"/>
          <p:cNvSpPr>
            <a:spLocks noChangeArrowheads="1"/>
          </p:cNvSpPr>
          <p:nvPr/>
        </p:nvSpPr>
        <p:spPr bwMode="auto">
          <a:xfrm>
            <a:off x="3219450" y="2286000"/>
            <a:ext cx="1981200" cy="457200"/>
          </a:xfrm>
          <a:prstGeom prst="wedgeRectCallout">
            <a:avLst>
              <a:gd name="adj1" fmla="val -47134"/>
              <a:gd name="adj2" fmla="val 88542"/>
            </a:avLst>
          </a:prstGeom>
          <a:solidFill>
            <a:srgbClr val="FFFF99"/>
          </a:solidFill>
          <a:ln w="9525" algn="ctr">
            <a:solidFill>
              <a:schemeClr val="tx1"/>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b="1">
                <a:latin typeface="Verdana" pitchFamily="34" charset="0"/>
              </a:rPr>
              <a:t>表示状态的变迁</a:t>
            </a:r>
          </a:p>
        </p:txBody>
      </p:sp>
      <p:sp>
        <p:nvSpPr>
          <p:cNvPr id="35862" name="Text Box 22"/>
          <p:cNvSpPr txBox="1">
            <a:spLocks noChangeArrowheads="1"/>
          </p:cNvSpPr>
          <p:nvPr/>
        </p:nvSpPr>
        <p:spPr bwMode="auto">
          <a:xfrm>
            <a:off x="2971800" y="4191000"/>
            <a:ext cx="165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zh-CN" altLang="en-US" sz="2400" b="1">
                <a:solidFill>
                  <a:srgbClr val="FF0000"/>
                </a:solidFill>
                <a:latin typeface="Verdana" pitchFamily="34" charset="0"/>
                <a:ea typeface="黑体" pitchFamily="2" charset="-122"/>
              </a:rPr>
              <a:t>操作算子</a:t>
            </a:r>
          </a:p>
        </p:txBody>
      </p:sp>
      <p:sp>
        <p:nvSpPr>
          <p:cNvPr id="35863" name="Rectangle 23"/>
          <p:cNvSpPr>
            <a:spLocks noChangeArrowheads="1"/>
          </p:cNvSpPr>
          <p:nvPr/>
        </p:nvSpPr>
        <p:spPr bwMode="auto">
          <a:xfrm>
            <a:off x="495300" y="5334000"/>
            <a:ext cx="8832850" cy="958850"/>
          </a:xfrm>
          <a:prstGeom prst="rect">
            <a:avLst/>
          </a:prstGeom>
          <a:solidFill>
            <a:srgbClr val="FFFFCC"/>
          </a:solidFill>
          <a:ln w="12700">
            <a:solidFill>
              <a:schemeClr val="tx1"/>
            </a:solidFill>
            <a:miter lim="800000"/>
            <a:headEnd/>
            <a:tailEnd/>
          </a:ln>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800" b="1" dirty="0">
                <a:solidFill>
                  <a:srgbClr val="FF0000"/>
                </a:solidFill>
                <a:latin typeface="黑体" pitchFamily="2" charset="-122"/>
                <a:ea typeface="黑体" pitchFamily="2" charset="-122"/>
              </a:rPr>
              <a:t>问题的状态空间</a:t>
            </a:r>
            <a:r>
              <a:rPr lang="zh-CN" altLang="en-US" sz="2800" b="1" dirty="0">
                <a:solidFill>
                  <a:srgbClr val="0000CC"/>
                </a:solidFill>
                <a:latin typeface="黑体" pitchFamily="2" charset="-122"/>
                <a:ea typeface="黑体" pitchFamily="2" charset="-122"/>
              </a:rPr>
              <a:t>是一个表示该问题的全部可能状态及其变迁的</a:t>
            </a:r>
            <a:r>
              <a:rPr lang="zh-CN" altLang="en-US" sz="2800" b="1" dirty="0">
                <a:solidFill>
                  <a:srgbClr val="FF0000"/>
                </a:solidFill>
                <a:latin typeface="黑体" pitchFamily="2" charset="-122"/>
                <a:ea typeface="黑体" pitchFamily="2" charset="-122"/>
              </a:rPr>
              <a:t>有向图</a:t>
            </a:r>
            <a:r>
              <a:rPr lang="zh-CN" altLang="en-US" sz="2800" b="1" dirty="0">
                <a:solidFill>
                  <a:srgbClr val="0000CC"/>
                </a:solidFill>
                <a:latin typeface="黑体" pitchFamily="2" charset="-122"/>
                <a:ea typeface="黑体" pitchFamily="2" charset="-122"/>
              </a:rPr>
              <a:t>。 </a:t>
            </a:r>
          </a:p>
        </p:txBody>
      </p:sp>
      <p:sp>
        <p:nvSpPr>
          <p:cNvPr id="35864" name="Rectangle 24"/>
          <p:cNvSpPr>
            <a:spLocks noChangeArrowheads="1"/>
          </p:cNvSpPr>
          <p:nvPr/>
        </p:nvSpPr>
        <p:spPr bwMode="auto">
          <a:xfrm>
            <a:off x="5365750" y="1676400"/>
            <a:ext cx="3915966"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a:solidFill>
                  <a:schemeClr val="tx1"/>
                </a:solidFill>
                <a:latin typeface="Arial" charset="0"/>
                <a:ea typeface="宋体" pitchFamily="2" charset="-122"/>
              </a:defRPr>
            </a:lvl1pPr>
            <a:lvl2pPr marL="908050" indent="-436563"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Clr>
                <a:schemeClr val="accent2"/>
              </a:buClr>
              <a:buFont typeface="Wingdings" pitchFamily="2" charset="2"/>
              <a:buChar char="o"/>
            </a:pPr>
            <a:r>
              <a:rPr lang="zh-CN" altLang="en-US" sz="3000" b="1">
                <a:ea typeface="黑体" pitchFamily="2" charset="-122"/>
              </a:rPr>
              <a:t>节点</a:t>
            </a:r>
          </a:p>
          <a:p>
            <a:pPr lvl="1" eaLnBrk="1" hangingPunct="1">
              <a:spcBef>
                <a:spcPct val="20000"/>
              </a:spcBef>
              <a:buClr>
                <a:schemeClr val="accent2"/>
              </a:buClr>
              <a:buFont typeface="Wingdings" pitchFamily="2" charset="2"/>
              <a:buChar char="n"/>
            </a:pPr>
            <a:r>
              <a:rPr lang="zh-CN" altLang="en-US" sz="2600" b="1">
                <a:solidFill>
                  <a:srgbClr val="FF0000"/>
                </a:solidFill>
                <a:ea typeface="黑体" pitchFamily="2" charset="-122"/>
              </a:rPr>
              <a:t>状态</a:t>
            </a:r>
          </a:p>
          <a:p>
            <a:pPr eaLnBrk="1" hangingPunct="1">
              <a:spcBef>
                <a:spcPct val="20000"/>
              </a:spcBef>
              <a:buClr>
                <a:schemeClr val="accent2"/>
              </a:buClr>
              <a:buFont typeface="Wingdings" pitchFamily="2" charset="2"/>
              <a:buChar char="o"/>
            </a:pPr>
            <a:r>
              <a:rPr lang="zh-CN" altLang="en-US" sz="3000" b="1">
                <a:ea typeface="黑体" pitchFamily="2" charset="-122"/>
              </a:rPr>
              <a:t>有向弧</a:t>
            </a:r>
          </a:p>
          <a:p>
            <a:pPr lvl="1" eaLnBrk="1" hangingPunct="1">
              <a:spcBef>
                <a:spcPct val="20000"/>
              </a:spcBef>
              <a:buClr>
                <a:schemeClr val="accent2"/>
              </a:buClr>
              <a:buFont typeface="Wingdings" pitchFamily="2" charset="2"/>
              <a:buChar char="n"/>
            </a:pPr>
            <a:r>
              <a:rPr lang="zh-CN" altLang="en-US" sz="2600" b="1">
                <a:ea typeface="黑体" pitchFamily="2" charset="-122"/>
              </a:rPr>
              <a:t>状态的变迁</a:t>
            </a:r>
            <a:r>
              <a:rPr lang="zh-CN" altLang="en-US" sz="3000" b="1">
                <a:ea typeface="黑体" pitchFamily="2" charset="-122"/>
              </a:rPr>
              <a:t> </a:t>
            </a:r>
            <a:endParaRPr lang="zh-CN" altLang="en-US" sz="2600" b="1">
              <a:ea typeface="黑体" pitchFamily="2" charset="-122"/>
            </a:endParaRPr>
          </a:p>
          <a:p>
            <a:pPr eaLnBrk="1" hangingPunct="1">
              <a:spcBef>
                <a:spcPct val="20000"/>
              </a:spcBef>
              <a:buClr>
                <a:schemeClr val="accent2"/>
              </a:buClr>
              <a:buFont typeface="Wingdings" pitchFamily="2" charset="2"/>
              <a:buChar char="o"/>
            </a:pPr>
            <a:r>
              <a:rPr lang="zh-CN" altLang="en-US" sz="3000" b="1">
                <a:ea typeface="黑体" pitchFamily="2" charset="-122"/>
              </a:rPr>
              <a:t>弧上的标签</a:t>
            </a:r>
          </a:p>
          <a:p>
            <a:pPr lvl="1" eaLnBrk="1" hangingPunct="1">
              <a:spcBef>
                <a:spcPct val="20000"/>
              </a:spcBef>
              <a:buClr>
                <a:schemeClr val="accent2"/>
              </a:buClr>
              <a:buFont typeface="Wingdings" pitchFamily="2" charset="2"/>
              <a:buChar char="n"/>
            </a:pPr>
            <a:r>
              <a:rPr lang="zh-CN" altLang="en-US" sz="2600" b="1">
                <a:ea typeface="黑体" pitchFamily="2" charset="-122"/>
              </a:rPr>
              <a:t>导致状态变迁的</a:t>
            </a:r>
            <a:r>
              <a:rPr lang="zh-CN" altLang="en-US" sz="2600" b="1">
                <a:solidFill>
                  <a:srgbClr val="FF0000"/>
                </a:solidFill>
                <a:ea typeface="黑体" pitchFamily="2" charset="-122"/>
              </a:rPr>
              <a:t>操作算子</a:t>
            </a:r>
            <a:r>
              <a:rPr lang="zh-CN" altLang="en-US" sz="2600" b="1">
                <a:ea typeface="黑体" pitchFamily="2" charset="-122"/>
              </a:rPr>
              <a:t> </a:t>
            </a:r>
          </a:p>
        </p:txBody>
      </p:sp>
      <p:cxnSp>
        <p:nvCxnSpPr>
          <p:cNvPr id="93204" name="AutoShape 43"/>
          <p:cNvCxnSpPr>
            <a:cxnSpLocks noChangeShapeType="1"/>
            <a:stCxn id="93190" idx="4"/>
          </p:cNvCxnSpPr>
          <p:nvPr/>
        </p:nvCxnSpPr>
        <p:spPr bwMode="auto">
          <a:xfrm flipH="1">
            <a:off x="2476500" y="3581400"/>
            <a:ext cx="1196975" cy="1066800"/>
          </a:xfrm>
          <a:prstGeom prst="straightConnector1">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5884" name="Rectangle 44"/>
          <p:cNvSpPr>
            <a:spLocks noChangeArrowheads="1"/>
          </p:cNvSpPr>
          <p:nvPr/>
        </p:nvSpPr>
        <p:spPr bwMode="auto">
          <a:xfrm>
            <a:off x="577850" y="138114"/>
            <a:ext cx="8832850" cy="954107"/>
          </a:xfrm>
          <a:prstGeom prst="rect">
            <a:avLst/>
          </a:prstGeom>
          <a:solidFill>
            <a:srgbClr val="FFFFCC"/>
          </a:solidFill>
          <a:ln w="12700">
            <a:solidFill>
              <a:schemeClr val="tx1"/>
            </a:solidFill>
            <a:miter lim="800000"/>
            <a:headEnd/>
            <a:tailEnd/>
          </a:ln>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800" b="1">
                <a:solidFill>
                  <a:srgbClr val="0000CC"/>
                </a:solidFill>
                <a:latin typeface="黑体" pitchFamily="2" charset="-122"/>
                <a:ea typeface="黑体" pitchFamily="2" charset="-122"/>
              </a:rPr>
              <a:t>用</a:t>
            </a:r>
            <a:r>
              <a:rPr lang="zh-CN" altLang="en-US" sz="2800" b="1">
                <a:solidFill>
                  <a:srgbClr val="FF0000"/>
                </a:solidFill>
                <a:latin typeface="黑体" pitchFamily="2" charset="-122"/>
                <a:ea typeface="黑体" pitchFamily="2" charset="-122"/>
              </a:rPr>
              <a:t>状态空间搜索</a:t>
            </a:r>
            <a:r>
              <a:rPr lang="zh-CN" altLang="en-US" sz="2800" b="1">
                <a:solidFill>
                  <a:srgbClr val="0000CC"/>
                </a:solidFill>
                <a:latin typeface="黑体" pitchFamily="2" charset="-122"/>
                <a:ea typeface="黑体" pitchFamily="2" charset="-122"/>
              </a:rPr>
              <a:t>来求解问题的系统均定义一个</a:t>
            </a:r>
            <a:r>
              <a:rPr lang="zh-CN" altLang="en-US" sz="2800" b="1">
                <a:solidFill>
                  <a:srgbClr val="FF0000"/>
                </a:solidFill>
                <a:latin typeface="黑体" pitchFamily="2" charset="-122"/>
                <a:ea typeface="黑体" pitchFamily="2" charset="-122"/>
              </a:rPr>
              <a:t>状态空间</a:t>
            </a:r>
            <a:r>
              <a:rPr lang="zh-CN" altLang="en-US" sz="2800" b="1">
                <a:solidFill>
                  <a:srgbClr val="0000CC"/>
                </a:solidFill>
                <a:latin typeface="黑体" pitchFamily="2" charset="-122"/>
                <a:ea typeface="黑体" pitchFamily="2" charset="-122"/>
              </a:rPr>
              <a:t>，并通过适当的</a:t>
            </a:r>
            <a:r>
              <a:rPr lang="zh-CN" altLang="en-US" sz="2800" b="1">
                <a:solidFill>
                  <a:srgbClr val="FF0000"/>
                </a:solidFill>
                <a:latin typeface="黑体" pitchFamily="2" charset="-122"/>
                <a:ea typeface="黑体" pitchFamily="2" charset="-122"/>
              </a:rPr>
              <a:t>搜索算法</a:t>
            </a:r>
            <a:r>
              <a:rPr lang="zh-CN" altLang="en-US" sz="2800" b="1">
                <a:solidFill>
                  <a:srgbClr val="0000CC"/>
                </a:solidFill>
                <a:latin typeface="黑体" pitchFamily="2" charset="-122"/>
                <a:ea typeface="黑体" pitchFamily="2" charset="-122"/>
              </a:rPr>
              <a:t>在</a:t>
            </a:r>
            <a:r>
              <a:rPr lang="zh-CN" altLang="en-US" sz="2800" b="1">
                <a:solidFill>
                  <a:srgbClr val="FF0000"/>
                </a:solidFill>
                <a:latin typeface="黑体" pitchFamily="2" charset="-122"/>
                <a:ea typeface="黑体" pitchFamily="2" charset="-122"/>
              </a:rPr>
              <a:t>状态空间</a:t>
            </a:r>
            <a:r>
              <a:rPr lang="zh-CN" altLang="en-US" sz="2800" b="1">
                <a:solidFill>
                  <a:srgbClr val="0000CC"/>
                </a:solidFill>
                <a:latin typeface="黑体" pitchFamily="2" charset="-122"/>
                <a:ea typeface="黑体" pitchFamily="2" charset="-122"/>
              </a:rPr>
              <a:t>中搜索</a:t>
            </a:r>
            <a:r>
              <a:rPr lang="zh-CN" altLang="en-US" sz="2800" b="1">
                <a:solidFill>
                  <a:srgbClr val="FF0000"/>
                </a:solidFill>
                <a:latin typeface="黑体" pitchFamily="2" charset="-122"/>
                <a:ea typeface="黑体" pitchFamily="2" charset="-122"/>
              </a:rPr>
              <a:t>解答路径</a:t>
            </a:r>
            <a:r>
              <a:rPr lang="zh-CN" altLang="en-US" sz="2800" b="1">
                <a:solidFill>
                  <a:srgbClr val="0000CC"/>
                </a:solidFill>
                <a:latin typeface="黑体" pitchFamily="2" charset="-122"/>
                <a:ea typeface="黑体" pitchFamily="2" charset="-122"/>
              </a:rPr>
              <a:t>。</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14</a:t>
            </a:fld>
            <a:endParaRPr lang="zh-CN" altLang="en-US"/>
          </a:p>
        </p:txBody>
      </p:sp>
    </p:spTree>
    <p:extLst>
      <p:ext uri="{BB962C8B-B14F-4D97-AF65-F5344CB8AC3E}">
        <p14:creationId xmlns:p14="http://schemas.microsoft.com/office/powerpoint/2010/main" val="12890897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35860"/>
                                        </p:tgtEl>
                                        <p:attrNameLst>
                                          <p:attrName>style.visibility</p:attrName>
                                        </p:attrNameLst>
                                      </p:cBhvr>
                                      <p:to>
                                        <p:strVal val="visible"/>
                                      </p:to>
                                    </p:set>
                                    <p:animEffect transition="in" filter="plus(in)">
                                      <p:cBhvr>
                                        <p:cTn id="7" dur="500"/>
                                        <p:tgtEl>
                                          <p:spTgt spid="35860"/>
                                        </p:tgtEl>
                                      </p:cBhvr>
                                    </p:animEffect>
                                  </p:childTnLst>
                                </p:cTn>
                              </p:par>
                              <p:par>
                                <p:cTn id="8" presetID="13" presetClass="entr" presetSubtype="16" fill="hold" grpId="0" nodeType="withEffect">
                                  <p:stCondLst>
                                    <p:cond delay="0"/>
                                  </p:stCondLst>
                                  <p:childTnLst>
                                    <p:set>
                                      <p:cBhvr>
                                        <p:cTn id="9" dur="1" fill="hold">
                                          <p:stCondLst>
                                            <p:cond delay="0"/>
                                          </p:stCondLst>
                                        </p:cTn>
                                        <p:tgtEl>
                                          <p:spTgt spid="35864">
                                            <p:txEl>
                                              <p:pRg st="0" end="0"/>
                                            </p:txEl>
                                          </p:spTgt>
                                        </p:tgtEl>
                                        <p:attrNameLst>
                                          <p:attrName>style.visibility</p:attrName>
                                        </p:attrNameLst>
                                      </p:cBhvr>
                                      <p:to>
                                        <p:strVal val="visible"/>
                                      </p:to>
                                    </p:set>
                                    <p:animEffect transition="in" filter="plus(in)">
                                      <p:cBhvr>
                                        <p:cTn id="10" dur="500"/>
                                        <p:tgtEl>
                                          <p:spTgt spid="35864">
                                            <p:txEl>
                                              <p:pRg st="0" end="0"/>
                                            </p:txEl>
                                          </p:spTgt>
                                        </p:tgtEl>
                                      </p:cBhvr>
                                    </p:animEffect>
                                  </p:childTnLst>
                                </p:cTn>
                              </p:par>
                              <p:par>
                                <p:cTn id="11" presetID="13" presetClass="entr" presetSubtype="16" fill="hold" grpId="0" nodeType="withEffect">
                                  <p:stCondLst>
                                    <p:cond delay="0"/>
                                  </p:stCondLst>
                                  <p:childTnLst>
                                    <p:set>
                                      <p:cBhvr>
                                        <p:cTn id="12" dur="1" fill="hold">
                                          <p:stCondLst>
                                            <p:cond delay="0"/>
                                          </p:stCondLst>
                                        </p:cTn>
                                        <p:tgtEl>
                                          <p:spTgt spid="35864">
                                            <p:txEl>
                                              <p:pRg st="1" end="1"/>
                                            </p:txEl>
                                          </p:spTgt>
                                        </p:tgtEl>
                                        <p:attrNameLst>
                                          <p:attrName>style.visibility</p:attrName>
                                        </p:attrNameLst>
                                      </p:cBhvr>
                                      <p:to>
                                        <p:strVal val="visible"/>
                                      </p:to>
                                    </p:set>
                                    <p:animEffect transition="in" filter="plus(in)">
                                      <p:cBhvr>
                                        <p:cTn id="13" dur="500"/>
                                        <p:tgtEl>
                                          <p:spTgt spid="35864">
                                            <p:txEl>
                                              <p:pRg st="1" end="1"/>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3" presetClass="entr" presetSubtype="16" fill="hold" grpId="0" nodeType="clickEffect">
                                  <p:stCondLst>
                                    <p:cond delay="0"/>
                                  </p:stCondLst>
                                  <p:childTnLst>
                                    <p:set>
                                      <p:cBhvr>
                                        <p:cTn id="17" dur="1" fill="hold">
                                          <p:stCondLst>
                                            <p:cond delay="0"/>
                                          </p:stCondLst>
                                        </p:cTn>
                                        <p:tgtEl>
                                          <p:spTgt spid="35861"/>
                                        </p:tgtEl>
                                        <p:attrNameLst>
                                          <p:attrName>style.visibility</p:attrName>
                                        </p:attrNameLst>
                                      </p:cBhvr>
                                      <p:to>
                                        <p:strVal val="visible"/>
                                      </p:to>
                                    </p:set>
                                    <p:animEffect transition="in" filter="plus(in)">
                                      <p:cBhvr>
                                        <p:cTn id="18" dur="500"/>
                                        <p:tgtEl>
                                          <p:spTgt spid="35861"/>
                                        </p:tgtEl>
                                      </p:cBhvr>
                                    </p:animEffect>
                                  </p:childTnLst>
                                </p:cTn>
                              </p:par>
                              <p:par>
                                <p:cTn id="19" presetID="13" presetClass="entr" presetSubtype="16" fill="hold" grpId="0" nodeType="withEffect">
                                  <p:stCondLst>
                                    <p:cond delay="0"/>
                                  </p:stCondLst>
                                  <p:childTnLst>
                                    <p:set>
                                      <p:cBhvr>
                                        <p:cTn id="20" dur="1" fill="hold">
                                          <p:stCondLst>
                                            <p:cond delay="0"/>
                                          </p:stCondLst>
                                        </p:cTn>
                                        <p:tgtEl>
                                          <p:spTgt spid="35864">
                                            <p:txEl>
                                              <p:pRg st="2" end="2"/>
                                            </p:txEl>
                                          </p:spTgt>
                                        </p:tgtEl>
                                        <p:attrNameLst>
                                          <p:attrName>style.visibility</p:attrName>
                                        </p:attrNameLst>
                                      </p:cBhvr>
                                      <p:to>
                                        <p:strVal val="visible"/>
                                      </p:to>
                                    </p:set>
                                    <p:animEffect transition="in" filter="plus(in)">
                                      <p:cBhvr>
                                        <p:cTn id="21" dur="500"/>
                                        <p:tgtEl>
                                          <p:spTgt spid="35864">
                                            <p:txEl>
                                              <p:pRg st="2" end="2"/>
                                            </p:txEl>
                                          </p:spTgt>
                                        </p:tgtEl>
                                      </p:cBhvr>
                                    </p:animEffect>
                                  </p:childTnLst>
                                </p:cTn>
                              </p:par>
                              <p:par>
                                <p:cTn id="22" presetID="13" presetClass="entr" presetSubtype="16" fill="hold" grpId="0" nodeType="withEffect">
                                  <p:stCondLst>
                                    <p:cond delay="0"/>
                                  </p:stCondLst>
                                  <p:childTnLst>
                                    <p:set>
                                      <p:cBhvr>
                                        <p:cTn id="23" dur="1" fill="hold">
                                          <p:stCondLst>
                                            <p:cond delay="0"/>
                                          </p:stCondLst>
                                        </p:cTn>
                                        <p:tgtEl>
                                          <p:spTgt spid="35864">
                                            <p:txEl>
                                              <p:pRg st="3" end="3"/>
                                            </p:txEl>
                                          </p:spTgt>
                                        </p:tgtEl>
                                        <p:attrNameLst>
                                          <p:attrName>style.visibility</p:attrName>
                                        </p:attrNameLst>
                                      </p:cBhvr>
                                      <p:to>
                                        <p:strVal val="visible"/>
                                      </p:to>
                                    </p:set>
                                    <p:animEffect transition="in" filter="plus(in)">
                                      <p:cBhvr>
                                        <p:cTn id="24" dur="500"/>
                                        <p:tgtEl>
                                          <p:spTgt spid="35864">
                                            <p:txEl>
                                              <p:pRg st="3" end="3"/>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3" presetClass="entr" presetSubtype="16" fill="hold" grpId="0" nodeType="clickEffect">
                                  <p:stCondLst>
                                    <p:cond delay="0"/>
                                  </p:stCondLst>
                                  <p:childTnLst>
                                    <p:set>
                                      <p:cBhvr>
                                        <p:cTn id="28" dur="1" fill="hold">
                                          <p:stCondLst>
                                            <p:cond delay="0"/>
                                          </p:stCondLst>
                                        </p:cTn>
                                        <p:tgtEl>
                                          <p:spTgt spid="35862"/>
                                        </p:tgtEl>
                                        <p:attrNameLst>
                                          <p:attrName>style.visibility</p:attrName>
                                        </p:attrNameLst>
                                      </p:cBhvr>
                                      <p:to>
                                        <p:strVal val="visible"/>
                                      </p:to>
                                    </p:set>
                                    <p:animEffect transition="in" filter="plus(in)">
                                      <p:cBhvr>
                                        <p:cTn id="29" dur="500"/>
                                        <p:tgtEl>
                                          <p:spTgt spid="35862"/>
                                        </p:tgtEl>
                                      </p:cBhvr>
                                    </p:animEffect>
                                  </p:childTnLst>
                                </p:cTn>
                              </p:par>
                              <p:par>
                                <p:cTn id="30" presetID="13" presetClass="entr" presetSubtype="16" fill="hold" grpId="0" nodeType="withEffect">
                                  <p:stCondLst>
                                    <p:cond delay="0"/>
                                  </p:stCondLst>
                                  <p:childTnLst>
                                    <p:set>
                                      <p:cBhvr>
                                        <p:cTn id="31" dur="1" fill="hold">
                                          <p:stCondLst>
                                            <p:cond delay="0"/>
                                          </p:stCondLst>
                                        </p:cTn>
                                        <p:tgtEl>
                                          <p:spTgt spid="35864">
                                            <p:txEl>
                                              <p:pRg st="4" end="4"/>
                                            </p:txEl>
                                          </p:spTgt>
                                        </p:tgtEl>
                                        <p:attrNameLst>
                                          <p:attrName>style.visibility</p:attrName>
                                        </p:attrNameLst>
                                      </p:cBhvr>
                                      <p:to>
                                        <p:strVal val="visible"/>
                                      </p:to>
                                    </p:set>
                                    <p:animEffect transition="in" filter="plus(in)">
                                      <p:cBhvr>
                                        <p:cTn id="32" dur="500"/>
                                        <p:tgtEl>
                                          <p:spTgt spid="35864">
                                            <p:txEl>
                                              <p:pRg st="4" end="4"/>
                                            </p:txEl>
                                          </p:spTgt>
                                        </p:tgtEl>
                                      </p:cBhvr>
                                    </p:animEffect>
                                  </p:childTnLst>
                                </p:cTn>
                              </p:par>
                              <p:par>
                                <p:cTn id="33" presetID="13" presetClass="entr" presetSubtype="16" fill="hold" grpId="0" nodeType="withEffect">
                                  <p:stCondLst>
                                    <p:cond delay="0"/>
                                  </p:stCondLst>
                                  <p:childTnLst>
                                    <p:set>
                                      <p:cBhvr>
                                        <p:cTn id="34" dur="1" fill="hold">
                                          <p:stCondLst>
                                            <p:cond delay="0"/>
                                          </p:stCondLst>
                                        </p:cTn>
                                        <p:tgtEl>
                                          <p:spTgt spid="35864">
                                            <p:txEl>
                                              <p:pRg st="5" end="5"/>
                                            </p:txEl>
                                          </p:spTgt>
                                        </p:tgtEl>
                                        <p:attrNameLst>
                                          <p:attrName>style.visibility</p:attrName>
                                        </p:attrNameLst>
                                      </p:cBhvr>
                                      <p:to>
                                        <p:strVal val="visible"/>
                                      </p:to>
                                    </p:set>
                                    <p:animEffect transition="in" filter="plus(in)">
                                      <p:cBhvr>
                                        <p:cTn id="35" dur="500"/>
                                        <p:tgtEl>
                                          <p:spTgt spid="35864">
                                            <p:txEl>
                                              <p:pRg st="5" end="5"/>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8" presetClass="entr" presetSubtype="12" fill="hold" grpId="0" nodeType="clickEffect">
                                  <p:stCondLst>
                                    <p:cond delay="0"/>
                                  </p:stCondLst>
                                  <p:childTnLst>
                                    <p:set>
                                      <p:cBhvr>
                                        <p:cTn id="39" dur="1" fill="hold">
                                          <p:stCondLst>
                                            <p:cond delay="0"/>
                                          </p:stCondLst>
                                        </p:cTn>
                                        <p:tgtEl>
                                          <p:spTgt spid="35863"/>
                                        </p:tgtEl>
                                        <p:attrNameLst>
                                          <p:attrName>style.visibility</p:attrName>
                                        </p:attrNameLst>
                                      </p:cBhvr>
                                      <p:to>
                                        <p:strVal val="visible"/>
                                      </p:to>
                                    </p:set>
                                    <p:animEffect transition="in" filter="strips(downLeft)">
                                      <p:cBhvr>
                                        <p:cTn id="40" dur="500"/>
                                        <p:tgtEl>
                                          <p:spTgt spid="3586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8" presetClass="entr" presetSubtype="12" fill="hold" grpId="0" nodeType="clickEffect">
                                  <p:stCondLst>
                                    <p:cond delay="0"/>
                                  </p:stCondLst>
                                  <p:childTnLst>
                                    <p:set>
                                      <p:cBhvr>
                                        <p:cTn id="44" dur="1" fill="hold">
                                          <p:stCondLst>
                                            <p:cond delay="0"/>
                                          </p:stCondLst>
                                        </p:cTn>
                                        <p:tgtEl>
                                          <p:spTgt spid="35884"/>
                                        </p:tgtEl>
                                        <p:attrNameLst>
                                          <p:attrName>style.visibility</p:attrName>
                                        </p:attrNameLst>
                                      </p:cBhvr>
                                      <p:to>
                                        <p:strVal val="visible"/>
                                      </p:to>
                                    </p:set>
                                    <p:animEffect transition="in" filter="strips(downLeft)">
                                      <p:cBhvr>
                                        <p:cTn id="45" dur="500"/>
                                        <p:tgtEl>
                                          <p:spTgt spid="3588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mph" presetSubtype="2" fill="hold" nodeType="clickEffect">
                                  <p:stCondLst>
                                    <p:cond delay="0"/>
                                  </p:stCondLst>
                                  <p:childTnLst>
                                    <p:animClr clrSpc="rgb" dir="cw">
                                      <p:cBhvr>
                                        <p:cTn id="49" dur="500" fill="hold"/>
                                        <p:tgtEl>
                                          <p:spTgt spid="35843"/>
                                        </p:tgtEl>
                                        <p:attrNameLst>
                                          <p:attrName>fillcolor</p:attrName>
                                        </p:attrNameLst>
                                      </p:cBhvr>
                                      <p:to>
                                        <a:srgbClr val="FF0000"/>
                                      </p:to>
                                    </p:animClr>
                                    <p:set>
                                      <p:cBhvr>
                                        <p:cTn id="50" dur="500" fill="hold"/>
                                        <p:tgtEl>
                                          <p:spTgt spid="35843"/>
                                        </p:tgtEl>
                                        <p:attrNameLst>
                                          <p:attrName>fill.type</p:attrName>
                                        </p:attrNameLst>
                                      </p:cBhvr>
                                      <p:to>
                                        <p:strVal val="solid"/>
                                      </p:to>
                                    </p:set>
                                    <p:set>
                                      <p:cBhvr>
                                        <p:cTn id="51" dur="500" fill="hold"/>
                                        <p:tgtEl>
                                          <p:spTgt spid="35843"/>
                                        </p:tgtEl>
                                        <p:attrNameLst>
                                          <p:attrName>fill.on</p:attrName>
                                        </p:attrNameLst>
                                      </p:cBhvr>
                                      <p:to>
                                        <p:strVal val="tru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7" presetClass="emph" presetSubtype="2" fill="hold" nodeType="clickEffect">
                                  <p:stCondLst>
                                    <p:cond delay="0"/>
                                  </p:stCondLst>
                                  <p:childTnLst>
                                    <p:animClr clrSpc="rgb" dir="cw">
                                      <p:cBhvr>
                                        <p:cTn id="55" dur="500" fill="hold"/>
                                        <p:tgtEl>
                                          <p:spTgt spid="35856"/>
                                        </p:tgtEl>
                                        <p:attrNameLst>
                                          <p:attrName>stroke.color</p:attrName>
                                        </p:attrNameLst>
                                      </p:cBhvr>
                                      <p:to>
                                        <a:srgbClr val="0000FF"/>
                                      </p:to>
                                    </p:animClr>
                                    <p:set>
                                      <p:cBhvr>
                                        <p:cTn id="56" dur="500" fill="hold"/>
                                        <p:tgtEl>
                                          <p:spTgt spid="35856"/>
                                        </p:tgtEl>
                                        <p:attrNameLst>
                                          <p:attrName>stroke.on</p:attrName>
                                        </p:attrNameLst>
                                      </p:cBhvr>
                                      <p:to>
                                        <p:strVal val="tru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mph" presetSubtype="2" fill="hold" nodeType="clickEffect">
                                  <p:stCondLst>
                                    <p:cond delay="0"/>
                                  </p:stCondLst>
                                  <p:childTnLst>
                                    <p:animClr clrSpc="rgb" dir="cw">
                                      <p:cBhvr>
                                        <p:cTn id="60" dur="500" fill="hold"/>
                                        <p:tgtEl>
                                          <p:spTgt spid="35844"/>
                                        </p:tgtEl>
                                        <p:attrNameLst>
                                          <p:attrName>fillcolor</p:attrName>
                                        </p:attrNameLst>
                                      </p:cBhvr>
                                      <p:to>
                                        <a:srgbClr val="0000FF"/>
                                      </p:to>
                                    </p:animClr>
                                    <p:set>
                                      <p:cBhvr>
                                        <p:cTn id="61" dur="500" fill="hold"/>
                                        <p:tgtEl>
                                          <p:spTgt spid="35844"/>
                                        </p:tgtEl>
                                        <p:attrNameLst>
                                          <p:attrName>fill.type</p:attrName>
                                        </p:attrNameLst>
                                      </p:cBhvr>
                                      <p:to>
                                        <p:strVal val="solid"/>
                                      </p:to>
                                    </p:set>
                                    <p:set>
                                      <p:cBhvr>
                                        <p:cTn id="62" dur="500" fill="hold"/>
                                        <p:tgtEl>
                                          <p:spTgt spid="35844"/>
                                        </p:tgtEl>
                                        <p:attrNameLst>
                                          <p:attrName>fill.on</p:attrName>
                                        </p:attrNameLst>
                                      </p:cBhvr>
                                      <p:to>
                                        <p:strVal val="tru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7" presetClass="emph" presetSubtype="2" fill="hold" nodeType="clickEffect">
                                  <p:stCondLst>
                                    <p:cond delay="0"/>
                                  </p:stCondLst>
                                  <p:childTnLst>
                                    <p:animClr clrSpc="rgb" dir="cw">
                                      <p:cBhvr>
                                        <p:cTn id="66" dur="500" fill="hold"/>
                                        <p:tgtEl>
                                          <p:spTgt spid="35859"/>
                                        </p:tgtEl>
                                        <p:attrNameLst>
                                          <p:attrName>stroke.color</p:attrName>
                                        </p:attrNameLst>
                                      </p:cBhvr>
                                      <p:to>
                                        <a:srgbClr val="0000FF"/>
                                      </p:to>
                                    </p:animClr>
                                    <p:set>
                                      <p:cBhvr>
                                        <p:cTn id="67" dur="500" fill="hold"/>
                                        <p:tgtEl>
                                          <p:spTgt spid="35859"/>
                                        </p:tgtEl>
                                        <p:attrNameLst>
                                          <p:attrName>stroke.on</p:attrName>
                                        </p:attrNameLst>
                                      </p:cBhvr>
                                      <p:to>
                                        <p:strVal val="tru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mph" presetSubtype="2" fill="hold" nodeType="clickEffect">
                                  <p:stCondLst>
                                    <p:cond delay="0"/>
                                  </p:stCondLst>
                                  <p:childTnLst>
                                    <p:animClr clrSpc="rgb" dir="cw">
                                      <p:cBhvr>
                                        <p:cTn id="71" dur="500" fill="hold"/>
                                        <p:tgtEl>
                                          <p:spTgt spid="35851"/>
                                        </p:tgtEl>
                                        <p:attrNameLst>
                                          <p:attrName>fillcolor</p:attrName>
                                        </p:attrNameLst>
                                      </p:cBhvr>
                                      <p:to>
                                        <a:srgbClr val="33CC33"/>
                                      </p:to>
                                    </p:animClr>
                                    <p:set>
                                      <p:cBhvr>
                                        <p:cTn id="72" dur="500" fill="hold"/>
                                        <p:tgtEl>
                                          <p:spTgt spid="35851"/>
                                        </p:tgtEl>
                                        <p:attrNameLst>
                                          <p:attrName>fill.type</p:attrName>
                                        </p:attrNameLst>
                                      </p:cBhvr>
                                      <p:to>
                                        <p:strVal val="solid"/>
                                      </p:to>
                                    </p:set>
                                    <p:set>
                                      <p:cBhvr>
                                        <p:cTn id="73" dur="500" fill="hold"/>
                                        <p:tgtEl>
                                          <p:spTgt spid="3585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60" grpId="0" animBg="1"/>
      <p:bldP spid="35861" grpId="0" animBg="1"/>
      <p:bldP spid="35862" grpId="0"/>
      <p:bldP spid="35863" grpId="0" animBg="1"/>
      <p:bldP spid="35864" grpId="0" build="allAtOnce"/>
      <p:bldP spid="3588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body" idx="1"/>
          </p:nvPr>
        </p:nvSpPr>
        <p:spPr>
          <a:xfrm>
            <a:off x="577850" y="692696"/>
            <a:ext cx="9080500" cy="5631904"/>
          </a:xfrm>
        </p:spPr>
        <p:txBody>
          <a:bodyPr>
            <a:normAutofit/>
          </a:bodyPr>
          <a:lstStyle/>
          <a:p>
            <a:pPr eaLnBrk="1" hangingPunct="1">
              <a:lnSpc>
                <a:spcPct val="90000"/>
              </a:lnSpc>
              <a:buFont typeface="Wingdings" pitchFamily="2" charset="2"/>
              <a:buNone/>
            </a:pPr>
            <a:r>
              <a:rPr lang="en-US" altLang="zh-CN" sz="2800" dirty="0" smtClean="0">
                <a:solidFill>
                  <a:srgbClr val="0000FF"/>
                </a:solidFill>
              </a:rPr>
              <a:t>2.</a:t>
            </a:r>
            <a:r>
              <a:rPr lang="zh-CN" altLang="en-US" sz="2800" dirty="0" smtClean="0">
                <a:solidFill>
                  <a:srgbClr val="0000FF"/>
                </a:solidFill>
              </a:rPr>
              <a:t>状态空间的搜索</a:t>
            </a:r>
            <a:endParaRPr lang="zh-CN" altLang="en-US" sz="2800" dirty="0" smtClean="0"/>
          </a:p>
          <a:p>
            <a:pPr eaLnBrk="1" hangingPunct="1">
              <a:lnSpc>
                <a:spcPct val="80000"/>
              </a:lnSpc>
            </a:pPr>
            <a:r>
              <a:rPr lang="zh-CN" altLang="en-US" sz="2800" dirty="0" smtClean="0">
                <a:solidFill>
                  <a:srgbClr val="FF0000"/>
                </a:solidFill>
              </a:rPr>
              <a:t>状态空间的搜索记为</a:t>
            </a:r>
            <a:r>
              <a:rPr lang="en-US" altLang="zh-CN" sz="2800" dirty="0" smtClean="0">
                <a:solidFill>
                  <a:srgbClr val="FF0000"/>
                </a:solidFill>
              </a:rPr>
              <a:t>SE</a:t>
            </a:r>
            <a:r>
              <a:rPr lang="zh-CN" altLang="en-US" sz="2800" dirty="0" smtClean="0"/>
              <a:t>，可表示为五元组：</a:t>
            </a:r>
          </a:p>
          <a:p>
            <a:pPr lvl="1" eaLnBrk="1" hangingPunct="1">
              <a:lnSpc>
                <a:spcPct val="80000"/>
              </a:lnSpc>
            </a:pPr>
            <a:r>
              <a:rPr lang="en-US" altLang="zh-CN" sz="2800" dirty="0" smtClean="0">
                <a:solidFill>
                  <a:srgbClr val="FF0000"/>
                </a:solidFill>
              </a:rPr>
              <a:t>SE</a:t>
            </a:r>
            <a:r>
              <a:rPr lang="en-US" altLang="zh-CN" sz="2800" dirty="0" smtClean="0"/>
              <a:t>=(</a:t>
            </a:r>
            <a:r>
              <a:rPr lang="en-US" altLang="zh-CN" sz="2800" dirty="0" smtClean="0">
                <a:solidFill>
                  <a:srgbClr val="0000FF"/>
                </a:solidFill>
              </a:rPr>
              <a:t>S,O</a:t>
            </a:r>
            <a:r>
              <a:rPr lang="en-US" altLang="zh-CN" sz="2800" dirty="0" smtClean="0"/>
              <a:t>,</a:t>
            </a:r>
            <a:r>
              <a:rPr lang="en-US" altLang="zh-CN" sz="2800" dirty="0" smtClean="0">
                <a:solidFill>
                  <a:srgbClr val="FF0000"/>
                </a:solidFill>
              </a:rPr>
              <a:t>E,I,G</a:t>
            </a:r>
            <a:r>
              <a:rPr lang="en-US" altLang="zh-CN" sz="2800" dirty="0" smtClean="0"/>
              <a:t>)</a:t>
            </a:r>
            <a:r>
              <a:rPr lang="zh-CN" altLang="en-US" sz="2800" dirty="0" smtClean="0"/>
              <a:t>；</a:t>
            </a:r>
          </a:p>
          <a:p>
            <a:pPr lvl="1" eaLnBrk="1" hangingPunct="1">
              <a:lnSpc>
                <a:spcPct val="90000"/>
              </a:lnSpc>
            </a:pPr>
            <a:r>
              <a:rPr lang="en-US" altLang="zh-CN" sz="2800" dirty="0" smtClean="0">
                <a:solidFill>
                  <a:srgbClr val="FF0000"/>
                </a:solidFill>
              </a:rPr>
              <a:t>E</a:t>
            </a:r>
            <a:r>
              <a:rPr lang="en-US" altLang="zh-CN" sz="2800" dirty="0" smtClean="0"/>
              <a:t>——</a:t>
            </a:r>
            <a:r>
              <a:rPr lang="zh-CN" altLang="en-US" sz="2800" dirty="0" smtClean="0"/>
              <a:t>搜索引擎；</a:t>
            </a:r>
          </a:p>
          <a:p>
            <a:pPr lvl="1" eaLnBrk="1" hangingPunct="1">
              <a:lnSpc>
                <a:spcPct val="90000"/>
              </a:lnSpc>
            </a:pPr>
            <a:r>
              <a:rPr lang="en-US" altLang="zh-CN" sz="2800" dirty="0" smtClean="0">
                <a:solidFill>
                  <a:srgbClr val="FF0000"/>
                </a:solidFill>
              </a:rPr>
              <a:t>I</a:t>
            </a:r>
            <a:r>
              <a:rPr lang="en-US" altLang="zh-CN" sz="2800" dirty="0" smtClean="0"/>
              <a:t>——</a:t>
            </a:r>
            <a:r>
              <a:rPr lang="zh-CN" altLang="en-US" sz="2800" dirty="0" smtClean="0"/>
              <a:t>问题的初始状态，</a:t>
            </a:r>
            <a:r>
              <a:rPr lang="en-US" altLang="zh-CN" sz="2800" dirty="0" smtClean="0"/>
              <a:t>I </a:t>
            </a:r>
            <a:r>
              <a:rPr lang="en-US" altLang="zh-CN" sz="2800" dirty="0" smtClean="0">
                <a:solidFill>
                  <a:srgbClr val="FF0000"/>
                </a:solidFill>
              </a:rPr>
              <a:t>∈</a:t>
            </a:r>
            <a:r>
              <a:rPr lang="en-US" altLang="zh-CN" sz="2800" dirty="0" smtClean="0"/>
              <a:t> S</a:t>
            </a:r>
            <a:r>
              <a:rPr lang="zh-CN" altLang="en-US" sz="2800" dirty="0" smtClean="0"/>
              <a:t>；</a:t>
            </a:r>
          </a:p>
          <a:p>
            <a:pPr lvl="1" eaLnBrk="1" hangingPunct="1">
              <a:lnSpc>
                <a:spcPct val="90000"/>
              </a:lnSpc>
            </a:pPr>
            <a:r>
              <a:rPr lang="en-US" altLang="zh-CN" sz="2800" dirty="0" smtClean="0">
                <a:solidFill>
                  <a:srgbClr val="FF0000"/>
                </a:solidFill>
              </a:rPr>
              <a:t>G</a:t>
            </a:r>
            <a:r>
              <a:rPr lang="en-US" altLang="zh-CN" sz="2800" dirty="0" smtClean="0"/>
              <a:t>——</a:t>
            </a:r>
            <a:r>
              <a:rPr lang="zh-CN" altLang="en-US" sz="2800" dirty="0" smtClean="0"/>
              <a:t>问题的目标状态集合，</a:t>
            </a:r>
            <a:r>
              <a:rPr lang="en-US" altLang="zh-CN" sz="2800" dirty="0" smtClean="0"/>
              <a:t>G </a:t>
            </a:r>
            <a:r>
              <a:rPr lang="en-US" altLang="zh-CN" sz="2800" dirty="0" smtClean="0">
                <a:solidFill>
                  <a:srgbClr val="FF0000"/>
                </a:solidFill>
                <a:sym typeface="Symbol" pitchFamily="18" charset="2"/>
              </a:rPr>
              <a:t></a:t>
            </a:r>
            <a:r>
              <a:rPr lang="en-US" altLang="zh-CN" sz="2800" dirty="0" smtClean="0"/>
              <a:t> S</a:t>
            </a:r>
            <a:r>
              <a:rPr lang="zh-CN" altLang="en-US" sz="2800" dirty="0" smtClean="0"/>
              <a:t>。</a:t>
            </a:r>
            <a:endParaRPr lang="zh-CN" altLang="en-US" dirty="0" smtClean="0"/>
          </a:p>
          <a:p>
            <a:pPr eaLnBrk="1" hangingPunct="1">
              <a:lnSpc>
                <a:spcPct val="80000"/>
              </a:lnSpc>
            </a:pPr>
            <a:r>
              <a:rPr lang="zh-CN" altLang="en-US" sz="2800" dirty="0" smtClean="0">
                <a:solidFill>
                  <a:srgbClr val="FF0000"/>
                </a:solidFill>
                <a:sym typeface="Symbol" pitchFamily="18" charset="2"/>
              </a:rPr>
              <a:t>搜索引擎</a:t>
            </a:r>
            <a:r>
              <a:rPr lang="en-US" altLang="zh-CN" sz="2800" dirty="0" smtClean="0">
                <a:solidFill>
                  <a:srgbClr val="FF0000"/>
                </a:solidFill>
                <a:sym typeface="Symbol" pitchFamily="18" charset="2"/>
              </a:rPr>
              <a:t>E</a:t>
            </a:r>
            <a:r>
              <a:rPr lang="en-US" altLang="zh-CN" sz="2800" dirty="0" smtClean="0">
                <a:sym typeface="Symbol" pitchFamily="18" charset="2"/>
              </a:rPr>
              <a:t>——</a:t>
            </a:r>
            <a:r>
              <a:rPr lang="zh-CN" altLang="en-US" sz="2800" dirty="0" smtClean="0">
                <a:sym typeface="Symbol" pitchFamily="18" charset="2"/>
              </a:rPr>
              <a:t>可以设计为</a:t>
            </a:r>
            <a:r>
              <a:rPr lang="zh-CN" altLang="en-US" sz="2800" dirty="0" smtClean="0">
                <a:solidFill>
                  <a:srgbClr val="0000FF"/>
                </a:solidFill>
                <a:sym typeface="Symbol" pitchFamily="18" charset="2"/>
              </a:rPr>
              <a:t>实现任何搜索算法</a:t>
            </a:r>
            <a:r>
              <a:rPr lang="zh-CN" altLang="en-US" sz="2800" dirty="0" smtClean="0">
                <a:sym typeface="Symbol" pitchFamily="18" charset="2"/>
              </a:rPr>
              <a:t>的控制系统。</a:t>
            </a:r>
          </a:p>
          <a:p>
            <a:pPr eaLnBrk="1" hangingPunct="1">
              <a:lnSpc>
                <a:spcPct val="80000"/>
              </a:lnSpc>
            </a:pPr>
            <a:r>
              <a:rPr lang="zh-CN" altLang="en-US" sz="2800" dirty="0" smtClean="0">
                <a:solidFill>
                  <a:srgbClr val="FF0000"/>
                </a:solidFill>
              </a:rPr>
              <a:t>基本思想</a:t>
            </a:r>
            <a:r>
              <a:rPr lang="en-US" altLang="zh-CN" sz="2800" dirty="0" smtClean="0"/>
              <a:t>——</a:t>
            </a:r>
            <a:r>
              <a:rPr lang="zh-CN" altLang="en-US" sz="2800" dirty="0" smtClean="0"/>
              <a:t>通过搜索引擎</a:t>
            </a:r>
            <a:r>
              <a:rPr lang="en-US" altLang="zh-CN" sz="2800" dirty="0" smtClean="0">
                <a:solidFill>
                  <a:srgbClr val="FF0000"/>
                </a:solidFill>
              </a:rPr>
              <a:t>E</a:t>
            </a:r>
            <a:r>
              <a:rPr lang="zh-CN" altLang="en-US" sz="2800" dirty="0" smtClean="0"/>
              <a:t>寻找一个</a:t>
            </a:r>
            <a:r>
              <a:rPr lang="zh-CN" altLang="en-US" sz="2800" dirty="0" smtClean="0">
                <a:solidFill>
                  <a:srgbClr val="0000FF"/>
                </a:solidFill>
              </a:rPr>
              <a:t>操作算子的调用序列</a:t>
            </a:r>
            <a:r>
              <a:rPr lang="zh-CN" altLang="en-US" sz="2800" dirty="0" smtClean="0"/>
              <a:t>，使问题从初始状态</a:t>
            </a:r>
            <a:r>
              <a:rPr lang="en-US" altLang="zh-CN" sz="2800" dirty="0" smtClean="0">
                <a:solidFill>
                  <a:srgbClr val="FF0000"/>
                </a:solidFill>
              </a:rPr>
              <a:t>I</a:t>
            </a:r>
            <a:r>
              <a:rPr lang="zh-CN" altLang="en-US" sz="2800" dirty="0" smtClean="0"/>
              <a:t>变迁到目标状态</a:t>
            </a:r>
            <a:r>
              <a:rPr lang="en-US" altLang="zh-CN" sz="2800" dirty="0" smtClean="0">
                <a:solidFill>
                  <a:srgbClr val="FF0000"/>
                </a:solidFill>
              </a:rPr>
              <a:t>G</a:t>
            </a:r>
            <a:r>
              <a:rPr lang="zh-CN" altLang="en-US" sz="2800" dirty="0" smtClean="0"/>
              <a:t>之一。</a:t>
            </a:r>
            <a:endParaRPr lang="zh-CN" altLang="en-US" sz="2800" dirty="0" smtClean="0">
              <a:sym typeface="Symbol" pitchFamily="18" charset="2"/>
            </a:endParaRPr>
          </a:p>
          <a:p>
            <a:pPr eaLnBrk="1" hangingPunct="1">
              <a:lnSpc>
                <a:spcPct val="80000"/>
              </a:lnSpc>
            </a:pPr>
            <a:r>
              <a:rPr lang="zh-CN" altLang="en-US" sz="2800" dirty="0" smtClean="0">
                <a:solidFill>
                  <a:srgbClr val="FF0000"/>
                </a:solidFill>
                <a:sym typeface="Symbol" pitchFamily="18" charset="2"/>
              </a:rPr>
              <a:t>解答路径</a:t>
            </a:r>
            <a:r>
              <a:rPr lang="en-US" altLang="zh-CN" sz="2800" dirty="0" smtClean="0">
                <a:sym typeface="Symbol" pitchFamily="18" charset="2"/>
              </a:rPr>
              <a:t>——</a:t>
            </a:r>
            <a:r>
              <a:rPr lang="zh-CN" altLang="en-US" sz="2800" dirty="0" smtClean="0">
                <a:solidFill>
                  <a:srgbClr val="0000FF"/>
                </a:solidFill>
                <a:sym typeface="Symbol" pitchFamily="18" charset="2"/>
              </a:rPr>
              <a:t>初</a:t>
            </a:r>
            <a:r>
              <a:rPr lang="en-US" altLang="zh-CN" sz="2800" dirty="0" smtClean="0">
                <a:solidFill>
                  <a:srgbClr val="0000FF"/>
                </a:solidFill>
                <a:sym typeface="Symbol" pitchFamily="18" charset="2"/>
              </a:rPr>
              <a:t>-</a:t>
            </a:r>
            <a:r>
              <a:rPr lang="zh-CN" altLang="en-US" sz="2800" dirty="0" smtClean="0">
                <a:solidFill>
                  <a:srgbClr val="0000FF"/>
                </a:solidFill>
                <a:sym typeface="Symbol" pitchFamily="18" charset="2"/>
              </a:rPr>
              <a:t>目变迁过程中</a:t>
            </a:r>
            <a:r>
              <a:rPr lang="zh-CN" altLang="en-US" sz="2800" dirty="0" smtClean="0">
                <a:sym typeface="Symbol" pitchFamily="18" charset="2"/>
              </a:rPr>
              <a:t>的</a:t>
            </a:r>
            <a:r>
              <a:rPr lang="zh-CN" altLang="en-US" sz="2800" dirty="0" smtClean="0">
                <a:solidFill>
                  <a:srgbClr val="0000FF"/>
                </a:solidFill>
                <a:sym typeface="Symbol" pitchFamily="18" charset="2"/>
              </a:rPr>
              <a:t>状态序列</a:t>
            </a:r>
            <a:r>
              <a:rPr lang="zh-CN" altLang="en-US" sz="2800" dirty="0" smtClean="0">
                <a:sym typeface="Symbol" pitchFamily="18" charset="2"/>
              </a:rPr>
              <a:t>或相应的</a:t>
            </a:r>
            <a:r>
              <a:rPr lang="zh-CN" altLang="en-US" sz="2800" dirty="0" smtClean="0">
                <a:solidFill>
                  <a:srgbClr val="0000FF"/>
                </a:solidFill>
                <a:sym typeface="Symbol" pitchFamily="18" charset="2"/>
              </a:rPr>
              <a:t>操作算子调用序列</a:t>
            </a:r>
            <a:r>
              <a:rPr lang="zh-CN" altLang="en-US" sz="2800" dirty="0" smtClean="0">
                <a:sym typeface="Symbol" pitchFamily="18" charset="2"/>
              </a:rPr>
              <a:t>。</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15</a:t>
            </a:fld>
            <a:endParaRPr lang="zh-CN" altLang="en-US"/>
          </a:p>
        </p:txBody>
      </p:sp>
    </p:spTree>
    <p:extLst>
      <p:ext uri="{BB962C8B-B14F-4D97-AF65-F5344CB8AC3E}">
        <p14:creationId xmlns:p14="http://schemas.microsoft.com/office/powerpoint/2010/main" val="21617452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with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strips(downRight)">
                                      <p:cBhvr>
                                        <p:cTn id="7" dur="500"/>
                                        <p:tgtEl>
                                          <p:spTgt spid="419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1987">
                                            <p:txEl>
                                              <p:pRg st="1" end="1"/>
                                            </p:txEl>
                                          </p:spTgt>
                                        </p:tgtEl>
                                        <p:attrNameLst>
                                          <p:attrName>style.visibility</p:attrName>
                                        </p:attrNameLst>
                                      </p:cBhvr>
                                      <p:to>
                                        <p:strVal val="visible"/>
                                      </p:to>
                                    </p:set>
                                    <p:animEffect transition="in" filter="strips(downRight)">
                                      <p:cBhvr>
                                        <p:cTn id="12" dur="500"/>
                                        <p:tgtEl>
                                          <p:spTgt spid="41987">
                                            <p:txEl>
                                              <p:pRg st="1" end="1"/>
                                            </p:txEl>
                                          </p:spTgt>
                                        </p:tgtEl>
                                      </p:cBhvr>
                                    </p:animEffect>
                                  </p:childTnLst>
                                </p:cTn>
                              </p:par>
                              <p:par>
                                <p:cTn id="13" presetID="18" presetClass="entr" presetSubtype="6" fill="hold" grpId="0" nodeType="withEffect">
                                  <p:stCondLst>
                                    <p:cond delay="0"/>
                                  </p:stCondLst>
                                  <p:childTnLst>
                                    <p:set>
                                      <p:cBhvr>
                                        <p:cTn id="14" dur="1" fill="hold">
                                          <p:stCondLst>
                                            <p:cond delay="0"/>
                                          </p:stCondLst>
                                        </p:cTn>
                                        <p:tgtEl>
                                          <p:spTgt spid="41987">
                                            <p:txEl>
                                              <p:pRg st="2" end="2"/>
                                            </p:txEl>
                                          </p:spTgt>
                                        </p:tgtEl>
                                        <p:attrNameLst>
                                          <p:attrName>style.visibility</p:attrName>
                                        </p:attrNameLst>
                                      </p:cBhvr>
                                      <p:to>
                                        <p:strVal val="visible"/>
                                      </p:to>
                                    </p:set>
                                    <p:animEffect transition="in" filter="strips(downRight)">
                                      <p:cBhvr>
                                        <p:cTn id="15" dur="500"/>
                                        <p:tgtEl>
                                          <p:spTgt spid="41987">
                                            <p:txEl>
                                              <p:pRg st="2" end="2"/>
                                            </p:txEl>
                                          </p:spTgt>
                                        </p:tgtEl>
                                      </p:cBhvr>
                                    </p:animEffect>
                                  </p:childTnLst>
                                </p:cTn>
                              </p:par>
                              <p:par>
                                <p:cTn id="16" presetID="18" presetClass="entr" presetSubtype="6" fill="hold" grpId="0" nodeType="withEffect">
                                  <p:stCondLst>
                                    <p:cond delay="0"/>
                                  </p:stCondLst>
                                  <p:childTnLst>
                                    <p:set>
                                      <p:cBhvr>
                                        <p:cTn id="17" dur="1" fill="hold">
                                          <p:stCondLst>
                                            <p:cond delay="0"/>
                                          </p:stCondLst>
                                        </p:cTn>
                                        <p:tgtEl>
                                          <p:spTgt spid="41987">
                                            <p:txEl>
                                              <p:pRg st="3" end="3"/>
                                            </p:txEl>
                                          </p:spTgt>
                                        </p:tgtEl>
                                        <p:attrNameLst>
                                          <p:attrName>style.visibility</p:attrName>
                                        </p:attrNameLst>
                                      </p:cBhvr>
                                      <p:to>
                                        <p:strVal val="visible"/>
                                      </p:to>
                                    </p:set>
                                    <p:animEffect transition="in" filter="strips(downRight)">
                                      <p:cBhvr>
                                        <p:cTn id="18" dur="500"/>
                                        <p:tgtEl>
                                          <p:spTgt spid="41987">
                                            <p:txEl>
                                              <p:pRg st="3" end="3"/>
                                            </p:txEl>
                                          </p:spTgt>
                                        </p:tgtEl>
                                      </p:cBhvr>
                                    </p:animEffect>
                                  </p:childTnLst>
                                </p:cTn>
                              </p:par>
                              <p:par>
                                <p:cTn id="19" presetID="18" presetClass="entr" presetSubtype="6" fill="hold" grpId="0" nodeType="withEffect">
                                  <p:stCondLst>
                                    <p:cond delay="0"/>
                                  </p:stCondLst>
                                  <p:childTnLst>
                                    <p:set>
                                      <p:cBhvr>
                                        <p:cTn id="20" dur="1" fill="hold">
                                          <p:stCondLst>
                                            <p:cond delay="0"/>
                                          </p:stCondLst>
                                        </p:cTn>
                                        <p:tgtEl>
                                          <p:spTgt spid="41987">
                                            <p:txEl>
                                              <p:pRg st="4" end="4"/>
                                            </p:txEl>
                                          </p:spTgt>
                                        </p:tgtEl>
                                        <p:attrNameLst>
                                          <p:attrName>style.visibility</p:attrName>
                                        </p:attrNameLst>
                                      </p:cBhvr>
                                      <p:to>
                                        <p:strVal val="visible"/>
                                      </p:to>
                                    </p:set>
                                    <p:animEffect transition="in" filter="strips(downRight)">
                                      <p:cBhvr>
                                        <p:cTn id="21" dur="500"/>
                                        <p:tgtEl>
                                          <p:spTgt spid="41987">
                                            <p:txEl>
                                              <p:pRg st="4" end="4"/>
                                            </p:txEl>
                                          </p:spTgt>
                                        </p:tgtEl>
                                      </p:cBhvr>
                                    </p:animEffect>
                                  </p:childTnLst>
                                </p:cTn>
                              </p:par>
                              <p:par>
                                <p:cTn id="22" presetID="18" presetClass="entr" presetSubtype="6" fill="hold" grpId="0" nodeType="withEffect">
                                  <p:stCondLst>
                                    <p:cond delay="0"/>
                                  </p:stCondLst>
                                  <p:childTnLst>
                                    <p:set>
                                      <p:cBhvr>
                                        <p:cTn id="23" dur="1" fill="hold">
                                          <p:stCondLst>
                                            <p:cond delay="0"/>
                                          </p:stCondLst>
                                        </p:cTn>
                                        <p:tgtEl>
                                          <p:spTgt spid="41987">
                                            <p:txEl>
                                              <p:pRg st="5" end="5"/>
                                            </p:txEl>
                                          </p:spTgt>
                                        </p:tgtEl>
                                        <p:attrNameLst>
                                          <p:attrName>style.visibility</p:attrName>
                                        </p:attrNameLst>
                                      </p:cBhvr>
                                      <p:to>
                                        <p:strVal val="visible"/>
                                      </p:to>
                                    </p:set>
                                    <p:animEffect transition="in" filter="strips(downRight)">
                                      <p:cBhvr>
                                        <p:cTn id="24" dur="500"/>
                                        <p:tgtEl>
                                          <p:spTgt spid="41987">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6" fill="hold" grpId="0" nodeType="clickEffect">
                                  <p:stCondLst>
                                    <p:cond delay="0"/>
                                  </p:stCondLst>
                                  <p:childTnLst>
                                    <p:set>
                                      <p:cBhvr>
                                        <p:cTn id="28" dur="1" fill="hold">
                                          <p:stCondLst>
                                            <p:cond delay="0"/>
                                          </p:stCondLst>
                                        </p:cTn>
                                        <p:tgtEl>
                                          <p:spTgt spid="41987">
                                            <p:txEl>
                                              <p:pRg st="6" end="6"/>
                                            </p:txEl>
                                          </p:spTgt>
                                        </p:tgtEl>
                                        <p:attrNameLst>
                                          <p:attrName>style.visibility</p:attrName>
                                        </p:attrNameLst>
                                      </p:cBhvr>
                                      <p:to>
                                        <p:strVal val="visible"/>
                                      </p:to>
                                    </p:set>
                                    <p:animEffect transition="in" filter="strips(downRight)">
                                      <p:cBhvr>
                                        <p:cTn id="29" dur="500"/>
                                        <p:tgtEl>
                                          <p:spTgt spid="41987">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8" presetClass="entr" presetSubtype="6" fill="hold" grpId="0" nodeType="clickEffect">
                                  <p:stCondLst>
                                    <p:cond delay="0"/>
                                  </p:stCondLst>
                                  <p:childTnLst>
                                    <p:set>
                                      <p:cBhvr>
                                        <p:cTn id="33" dur="1" fill="hold">
                                          <p:stCondLst>
                                            <p:cond delay="0"/>
                                          </p:stCondLst>
                                        </p:cTn>
                                        <p:tgtEl>
                                          <p:spTgt spid="41987">
                                            <p:txEl>
                                              <p:pRg st="7" end="7"/>
                                            </p:txEl>
                                          </p:spTgt>
                                        </p:tgtEl>
                                        <p:attrNameLst>
                                          <p:attrName>style.visibility</p:attrName>
                                        </p:attrNameLst>
                                      </p:cBhvr>
                                      <p:to>
                                        <p:strVal val="visible"/>
                                      </p:to>
                                    </p:set>
                                    <p:animEffect transition="in" filter="strips(downRight)">
                                      <p:cBhvr>
                                        <p:cTn id="34" dur="500"/>
                                        <p:tgtEl>
                                          <p:spTgt spid="41987">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8" presetClass="entr" presetSubtype="6" fill="hold" grpId="0" nodeType="clickEffect">
                                  <p:stCondLst>
                                    <p:cond delay="0"/>
                                  </p:stCondLst>
                                  <p:childTnLst>
                                    <p:set>
                                      <p:cBhvr>
                                        <p:cTn id="38" dur="1" fill="hold">
                                          <p:stCondLst>
                                            <p:cond delay="0"/>
                                          </p:stCondLst>
                                        </p:cTn>
                                        <p:tgtEl>
                                          <p:spTgt spid="41987">
                                            <p:txEl>
                                              <p:pRg st="8" end="8"/>
                                            </p:txEl>
                                          </p:spTgt>
                                        </p:tgtEl>
                                        <p:attrNameLst>
                                          <p:attrName>style.visibility</p:attrName>
                                        </p:attrNameLst>
                                      </p:cBhvr>
                                      <p:to>
                                        <p:strVal val="visible"/>
                                      </p:to>
                                    </p:set>
                                    <p:animEffect transition="in" filter="strips(downRight)">
                                      <p:cBhvr>
                                        <p:cTn id="39" dur="500"/>
                                        <p:tgtEl>
                                          <p:spTgt spid="4198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5" name="Rectangle 3"/>
          <p:cNvSpPr>
            <a:spLocks noGrp="1" noChangeArrowheads="1"/>
          </p:cNvSpPr>
          <p:nvPr>
            <p:ph type="body" idx="1"/>
          </p:nvPr>
        </p:nvSpPr>
        <p:spPr>
          <a:xfrm>
            <a:off x="495300" y="764704"/>
            <a:ext cx="8915400" cy="5559896"/>
          </a:xfrm>
        </p:spPr>
        <p:txBody>
          <a:bodyPr/>
          <a:lstStyle/>
          <a:p>
            <a:pPr eaLnBrk="1" hangingPunct="1">
              <a:lnSpc>
                <a:spcPct val="90000"/>
              </a:lnSpc>
            </a:pPr>
            <a:r>
              <a:rPr lang="zh-CN" altLang="en-US" sz="2400" dirty="0" smtClean="0">
                <a:solidFill>
                  <a:srgbClr val="FF0000"/>
                </a:solidFill>
              </a:rPr>
              <a:t>状态空间</a:t>
            </a:r>
            <a:r>
              <a:rPr lang="zh-CN" altLang="en-US" sz="2400" dirty="0" smtClean="0"/>
              <a:t>、</a:t>
            </a:r>
            <a:r>
              <a:rPr lang="zh-CN" altLang="en-US" sz="2400" dirty="0" smtClean="0">
                <a:solidFill>
                  <a:srgbClr val="FF0000"/>
                </a:solidFill>
              </a:rPr>
              <a:t>搜索图</a:t>
            </a:r>
            <a:r>
              <a:rPr lang="zh-CN" altLang="en-US" sz="2400" dirty="0" smtClean="0"/>
              <a:t>和</a:t>
            </a:r>
            <a:r>
              <a:rPr lang="zh-CN" altLang="en-US" sz="2400" dirty="0" smtClean="0">
                <a:solidFill>
                  <a:srgbClr val="FF0000"/>
                </a:solidFill>
              </a:rPr>
              <a:t>解答路径</a:t>
            </a:r>
            <a:r>
              <a:rPr lang="zh-CN" altLang="en-US" sz="2400" dirty="0" smtClean="0"/>
              <a:t>之间的关系</a:t>
            </a:r>
            <a:r>
              <a:rPr lang="en-US" altLang="zh-CN" sz="2400" dirty="0" smtClean="0"/>
              <a:t>:</a:t>
            </a:r>
          </a:p>
          <a:p>
            <a:pPr algn="just">
              <a:buFont typeface="Wingdings" panose="05000000000000000000" pitchFamily="2" charset="2"/>
              <a:buChar char="Ø"/>
            </a:pPr>
            <a:r>
              <a:rPr lang="zh-CN" altLang="en-US" sz="2400" dirty="0">
                <a:solidFill>
                  <a:srgbClr val="FF0000"/>
                </a:solidFill>
                <a:latin typeface="黑体" pitchFamily="2" charset="-122"/>
              </a:rPr>
              <a:t>状态空间</a:t>
            </a:r>
            <a:r>
              <a:rPr lang="zh-CN" altLang="en-US" sz="2400" dirty="0">
                <a:latin typeface="黑体" pitchFamily="2" charset="-122"/>
              </a:rPr>
              <a:t>一般都表示为</a:t>
            </a:r>
            <a:r>
              <a:rPr lang="zh-CN" altLang="en-US" sz="2400" dirty="0">
                <a:solidFill>
                  <a:srgbClr val="FF0000"/>
                </a:solidFill>
                <a:latin typeface="黑体" pitchFamily="2" charset="-122"/>
              </a:rPr>
              <a:t>或图（一般图）</a:t>
            </a:r>
          </a:p>
          <a:p>
            <a:pPr algn="just">
              <a:buFont typeface="Wingdings" panose="05000000000000000000" pitchFamily="2" charset="2"/>
              <a:buChar char="Ø"/>
            </a:pPr>
            <a:r>
              <a:rPr lang="zh-CN" altLang="en-US" sz="2400" dirty="0">
                <a:solidFill>
                  <a:srgbClr val="FF0000"/>
                </a:solidFill>
                <a:latin typeface="黑体" pitchFamily="2" charset="-122"/>
              </a:rPr>
              <a:t>搜索图</a:t>
            </a:r>
            <a:r>
              <a:rPr lang="en-US" altLang="zh-CN" sz="2400" dirty="0"/>
              <a:t>——</a:t>
            </a:r>
            <a:r>
              <a:rPr lang="zh-CN" altLang="en-US" sz="2400" dirty="0">
                <a:latin typeface="黑体" pitchFamily="2" charset="-122"/>
              </a:rPr>
              <a:t>在</a:t>
            </a:r>
            <a:r>
              <a:rPr lang="zh-CN" altLang="en-US" sz="2400" dirty="0">
                <a:solidFill>
                  <a:srgbClr val="0000FF"/>
                </a:solidFill>
                <a:latin typeface="黑体" pitchFamily="2" charset="-122"/>
              </a:rPr>
              <a:t>搜索解答路径</a:t>
            </a:r>
            <a:r>
              <a:rPr lang="zh-CN" altLang="en-US" sz="2400" dirty="0">
                <a:latin typeface="黑体" pitchFamily="2" charset="-122"/>
              </a:rPr>
              <a:t>的过程中画出搜索时涉及到的节点和弧线，构成所谓的</a:t>
            </a:r>
            <a:r>
              <a:rPr lang="zh-CN" altLang="en-US" sz="2400" dirty="0">
                <a:solidFill>
                  <a:srgbClr val="FF0000"/>
                </a:solidFill>
                <a:latin typeface="黑体" pitchFamily="2" charset="-122"/>
              </a:rPr>
              <a:t>搜索图</a:t>
            </a:r>
            <a:r>
              <a:rPr lang="zh-CN" altLang="en-US" sz="2400" dirty="0">
                <a:latin typeface="黑体" pitchFamily="2" charset="-122"/>
              </a:rPr>
              <a:t>。</a:t>
            </a:r>
          </a:p>
          <a:p>
            <a:pPr eaLnBrk="1" hangingPunct="1">
              <a:lnSpc>
                <a:spcPct val="90000"/>
              </a:lnSpc>
            </a:pPr>
            <a:endParaRPr lang="zh-CN" altLang="en-US" sz="2400" dirty="0" smtClean="0"/>
          </a:p>
        </p:txBody>
      </p:sp>
      <p:sp>
        <p:nvSpPr>
          <p:cNvPr id="107526" name="Rectangle 4"/>
          <p:cNvSpPr>
            <a:spLocks noChangeArrowheads="1"/>
          </p:cNvSpPr>
          <p:nvPr/>
        </p:nvSpPr>
        <p:spPr bwMode="auto">
          <a:xfrm>
            <a:off x="1114425" y="2890838"/>
            <a:ext cx="7181850" cy="3276600"/>
          </a:xfrm>
          <a:prstGeom prst="rect">
            <a:avLst/>
          </a:prstGeom>
          <a:solidFill>
            <a:srgbClr val="33CC33"/>
          </a:solidFill>
          <a:ln w="9525">
            <a:solidFill>
              <a:srgbClr val="33CC33"/>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7527" name="AutoShape 5"/>
          <p:cNvSpPr>
            <a:spLocks noChangeArrowheads="1"/>
          </p:cNvSpPr>
          <p:nvPr/>
        </p:nvSpPr>
        <p:spPr bwMode="auto">
          <a:xfrm>
            <a:off x="3632200" y="2895600"/>
            <a:ext cx="2228850" cy="3276600"/>
          </a:xfrm>
          <a:prstGeom prst="triangle">
            <a:avLst>
              <a:gd name="adj" fmla="val 50000"/>
            </a:avLst>
          </a:prstGeom>
          <a:solidFill>
            <a:srgbClr val="FF9900"/>
          </a:solidFill>
          <a:ln w="9525">
            <a:solidFill>
              <a:schemeClr val="accent2"/>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7528" name="Freeform 6"/>
          <p:cNvSpPr>
            <a:spLocks/>
          </p:cNvSpPr>
          <p:nvPr/>
        </p:nvSpPr>
        <p:spPr bwMode="auto">
          <a:xfrm>
            <a:off x="4072467" y="2890838"/>
            <a:ext cx="1155700" cy="3276600"/>
          </a:xfrm>
          <a:custGeom>
            <a:avLst/>
            <a:gdLst>
              <a:gd name="T0" fmla="*/ 2147483647 w 672"/>
              <a:gd name="T1" fmla="*/ 0 h 2688"/>
              <a:gd name="T2" fmla="*/ 2147483647 w 672"/>
              <a:gd name="T3" fmla="*/ 2147483647 h 2688"/>
              <a:gd name="T4" fmla="*/ 2147483647 w 672"/>
              <a:gd name="T5" fmla="*/ 2147483647 h 2688"/>
              <a:gd name="T6" fmla="*/ 2147483647 w 672"/>
              <a:gd name="T7" fmla="*/ 2147483647 h 2688"/>
              <a:gd name="T8" fmla="*/ 2147483647 w 672"/>
              <a:gd name="T9" fmla="*/ 2147483647 h 2688"/>
              <a:gd name="T10" fmla="*/ 0 w 672"/>
              <a:gd name="T11" fmla="*/ 2147483647 h 2688"/>
              <a:gd name="T12" fmla="*/ 2147483647 w 672"/>
              <a:gd name="T13" fmla="*/ 2147483647 h 2688"/>
              <a:gd name="T14" fmla="*/ 2147483647 w 672"/>
              <a:gd name="T15" fmla="*/ 2147483647 h 2688"/>
              <a:gd name="T16" fmla="*/ 0 60000 65536"/>
              <a:gd name="T17" fmla="*/ 0 60000 65536"/>
              <a:gd name="T18" fmla="*/ 0 60000 65536"/>
              <a:gd name="T19" fmla="*/ 0 60000 65536"/>
              <a:gd name="T20" fmla="*/ 0 60000 65536"/>
              <a:gd name="T21" fmla="*/ 0 60000 65536"/>
              <a:gd name="T22" fmla="*/ 0 60000 65536"/>
              <a:gd name="T23" fmla="*/ 0 60000 65536"/>
              <a:gd name="T24" fmla="*/ 0 w 672"/>
              <a:gd name="T25" fmla="*/ 0 h 2688"/>
              <a:gd name="T26" fmla="*/ 672 w 672"/>
              <a:gd name="T27" fmla="*/ 2688 h 26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72" h="2688">
                <a:moveTo>
                  <a:pt x="384" y="0"/>
                </a:moveTo>
                <a:lnTo>
                  <a:pt x="336" y="288"/>
                </a:lnTo>
                <a:lnTo>
                  <a:pt x="432" y="480"/>
                </a:lnTo>
                <a:lnTo>
                  <a:pt x="240" y="864"/>
                </a:lnTo>
                <a:lnTo>
                  <a:pt x="528" y="1200"/>
                </a:lnTo>
                <a:lnTo>
                  <a:pt x="0" y="2112"/>
                </a:lnTo>
                <a:lnTo>
                  <a:pt x="672" y="2400"/>
                </a:lnTo>
                <a:lnTo>
                  <a:pt x="336" y="2688"/>
                </a:lnTo>
              </a:path>
            </a:pathLst>
          </a:custGeom>
          <a:noFill/>
          <a:ln w="9525" cap="flat" cmpd="sng">
            <a:solidFill>
              <a:srgbClr val="00008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7529" name="Text Box 7"/>
          <p:cNvSpPr txBox="1">
            <a:spLocks noChangeArrowheads="1"/>
          </p:cNvSpPr>
          <p:nvPr/>
        </p:nvSpPr>
        <p:spPr bwMode="auto">
          <a:xfrm>
            <a:off x="4476970" y="2436168"/>
            <a:ext cx="510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a:latin typeface="Times New Roman" pitchFamily="18" charset="0"/>
              </a:rPr>
              <a:t>S0</a:t>
            </a:r>
          </a:p>
        </p:txBody>
      </p:sp>
      <p:sp>
        <p:nvSpPr>
          <p:cNvPr id="107530" name="Text Box 8"/>
          <p:cNvSpPr txBox="1">
            <a:spLocks noChangeArrowheads="1"/>
          </p:cNvSpPr>
          <p:nvPr/>
        </p:nvSpPr>
        <p:spPr bwMode="auto">
          <a:xfrm>
            <a:off x="4476970" y="6246168"/>
            <a:ext cx="510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a:latin typeface="Times New Roman" pitchFamily="18" charset="0"/>
              </a:rPr>
              <a:t>Sg</a:t>
            </a:r>
          </a:p>
        </p:txBody>
      </p:sp>
      <p:sp>
        <p:nvSpPr>
          <p:cNvPr id="107531" name="Oval 9"/>
          <p:cNvSpPr>
            <a:spLocks noChangeArrowheads="1"/>
          </p:cNvSpPr>
          <p:nvPr/>
        </p:nvSpPr>
        <p:spPr bwMode="auto">
          <a:xfrm>
            <a:off x="4787900" y="3429000"/>
            <a:ext cx="82550" cy="762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7532" name="Oval 10"/>
          <p:cNvSpPr>
            <a:spLocks noChangeArrowheads="1"/>
          </p:cNvSpPr>
          <p:nvPr/>
        </p:nvSpPr>
        <p:spPr bwMode="auto">
          <a:xfrm>
            <a:off x="4457700" y="3886200"/>
            <a:ext cx="82550" cy="762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7533" name="Oval 11"/>
          <p:cNvSpPr>
            <a:spLocks noChangeArrowheads="1"/>
          </p:cNvSpPr>
          <p:nvPr/>
        </p:nvSpPr>
        <p:spPr bwMode="auto">
          <a:xfrm>
            <a:off x="4953000" y="4267200"/>
            <a:ext cx="82550" cy="762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7534" name="Oval 12"/>
          <p:cNvSpPr>
            <a:spLocks noChangeArrowheads="1"/>
          </p:cNvSpPr>
          <p:nvPr/>
        </p:nvSpPr>
        <p:spPr bwMode="auto">
          <a:xfrm>
            <a:off x="4044950" y="5410200"/>
            <a:ext cx="82550" cy="762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7535" name="Oval 13"/>
          <p:cNvSpPr>
            <a:spLocks noChangeArrowheads="1"/>
          </p:cNvSpPr>
          <p:nvPr/>
        </p:nvSpPr>
        <p:spPr bwMode="auto">
          <a:xfrm>
            <a:off x="5200650" y="5791200"/>
            <a:ext cx="82550" cy="762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7536" name="Oval 14"/>
          <p:cNvSpPr>
            <a:spLocks noChangeArrowheads="1"/>
          </p:cNvSpPr>
          <p:nvPr/>
        </p:nvSpPr>
        <p:spPr bwMode="auto">
          <a:xfrm>
            <a:off x="4705350" y="2819400"/>
            <a:ext cx="82550" cy="762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7537" name="Oval 15"/>
          <p:cNvSpPr>
            <a:spLocks noChangeArrowheads="1"/>
          </p:cNvSpPr>
          <p:nvPr/>
        </p:nvSpPr>
        <p:spPr bwMode="auto">
          <a:xfrm>
            <a:off x="4622800" y="6096000"/>
            <a:ext cx="82550" cy="762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 name="灯片编号占位符 1"/>
          <p:cNvSpPr>
            <a:spLocks noGrp="1"/>
          </p:cNvSpPr>
          <p:nvPr>
            <p:ph type="sldNum" sz="quarter" idx="12"/>
          </p:nvPr>
        </p:nvSpPr>
        <p:spPr/>
        <p:txBody>
          <a:bodyPr/>
          <a:lstStyle/>
          <a:p>
            <a:fld id="{0C913308-F349-4B6D-A68A-DD1791B4A57B}" type="slidenum">
              <a:rPr lang="zh-CN" altLang="en-US" smtClean="0"/>
              <a:t>16</a:t>
            </a:fld>
            <a:endParaRPr lang="zh-CN" altLang="en-US"/>
          </a:p>
        </p:txBody>
      </p:sp>
    </p:spTree>
    <p:extLst>
      <p:ext uri="{BB962C8B-B14F-4D97-AF65-F5344CB8AC3E}">
        <p14:creationId xmlns:p14="http://schemas.microsoft.com/office/powerpoint/2010/main" val="22898531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3.2.2 </a:t>
            </a:r>
            <a:r>
              <a:rPr lang="zh-CN" altLang="zh-CN" dirty="0"/>
              <a:t>一般图的</a:t>
            </a:r>
            <a:r>
              <a:rPr lang="zh-CN" altLang="zh-CN" dirty="0" smtClean="0"/>
              <a:t>盲目搜索</a:t>
            </a:r>
            <a:endParaRPr lang="zh-CN" altLang="en-US" dirty="0"/>
          </a:p>
        </p:txBody>
      </p:sp>
      <p:sp>
        <p:nvSpPr>
          <p:cNvPr id="3" name="内容占位符 2"/>
          <p:cNvSpPr>
            <a:spLocks noGrp="1"/>
          </p:cNvSpPr>
          <p:nvPr>
            <p:ph idx="1"/>
          </p:nvPr>
        </p:nvSpPr>
        <p:spPr/>
        <p:txBody>
          <a:bodyPr/>
          <a:lstStyle/>
          <a:p>
            <a:pPr>
              <a:buNone/>
            </a:pPr>
            <a:r>
              <a:rPr lang="en-US" altLang="zh-CN" sz="3200" dirty="0" smtClean="0">
                <a:solidFill>
                  <a:srgbClr val="0000FF"/>
                </a:solidFill>
              </a:rPr>
              <a:t>1. </a:t>
            </a:r>
            <a:r>
              <a:rPr lang="zh-CN" altLang="en-US" sz="3200" dirty="0" smtClean="0">
                <a:solidFill>
                  <a:srgbClr val="0000FF"/>
                </a:solidFill>
              </a:rPr>
              <a:t>搜索</a:t>
            </a:r>
            <a:r>
              <a:rPr lang="zh-CN" altLang="en-US" sz="3200" dirty="0">
                <a:solidFill>
                  <a:srgbClr val="0000FF"/>
                </a:solidFill>
              </a:rPr>
              <a:t>术语</a:t>
            </a:r>
          </a:p>
          <a:p>
            <a:pPr>
              <a:buFont typeface="Wingdings" panose="05000000000000000000" pitchFamily="2" charset="2"/>
              <a:buChar char="Ø"/>
            </a:pPr>
            <a:r>
              <a:rPr lang="zh-CN" altLang="en-US" sz="3200" dirty="0" smtClean="0">
                <a:solidFill>
                  <a:srgbClr val="0000FF"/>
                </a:solidFill>
              </a:rPr>
              <a:t>节点</a:t>
            </a:r>
            <a:r>
              <a:rPr lang="zh-CN" altLang="en-US" sz="3200" dirty="0">
                <a:solidFill>
                  <a:srgbClr val="0000FF"/>
                </a:solidFill>
              </a:rPr>
              <a:t>深度</a:t>
            </a:r>
            <a:endParaRPr lang="zh-CN" altLang="en-US" sz="3200" dirty="0"/>
          </a:p>
          <a:p>
            <a:pPr>
              <a:buFont typeface="Wingdings" panose="05000000000000000000" pitchFamily="2" charset="2"/>
              <a:buChar char="Ø"/>
            </a:pPr>
            <a:r>
              <a:rPr lang="zh-CN" altLang="en-US" sz="3200" dirty="0" smtClean="0">
                <a:solidFill>
                  <a:srgbClr val="0000FF"/>
                </a:solidFill>
                <a:sym typeface="Symbol" pitchFamily="18" charset="2"/>
              </a:rPr>
              <a:t>节点</a:t>
            </a:r>
            <a:r>
              <a:rPr lang="zh-CN" altLang="en-US" sz="3200" dirty="0">
                <a:solidFill>
                  <a:srgbClr val="0000FF"/>
                </a:solidFill>
                <a:sym typeface="Symbol" pitchFamily="18" charset="2"/>
              </a:rPr>
              <a:t>扩展</a:t>
            </a:r>
          </a:p>
          <a:p>
            <a:pPr>
              <a:buFont typeface="Wingdings" panose="05000000000000000000" pitchFamily="2" charset="2"/>
              <a:buChar char="Ø"/>
              <a:defRPr/>
            </a:pPr>
            <a:r>
              <a:rPr lang="zh-CN" altLang="en-US" sz="3200" dirty="0">
                <a:solidFill>
                  <a:srgbClr val="0000FF"/>
                </a:solidFill>
              </a:rPr>
              <a:t>路径 </a:t>
            </a:r>
          </a:p>
          <a:p>
            <a:pPr>
              <a:buFont typeface="Wingdings" panose="05000000000000000000" pitchFamily="2" charset="2"/>
              <a:buChar char="Ø"/>
              <a:defRPr/>
            </a:pPr>
            <a:r>
              <a:rPr lang="zh-CN" altLang="en-US" sz="2800" dirty="0" smtClean="0">
                <a:solidFill>
                  <a:srgbClr val="0000FF"/>
                </a:solidFill>
                <a:sym typeface="Symbol" pitchFamily="18" charset="2"/>
              </a:rPr>
              <a:t>路径</a:t>
            </a:r>
            <a:r>
              <a:rPr lang="zh-CN" altLang="en-US" sz="2800" dirty="0">
                <a:solidFill>
                  <a:srgbClr val="0000FF"/>
                </a:solidFill>
                <a:sym typeface="Symbol" pitchFamily="18" charset="2"/>
              </a:rPr>
              <a:t>代价</a:t>
            </a:r>
            <a:r>
              <a:rPr lang="en-US" altLang="zh-CN" sz="2800" dirty="0">
                <a:solidFill>
                  <a:srgbClr val="0000FF"/>
                </a:solidFill>
                <a:sym typeface="Symbol" pitchFamily="18" charset="2"/>
              </a:rPr>
              <a:t>——</a:t>
            </a:r>
            <a:r>
              <a:rPr lang="zh-CN" altLang="en-US" sz="2800" dirty="0">
                <a:solidFill>
                  <a:srgbClr val="FF0000"/>
                </a:solidFill>
                <a:sym typeface="Symbol" pitchFamily="18" charset="2"/>
              </a:rPr>
              <a:t>相邻节点</a:t>
            </a:r>
            <a:r>
              <a:rPr lang="en-US" altLang="zh-CN" sz="2800" dirty="0" err="1">
                <a:sym typeface="Symbol" pitchFamily="18" charset="2"/>
              </a:rPr>
              <a:t>n</a:t>
            </a:r>
            <a:r>
              <a:rPr lang="en-US" altLang="zh-CN" sz="2800" baseline="-25000" dirty="0" err="1">
                <a:sym typeface="Symbol" pitchFamily="18" charset="2"/>
              </a:rPr>
              <a:t>i</a:t>
            </a:r>
            <a:r>
              <a:rPr lang="zh-CN" altLang="en-US" sz="2800" dirty="0">
                <a:sym typeface="Symbol" pitchFamily="18" charset="2"/>
              </a:rPr>
              <a:t>和</a:t>
            </a:r>
            <a:r>
              <a:rPr lang="en-US" altLang="zh-CN" sz="2800" dirty="0">
                <a:sym typeface="Symbol" pitchFamily="18" charset="2"/>
              </a:rPr>
              <a:t>n</a:t>
            </a:r>
            <a:r>
              <a:rPr lang="en-US" altLang="zh-CN" sz="2800" baseline="-25000" dirty="0">
                <a:sym typeface="Symbol" pitchFamily="18" charset="2"/>
              </a:rPr>
              <a:t>i+1</a:t>
            </a:r>
            <a:r>
              <a:rPr lang="zh-CN" altLang="en-US" sz="2800" dirty="0">
                <a:sym typeface="Symbol" pitchFamily="18" charset="2"/>
              </a:rPr>
              <a:t>间的</a:t>
            </a:r>
            <a:r>
              <a:rPr lang="zh-CN" altLang="en-US" sz="2800" dirty="0">
                <a:solidFill>
                  <a:srgbClr val="FF0000"/>
                </a:solidFill>
                <a:sym typeface="Symbol" pitchFamily="18" charset="2"/>
              </a:rPr>
              <a:t>路径代价</a:t>
            </a:r>
            <a:r>
              <a:rPr lang="zh-CN" altLang="en-US" sz="2800" dirty="0">
                <a:sym typeface="Symbol" pitchFamily="18" charset="2"/>
              </a:rPr>
              <a:t>记为</a:t>
            </a:r>
            <a:r>
              <a:rPr lang="en-US" altLang="zh-CN" sz="2800" dirty="0">
                <a:sym typeface="Symbol" pitchFamily="18" charset="2"/>
              </a:rPr>
              <a:t>C(</a:t>
            </a:r>
            <a:r>
              <a:rPr lang="en-US" altLang="zh-CN" sz="2800" dirty="0" err="1">
                <a:sym typeface="Symbol" pitchFamily="18" charset="2"/>
              </a:rPr>
              <a:t>n</a:t>
            </a:r>
            <a:r>
              <a:rPr lang="en-US" altLang="zh-CN" sz="2800" baseline="-25000" dirty="0" err="1">
                <a:sym typeface="Symbol" pitchFamily="18" charset="2"/>
              </a:rPr>
              <a:t>i</a:t>
            </a:r>
            <a:r>
              <a:rPr lang="en-US" altLang="zh-CN" sz="2800" dirty="0">
                <a:sym typeface="Symbol" pitchFamily="18" charset="2"/>
              </a:rPr>
              <a:t>, n</a:t>
            </a:r>
            <a:r>
              <a:rPr lang="en-US" altLang="zh-CN" sz="2800" baseline="-25000" dirty="0">
                <a:sym typeface="Symbol" pitchFamily="18" charset="2"/>
              </a:rPr>
              <a:t>i+1</a:t>
            </a:r>
            <a:r>
              <a:rPr lang="en-US" altLang="zh-CN" sz="2800" dirty="0">
                <a:sym typeface="Symbol" pitchFamily="18" charset="2"/>
              </a:rPr>
              <a:t>) </a:t>
            </a:r>
          </a:p>
          <a:p>
            <a:pPr marL="640080" lvl="2" indent="0">
              <a:buNone/>
            </a:pPr>
            <a:r>
              <a:rPr lang="en-US" altLang="zh-CN" sz="2800" dirty="0">
                <a:sym typeface="Symbol" pitchFamily="18" charset="2"/>
              </a:rPr>
              <a:t>C(</a:t>
            </a:r>
            <a:r>
              <a:rPr lang="en-US" altLang="zh-CN" sz="2800" dirty="0" err="1">
                <a:sym typeface="Symbol" pitchFamily="18" charset="2"/>
              </a:rPr>
              <a:t>n</a:t>
            </a:r>
            <a:r>
              <a:rPr lang="en-US" altLang="zh-CN" sz="2800" baseline="-25000" dirty="0" err="1">
                <a:sym typeface="Symbol" pitchFamily="18" charset="2"/>
              </a:rPr>
              <a:t>i</a:t>
            </a:r>
            <a:r>
              <a:rPr lang="en-US" altLang="zh-CN" sz="2800" dirty="0">
                <a:sym typeface="Symbol" pitchFamily="18" charset="2"/>
              </a:rPr>
              <a:t>, </a:t>
            </a:r>
            <a:r>
              <a:rPr lang="en-US" altLang="zh-CN" sz="2400" dirty="0">
                <a:sym typeface="Symbol" pitchFamily="18" charset="2"/>
              </a:rPr>
              <a:t>n</a:t>
            </a:r>
            <a:r>
              <a:rPr lang="en-US" altLang="zh-CN" sz="2400" baseline="-25000" dirty="0">
                <a:sym typeface="Symbol" pitchFamily="18" charset="2"/>
              </a:rPr>
              <a:t>i+1</a:t>
            </a:r>
            <a:r>
              <a:rPr lang="en-US" altLang="zh-CN" sz="2800" dirty="0">
                <a:sym typeface="Symbol" pitchFamily="18" charset="2"/>
              </a:rPr>
              <a:t>)=1</a:t>
            </a:r>
            <a:endParaRPr lang="zh-CN" altLang="en-US" sz="2800" dirty="0"/>
          </a:p>
        </p:txBody>
      </p:sp>
      <p:grpSp>
        <p:nvGrpSpPr>
          <p:cNvPr id="4" name="组合 3"/>
          <p:cNvGrpSpPr/>
          <p:nvPr/>
        </p:nvGrpSpPr>
        <p:grpSpPr>
          <a:xfrm>
            <a:off x="1303250" y="5733256"/>
            <a:ext cx="6146027" cy="457200"/>
            <a:chOff x="3048000" y="2209800"/>
            <a:chExt cx="5673256" cy="457200"/>
          </a:xfrm>
        </p:grpSpPr>
        <p:graphicFrame>
          <p:nvGraphicFramePr>
            <p:cNvPr id="5" name="Object 4"/>
            <p:cNvGraphicFramePr>
              <a:graphicFrameLocks noGrp="1" noChangeAspect="1"/>
            </p:cNvGraphicFramePr>
            <p:nvPr>
              <p:ph sz="quarter" idx="2"/>
              <p:extLst>
                <p:ext uri="{D42A27DB-BD31-4B8C-83A1-F6EECF244321}">
                  <p14:modId xmlns:p14="http://schemas.microsoft.com/office/powerpoint/2010/main" val="1115330371"/>
                </p:ext>
              </p:extLst>
            </p:nvPr>
          </p:nvGraphicFramePr>
          <p:xfrm>
            <a:off x="4724400" y="2286000"/>
            <a:ext cx="381000" cy="304800"/>
          </p:xfrm>
          <a:graphic>
            <a:graphicData uri="http://schemas.openxmlformats.org/presentationml/2006/ole">
              <mc:AlternateContent xmlns:mc="http://schemas.openxmlformats.org/markup-compatibility/2006">
                <mc:Choice xmlns:v="urn:schemas-microsoft-com:vml" Requires="v">
                  <p:oleObj spid="_x0000_s1082" name="公式" r:id="rId3" imgW="126720" imgH="101520" progId="Equation.3">
                    <p:embed/>
                  </p:oleObj>
                </mc:Choice>
                <mc:Fallback>
                  <p:oleObj name="公式" r:id="rId3" imgW="126720" imgH="1015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2286000"/>
                          <a:ext cx="3810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 Box 36"/>
            <p:cNvSpPr txBox="1">
              <a:spLocks noChangeArrowheads="1"/>
            </p:cNvSpPr>
            <p:nvPr/>
          </p:nvSpPr>
          <p:spPr bwMode="auto">
            <a:xfrm>
              <a:off x="7044856" y="2209800"/>
              <a:ext cx="1676400" cy="4572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400" b="1">
                  <a:solidFill>
                    <a:srgbClr val="0000FF"/>
                  </a:solidFill>
                  <a:latin typeface="Verdana" pitchFamily="34" charset="0"/>
                </a:rPr>
                <a:t>C(n</a:t>
              </a:r>
              <a:r>
                <a:rPr lang="en-US" altLang="zh-CN" sz="2400" b="1" baseline="-25000">
                  <a:solidFill>
                    <a:srgbClr val="0000FF"/>
                  </a:solidFill>
                  <a:latin typeface="Verdana" pitchFamily="34" charset="0"/>
                </a:rPr>
                <a:t>k</a:t>
              </a:r>
              <a:r>
                <a:rPr lang="en-US" altLang="zh-CN" sz="2400" b="1">
                  <a:solidFill>
                    <a:srgbClr val="0000FF"/>
                  </a:solidFill>
                  <a:latin typeface="Verdana" pitchFamily="34" charset="0"/>
                </a:rPr>
                <a:t>,n</a:t>
              </a:r>
              <a:r>
                <a:rPr lang="en-US" altLang="zh-CN" sz="2400" b="1" baseline="-25000">
                  <a:solidFill>
                    <a:srgbClr val="0000FF"/>
                  </a:solidFill>
                  <a:latin typeface="Verdana" pitchFamily="34" charset="0"/>
                </a:rPr>
                <a:t>g</a:t>
              </a:r>
              <a:r>
                <a:rPr lang="en-US" altLang="zh-CN" sz="2400" b="1">
                  <a:solidFill>
                    <a:srgbClr val="0000FF"/>
                  </a:solidFill>
                  <a:latin typeface="Verdana" pitchFamily="34" charset="0"/>
                </a:rPr>
                <a:t>)</a:t>
              </a:r>
              <a:r>
                <a:rPr lang="en-US" altLang="zh-CN">
                  <a:latin typeface="Verdana" pitchFamily="34" charset="0"/>
                </a:rPr>
                <a:t> </a:t>
              </a:r>
            </a:p>
          </p:txBody>
        </p:sp>
        <p:sp>
          <p:nvSpPr>
            <p:cNvPr id="7" name="Text Box 37"/>
            <p:cNvSpPr txBox="1">
              <a:spLocks noChangeArrowheads="1"/>
            </p:cNvSpPr>
            <p:nvPr/>
          </p:nvSpPr>
          <p:spPr bwMode="auto">
            <a:xfrm>
              <a:off x="5017784" y="2209800"/>
              <a:ext cx="1676400" cy="4572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400" b="1" dirty="0">
                  <a:solidFill>
                    <a:srgbClr val="0000FF"/>
                  </a:solidFill>
                  <a:latin typeface="Verdana" pitchFamily="34" charset="0"/>
                </a:rPr>
                <a:t>C(</a:t>
              </a:r>
              <a:r>
                <a:rPr lang="en-US" altLang="zh-CN" sz="2400" b="1" dirty="0" err="1">
                  <a:solidFill>
                    <a:srgbClr val="0000FF"/>
                  </a:solidFill>
                  <a:latin typeface="Verdana" pitchFamily="34" charset="0"/>
                </a:rPr>
                <a:t>n</a:t>
              </a:r>
              <a:r>
                <a:rPr lang="en-US" altLang="zh-CN" sz="2400" b="1" baseline="-25000" dirty="0" err="1">
                  <a:solidFill>
                    <a:srgbClr val="0000FF"/>
                  </a:solidFill>
                  <a:latin typeface="Verdana" pitchFamily="34" charset="0"/>
                </a:rPr>
                <a:t>i</a:t>
              </a:r>
              <a:r>
                <a:rPr lang="en-US" altLang="zh-CN" sz="2400" b="1" dirty="0" err="1">
                  <a:solidFill>
                    <a:srgbClr val="0000FF"/>
                  </a:solidFill>
                  <a:latin typeface="Verdana" pitchFamily="34" charset="0"/>
                </a:rPr>
                <a:t>,n</a:t>
              </a:r>
              <a:r>
                <a:rPr lang="en-US" altLang="zh-CN" sz="2400" b="1" baseline="-25000" dirty="0" err="1">
                  <a:solidFill>
                    <a:srgbClr val="0000FF"/>
                  </a:solidFill>
                  <a:latin typeface="Verdana" pitchFamily="34" charset="0"/>
                </a:rPr>
                <a:t>k</a:t>
              </a:r>
              <a:r>
                <a:rPr lang="en-US" altLang="zh-CN" sz="2400" b="1" dirty="0">
                  <a:solidFill>
                    <a:srgbClr val="0000FF"/>
                  </a:solidFill>
                  <a:latin typeface="Verdana" pitchFamily="34" charset="0"/>
                </a:rPr>
                <a:t>)</a:t>
              </a:r>
              <a:r>
                <a:rPr lang="en-US" altLang="zh-CN" dirty="0">
                  <a:latin typeface="Verdana" pitchFamily="34" charset="0"/>
                </a:rPr>
                <a:t> </a:t>
              </a:r>
            </a:p>
          </p:txBody>
        </p:sp>
        <p:sp>
          <p:nvSpPr>
            <p:cNvPr id="8" name="Text Box 38"/>
            <p:cNvSpPr txBox="1">
              <a:spLocks noChangeArrowheads="1"/>
            </p:cNvSpPr>
            <p:nvPr/>
          </p:nvSpPr>
          <p:spPr bwMode="auto">
            <a:xfrm>
              <a:off x="3048000" y="2209800"/>
              <a:ext cx="1676400" cy="4572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400" b="1" dirty="0">
                  <a:solidFill>
                    <a:srgbClr val="FF3300"/>
                  </a:solidFill>
                  <a:latin typeface="Verdana" pitchFamily="34" charset="0"/>
                </a:rPr>
                <a:t>C(</a:t>
              </a:r>
              <a:r>
                <a:rPr lang="en-US" altLang="zh-CN" sz="2400" b="1" dirty="0" err="1">
                  <a:solidFill>
                    <a:srgbClr val="FF3300"/>
                  </a:solidFill>
                  <a:latin typeface="Verdana" pitchFamily="34" charset="0"/>
                </a:rPr>
                <a:t>n</a:t>
              </a:r>
              <a:r>
                <a:rPr lang="en-US" altLang="zh-CN" sz="2400" b="1" baseline="-25000" dirty="0" err="1">
                  <a:solidFill>
                    <a:srgbClr val="FF3300"/>
                  </a:solidFill>
                  <a:latin typeface="Verdana" pitchFamily="34" charset="0"/>
                </a:rPr>
                <a:t>i</a:t>
              </a:r>
              <a:r>
                <a:rPr lang="en-US" altLang="zh-CN" sz="2400" b="1" dirty="0" err="1">
                  <a:solidFill>
                    <a:srgbClr val="FF3300"/>
                  </a:solidFill>
                  <a:latin typeface="Verdana" pitchFamily="34" charset="0"/>
                </a:rPr>
                <a:t>,n</a:t>
              </a:r>
              <a:r>
                <a:rPr lang="en-US" altLang="zh-CN" sz="2400" b="1" baseline="-25000" dirty="0" err="1">
                  <a:solidFill>
                    <a:srgbClr val="FF3300"/>
                  </a:solidFill>
                  <a:latin typeface="Verdana" pitchFamily="34" charset="0"/>
                </a:rPr>
                <a:t>g</a:t>
              </a:r>
              <a:r>
                <a:rPr lang="en-US" altLang="zh-CN" sz="2400" b="1" dirty="0">
                  <a:solidFill>
                    <a:srgbClr val="FF3300"/>
                  </a:solidFill>
                  <a:latin typeface="Verdana" pitchFamily="34" charset="0"/>
                </a:rPr>
                <a:t>)</a:t>
              </a:r>
              <a:r>
                <a:rPr lang="en-US" altLang="zh-CN" dirty="0">
                  <a:latin typeface="Verdana" pitchFamily="34" charset="0"/>
                </a:rPr>
                <a:t> </a:t>
              </a:r>
            </a:p>
          </p:txBody>
        </p:sp>
        <p:graphicFrame>
          <p:nvGraphicFramePr>
            <p:cNvPr id="9" name="Object 39"/>
            <p:cNvGraphicFramePr>
              <a:graphicFrameLocks noGrp="1" noChangeAspect="1"/>
            </p:cNvGraphicFramePr>
            <p:nvPr>
              <p:ph sz="quarter" idx="3"/>
              <p:extLst>
                <p:ext uri="{D42A27DB-BD31-4B8C-83A1-F6EECF244321}">
                  <p14:modId xmlns:p14="http://schemas.microsoft.com/office/powerpoint/2010/main" val="3459592509"/>
                </p:ext>
              </p:extLst>
            </p:nvPr>
          </p:nvGraphicFramePr>
          <p:xfrm>
            <a:off x="6629400" y="2209800"/>
            <a:ext cx="420688" cy="420688"/>
          </p:xfrm>
          <a:graphic>
            <a:graphicData uri="http://schemas.openxmlformats.org/presentationml/2006/ole">
              <mc:AlternateContent xmlns:mc="http://schemas.openxmlformats.org/markup-compatibility/2006">
                <mc:Choice xmlns:v="urn:schemas-microsoft-com:vml" Requires="v">
                  <p:oleObj spid="_x0000_s1083" name="公式" r:id="rId5" imgW="139680" imgH="139680" progId="Equation.3">
                    <p:embed/>
                  </p:oleObj>
                </mc:Choice>
                <mc:Fallback>
                  <p:oleObj name="公式" r:id="rId5" imgW="139680" imgH="1396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9400" y="2209800"/>
                          <a:ext cx="420688" cy="42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 name="灯片编号占位符 9"/>
          <p:cNvSpPr>
            <a:spLocks noGrp="1"/>
          </p:cNvSpPr>
          <p:nvPr>
            <p:ph type="sldNum" sz="quarter" idx="12"/>
          </p:nvPr>
        </p:nvSpPr>
        <p:spPr/>
        <p:txBody>
          <a:bodyPr/>
          <a:lstStyle/>
          <a:p>
            <a:fld id="{0C913308-F349-4B6D-A68A-DD1791B4A57B}" type="slidenum">
              <a:rPr lang="zh-CN" altLang="en-US" smtClean="0"/>
              <a:t>17</a:t>
            </a:fld>
            <a:endParaRPr lang="zh-CN" altLang="en-US"/>
          </a:p>
        </p:txBody>
      </p:sp>
    </p:spTree>
    <p:extLst>
      <p:ext uri="{BB962C8B-B14F-4D97-AF65-F5344CB8AC3E}">
        <p14:creationId xmlns:p14="http://schemas.microsoft.com/office/powerpoint/2010/main" val="23641850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type="body" idx="1"/>
          </p:nvPr>
        </p:nvSpPr>
        <p:spPr>
          <a:xfrm>
            <a:off x="613966" y="908720"/>
            <a:ext cx="8667750" cy="5339680"/>
          </a:xfrm>
        </p:spPr>
        <p:txBody>
          <a:bodyPr>
            <a:normAutofit/>
          </a:bodyPr>
          <a:lstStyle/>
          <a:p>
            <a:pPr eaLnBrk="1" hangingPunct="1">
              <a:buFont typeface="Wingdings" pitchFamily="2" charset="2"/>
              <a:buNone/>
              <a:defRPr/>
            </a:pPr>
            <a:r>
              <a:rPr lang="en-US" altLang="zh-CN" sz="2800" dirty="0" smtClean="0">
                <a:solidFill>
                  <a:srgbClr val="0000FF"/>
                </a:solidFill>
                <a:effectLst>
                  <a:outerShdw blurRad="38100" dist="38100" dir="2700000" algn="tl">
                    <a:srgbClr val="C0C0C0"/>
                  </a:outerShdw>
                </a:effectLst>
              </a:rPr>
              <a:t>2. </a:t>
            </a:r>
            <a:r>
              <a:rPr lang="zh-CN" altLang="en-US" sz="2800" dirty="0" smtClean="0">
                <a:solidFill>
                  <a:srgbClr val="0000FF"/>
                </a:solidFill>
                <a:effectLst>
                  <a:outerShdw blurRad="38100" dist="38100" dir="2700000" algn="tl">
                    <a:srgbClr val="C0C0C0"/>
                  </a:outerShdw>
                </a:effectLst>
              </a:rPr>
              <a:t>一般图搜索算法</a:t>
            </a:r>
            <a:endParaRPr lang="zh-CN" altLang="en-US" sz="2800" dirty="0" smtClean="0"/>
          </a:p>
          <a:p>
            <a:pPr eaLnBrk="1" hangingPunct="1">
              <a:defRPr/>
            </a:pPr>
            <a:r>
              <a:rPr lang="zh-CN" altLang="en-US" sz="2800" dirty="0" smtClean="0"/>
              <a:t>符号说明：</a:t>
            </a:r>
          </a:p>
          <a:p>
            <a:pPr lvl="1" eaLnBrk="1" hangingPunct="1">
              <a:defRPr/>
            </a:pPr>
            <a:r>
              <a:rPr lang="en-US" altLang="zh-CN" dirty="0" smtClean="0">
                <a:solidFill>
                  <a:srgbClr val="FF0000"/>
                </a:solidFill>
              </a:rPr>
              <a:t>s</a:t>
            </a:r>
            <a:r>
              <a:rPr lang="en-US" altLang="zh-CN" dirty="0" smtClean="0"/>
              <a:t>-</a:t>
            </a:r>
            <a:r>
              <a:rPr lang="zh-CN" altLang="en-US" dirty="0" smtClean="0"/>
              <a:t>初始状态节点</a:t>
            </a:r>
          </a:p>
          <a:p>
            <a:pPr lvl="1" eaLnBrk="1" hangingPunct="1">
              <a:defRPr/>
            </a:pPr>
            <a:r>
              <a:rPr lang="en-US" altLang="zh-CN" dirty="0" smtClean="0">
                <a:solidFill>
                  <a:srgbClr val="FF0000"/>
                </a:solidFill>
              </a:rPr>
              <a:t>G</a:t>
            </a:r>
            <a:r>
              <a:rPr lang="en-US" altLang="zh-CN" dirty="0" smtClean="0"/>
              <a:t>-</a:t>
            </a:r>
            <a:r>
              <a:rPr lang="zh-CN" altLang="en-US" dirty="0" smtClean="0"/>
              <a:t>搜索图</a:t>
            </a:r>
          </a:p>
          <a:p>
            <a:pPr lvl="1" eaLnBrk="1" hangingPunct="1">
              <a:defRPr/>
            </a:pPr>
            <a:r>
              <a:rPr lang="en-US" altLang="zh-CN" dirty="0" smtClean="0">
                <a:solidFill>
                  <a:srgbClr val="FF0000"/>
                </a:solidFill>
              </a:rPr>
              <a:t>OPEN</a:t>
            </a:r>
            <a:r>
              <a:rPr lang="en-US" altLang="zh-CN" dirty="0" smtClean="0"/>
              <a:t>-</a:t>
            </a:r>
            <a:r>
              <a:rPr lang="zh-CN" altLang="en-US" dirty="0" smtClean="0"/>
              <a:t>存放</a:t>
            </a:r>
            <a:r>
              <a:rPr lang="zh-CN" altLang="en-US" dirty="0" smtClean="0">
                <a:solidFill>
                  <a:srgbClr val="FF0000"/>
                </a:solidFill>
              </a:rPr>
              <a:t>待扩展节点</a:t>
            </a:r>
            <a:r>
              <a:rPr lang="zh-CN" altLang="en-US" dirty="0" smtClean="0"/>
              <a:t>的表</a:t>
            </a:r>
          </a:p>
          <a:p>
            <a:pPr lvl="1" eaLnBrk="1" hangingPunct="1">
              <a:defRPr/>
            </a:pPr>
            <a:r>
              <a:rPr lang="en-US" altLang="zh-CN" dirty="0" smtClean="0">
                <a:solidFill>
                  <a:srgbClr val="FF0000"/>
                </a:solidFill>
              </a:rPr>
              <a:t>CLOSE</a:t>
            </a:r>
            <a:r>
              <a:rPr lang="en-US" altLang="zh-CN" dirty="0" smtClean="0"/>
              <a:t>-</a:t>
            </a:r>
            <a:r>
              <a:rPr lang="zh-CN" altLang="en-US" dirty="0" smtClean="0"/>
              <a:t>存放</a:t>
            </a:r>
            <a:r>
              <a:rPr lang="zh-CN" altLang="en-US" dirty="0" smtClean="0">
                <a:solidFill>
                  <a:srgbClr val="FF0000"/>
                </a:solidFill>
              </a:rPr>
              <a:t>已被扩展的节点</a:t>
            </a:r>
            <a:r>
              <a:rPr lang="zh-CN" altLang="en-US" dirty="0" smtClean="0"/>
              <a:t>的表</a:t>
            </a:r>
          </a:p>
          <a:p>
            <a:pPr lvl="1" eaLnBrk="1" hangingPunct="1">
              <a:defRPr/>
            </a:pPr>
            <a:r>
              <a:rPr lang="en-US" altLang="zh-CN" dirty="0" smtClean="0">
                <a:solidFill>
                  <a:srgbClr val="FF0000"/>
                </a:solidFill>
              </a:rPr>
              <a:t>MOVE-FIRST(OPEN)-</a:t>
            </a:r>
            <a:r>
              <a:rPr lang="zh-CN" altLang="en-US" dirty="0" smtClean="0"/>
              <a:t>取</a:t>
            </a:r>
            <a:r>
              <a:rPr lang="en-US" altLang="zh-CN" dirty="0" smtClean="0">
                <a:solidFill>
                  <a:srgbClr val="FF0000"/>
                </a:solidFill>
              </a:rPr>
              <a:t>OPEN</a:t>
            </a:r>
            <a:r>
              <a:rPr lang="zh-CN" altLang="en-US" dirty="0" smtClean="0">
                <a:solidFill>
                  <a:srgbClr val="FF0000"/>
                </a:solidFill>
              </a:rPr>
              <a:t>表首的节点</a:t>
            </a:r>
            <a:r>
              <a:rPr lang="zh-CN" altLang="en-US" dirty="0" smtClean="0"/>
              <a:t>作为</a:t>
            </a:r>
            <a:r>
              <a:rPr lang="zh-CN" altLang="en-US" dirty="0" smtClean="0">
                <a:solidFill>
                  <a:srgbClr val="FF0000"/>
                </a:solidFill>
              </a:rPr>
              <a:t>当前要被扩展的节点</a:t>
            </a:r>
            <a:r>
              <a:rPr lang="en-US" altLang="zh-CN" dirty="0" smtClean="0">
                <a:solidFill>
                  <a:srgbClr val="FF0000"/>
                </a:solidFill>
              </a:rPr>
              <a:t>n</a:t>
            </a:r>
            <a:r>
              <a:rPr lang="zh-CN" altLang="en-US" dirty="0" smtClean="0"/>
              <a:t>，同时</a:t>
            </a:r>
            <a:r>
              <a:rPr lang="zh-CN" altLang="en-US" dirty="0" smtClean="0">
                <a:solidFill>
                  <a:srgbClr val="0000FF"/>
                </a:solidFill>
              </a:rPr>
              <a:t>将节点</a:t>
            </a:r>
            <a:r>
              <a:rPr lang="en-US" altLang="zh-CN" dirty="0" smtClean="0">
                <a:solidFill>
                  <a:srgbClr val="0000FF"/>
                </a:solidFill>
              </a:rPr>
              <a:t>n</a:t>
            </a:r>
            <a:r>
              <a:rPr lang="zh-CN" altLang="en-US" dirty="0" smtClean="0">
                <a:solidFill>
                  <a:srgbClr val="0000FF"/>
                </a:solidFill>
              </a:rPr>
              <a:t>移至</a:t>
            </a:r>
            <a:r>
              <a:rPr lang="en-US" altLang="zh-CN" dirty="0" smtClean="0">
                <a:solidFill>
                  <a:srgbClr val="0000FF"/>
                </a:solidFill>
              </a:rPr>
              <a:t>CLOSE</a:t>
            </a:r>
            <a:r>
              <a:rPr lang="zh-CN" altLang="en-US" dirty="0" smtClean="0">
                <a:solidFill>
                  <a:srgbClr val="0000FF"/>
                </a:solidFill>
              </a:rPr>
              <a:t>表</a:t>
            </a:r>
          </a:p>
          <a:p>
            <a:pPr eaLnBrk="1" hangingPunct="1">
              <a:defRPr/>
            </a:pPr>
            <a:r>
              <a:rPr lang="zh-CN" altLang="en-US" sz="2800" dirty="0" smtClean="0"/>
              <a:t>一般图搜索算法划分为二个阶段：</a:t>
            </a:r>
          </a:p>
          <a:p>
            <a:pPr lvl="1" eaLnBrk="1" hangingPunct="1">
              <a:defRPr/>
            </a:pPr>
            <a:r>
              <a:rPr lang="en-US" altLang="zh-CN" dirty="0" smtClean="0">
                <a:solidFill>
                  <a:srgbClr val="0000FF"/>
                </a:solidFill>
              </a:rPr>
              <a:t>1</a:t>
            </a:r>
            <a:r>
              <a:rPr lang="zh-CN" altLang="en-US" dirty="0" smtClean="0">
                <a:solidFill>
                  <a:srgbClr val="0000FF"/>
                </a:solidFill>
              </a:rPr>
              <a:t>、初始化</a:t>
            </a:r>
            <a:r>
              <a:rPr lang="zh-CN" altLang="en-US" dirty="0" smtClean="0"/>
              <a:t> </a:t>
            </a:r>
          </a:p>
          <a:p>
            <a:pPr lvl="1" eaLnBrk="1" hangingPunct="1">
              <a:defRPr/>
            </a:pPr>
            <a:r>
              <a:rPr lang="en-US" altLang="zh-CN" dirty="0" smtClean="0">
                <a:solidFill>
                  <a:srgbClr val="0000FF"/>
                </a:solidFill>
              </a:rPr>
              <a:t>2</a:t>
            </a:r>
            <a:r>
              <a:rPr lang="zh-CN" altLang="en-US" dirty="0" smtClean="0">
                <a:solidFill>
                  <a:srgbClr val="0000FF"/>
                </a:solidFill>
              </a:rPr>
              <a:t>、搜索循环</a:t>
            </a:r>
            <a:r>
              <a:rPr lang="zh-CN" altLang="en-US" dirty="0" smtClean="0"/>
              <a:t> </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18</a:t>
            </a:fld>
            <a:endParaRPr lang="zh-CN" altLang="en-US"/>
          </a:p>
        </p:txBody>
      </p:sp>
    </p:spTree>
    <p:extLst>
      <p:ext uri="{BB962C8B-B14F-4D97-AF65-F5344CB8AC3E}">
        <p14:creationId xmlns:p14="http://schemas.microsoft.com/office/powerpoint/2010/main" val="3061208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Effect transition="in" filter="blinds(horizontal)">
                                      <p:cBhvr>
                                        <p:cTn id="7" dur="500"/>
                                        <p:tgtEl>
                                          <p:spTgt spid="552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299">
                                            <p:txEl>
                                              <p:pRg st="1" end="1"/>
                                            </p:txEl>
                                          </p:spTgt>
                                        </p:tgtEl>
                                        <p:attrNameLst>
                                          <p:attrName>style.visibility</p:attrName>
                                        </p:attrNameLst>
                                      </p:cBhvr>
                                      <p:to>
                                        <p:strVal val="visible"/>
                                      </p:to>
                                    </p:set>
                                    <p:animEffect transition="in" filter="blinds(horizontal)">
                                      <p:cBhvr>
                                        <p:cTn id="12" dur="500"/>
                                        <p:tgtEl>
                                          <p:spTgt spid="55299">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5299">
                                            <p:txEl>
                                              <p:pRg st="2" end="2"/>
                                            </p:txEl>
                                          </p:spTgt>
                                        </p:tgtEl>
                                        <p:attrNameLst>
                                          <p:attrName>style.visibility</p:attrName>
                                        </p:attrNameLst>
                                      </p:cBhvr>
                                      <p:to>
                                        <p:strVal val="visible"/>
                                      </p:to>
                                    </p:set>
                                    <p:animEffect transition="in" filter="blinds(horizontal)">
                                      <p:cBhvr>
                                        <p:cTn id="15" dur="500"/>
                                        <p:tgtEl>
                                          <p:spTgt spid="55299">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5299">
                                            <p:txEl>
                                              <p:pRg st="3" end="3"/>
                                            </p:txEl>
                                          </p:spTgt>
                                        </p:tgtEl>
                                        <p:attrNameLst>
                                          <p:attrName>style.visibility</p:attrName>
                                        </p:attrNameLst>
                                      </p:cBhvr>
                                      <p:to>
                                        <p:strVal val="visible"/>
                                      </p:to>
                                    </p:set>
                                    <p:animEffect transition="in" filter="blinds(horizontal)">
                                      <p:cBhvr>
                                        <p:cTn id="18" dur="500"/>
                                        <p:tgtEl>
                                          <p:spTgt spid="55299">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55299">
                                            <p:txEl>
                                              <p:pRg st="4" end="4"/>
                                            </p:txEl>
                                          </p:spTgt>
                                        </p:tgtEl>
                                        <p:attrNameLst>
                                          <p:attrName>style.visibility</p:attrName>
                                        </p:attrNameLst>
                                      </p:cBhvr>
                                      <p:to>
                                        <p:strVal val="visible"/>
                                      </p:to>
                                    </p:set>
                                    <p:animEffect transition="in" filter="blinds(horizontal)">
                                      <p:cBhvr>
                                        <p:cTn id="21" dur="500"/>
                                        <p:tgtEl>
                                          <p:spTgt spid="55299">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55299">
                                            <p:txEl>
                                              <p:pRg st="5" end="5"/>
                                            </p:txEl>
                                          </p:spTgt>
                                        </p:tgtEl>
                                        <p:attrNameLst>
                                          <p:attrName>style.visibility</p:attrName>
                                        </p:attrNameLst>
                                      </p:cBhvr>
                                      <p:to>
                                        <p:strVal val="visible"/>
                                      </p:to>
                                    </p:set>
                                    <p:animEffect transition="in" filter="blinds(horizontal)">
                                      <p:cBhvr>
                                        <p:cTn id="24" dur="500"/>
                                        <p:tgtEl>
                                          <p:spTgt spid="55299">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55299">
                                            <p:txEl>
                                              <p:pRg st="6" end="6"/>
                                            </p:txEl>
                                          </p:spTgt>
                                        </p:tgtEl>
                                        <p:attrNameLst>
                                          <p:attrName>style.visibility</p:attrName>
                                        </p:attrNameLst>
                                      </p:cBhvr>
                                      <p:to>
                                        <p:strVal val="visible"/>
                                      </p:to>
                                    </p:set>
                                    <p:animEffect transition="in" filter="blinds(horizontal)">
                                      <p:cBhvr>
                                        <p:cTn id="27" dur="500"/>
                                        <p:tgtEl>
                                          <p:spTgt spid="55299">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5299">
                                            <p:txEl>
                                              <p:pRg st="7" end="7"/>
                                            </p:txEl>
                                          </p:spTgt>
                                        </p:tgtEl>
                                        <p:attrNameLst>
                                          <p:attrName>style.visibility</p:attrName>
                                        </p:attrNameLst>
                                      </p:cBhvr>
                                      <p:to>
                                        <p:strVal val="visible"/>
                                      </p:to>
                                    </p:set>
                                    <p:animEffect transition="in" filter="blinds(horizontal)">
                                      <p:cBhvr>
                                        <p:cTn id="32" dur="500"/>
                                        <p:tgtEl>
                                          <p:spTgt spid="55299">
                                            <p:txEl>
                                              <p:pRg st="7" end="7"/>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55299">
                                            <p:txEl>
                                              <p:pRg st="8" end="8"/>
                                            </p:txEl>
                                          </p:spTgt>
                                        </p:tgtEl>
                                        <p:attrNameLst>
                                          <p:attrName>style.visibility</p:attrName>
                                        </p:attrNameLst>
                                      </p:cBhvr>
                                      <p:to>
                                        <p:strVal val="visible"/>
                                      </p:to>
                                    </p:set>
                                    <p:animEffect transition="in" filter="blinds(horizontal)">
                                      <p:cBhvr>
                                        <p:cTn id="35" dur="500"/>
                                        <p:tgtEl>
                                          <p:spTgt spid="55299">
                                            <p:txEl>
                                              <p:pRg st="8" end="8"/>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55299">
                                            <p:txEl>
                                              <p:pRg st="9" end="9"/>
                                            </p:txEl>
                                          </p:spTgt>
                                        </p:tgtEl>
                                        <p:attrNameLst>
                                          <p:attrName>style.visibility</p:attrName>
                                        </p:attrNameLst>
                                      </p:cBhvr>
                                      <p:to>
                                        <p:strVal val="visible"/>
                                      </p:to>
                                    </p:set>
                                    <p:animEffect transition="in" filter="blinds(horizontal)">
                                      <p:cBhvr>
                                        <p:cTn id="38" dur="500"/>
                                        <p:tgtEl>
                                          <p:spTgt spid="5529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type="body" idx="1"/>
          </p:nvPr>
        </p:nvSpPr>
        <p:spPr>
          <a:xfrm>
            <a:off x="613966" y="404664"/>
            <a:ext cx="8667750" cy="5996136"/>
          </a:xfrm>
        </p:spPr>
        <p:txBody>
          <a:bodyPr>
            <a:normAutofit/>
          </a:bodyPr>
          <a:lstStyle/>
          <a:p>
            <a:pPr eaLnBrk="1" hangingPunct="1">
              <a:lnSpc>
                <a:spcPct val="90000"/>
              </a:lnSpc>
              <a:buFont typeface="Wingdings" pitchFamily="2" charset="2"/>
              <a:buNone/>
              <a:defRPr/>
            </a:pPr>
            <a:r>
              <a:rPr lang="en-US" altLang="zh-CN" sz="2800" dirty="0" smtClean="0">
                <a:solidFill>
                  <a:srgbClr val="0000FF"/>
                </a:solidFill>
                <a:effectLst>
                  <a:outerShdw blurRad="38100" dist="38100" dir="2700000" algn="tl">
                    <a:srgbClr val="C0C0C0"/>
                  </a:outerShdw>
                </a:effectLst>
              </a:rPr>
              <a:t>2. </a:t>
            </a:r>
            <a:r>
              <a:rPr lang="zh-CN" altLang="en-US" sz="2800" dirty="0" smtClean="0">
                <a:solidFill>
                  <a:srgbClr val="0000FF"/>
                </a:solidFill>
                <a:effectLst>
                  <a:outerShdw blurRad="38100" dist="38100" dir="2700000" algn="tl">
                    <a:srgbClr val="C0C0C0"/>
                  </a:outerShdw>
                </a:effectLst>
              </a:rPr>
              <a:t>一般图搜索算法</a:t>
            </a:r>
            <a:endParaRPr lang="zh-CN" altLang="en-US" sz="2800" dirty="0" smtClean="0"/>
          </a:p>
          <a:p>
            <a:pPr eaLnBrk="1" hangingPunct="1">
              <a:lnSpc>
                <a:spcPct val="90000"/>
              </a:lnSpc>
              <a:defRPr/>
            </a:pPr>
            <a:r>
              <a:rPr lang="zh-CN" altLang="en-US" sz="2400" dirty="0" smtClean="0"/>
              <a:t>算法划分为二个阶段：</a:t>
            </a:r>
          </a:p>
          <a:p>
            <a:pPr lvl="1" eaLnBrk="1" hangingPunct="1">
              <a:lnSpc>
                <a:spcPct val="90000"/>
              </a:lnSpc>
              <a:defRPr/>
            </a:pPr>
            <a:r>
              <a:rPr lang="en-US" altLang="zh-CN" dirty="0" smtClean="0">
                <a:solidFill>
                  <a:srgbClr val="FF0000"/>
                </a:solidFill>
              </a:rPr>
              <a:t>1</a:t>
            </a:r>
            <a:r>
              <a:rPr lang="zh-CN" altLang="en-US" dirty="0" smtClean="0">
                <a:solidFill>
                  <a:srgbClr val="FF0000"/>
                </a:solidFill>
              </a:rPr>
              <a:t>、初始化 </a:t>
            </a:r>
          </a:p>
          <a:p>
            <a:pPr lvl="2" eaLnBrk="1" hangingPunct="1">
              <a:lnSpc>
                <a:spcPct val="90000"/>
              </a:lnSpc>
              <a:defRPr/>
            </a:pPr>
            <a:r>
              <a:rPr lang="zh-CN" altLang="en-US" sz="2400" dirty="0" smtClean="0"/>
              <a:t>建立</a:t>
            </a:r>
            <a:r>
              <a:rPr lang="zh-CN" altLang="en-US" sz="2400" dirty="0" smtClean="0">
                <a:solidFill>
                  <a:srgbClr val="0000FF"/>
                </a:solidFill>
              </a:rPr>
              <a:t>只包含初始状态节点</a:t>
            </a:r>
            <a:r>
              <a:rPr lang="en-US" altLang="zh-CN" sz="2400" dirty="0" smtClean="0">
                <a:solidFill>
                  <a:srgbClr val="0000FF"/>
                </a:solidFill>
              </a:rPr>
              <a:t>s</a:t>
            </a:r>
            <a:r>
              <a:rPr lang="zh-CN" altLang="en-US" sz="2400" dirty="0" smtClean="0">
                <a:solidFill>
                  <a:srgbClr val="0000FF"/>
                </a:solidFill>
              </a:rPr>
              <a:t>的搜索图</a:t>
            </a:r>
            <a:r>
              <a:rPr lang="en-US" altLang="zh-CN" sz="2400" dirty="0" smtClean="0">
                <a:solidFill>
                  <a:srgbClr val="0000FF"/>
                </a:solidFill>
              </a:rPr>
              <a:t>G:={s}</a:t>
            </a:r>
          </a:p>
          <a:p>
            <a:pPr lvl="2" eaLnBrk="1" hangingPunct="1">
              <a:lnSpc>
                <a:spcPct val="90000"/>
              </a:lnSpc>
              <a:defRPr/>
            </a:pPr>
            <a:r>
              <a:rPr lang="en-US" altLang="zh-CN" sz="2400" dirty="0" smtClean="0">
                <a:solidFill>
                  <a:srgbClr val="0000FF"/>
                </a:solidFill>
              </a:rPr>
              <a:t>OPEN</a:t>
            </a:r>
            <a:r>
              <a:rPr lang="en-US" altLang="zh-CN" sz="2400" dirty="0" smtClean="0"/>
              <a:t>:={s}</a:t>
            </a:r>
          </a:p>
          <a:p>
            <a:pPr lvl="2" eaLnBrk="1" hangingPunct="1">
              <a:lnSpc>
                <a:spcPct val="90000"/>
              </a:lnSpc>
              <a:defRPr/>
            </a:pPr>
            <a:r>
              <a:rPr lang="en-US" altLang="zh-CN" sz="2400" dirty="0" smtClean="0">
                <a:solidFill>
                  <a:srgbClr val="0000FF"/>
                </a:solidFill>
              </a:rPr>
              <a:t>CLOSE</a:t>
            </a:r>
            <a:r>
              <a:rPr lang="en-US" altLang="zh-CN" sz="2400" dirty="0" smtClean="0"/>
              <a:t>:={} </a:t>
            </a:r>
            <a:endParaRPr lang="en-US" altLang="zh-CN" sz="2000" dirty="0" smtClean="0"/>
          </a:p>
          <a:p>
            <a:pPr lvl="1" eaLnBrk="1" hangingPunct="1">
              <a:lnSpc>
                <a:spcPct val="90000"/>
              </a:lnSpc>
              <a:defRPr/>
            </a:pPr>
            <a:r>
              <a:rPr lang="en-US" altLang="zh-CN" dirty="0" smtClean="0">
                <a:solidFill>
                  <a:srgbClr val="FF0000"/>
                </a:solidFill>
              </a:rPr>
              <a:t>2</a:t>
            </a:r>
            <a:r>
              <a:rPr lang="zh-CN" altLang="en-US" dirty="0" smtClean="0">
                <a:solidFill>
                  <a:srgbClr val="FF0000"/>
                </a:solidFill>
              </a:rPr>
              <a:t>、搜索循环</a:t>
            </a:r>
          </a:p>
          <a:p>
            <a:pPr lvl="2" eaLnBrk="1" hangingPunct="1">
              <a:lnSpc>
                <a:spcPct val="90000"/>
              </a:lnSpc>
              <a:defRPr/>
            </a:pPr>
            <a:r>
              <a:rPr lang="en-US" altLang="zh-CN" sz="2400" dirty="0" smtClean="0">
                <a:solidFill>
                  <a:srgbClr val="0000FF"/>
                </a:solidFill>
              </a:rPr>
              <a:t>MOVE-FIRST(OPEN)-</a:t>
            </a:r>
            <a:r>
              <a:rPr lang="zh-CN" altLang="en-US" sz="2400" dirty="0" smtClean="0"/>
              <a:t>取出</a:t>
            </a:r>
            <a:r>
              <a:rPr lang="en-US" altLang="zh-CN" sz="2400" dirty="0" smtClean="0"/>
              <a:t>OPEN</a:t>
            </a:r>
            <a:r>
              <a:rPr lang="zh-CN" altLang="en-US" sz="2400" dirty="0" smtClean="0"/>
              <a:t>表首的节点</a:t>
            </a:r>
            <a:r>
              <a:rPr lang="en-US" altLang="zh-CN" sz="2400" dirty="0" smtClean="0"/>
              <a:t>n</a:t>
            </a:r>
            <a:r>
              <a:rPr lang="zh-CN" altLang="en-US" sz="2400" dirty="0" smtClean="0"/>
              <a:t>作为扩展的节点，同时将其移到</a:t>
            </a:r>
            <a:r>
              <a:rPr lang="en-US" altLang="zh-CN" sz="2400" dirty="0" smtClean="0"/>
              <a:t>close</a:t>
            </a:r>
            <a:r>
              <a:rPr lang="zh-CN" altLang="en-US" sz="2400" dirty="0" smtClean="0"/>
              <a:t>表 </a:t>
            </a:r>
          </a:p>
          <a:p>
            <a:pPr lvl="2" eaLnBrk="1" hangingPunct="1">
              <a:lnSpc>
                <a:spcPct val="90000"/>
              </a:lnSpc>
              <a:defRPr/>
            </a:pPr>
            <a:r>
              <a:rPr lang="zh-CN" altLang="en-US" sz="2400" dirty="0" smtClean="0">
                <a:solidFill>
                  <a:srgbClr val="0000FF"/>
                </a:solidFill>
              </a:rPr>
              <a:t>扩展出</a:t>
            </a:r>
            <a:r>
              <a:rPr lang="en-US" altLang="zh-CN" sz="2400" dirty="0" smtClean="0">
                <a:solidFill>
                  <a:srgbClr val="0000FF"/>
                </a:solidFill>
              </a:rPr>
              <a:t>n</a:t>
            </a:r>
            <a:r>
              <a:rPr lang="zh-CN" altLang="en-US" sz="2400" dirty="0" smtClean="0">
                <a:solidFill>
                  <a:srgbClr val="0000FF"/>
                </a:solidFill>
              </a:rPr>
              <a:t>的子节点</a:t>
            </a:r>
            <a:r>
              <a:rPr lang="en-US" altLang="zh-CN" sz="2400" dirty="0" smtClean="0"/>
              <a:t>,</a:t>
            </a:r>
            <a:r>
              <a:rPr lang="zh-CN" altLang="en-US" sz="2400" dirty="0" smtClean="0"/>
              <a:t>插入</a:t>
            </a:r>
            <a:r>
              <a:rPr lang="zh-CN" altLang="en-US" sz="2400" dirty="0" smtClean="0">
                <a:solidFill>
                  <a:srgbClr val="0000FF"/>
                </a:solidFill>
              </a:rPr>
              <a:t>搜索图</a:t>
            </a:r>
            <a:r>
              <a:rPr lang="en-US" altLang="zh-CN" sz="2400" dirty="0" smtClean="0">
                <a:solidFill>
                  <a:srgbClr val="0000FF"/>
                </a:solidFill>
              </a:rPr>
              <a:t>G</a:t>
            </a:r>
            <a:r>
              <a:rPr lang="zh-CN" altLang="en-US" sz="2400" dirty="0" smtClean="0"/>
              <a:t>和</a:t>
            </a:r>
            <a:r>
              <a:rPr lang="en-US" altLang="zh-CN" sz="2400" dirty="0" smtClean="0">
                <a:solidFill>
                  <a:srgbClr val="0000FF"/>
                </a:solidFill>
              </a:rPr>
              <a:t>OPEN</a:t>
            </a:r>
            <a:r>
              <a:rPr lang="zh-CN" altLang="en-US" sz="2400" dirty="0" smtClean="0"/>
              <a:t>表 </a:t>
            </a:r>
          </a:p>
          <a:p>
            <a:pPr lvl="2" eaLnBrk="1" hangingPunct="1">
              <a:lnSpc>
                <a:spcPct val="90000"/>
              </a:lnSpc>
              <a:defRPr/>
            </a:pPr>
            <a:r>
              <a:rPr lang="zh-CN" altLang="en-US" sz="2400" dirty="0" smtClean="0"/>
              <a:t>适当的</a:t>
            </a:r>
            <a:r>
              <a:rPr lang="zh-CN" altLang="en-US" sz="2400" dirty="0" smtClean="0">
                <a:solidFill>
                  <a:srgbClr val="FF0000"/>
                </a:solidFill>
              </a:rPr>
              <a:t>标记和修改指针</a:t>
            </a:r>
          </a:p>
          <a:p>
            <a:pPr lvl="2" eaLnBrk="1" hangingPunct="1">
              <a:lnSpc>
                <a:spcPct val="90000"/>
              </a:lnSpc>
              <a:defRPr/>
            </a:pPr>
            <a:r>
              <a:rPr lang="zh-CN" altLang="en-US" sz="2400" dirty="0" smtClean="0">
                <a:solidFill>
                  <a:srgbClr val="FF0000"/>
                </a:solidFill>
              </a:rPr>
              <a:t>排序</a:t>
            </a:r>
            <a:r>
              <a:rPr lang="en-US" altLang="zh-CN" sz="2400" dirty="0" smtClean="0">
                <a:solidFill>
                  <a:srgbClr val="FF0000"/>
                </a:solidFill>
              </a:rPr>
              <a:t>OPEN</a:t>
            </a:r>
            <a:r>
              <a:rPr lang="zh-CN" altLang="en-US" sz="2400" dirty="0" smtClean="0">
                <a:solidFill>
                  <a:srgbClr val="FF0000"/>
                </a:solidFill>
              </a:rPr>
              <a:t>表</a:t>
            </a:r>
          </a:p>
          <a:p>
            <a:pPr lvl="1" eaLnBrk="1" hangingPunct="1">
              <a:lnSpc>
                <a:spcPct val="90000"/>
              </a:lnSpc>
              <a:defRPr/>
            </a:pPr>
            <a:r>
              <a:rPr lang="zh-CN" altLang="en-US" sz="2800" dirty="0" smtClean="0"/>
              <a:t>通过循环地执行该算法，</a:t>
            </a:r>
            <a:r>
              <a:rPr lang="zh-CN" altLang="en-US" sz="2800" dirty="0" smtClean="0">
                <a:solidFill>
                  <a:srgbClr val="0000FF"/>
                </a:solidFill>
              </a:rPr>
              <a:t>搜索图</a:t>
            </a:r>
            <a:r>
              <a:rPr lang="en-US" altLang="zh-CN" sz="2800" dirty="0" smtClean="0">
                <a:solidFill>
                  <a:srgbClr val="0000FF"/>
                </a:solidFill>
              </a:rPr>
              <a:t>G</a:t>
            </a:r>
            <a:r>
              <a:rPr lang="zh-CN" altLang="en-US" sz="2800" dirty="0" smtClean="0"/>
              <a:t>会因不断有新节点加入而逐步长大，直到搜索到目标节点。 </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19</a:t>
            </a:fld>
            <a:endParaRPr lang="zh-CN" altLang="en-US"/>
          </a:p>
        </p:txBody>
      </p:sp>
    </p:spTree>
    <p:extLst>
      <p:ext uri="{BB962C8B-B14F-4D97-AF65-F5344CB8AC3E}">
        <p14:creationId xmlns:p14="http://schemas.microsoft.com/office/powerpoint/2010/main" val="35320872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Effect transition="in" filter="blinds(horizontal)">
                                      <p:cBhvr>
                                        <p:cTn id="7" dur="500"/>
                                        <p:tgtEl>
                                          <p:spTgt spid="5632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6323">
                                            <p:txEl>
                                              <p:pRg st="1" end="1"/>
                                            </p:txEl>
                                          </p:spTgt>
                                        </p:tgtEl>
                                        <p:attrNameLst>
                                          <p:attrName>style.visibility</p:attrName>
                                        </p:attrNameLst>
                                      </p:cBhvr>
                                      <p:to>
                                        <p:strVal val="visible"/>
                                      </p:to>
                                    </p:set>
                                    <p:animEffect transition="in" filter="blinds(horizontal)">
                                      <p:cBhvr>
                                        <p:cTn id="10" dur="500"/>
                                        <p:tgtEl>
                                          <p:spTgt spid="5632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6323">
                                            <p:txEl>
                                              <p:pRg st="2" end="2"/>
                                            </p:txEl>
                                          </p:spTgt>
                                        </p:tgtEl>
                                        <p:attrNameLst>
                                          <p:attrName>style.visibility</p:attrName>
                                        </p:attrNameLst>
                                      </p:cBhvr>
                                      <p:to>
                                        <p:strVal val="visible"/>
                                      </p:to>
                                    </p:set>
                                    <p:animEffect transition="in" filter="blinds(horizontal)">
                                      <p:cBhvr>
                                        <p:cTn id="13" dur="500"/>
                                        <p:tgtEl>
                                          <p:spTgt spid="56323">
                                            <p:txEl>
                                              <p:pRg st="2" end="2"/>
                                            </p:txEl>
                                          </p:spTgt>
                                        </p:tgtEl>
                                      </p:cBhvr>
                                    </p:animEffect>
                                  </p:childTnLst>
                                </p:cTn>
                              </p:par>
                            </p:childTnLst>
                          </p:cTn>
                        </p:par>
                        <p:par>
                          <p:cTn id="14" fill="hold" nodeType="afterGroup">
                            <p:stCondLst>
                              <p:cond delay="500"/>
                            </p:stCondLst>
                            <p:childTnLst>
                              <p:par>
                                <p:cTn id="15" presetID="3" presetClass="entr" presetSubtype="10" fill="hold" nodeType="afterEffect">
                                  <p:stCondLst>
                                    <p:cond delay="0"/>
                                  </p:stCondLst>
                                  <p:childTnLst>
                                    <p:set>
                                      <p:cBhvr>
                                        <p:cTn id="16" dur="1" fill="hold">
                                          <p:stCondLst>
                                            <p:cond delay="0"/>
                                          </p:stCondLst>
                                        </p:cTn>
                                        <p:tgtEl>
                                          <p:spTgt spid="56323">
                                            <p:txEl>
                                              <p:pRg st="6" end="6"/>
                                            </p:txEl>
                                          </p:spTgt>
                                        </p:tgtEl>
                                        <p:attrNameLst>
                                          <p:attrName>style.visibility</p:attrName>
                                        </p:attrNameLst>
                                      </p:cBhvr>
                                      <p:to>
                                        <p:strVal val="visible"/>
                                      </p:to>
                                    </p:set>
                                    <p:animEffect transition="in" filter="blinds(horizontal)">
                                      <p:cBhvr>
                                        <p:cTn id="17" dur="500"/>
                                        <p:tgtEl>
                                          <p:spTgt spid="56323">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mph" presetSubtype="2" fill="hold" nodeType="clickEffect">
                                  <p:stCondLst>
                                    <p:cond delay="0"/>
                                  </p:stCondLst>
                                  <p:childTnLst>
                                    <p:animClr clrSpc="rgb" dir="cw">
                                      <p:cBhvr override="childStyle">
                                        <p:cTn id="21" dur="500" fill="hold"/>
                                        <p:tgtEl>
                                          <p:spTgt spid="56323">
                                            <p:txEl>
                                              <p:pRg st="2" end="2"/>
                                            </p:txEl>
                                          </p:spTgt>
                                        </p:tgtEl>
                                        <p:attrNameLst>
                                          <p:attrName>style.color</p:attrName>
                                        </p:attrNameLst>
                                      </p:cBhvr>
                                      <p:to>
                                        <a:schemeClr val="accent2"/>
                                      </p:to>
                                    </p:animClr>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56323">
                                            <p:txEl>
                                              <p:pRg st="3" end="3"/>
                                            </p:txEl>
                                          </p:spTgt>
                                        </p:tgtEl>
                                        <p:attrNameLst>
                                          <p:attrName>style.visibility</p:attrName>
                                        </p:attrNameLst>
                                      </p:cBhvr>
                                      <p:to>
                                        <p:strVal val="visible"/>
                                      </p:to>
                                    </p:set>
                                    <p:animEffect transition="in" filter="blinds(horizontal)">
                                      <p:cBhvr>
                                        <p:cTn id="26" dur="500"/>
                                        <p:tgtEl>
                                          <p:spTgt spid="56323">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56323">
                                            <p:txEl>
                                              <p:pRg st="4" end="4"/>
                                            </p:txEl>
                                          </p:spTgt>
                                        </p:tgtEl>
                                        <p:attrNameLst>
                                          <p:attrName>style.visibility</p:attrName>
                                        </p:attrNameLst>
                                      </p:cBhvr>
                                      <p:to>
                                        <p:strVal val="visible"/>
                                      </p:to>
                                    </p:set>
                                    <p:animEffect transition="in" filter="blinds(horizontal)">
                                      <p:cBhvr>
                                        <p:cTn id="31" dur="500"/>
                                        <p:tgtEl>
                                          <p:spTgt spid="56323">
                                            <p:txEl>
                                              <p:pRg st="4" end="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56323">
                                            <p:txEl>
                                              <p:pRg st="5" end="5"/>
                                            </p:txEl>
                                          </p:spTgt>
                                        </p:tgtEl>
                                        <p:attrNameLst>
                                          <p:attrName>style.visibility</p:attrName>
                                        </p:attrNameLst>
                                      </p:cBhvr>
                                      <p:to>
                                        <p:strVal val="visible"/>
                                      </p:to>
                                    </p:set>
                                    <p:animEffect transition="in" filter="blinds(horizontal)">
                                      <p:cBhvr>
                                        <p:cTn id="36" dur="500"/>
                                        <p:tgtEl>
                                          <p:spTgt spid="56323">
                                            <p:txEl>
                                              <p:pRg st="5" end="5"/>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mph" presetSubtype="2" fill="hold" nodeType="clickEffect">
                                  <p:stCondLst>
                                    <p:cond delay="0"/>
                                  </p:stCondLst>
                                  <p:childTnLst>
                                    <p:animClr clrSpc="rgb" dir="cw">
                                      <p:cBhvr override="childStyle">
                                        <p:cTn id="40" dur="500" fill="hold"/>
                                        <p:tgtEl>
                                          <p:spTgt spid="56323">
                                            <p:txEl>
                                              <p:pRg st="6" end="6"/>
                                            </p:txEl>
                                          </p:spTgt>
                                        </p:tgtEl>
                                        <p:attrNameLst>
                                          <p:attrName>style.color</p:attrName>
                                        </p:attrNameLst>
                                      </p:cBhvr>
                                      <p:to>
                                        <a:schemeClr val="accent2"/>
                                      </p:to>
                                    </p:animClr>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56323">
                                            <p:txEl>
                                              <p:pRg st="7" end="7"/>
                                            </p:txEl>
                                          </p:spTgt>
                                        </p:tgtEl>
                                        <p:attrNameLst>
                                          <p:attrName>style.visibility</p:attrName>
                                        </p:attrNameLst>
                                      </p:cBhvr>
                                      <p:to>
                                        <p:strVal val="visible"/>
                                      </p:to>
                                    </p:set>
                                    <p:animEffect transition="in" filter="blinds(horizontal)">
                                      <p:cBhvr>
                                        <p:cTn id="45" dur="500"/>
                                        <p:tgtEl>
                                          <p:spTgt spid="56323">
                                            <p:txEl>
                                              <p:pRg st="7" end="7"/>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56323">
                                            <p:txEl>
                                              <p:pRg st="8" end="8"/>
                                            </p:txEl>
                                          </p:spTgt>
                                        </p:tgtEl>
                                        <p:attrNameLst>
                                          <p:attrName>style.visibility</p:attrName>
                                        </p:attrNameLst>
                                      </p:cBhvr>
                                      <p:to>
                                        <p:strVal val="visible"/>
                                      </p:to>
                                    </p:set>
                                    <p:animEffect transition="in" filter="blinds(horizontal)">
                                      <p:cBhvr>
                                        <p:cTn id="50" dur="500"/>
                                        <p:tgtEl>
                                          <p:spTgt spid="56323">
                                            <p:txEl>
                                              <p:pRg st="8" end="8"/>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56323">
                                            <p:txEl>
                                              <p:pRg st="9" end="9"/>
                                            </p:txEl>
                                          </p:spTgt>
                                        </p:tgtEl>
                                        <p:attrNameLst>
                                          <p:attrName>style.visibility</p:attrName>
                                        </p:attrNameLst>
                                      </p:cBhvr>
                                      <p:to>
                                        <p:strVal val="visible"/>
                                      </p:to>
                                    </p:set>
                                    <p:animEffect transition="in" filter="blinds(horizontal)">
                                      <p:cBhvr>
                                        <p:cTn id="55" dur="500"/>
                                        <p:tgtEl>
                                          <p:spTgt spid="56323">
                                            <p:txEl>
                                              <p:pRg st="9" end="9"/>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56323">
                                            <p:txEl>
                                              <p:pRg st="10" end="10"/>
                                            </p:txEl>
                                          </p:spTgt>
                                        </p:tgtEl>
                                        <p:attrNameLst>
                                          <p:attrName>style.visibility</p:attrName>
                                        </p:attrNameLst>
                                      </p:cBhvr>
                                      <p:to>
                                        <p:strVal val="visible"/>
                                      </p:to>
                                    </p:set>
                                    <p:animEffect transition="in" filter="blinds(horizontal)">
                                      <p:cBhvr>
                                        <p:cTn id="60" dur="500"/>
                                        <p:tgtEl>
                                          <p:spTgt spid="56323">
                                            <p:txEl>
                                              <p:pRg st="10" end="10"/>
                                            </p:txEl>
                                          </p:spTgt>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mph" presetSubtype="2" fill="hold" nodeType="clickEffect">
                                  <p:stCondLst>
                                    <p:cond delay="0"/>
                                  </p:stCondLst>
                                  <p:childTnLst>
                                    <p:animClr clrSpc="rgb" dir="cw">
                                      <p:cBhvr override="childStyle">
                                        <p:cTn id="64" dur="500" fill="hold"/>
                                        <p:tgtEl>
                                          <p:spTgt spid="56323">
                                            <p:txEl>
                                              <p:pRg st="9" end="9"/>
                                            </p:txEl>
                                          </p:spTgt>
                                        </p:tgtEl>
                                        <p:attrNameLst>
                                          <p:attrName>style.color</p:attrName>
                                        </p:attrNameLst>
                                      </p:cBhvr>
                                      <p:to>
                                        <a:schemeClr val="accent2"/>
                                      </p:to>
                                    </p:animClr>
                                  </p:childTnLst>
                                </p:cTn>
                              </p:par>
                            </p:childTnLst>
                          </p:cTn>
                        </p:par>
                      </p:childTnLst>
                    </p:cTn>
                  </p:par>
                  <p:par>
                    <p:cTn id="65" fill="hold" nodeType="clickPar">
                      <p:stCondLst>
                        <p:cond delay="indefinite"/>
                      </p:stCondLst>
                      <p:childTnLst>
                        <p:par>
                          <p:cTn id="66" fill="hold" nodeType="withGroup">
                            <p:stCondLst>
                              <p:cond delay="0"/>
                            </p:stCondLst>
                            <p:childTnLst>
                              <p:par>
                                <p:cTn id="67" presetID="3" presetClass="emph" presetSubtype="2" fill="hold" nodeType="clickEffect">
                                  <p:stCondLst>
                                    <p:cond delay="0"/>
                                  </p:stCondLst>
                                  <p:childTnLst>
                                    <p:animClr clrSpc="rgb" dir="cw">
                                      <p:cBhvr override="childStyle">
                                        <p:cTn id="68" dur="500" fill="hold"/>
                                        <p:tgtEl>
                                          <p:spTgt spid="56323">
                                            <p:txEl>
                                              <p:pRg st="10" end="10"/>
                                            </p:txEl>
                                          </p:spTgt>
                                        </p:tgtEl>
                                        <p:attrNameLst>
                                          <p:attrName>style.color</p:attrName>
                                        </p:attrNameLst>
                                      </p:cBhvr>
                                      <p:to>
                                        <a:schemeClr val="accent2"/>
                                      </p:to>
                                    </p:animClr>
                                  </p:childTnLst>
                                </p:cTn>
                              </p:par>
                            </p:childTnLst>
                          </p:cTn>
                        </p:par>
                      </p:childTnLst>
                    </p:cTn>
                  </p:par>
                  <p:par>
                    <p:cTn id="69" fill="hold" nodeType="clickPar">
                      <p:stCondLst>
                        <p:cond delay="indefinite"/>
                      </p:stCondLst>
                      <p:childTnLst>
                        <p:par>
                          <p:cTn id="70" fill="hold" nodeType="withGroup">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56323">
                                            <p:txEl>
                                              <p:pRg st="11" end="11"/>
                                            </p:txEl>
                                          </p:spTgt>
                                        </p:tgtEl>
                                        <p:attrNameLst>
                                          <p:attrName>style.visibility</p:attrName>
                                        </p:attrNameLst>
                                      </p:cBhvr>
                                      <p:to>
                                        <p:strVal val="visible"/>
                                      </p:to>
                                    </p:set>
                                    <p:animEffect transition="in" filter="blinds(horizontal)">
                                      <p:cBhvr>
                                        <p:cTn id="73" dur="500"/>
                                        <p:tgtEl>
                                          <p:spTgt spid="5632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zh-CN" b="1" dirty="0"/>
              <a:t>第</a:t>
            </a:r>
            <a:r>
              <a:rPr lang="zh-CN" altLang="en-US" b="1" dirty="0"/>
              <a:t>三</a:t>
            </a:r>
            <a:r>
              <a:rPr lang="zh-CN" altLang="zh-CN" b="1" dirty="0"/>
              <a:t>章</a:t>
            </a:r>
            <a:r>
              <a:rPr lang="en-US" altLang="zh-CN" b="1" dirty="0"/>
              <a:t>  </a:t>
            </a:r>
            <a:r>
              <a:rPr lang="zh-CN" altLang="zh-CN" b="1" dirty="0"/>
              <a:t>基本搜索</a:t>
            </a:r>
            <a:endParaRPr lang="zh-CN" altLang="en-US" dirty="0"/>
          </a:p>
        </p:txBody>
      </p:sp>
      <p:sp>
        <p:nvSpPr>
          <p:cNvPr id="2" name="内容占位符 1"/>
          <p:cNvSpPr>
            <a:spLocks noGrp="1"/>
          </p:cNvSpPr>
          <p:nvPr>
            <p:ph idx="1"/>
          </p:nvPr>
        </p:nvSpPr>
        <p:spPr/>
        <p:txBody>
          <a:bodyPr/>
          <a:lstStyle/>
          <a:p>
            <a:r>
              <a:rPr lang="zh-CN" altLang="en-US" sz="3200" dirty="0"/>
              <a:t>问题求解系统划分为两大类</a:t>
            </a:r>
          </a:p>
          <a:p>
            <a:pPr lvl="1"/>
            <a:r>
              <a:rPr lang="zh-CN" altLang="en-US" sz="2800" dirty="0">
                <a:solidFill>
                  <a:srgbClr val="FF0000"/>
                </a:solidFill>
              </a:rPr>
              <a:t>知识贫乏系统 </a:t>
            </a:r>
          </a:p>
          <a:p>
            <a:pPr lvl="2"/>
            <a:r>
              <a:rPr lang="zh-CN" altLang="en-US" sz="2400" dirty="0"/>
              <a:t>依靠</a:t>
            </a:r>
            <a:r>
              <a:rPr lang="zh-CN" altLang="en-US" sz="2400" dirty="0">
                <a:solidFill>
                  <a:srgbClr val="0000FF"/>
                </a:solidFill>
              </a:rPr>
              <a:t>搜索技术</a:t>
            </a:r>
            <a:r>
              <a:rPr lang="zh-CN" altLang="en-US" sz="2400" dirty="0"/>
              <a:t>解决问题 </a:t>
            </a:r>
          </a:p>
          <a:p>
            <a:pPr lvl="2"/>
            <a:r>
              <a:rPr lang="zh-CN" altLang="en-US" sz="2400" dirty="0"/>
              <a:t>知识贫乏、缺乏针对性</a:t>
            </a:r>
          </a:p>
          <a:p>
            <a:pPr lvl="2"/>
            <a:r>
              <a:rPr lang="zh-CN" altLang="en-US" sz="2400" dirty="0"/>
              <a:t>效率低  </a:t>
            </a:r>
          </a:p>
          <a:p>
            <a:pPr lvl="1"/>
            <a:r>
              <a:rPr lang="zh-CN" altLang="en-US" sz="2800" dirty="0">
                <a:solidFill>
                  <a:srgbClr val="FF0000"/>
                </a:solidFill>
              </a:rPr>
              <a:t>知识丰富系统 </a:t>
            </a:r>
          </a:p>
          <a:p>
            <a:pPr lvl="2"/>
            <a:r>
              <a:rPr lang="zh-CN" altLang="en-US" sz="2400" dirty="0"/>
              <a:t>依靠</a:t>
            </a:r>
            <a:r>
              <a:rPr lang="zh-CN" altLang="en-US" sz="2400" dirty="0">
                <a:solidFill>
                  <a:srgbClr val="0000FF"/>
                </a:solidFill>
              </a:rPr>
              <a:t>推理技术</a:t>
            </a:r>
            <a:r>
              <a:rPr lang="zh-CN" altLang="en-US" sz="2400" dirty="0"/>
              <a:t>解决问题</a:t>
            </a:r>
          </a:p>
          <a:p>
            <a:pPr lvl="2"/>
            <a:r>
              <a:rPr lang="zh-CN" altLang="en-US" sz="2400" dirty="0"/>
              <a:t>基于丰富知识的推理技术，直截了当 </a:t>
            </a:r>
          </a:p>
          <a:p>
            <a:pPr lvl="2"/>
            <a:r>
              <a:rPr lang="zh-CN" altLang="en-US" sz="2400" dirty="0"/>
              <a:t>效率高 </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a:t>
            </a:fld>
            <a:endParaRPr lang="zh-CN" altLang="en-US"/>
          </a:p>
        </p:txBody>
      </p:sp>
    </p:spTree>
    <p:extLst>
      <p:ext uri="{BB962C8B-B14F-4D97-AF65-F5344CB8AC3E}">
        <p14:creationId xmlns:p14="http://schemas.microsoft.com/office/powerpoint/2010/main" val="13293644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type="body" idx="1"/>
          </p:nvPr>
        </p:nvSpPr>
        <p:spPr>
          <a:xfrm>
            <a:off x="428497" y="476672"/>
            <a:ext cx="9205023" cy="6048672"/>
          </a:xfrm>
        </p:spPr>
        <p:txBody>
          <a:bodyPr>
            <a:normAutofit/>
          </a:bodyPr>
          <a:lstStyle/>
          <a:p>
            <a:pPr eaLnBrk="1" hangingPunct="1">
              <a:buFont typeface="Wingdings" pitchFamily="2" charset="2"/>
              <a:buNone/>
              <a:defRPr/>
            </a:pPr>
            <a:r>
              <a:rPr lang="en-US" altLang="zh-CN" sz="2400" dirty="0" smtClean="0">
                <a:solidFill>
                  <a:srgbClr val="0000FF"/>
                </a:solidFill>
                <a:effectLst>
                  <a:outerShdw blurRad="38100" dist="38100" dir="2700000" algn="tl">
                    <a:srgbClr val="C0C0C0"/>
                  </a:outerShdw>
                </a:effectLst>
              </a:rPr>
              <a:t>2. </a:t>
            </a:r>
            <a:r>
              <a:rPr lang="zh-CN" altLang="en-US" sz="2400" dirty="0" smtClean="0">
                <a:solidFill>
                  <a:srgbClr val="0000FF"/>
                </a:solidFill>
                <a:effectLst>
                  <a:outerShdw blurRad="38100" dist="38100" dir="2700000" algn="tl">
                    <a:srgbClr val="C0C0C0"/>
                  </a:outerShdw>
                </a:effectLst>
              </a:rPr>
              <a:t>一般图搜索算法</a:t>
            </a:r>
            <a:r>
              <a:rPr lang="en-US" altLang="zh-CN" sz="2400" dirty="0" smtClean="0">
                <a:solidFill>
                  <a:srgbClr val="0000FF"/>
                </a:solidFill>
                <a:effectLst>
                  <a:outerShdw blurRad="38100" dist="38100" dir="2700000" algn="tl">
                    <a:srgbClr val="C0C0C0"/>
                  </a:outerShdw>
                </a:effectLst>
              </a:rPr>
              <a:t>——</a:t>
            </a:r>
            <a:r>
              <a:rPr lang="zh-CN" altLang="en-US" sz="2400" dirty="0" smtClean="0"/>
              <a:t>搜索过程中的指针修改</a:t>
            </a:r>
          </a:p>
          <a:p>
            <a:pPr eaLnBrk="1" hangingPunct="1">
              <a:defRPr/>
            </a:pPr>
            <a:r>
              <a:rPr lang="zh-CN" altLang="en-US" sz="2400" dirty="0" smtClean="0">
                <a:solidFill>
                  <a:srgbClr val="0000FF"/>
                </a:solidFill>
              </a:rPr>
              <a:t>节点</a:t>
            </a:r>
            <a:r>
              <a:rPr lang="en-US" altLang="zh-CN" sz="2400" dirty="0" smtClean="0">
                <a:solidFill>
                  <a:srgbClr val="0000FF"/>
                </a:solidFill>
              </a:rPr>
              <a:t>n</a:t>
            </a:r>
            <a:r>
              <a:rPr lang="zh-CN" altLang="en-US" sz="2400" dirty="0" smtClean="0">
                <a:solidFill>
                  <a:srgbClr val="0000FF"/>
                </a:solidFill>
              </a:rPr>
              <a:t>扩展后</a:t>
            </a:r>
            <a:r>
              <a:rPr lang="zh-CN" altLang="en-US" sz="2400" dirty="0" smtClean="0"/>
              <a:t>的子节点分为</a:t>
            </a:r>
            <a:r>
              <a:rPr lang="en-US" altLang="zh-CN" sz="2400" dirty="0" smtClean="0">
                <a:solidFill>
                  <a:srgbClr val="0000FF"/>
                </a:solidFill>
              </a:rPr>
              <a:t>3</a:t>
            </a:r>
            <a:r>
              <a:rPr lang="zh-CN" altLang="en-US" sz="2400" dirty="0" smtClean="0">
                <a:solidFill>
                  <a:srgbClr val="0000FF"/>
                </a:solidFill>
              </a:rPr>
              <a:t>类</a:t>
            </a:r>
            <a:r>
              <a:rPr lang="zh-CN" altLang="en-US" sz="2400" dirty="0" smtClean="0"/>
              <a:t>：</a:t>
            </a:r>
          </a:p>
          <a:p>
            <a:pPr lvl="1" eaLnBrk="1" hangingPunct="1">
              <a:buFont typeface="Wingdings" panose="05000000000000000000" pitchFamily="2" charset="2"/>
              <a:buChar char="p"/>
              <a:defRPr/>
            </a:pPr>
            <a:r>
              <a:rPr lang="en-US" altLang="zh-CN" dirty="0" smtClean="0">
                <a:solidFill>
                  <a:srgbClr val="FF0000"/>
                </a:solidFill>
              </a:rPr>
              <a:t>(</a:t>
            </a:r>
            <a:r>
              <a:rPr lang="en-US" altLang="zh-CN" dirty="0" err="1" smtClean="0">
                <a:solidFill>
                  <a:srgbClr val="FF0000"/>
                </a:solidFill>
              </a:rPr>
              <a:t>i</a:t>
            </a:r>
            <a:r>
              <a:rPr lang="en-US" altLang="zh-CN" dirty="0" smtClean="0">
                <a:solidFill>
                  <a:srgbClr val="FF0000"/>
                </a:solidFill>
              </a:rPr>
              <a:t>)</a:t>
            </a:r>
            <a:r>
              <a:rPr lang="zh-CN" altLang="en-US" dirty="0" smtClean="0">
                <a:solidFill>
                  <a:srgbClr val="FF0000"/>
                </a:solidFill>
              </a:rPr>
              <a:t>全新节点</a:t>
            </a:r>
          </a:p>
          <a:p>
            <a:pPr lvl="1" eaLnBrk="1" hangingPunct="1">
              <a:buFont typeface="Wingdings" panose="05000000000000000000" pitchFamily="2" charset="2"/>
              <a:buChar char="p"/>
              <a:defRPr/>
            </a:pPr>
            <a:r>
              <a:rPr lang="en-US" altLang="zh-CN" dirty="0" smtClean="0">
                <a:solidFill>
                  <a:srgbClr val="FF0000"/>
                </a:solidFill>
              </a:rPr>
              <a:t>(ii)</a:t>
            </a:r>
            <a:r>
              <a:rPr lang="zh-CN" altLang="en-US" dirty="0" smtClean="0">
                <a:solidFill>
                  <a:srgbClr val="FF0000"/>
                </a:solidFill>
              </a:rPr>
              <a:t>已出现在</a:t>
            </a:r>
            <a:r>
              <a:rPr lang="en-US" altLang="zh-CN" dirty="0" smtClean="0">
                <a:solidFill>
                  <a:srgbClr val="0000FF"/>
                </a:solidFill>
              </a:rPr>
              <a:t>OPEN</a:t>
            </a:r>
            <a:r>
              <a:rPr lang="zh-CN" altLang="en-US" dirty="0" smtClean="0">
                <a:solidFill>
                  <a:srgbClr val="0000FF"/>
                </a:solidFill>
              </a:rPr>
              <a:t>表</a:t>
            </a:r>
            <a:r>
              <a:rPr lang="zh-CN" altLang="en-US" dirty="0" smtClean="0">
                <a:solidFill>
                  <a:srgbClr val="FF0000"/>
                </a:solidFill>
              </a:rPr>
              <a:t>中的节点</a:t>
            </a:r>
          </a:p>
          <a:p>
            <a:pPr lvl="1" eaLnBrk="1" hangingPunct="1">
              <a:buFont typeface="Wingdings" panose="05000000000000000000" pitchFamily="2" charset="2"/>
              <a:buChar char="p"/>
              <a:defRPr/>
            </a:pPr>
            <a:r>
              <a:rPr lang="en-US" altLang="zh-CN" dirty="0" smtClean="0">
                <a:solidFill>
                  <a:srgbClr val="FF0000"/>
                </a:solidFill>
              </a:rPr>
              <a:t>(iii)</a:t>
            </a:r>
            <a:r>
              <a:rPr lang="zh-CN" altLang="en-US" dirty="0" smtClean="0">
                <a:solidFill>
                  <a:srgbClr val="FF0000"/>
                </a:solidFill>
              </a:rPr>
              <a:t>已出现的</a:t>
            </a:r>
            <a:r>
              <a:rPr lang="en-US" altLang="zh-CN" dirty="0" smtClean="0">
                <a:solidFill>
                  <a:srgbClr val="0000FF"/>
                </a:solidFill>
              </a:rPr>
              <a:t>CLOSE</a:t>
            </a:r>
            <a:r>
              <a:rPr lang="zh-CN" altLang="en-US" dirty="0" smtClean="0">
                <a:solidFill>
                  <a:srgbClr val="0000FF"/>
                </a:solidFill>
              </a:rPr>
              <a:t>表</a:t>
            </a:r>
            <a:r>
              <a:rPr lang="zh-CN" altLang="en-US" dirty="0" smtClean="0">
                <a:solidFill>
                  <a:srgbClr val="FF0000"/>
                </a:solidFill>
              </a:rPr>
              <a:t>中的节点</a:t>
            </a:r>
          </a:p>
          <a:p>
            <a:pPr eaLnBrk="1" hangingPunct="1">
              <a:defRPr/>
            </a:pPr>
            <a:r>
              <a:rPr lang="zh-CN" altLang="en-US" sz="2400" dirty="0" smtClean="0"/>
              <a:t>指针标记和修改的方法：</a:t>
            </a:r>
          </a:p>
          <a:p>
            <a:pPr lvl="1" eaLnBrk="1" hangingPunct="1">
              <a:buFont typeface="Wingdings" panose="05000000000000000000" pitchFamily="2" charset="2"/>
              <a:buChar char="p"/>
              <a:defRPr/>
            </a:pPr>
            <a:r>
              <a:rPr lang="en-US" altLang="zh-CN" dirty="0" smtClean="0"/>
              <a:t>(</a:t>
            </a:r>
            <a:r>
              <a:rPr lang="en-US" altLang="zh-CN" dirty="0" err="1" smtClean="0"/>
              <a:t>i</a:t>
            </a:r>
            <a:r>
              <a:rPr lang="en-US" altLang="zh-CN" dirty="0" smtClean="0"/>
              <a:t>)</a:t>
            </a:r>
            <a:r>
              <a:rPr lang="zh-CN" altLang="en-US" dirty="0" smtClean="0"/>
              <a:t>类节点：加入</a:t>
            </a:r>
            <a:r>
              <a:rPr lang="en-US" altLang="zh-CN" dirty="0" smtClean="0"/>
              <a:t>OPEN</a:t>
            </a:r>
            <a:r>
              <a:rPr lang="zh-CN" altLang="en-US" dirty="0" smtClean="0"/>
              <a:t>表，建立从子节点到父节点</a:t>
            </a:r>
            <a:r>
              <a:rPr lang="en-US" altLang="zh-CN" dirty="0" smtClean="0"/>
              <a:t>n</a:t>
            </a:r>
            <a:r>
              <a:rPr lang="zh-CN" altLang="en-US" dirty="0" smtClean="0"/>
              <a:t>的指针</a:t>
            </a:r>
          </a:p>
          <a:p>
            <a:pPr lvl="1" eaLnBrk="1" hangingPunct="1">
              <a:buFont typeface="Wingdings" panose="05000000000000000000" pitchFamily="2" charset="2"/>
              <a:buChar char="p"/>
              <a:defRPr/>
            </a:pPr>
            <a:r>
              <a:rPr lang="en-US" altLang="zh-CN" dirty="0" smtClean="0"/>
              <a:t>(ii)</a:t>
            </a:r>
            <a:r>
              <a:rPr lang="zh-CN" altLang="en-US" dirty="0" smtClean="0"/>
              <a:t>类节点、 </a:t>
            </a:r>
            <a:r>
              <a:rPr lang="en-US" altLang="zh-CN" dirty="0" smtClean="0"/>
              <a:t>(iii)</a:t>
            </a:r>
            <a:r>
              <a:rPr lang="zh-CN" altLang="en-US" dirty="0" smtClean="0"/>
              <a:t>类节点</a:t>
            </a:r>
          </a:p>
          <a:p>
            <a:pPr lvl="2" eaLnBrk="1" hangingPunct="1">
              <a:buFont typeface="Wingdings" panose="05000000000000000000" pitchFamily="2" charset="2"/>
              <a:buChar char="Ø"/>
              <a:defRPr/>
            </a:pPr>
            <a:r>
              <a:rPr lang="zh-CN" altLang="en-US" sz="2400" dirty="0" smtClean="0">
                <a:solidFill>
                  <a:srgbClr val="FF0000"/>
                </a:solidFill>
              </a:rPr>
              <a:t>比较</a:t>
            </a:r>
            <a:r>
              <a:rPr lang="zh-CN" altLang="en-US" sz="2400" dirty="0" smtClean="0"/>
              <a:t>经由</a:t>
            </a:r>
            <a:r>
              <a:rPr lang="zh-CN" altLang="en-US" sz="2400" dirty="0" smtClean="0">
                <a:solidFill>
                  <a:srgbClr val="0000FF"/>
                </a:solidFill>
              </a:rPr>
              <a:t>老父节点</a:t>
            </a:r>
            <a:r>
              <a:rPr lang="zh-CN" altLang="en-US" sz="2400" dirty="0" smtClean="0"/>
              <a:t>、</a:t>
            </a:r>
            <a:r>
              <a:rPr lang="zh-CN" altLang="en-US" sz="2400" dirty="0" smtClean="0">
                <a:solidFill>
                  <a:srgbClr val="0000FF"/>
                </a:solidFill>
              </a:rPr>
              <a:t>新父节点</a:t>
            </a:r>
            <a:r>
              <a:rPr lang="en-US" altLang="zh-CN" sz="2400" dirty="0" smtClean="0">
                <a:solidFill>
                  <a:srgbClr val="0000FF"/>
                </a:solidFill>
              </a:rPr>
              <a:t>n</a:t>
            </a:r>
            <a:r>
              <a:rPr lang="zh-CN" altLang="en-US" sz="2400" dirty="0" smtClean="0"/>
              <a:t>到达</a:t>
            </a:r>
            <a:r>
              <a:rPr lang="zh-CN" altLang="en-US" sz="2400" dirty="0" smtClean="0">
                <a:solidFill>
                  <a:srgbClr val="0000FF"/>
                </a:solidFill>
              </a:rPr>
              <a:t>初始状态节点</a:t>
            </a:r>
            <a:r>
              <a:rPr lang="zh-CN" altLang="en-US" sz="2400" dirty="0" smtClean="0"/>
              <a:t>的</a:t>
            </a:r>
            <a:r>
              <a:rPr lang="zh-CN" altLang="en-US" sz="2400" dirty="0" smtClean="0">
                <a:solidFill>
                  <a:srgbClr val="FF0000"/>
                </a:solidFill>
              </a:rPr>
              <a:t>路径代价</a:t>
            </a:r>
            <a:r>
              <a:rPr lang="zh-CN" altLang="en-US" sz="2400" dirty="0" smtClean="0"/>
              <a:t> </a:t>
            </a:r>
          </a:p>
          <a:p>
            <a:pPr lvl="2" eaLnBrk="1" hangingPunct="1">
              <a:buFont typeface="Wingdings" panose="05000000000000000000" pitchFamily="2" charset="2"/>
              <a:buChar char="Ø"/>
              <a:defRPr/>
            </a:pPr>
            <a:r>
              <a:rPr lang="zh-CN" altLang="en-US" sz="2400" dirty="0" smtClean="0"/>
              <a:t>经由新父节点</a:t>
            </a:r>
            <a:r>
              <a:rPr lang="en-US" altLang="zh-CN" sz="2400" dirty="0" smtClean="0"/>
              <a:t>n</a:t>
            </a:r>
            <a:r>
              <a:rPr lang="zh-CN" altLang="en-US" sz="2400" dirty="0" smtClean="0"/>
              <a:t>的代价比较小，则将原子节点指向老父节点的指针，修改为指向新父节点</a:t>
            </a:r>
            <a:r>
              <a:rPr lang="en-US" altLang="zh-CN" sz="2400" dirty="0" smtClean="0"/>
              <a:t>n</a:t>
            </a:r>
          </a:p>
          <a:p>
            <a:pPr lvl="2" eaLnBrk="1" hangingPunct="1">
              <a:buFont typeface="Wingdings" panose="05000000000000000000" pitchFamily="2" charset="2"/>
              <a:buChar char="Ø"/>
              <a:defRPr/>
            </a:pPr>
            <a:r>
              <a:rPr lang="en-US" altLang="zh-CN" sz="2400" dirty="0" smtClean="0"/>
              <a:t> </a:t>
            </a:r>
            <a:r>
              <a:rPr lang="en-US" altLang="zh-CN" sz="2000" dirty="0" smtClean="0"/>
              <a:t>(iii)</a:t>
            </a:r>
            <a:r>
              <a:rPr lang="zh-CN" altLang="en-US" sz="2000" dirty="0" smtClean="0"/>
              <a:t>类节点还得从</a:t>
            </a:r>
            <a:r>
              <a:rPr lang="en-US" altLang="zh-CN" sz="2000" dirty="0" smtClean="0"/>
              <a:t>CLOSE</a:t>
            </a:r>
            <a:r>
              <a:rPr lang="zh-CN" altLang="en-US" sz="2000" dirty="0" smtClean="0"/>
              <a:t>表中移出，重新加入</a:t>
            </a:r>
            <a:r>
              <a:rPr lang="en-US" altLang="zh-CN" sz="2000" dirty="0" smtClean="0"/>
              <a:t>OPEN</a:t>
            </a:r>
            <a:r>
              <a:rPr lang="zh-CN" altLang="en-US" sz="2000" dirty="0" smtClean="0"/>
              <a:t>表。</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20</a:t>
            </a:fld>
            <a:endParaRPr lang="zh-CN" altLang="en-US"/>
          </a:p>
        </p:txBody>
      </p:sp>
    </p:spTree>
    <p:extLst>
      <p:ext uri="{BB962C8B-B14F-4D97-AF65-F5344CB8AC3E}">
        <p14:creationId xmlns:p14="http://schemas.microsoft.com/office/powerpoint/2010/main" val="24728275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animEffect transition="in" filter="blinds(horizontal)">
                                      <p:cBhvr>
                                        <p:cTn id="7" dur="500"/>
                                        <p:tgtEl>
                                          <p:spTgt spid="7680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6803">
                                            <p:txEl>
                                              <p:pRg st="1" end="1"/>
                                            </p:txEl>
                                          </p:spTgt>
                                        </p:tgtEl>
                                        <p:attrNameLst>
                                          <p:attrName>style.visibility</p:attrName>
                                        </p:attrNameLst>
                                      </p:cBhvr>
                                      <p:to>
                                        <p:strVal val="visible"/>
                                      </p:to>
                                    </p:set>
                                    <p:animEffect transition="in" filter="blinds(horizontal)">
                                      <p:cBhvr>
                                        <p:cTn id="10" dur="500"/>
                                        <p:tgtEl>
                                          <p:spTgt spid="7680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6803">
                                            <p:txEl>
                                              <p:pRg st="2" end="2"/>
                                            </p:txEl>
                                          </p:spTgt>
                                        </p:tgtEl>
                                        <p:attrNameLst>
                                          <p:attrName>style.visibility</p:attrName>
                                        </p:attrNameLst>
                                      </p:cBhvr>
                                      <p:to>
                                        <p:strVal val="visible"/>
                                      </p:to>
                                    </p:set>
                                    <p:animEffect transition="in" filter="blinds(horizontal)">
                                      <p:cBhvr>
                                        <p:cTn id="15" dur="500"/>
                                        <p:tgtEl>
                                          <p:spTgt spid="7680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6803">
                                            <p:txEl>
                                              <p:pRg st="3" end="3"/>
                                            </p:txEl>
                                          </p:spTgt>
                                        </p:tgtEl>
                                        <p:attrNameLst>
                                          <p:attrName>style.visibility</p:attrName>
                                        </p:attrNameLst>
                                      </p:cBhvr>
                                      <p:to>
                                        <p:strVal val="visible"/>
                                      </p:to>
                                    </p:set>
                                    <p:animEffect transition="in" filter="blinds(horizontal)">
                                      <p:cBhvr>
                                        <p:cTn id="18" dur="500"/>
                                        <p:tgtEl>
                                          <p:spTgt spid="7680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76803">
                                            <p:txEl>
                                              <p:pRg st="4" end="4"/>
                                            </p:txEl>
                                          </p:spTgt>
                                        </p:tgtEl>
                                        <p:attrNameLst>
                                          <p:attrName>style.visibility</p:attrName>
                                        </p:attrNameLst>
                                      </p:cBhvr>
                                      <p:to>
                                        <p:strVal val="visible"/>
                                      </p:to>
                                    </p:set>
                                    <p:animEffect transition="in" filter="blinds(horizontal)">
                                      <p:cBhvr>
                                        <p:cTn id="21" dur="500"/>
                                        <p:tgtEl>
                                          <p:spTgt spid="7680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76803">
                                            <p:txEl>
                                              <p:pRg st="5" end="5"/>
                                            </p:txEl>
                                          </p:spTgt>
                                        </p:tgtEl>
                                        <p:attrNameLst>
                                          <p:attrName>style.visibility</p:attrName>
                                        </p:attrNameLst>
                                      </p:cBhvr>
                                      <p:to>
                                        <p:strVal val="visible"/>
                                      </p:to>
                                    </p:set>
                                    <p:animEffect transition="in" filter="blinds(horizontal)">
                                      <p:cBhvr>
                                        <p:cTn id="24" dur="500"/>
                                        <p:tgtEl>
                                          <p:spTgt spid="76803">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76803">
                                            <p:txEl>
                                              <p:pRg st="6" end="6"/>
                                            </p:txEl>
                                          </p:spTgt>
                                        </p:tgtEl>
                                        <p:attrNameLst>
                                          <p:attrName>style.visibility</p:attrName>
                                        </p:attrNameLst>
                                      </p:cBhvr>
                                      <p:to>
                                        <p:strVal val="visible"/>
                                      </p:to>
                                    </p:set>
                                    <p:animEffect transition="in" filter="blinds(horizontal)">
                                      <p:cBhvr>
                                        <p:cTn id="29" dur="500"/>
                                        <p:tgtEl>
                                          <p:spTgt spid="76803">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76803">
                                            <p:txEl>
                                              <p:pRg st="7" end="7"/>
                                            </p:txEl>
                                          </p:spTgt>
                                        </p:tgtEl>
                                        <p:attrNameLst>
                                          <p:attrName>style.visibility</p:attrName>
                                        </p:attrNameLst>
                                      </p:cBhvr>
                                      <p:to>
                                        <p:strVal val="visible"/>
                                      </p:to>
                                    </p:set>
                                    <p:animEffect transition="in" filter="blinds(horizontal)">
                                      <p:cBhvr>
                                        <p:cTn id="34" dur="500"/>
                                        <p:tgtEl>
                                          <p:spTgt spid="76803">
                                            <p:txEl>
                                              <p:pRg st="7" end="7"/>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76803">
                                            <p:txEl>
                                              <p:pRg st="8" end="8"/>
                                            </p:txEl>
                                          </p:spTgt>
                                        </p:tgtEl>
                                        <p:attrNameLst>
                                          <p:attrName>style.visibility</p:attrName>
                                        </p:attrNameLst>
                                      </p:cBhvr>
                                      <p:to>
                                        <p:strVal val="visible"/>
                                      </p:to>
                                    </p:set>
                                    <p:animEffect transition="in" filter="blinds(horizontal)">
                                      <p:cBhvr>
                                        <p:cTn id="37" dur="500"/>
                                        <p:tgtEl>
                                          <p:spTgt spid="76803">
                                            <p:txEl>
                                              <p:pRg st="8" end="8"/>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76803">
                                            <p:txEl>
                                              <p:pRg st="9" end="9"/>
                                            </p:txEl>
                                          </p:spTgt>
                                        </p:tgtEl>
                                        <p:attrNameLst>
                                          <p:attrName>style.visibility</p:attrName>
                                        </p:attrNameLst>
                                      </p:cBhvr>
                                      <p:to>
                                        <p:strVal val="visible"/>
                                      </p:to>
                                    </p:set>
                                    <p:animEffect transition="in" filter="blinds(horizontal)">
                                      <p:cBhvr>
                                        <p:cTn id="40" dur="500"/>
                                        <p:tgtEl>
                                          <p:spTgt spid="76803">
                                            <p:txEl>
                                              <p:pRg st="9" end="9"/>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76803">
                                            <p:txEl>
                                              <p:pRg st="10" end="10"/>
                                            </p:txEl>
                                          </p:spTgt>
                                        </p:tgtEl>
                                        <p:attrNameLst>
                                          <p:attrName>style.visibility</p:attrName>
                                        </p:attrNameLst>
                                      </p:cBhvr>
                                      <p:to>
                                        <p:strVal val="visible"/>
                                      </p:to>
                                    </p:set>
                                    <p:animEffect transition="in" filter="blinds(horizontal)">
                                      <p:cBhvr>
                                        <p:cTn id="45" dur="500"/>
                                        <p:tgtEl>
                                          <p:spTgt spid="7680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3" name="Oval 3"/>
          <p:cNvSpPr>
            <a:spLocks noChangeArrowheads="1"/>
          </p:cNvSpPr>
          <p:nvPr/>
        </p:nvSpPr>
        <p:spPr bwMode="auto">
          <a:xfrm>
            <a:off x="2024195" y="1268760"/>
            <a:ext cx="412750" cy="381000"/>
          </a:xfrm>
          <a:prstGeom prst="ellipse">
            <a:avLst/>
          </a:prstGeom>
          <a:solidFill>
            <a:schemeClr val="accent1"/>
          </a:solidFill>
          <a:ln w="9525" algn="ctr">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b="1" dirty="0">
                <a:solidFill>
                  <a:srgbClr val="FF0000"/>
                </a:solidFill>
                <a:latin typeface="Verdana" pitchFamily="34" charset="0"/>
              </a:rPr>
              <a:t>S</a:t>
            </a:r>
          </a:p>
        </p:txBody>
      </p:sp>
      <p:sp>
        <p:nvSpPr>
          <p:cNvPr id="119814" name="Oval 4"/>
          <p:cNvSpPr>
            <a:spLocks noChangeArrowheads="1"/>
          </p:cNvSpPr>
          <p:nvPr/>
        </p:nvSpPr>
        <p:spPr bwMode="auto">
          <a:xfrm>
            <a:off x="125545" y="2792760"/>
            <a:ext cx="41275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cxnSp>
        <p:nvCxnSpPr>
          <p:cNvPr id="119815" name="AutoShape 5"/>
          <p:cNvCxnSpPr>
            <a:cxnSpLocks noChangeShapeType="1"/>
            <a:stCxn id="119813" idx="3"/>
            <a:endCxn id="119817" idx="7"/>
          </p:cNvCxnSpPr>
          <p:nvPr/>
        </p:nvCxnSpPr>
        <p:spPr bwMode="auto">
          <a:xfrm flipH="1">
            <a:off x="1468704" y="1594198"/>
            <a:ext cx="615685" cy="415925"/>
          </a:xfrm>
          <a:prstGeom prst="straightConnector1">
            <a:avLst/>
          </a:prstGeom>
          <a:noFill/>
          <a:ln w="50800">
            <a:solidFill>
              <a:schemeClr val="tx1"/>
            </a:solidFill>
            <a:round/>
            <a:headEnd/>
            <a:tailEnd/>
          </a:ln>
          <a:extLst>
            <a:ext uri="{909E8E84-426E-40DD-AFC4-6F175D3DCCD1}">
              <a14:hiddenFill xmlns:a14="http://schemas.microsoft.com/office/drawing/2010/main">
                <a:noFill/>
              </a14:hiddenFill>
            </a:ext>
          </a:extLst>
        </p:spPr>
      </p:cxnSp>
      <p:grpSp>
        <p:nvGrpSpPr>
          <p:cNvPr id="119816" name="Group 6"/>
          <p:cNvGrpSpPr>
            <a:grpSpLocks/>
          </p:cNvGrpSpPr>
          <p:nvPr/>
        </p:nvGrpSpPr>
        <p:grpSpPr bwMode="auto">
          <a:xfrm rot="-2639695">
            <a:off x="455745" y="2564160"/>
            <a:ext cx="742950" cy="76200"/>
            <a:chOff x="1152" y="2976"/>
            <a:chExt cx="432" cy="48"/>
          </a:xfrm>
        </p:grpSpPr>
        <p:sp>
          <p:nvSpPr>
            <p:cNvPr id="119851" name="Oval 7"/>
            <p:cNvSpPr>
              <a:spLocks noChangeArrowheads="1"/>
            </p:cNvSpPr>
            <p:nvPr/>
          </p:nvSpPr>
          <p:spPr bwMode="auto">
            <a:xfrm>
              <a:off x="1152" y="2976"/>
              <a:ext cx="48" cy="48"/>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19852" name="Oval 8"/>
            <p:cNvSpPr>
              <a:spLocks noChangeArrowheads="1"/>
            </p:cNvSpPr>
            <p:nvPr/>
          </p:nvSpPr>
          <p:spPr bwMode="auto">
            <a:xfrm>
              <a:off x="1344" y="2976"/>
              <a:ext cx="48" cy="48"/>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19853" name="Oval 9"/>
            <p:cNvSpPr>
              <a:spLocks noChangeArrowheads="1"/>
            </p:cNvSpPr>
            <p:nvPr/>
          </p:nvSpPr>
          <p:spPr bwMode="auto">
            <a:xfrm>
              <a:off x="1536" y="2976"/>
              <a:ext cx="48" cy="48"/>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sp>
        <p:nvSpPr>
          <p:cNvPr id="119817" name="Oval 10"/>
          <p:cNvSpPr>
            <a:spLocks noChangeArrowheads="1"/>
          </p:cNvSpPr>
          <p:nvPr/>
        </p:nvSpPr>
        <p:spPr bwMode="auto">
          <a:xfrm>
            <a:off x="1116145" y="1954560"/>
            <a:ext cx="41275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19818" name="Oval 11"/>
          <p:cNvSpPr>
            <a:spLocks noChangeArrowheads="1"/>
          </p:cNvSpPr>
          <p:nvPr/>
        </p:nvSpPr>
        <p:spPr bwMode="auto">
          <a:xfrm>
            <a:off x="2849695" y="1954560"/>
            <a:ext cx="412750" cy="381000"/>
          </a:xfrm>
          <a:prstGeom prst="ellipse">
            <a:avLst/>
          </a:prstGeom>
          <a:solidFill>
            <a:schemeClr val="accent1"/>
          </a:solidFill>
          <a:ln w="9525" algn="ctr">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cxnSp>
        <p:nvCxnSpPr>
          <p:cNvPr id="119819" name="AutoShape 12"/>
          <p:cNvCxnSpPr>
            <a:cxnSpLocks noChangeShapeType="1"/>
            <a:stCxn id="119813" idx="5"/>
            <a:endCxn id="119818" idx="1"/>
          </p:cNvCxnSpPr>
          <p:nvPr/>
        </p:nvCxnSpPr>
        <p:spPr bwMode="auto">
          <a:xfrm>
            <a:off x="2376754" y="1594198"/>
            <a:ext cx="533135" cy="415925"/>
          </a:xfrm>
          <a:prstGeom prst="straightConnector1">
            <a:avLst/>
          </a:prstGeom>
          <a:noFill/>
          <a:ln w="50800">
            <a:solidFill>
              <a:schemeClr val="tx1"/>
            </a:solidFill>
            <a:round/>
            <a:headEnd/>
            <a:tailEnd/>
          </a:ln>
          <a:extLst>
            <a:ext uri="{909E8E84-426E-40DD-AFC4-6F175D3DCCD1}">
              <a14:hiddenFill xmlns:a14="http://schemas.microsoft.com/office/drawing/2010/main">
                <a:noFill/>
              </a14:hiddenFill>
            </a:ext>
          </a:extLst>
        </p:spPr>
      </p:cxnSp>
      <p:sp>
        <p:nvSpPr>
          <p:cNvPr id="77837" name="Oval 13"/>
          <p:cNvSpPr>
            <a:spLocks noChangeArrowheads="1"/>
          </p:cNvSpPr>
          <p:nvPr/>
        </p:nvSpPr>
        <p:spPr bwMode="auto">
          <a:xfrm>
            <a:off x="2024195" y="2487960"/>
            <a:ext cx="412750" cy="3810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b="1">
                <a:solidFill>
                  <a:srgbClr val="FF0000"/>
                </a:solidFill>
                <a:latin typeface="Verdana" pitchFamily="34" charset="0"/>
              </a:rPr>
              <a:t>n4</a:t>
            </a:r>
          </a:p>
        </p:txBody>
      </p:sp>
      <p:sp>
        <p:nvSpPr>
          <p:cNvPr id="119821" name="Oval 14"/>
          <p:cNvSpPr>
            <a:spLocks noChangeArrowheads="1"/>
          </p:cNvSpPr>
          <p:nvPr/>
        </p:nvSpPr>
        <p:spPr bwMode="auto">
          <a:xfrm>
            <a:off x="3840295" y="2792760"/>
            <a:ext cx="412750" cy="381000"/>
          </a:xfrm>
          <a:prstGeom prst="ellipse">
            <a:avLst/>
          </a:prstGeom>
          <a:solidFill>
            <a:schemeClr val="accent1"/>
          </a:solidFill>
          <a:ln w="9525" algn="ctr">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nvGrpSpPr>
          <p:cNvPr id="119822" name="Group 15"/>
          <p:cNvGrpSpPr>
            <a:grpSpLocks/>
          </p:cNvGrpSpPr>
          <p:nvPr/>
        </p:nvGrpSpPr>
        <p:grpSpPr bwMode="auto">
          <a:xfrm rot="-8151409">
            <a:off x="3179895" y="2487960"/>
            <a:ext cx="742950" cy="76200"/>
            <a:chOff x="1152" y="2976"/>
            <a:chExt cx="432" cy="48"/>
          </a:xfrm>
        </p:grpSpPr>
        <p:sp>
          <p:nvSpPr>
            <p:cNvPr id="119848" name="Oval 16"/>
            <p:cNvSpPr>
              <a:spLocks noChangeArrowheads="1"/>
            </p:cNvSpPr>
            <p:nvPr/>
          </p:nvSpPr>
          <p:spPr bwMode="auto">
            <a:xfrm>
              <a:off x="1152" y="2976"/>
              <a:ext cx="48" cy="48"/>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19849" name="Oval 17"/>
            <p:cNvSpPr>
              <a:spLocks noChangeArrowheads="1"/>
            </p:cNvSpPr>
            <p:nvPr/>
          </p:nvSpPr>
          <p:spPr bwMode="auto">
            <a:xfrm>
              <a:off x="1344" y="2976"/>
              <a:ext cx="48" cy="48"/>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19850" name="Oval 18"/>
            <p:cNvSpPr>
              <a:spLocks noChangeArrowheads="1"/>
            </p:cNvSpPr>
            <p:nvPr/>
          </p:nvSpPr>
          <p:spPr bwMode="auto">
            <a:xfrm>
              <a:off x="1536" y="2976"/>
              <a:ext cx="48" cy="48"/>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sp>
        <p:nvSpPr>
          <p:cNvPr id="119823" name="Oval 19"/>
          <p:cNvSpPr>
            <a:spLocks noChangeArrowheads="1"/>
          </p:cNvSpPr>
          <p:nvPr/>
        </p:nvSpPr>
        <p:spPr bwMode="auto">
          <a:xfrm>
            <a:off x="1116145" y="3402360"/>
            <a:ext cx="412750" cy="381000"/>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b="1">
                <a:solidFill>
                  <a:srgbClr val="FF0000"/>
                </a:solidFill>
                <a:latin typeface="Verdana" pitchFamily="34" charset="0"/>
              </a:rPr>
              <a:t>ni</a:t>
            </a:r>
          </a:p>
        </p:txBody>
      </p:sp>
      <p:sp>
        <p:nvSpPr>
          <p:cNvPr id="119824" name="Oval 20"/>
          <p:cNvSpPr>
            <a:spLocks noChangeArrowheads="1"/>
          </p:cNvSpPr>
          <p:nvPr/>
        </p:nvSpPr>
        <p:spPr bwMode="auto">
          <a:xfrm>
            <a:off x="2932245" y="3402360"/>
            <a:ext cx="41275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b="1">
                <a:solidFill>
                  <a:srgbClr val="FF0000"/>
                </a:solidFill>
                <a:latin typeface="Verdana" pitchFamily="34" charset="0"/>
              </a:rPr>
              <a:t>nj</a:t>
            </a:r>
          </a:p>
        </p:txBody>
      </p:sp>
      <p:sp>
        <p:nvSpPr>
          <p:cNvPr id="77845" name="Oval 21"/>
          <p:cNvSpPr>
            <a:spLocks noChangeArrowheads="1"/>
          </p:cNvSpPr>
          <p:nvPr/>
        </p:nvSpPr>
        <p:spPr bwMode="auto">
          <a:xfrm>
            <a:off x="-39555" y="4316760"/>
            <a:ext cx="412750" cy="381000"/>
          </a:xfrm>
          <a:prstGeom prst="ellipse">
            <a:avLst/>
          </a:prstGeom>
          <a:noFill/>
          <a:ln w="25400">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b="1">
                <a:solidFill>
                  <a:srgbClr val="FF0000"/>
                </a:solidFill>
                <a:latin typeface="Verdana" pitchFamily="34" charset="0"/>
              </a:rPr>
              <a:t>n1</a:t>
            </a:r>
          </a:p>
        </p:txBody>
      </p:sp>
      <p:sp>
        <p:nvSpPr>
          <p:cNvPr id="77846" name="Oval 22"/>
          <p:cNvSpPr>
            <a:spLocks noChangeArrowheads="1"/>
          </p:cNvSpPr>
          <p:nvPr/>
        </p:nvSpPr>
        <p:spPr bwMode="auto">
          <a:xfrm>
            <a:off x="951045" y="4316760"/>
            <a:ext cx="412750" cy="381000"/>
          </a:xfrm>
          <a:prstGeom prst="ellipse">
            <a:avLst/>
          </a:prstGeom>
          <a:noFill/>
          <a:ln w="25400">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b="1">
                <a:solidFill>
                  <a:srgbClr val="FF0000"/>
                </a:solidFill>
                <a:latin typeface="Verdana" pitchFamily="34" charset="0"/>
              </a:rPr>
              <a:t>n2</a:t>
            </a:r>
          </a:p>
        </p:txBody>
      </p:sp>
      <p:sp>
        <p:nvSpPr>
          <p:cNvPr id="77847" name="Oval 23"/>
          <p:cNvSpPr>
            <a:spLocks noChangeArrowheads="1"/>
          </p:cNvSpPr>
          <p:nvPr/>
        </p:nvSpPr>
        <p:spPr bwMode="auto">
          <a:xfrm>
            <a:off x="2024195" y="4316760"/>
            <a:ext cx="41275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b="1">
                <a:solidFill>
                  <a:srgbClr val="FF0000"/>
                </a:solidFill>
                <a:latin typeface="Verdana" pitchFamily="34" charset="0"/>
              </a:rPr>
              <a:t>n3</a:t>
            </a:r>
          </a:p>
        </p:txBody>
      </p:sp>
      <p:sp>
        <p:nvSpPr>
          <p:cNvPr id="119828" name="Oval 24"/>
          <p:cNvSpPr>
            <a:spLocks noChangeArrowheads="1"/>
          </p:cNvSpPr>
          <p:nvPr/>
        </p:nvSpPr>
        <p:spPr bwMode="auto">
          <a:xfrm>
            <a:off x="1446345" y="5154960"/>
            <a:ext cx="412750" cy="3810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b="1">
                <a:solidFill>
                  <a:srgbClr val="FF0000"/>
                </a:solidFill>
                <a:latin typeface="Verdana" pitchFamily="34" charset="0"/>
              </a:rPr>
              <a:t>n31</a:t>
            </a:r>
          </a:p>
        </p:txBody>
      </p:sp>
      <p:cxnSp>
        <p:nvCxnSpPr>
          <p:cNvPr id="119829" name="AutoShape 25"/>
          <p:cNvCxnSpPr>
            <a:cxnSpLocks noChangeShapeType="1"/>
            <a:stCxn id="119814" idx="5"/>
            <a:endCxn id="119823" idx="1"/>
          </p:cNvCxnSpPr>
          <p:nvPr/>
        </p:nvCxnSpPr>
        <p:spPr bwMode="auto">
          <a:xfrm>
            <a:off x="478104" y="3118199"/>
            <a:ext cx="698235" cy="327025"/>
          </a:xfrm>
          <a:prstGeom prst="straightConnector1">
            <a:avLst/>
          </a:prstGeom>
          <a:noFill/>
          <a:ln w="50800">
            <a:solidFill>
              <a:schemeClr val="tx1"/>
            </a:solidFill>
            <a:round/>
            <a:headEnd/>
            <a:tailEnd/>
          </a:ln>
          <a:extLst>
            <a:ext uri="{909E8E84-426E-40DD-AFC4-6F175D3DCCD1}">
              <a14:hiddenFill xmlns:a14="http://schemas.microsoft.com/office/drawing/2010/main">
                <a:noFill/>
              </a14:hiddenFill>
            </a:ext>
          </a:extLst>
        </p:spPr>
      </p:cxnSp>
      <p:cxnSp>
        <p:nvCxnSpPr>
          <p:cNvPr id="77850" name="AutoShape 26"/>
          <p:cNvCxnSpPr>
            <a:cxnSpLocks noChangeShapeType="1"/>
            <a:stCxn id="77837" idx="3"/>
            <a:endCxn id="119823" idx="7"/>
          </p:cNvCxnSpPr>
          <p:nvPr/>
        </p:nvCxnSpPr>
        <p:spPr bwMode="auto">
          <a:xfrm flipH="1">
            <a:off x="1468704" y="2826099"/>
            <a:ext cx="615685" cy="619125"/>
          </a:xfrm>
          <a:prstGeom prst="straightConnector1">
            <a:avLst/>
          </a:prstGeom>
          <a:noFill/>
          <a:ln w="50800">
            <a:solidFill>
              <a:srgbClr val="0000FF"/>
            </a:solidFill>
            <a:round/>
            <a:headEnd/>
            <a:tailEnd/>
          </a:ln>
          <a:extLst>
            <a:ext uri="{909E8E84-426E-40DD-AFC4-6F175D3DCCD1}">
              <a14:hiddenFill xmlns:a14="http://schemas.microsoft.com/office/drawing/2010/main">
                <a:noFill/>
              </a14:hiddenFill>
            </a:ext>
          </a:extLst>
        </p:spPr>
      </p:cxnSp>
      <p:cxnSp>
        <p:nvCxnSpPr>
          <p:cNvPr id="119831" name="AutoShape 27"/>
          <p:cNvCxnSpPr>
            <a:cxnSpLocks noChangeShapeType="1"/>
            <a:stCxn id="77837" idx="5"/>
            <a:endCxn id="119824" idx="1"/>
          </p:cNvCxnSpPr>
          <p:nvPr/>
        </p:nvCxnSpPr>
        <p:spPr bwMode="auto">
          <a:xfrm>
            <a:off x="2376754" y="2826099"/>
            <a:ext cx="615685" cy="631825"/>
          </a:xfrm>
          <a:prstGeom prst="straightConnector1">
            <a:avLst/>
          </a:prstGeom>
          <a:noFill/>
          <a:ln w="50800">
            <a:solidFill>
              <a:schemeClr val="tx1"/>
            </a:solidFill>
            <a:round/>
            <a:headEnd/>
            <a:tailEnd/>
          </a:ln>
          <a:extLst>
            <a:ext uri="{909E8E84-426E-40DD-AFC4-6F175D3DCCD1}">
              <a14:hiddenFill xmlns:a14="http://schemas.microsoft.com/office/drawing/2010/main">
                <a:noFill/>
              </a14:hiddenFill>
            </a:ext>
          </a:extLst>
        </p:spPr>
      </p:cxnSp>
      <p:cxnSp>
        <p:nvCxnSpPr>
          <p:cNvPr id="119832" name="AutoShape 28"/>
          <p:cNvCxnSpPr>
            <a:cxnSpLocks noChangeShapeType="1"/>
            <a:stCxn id="119821" idx="2"/>
            <a:endCxn id="119824" idx="7"/>
          </p:cNvCxnSpPr>
          <p:nvPr/>
        </p:nvCxnSpPr>
        <p:spPr bwMode="auto">
          <a:xfrm flipH="1">
            <a:off x="3284803" y="2983261"/>
            <a:ext cx="555492" cy="474663"/>
          </a:xfrm>
          <a:prstGeom prst="straightConnector1">
            <a:avLst/>
          </a:prstGeom>
          <a:noFill/>
          <a:ln w="50800">
            <a:solidFill>
              <a:schemeClr val="tx1"/>
            </a:solidFill>
            <a:round/>
            <a:headEnd/>
            <a:tailEnd/>
          </a:ln>
          <a:extLst>
            <a:ext uri="{909E8E84-426E-40DD-AFC4-6F175D3DCCD1}">
              <a14:hiddenFill xmlns:a14="http://schemas.microsoft.com/office/drawing/2010/main">
                <a:noFill/>
              </a14:hiddenFill>
            </a:ext>
          </a:extLst>
        </p:spPr>
      </p:cxnSp>
      <p:cxnSp>
        <p:nvCxnSpPr>
          <p:cNvPr id="77853" name="AutoShape 29"/>
          <p:cNvCxnSpPr>
            <a:cxnSpLocks noChangeShapeType="1"/>
            <a:stCxn id="77845" idx="7"/>
            <a:endCxn id="119823" idx="3"/>
          </p:cNvCxnSpPr>
          <p:nvPr/>
        </p:nvCxnSpPr>
        <p:spPr bwMode="auto">
          <a:xfrm flipV="1">
            <a:off x="313004" y="3740499"/>
            <a:ext cx="863335" cy="619125"/>
          </a:xfrm>
          <a:prstGeom prst="straightConnector1">
            <a:avLst/>
          </a:prstGeom>
          <a:noFill/>
          <a:ln w="50800">
            <a:solidFill>
              <a:srgbClr val="0000FF"/>
            </a:solidFill>
            <a:round/>
            <a:headEnd/>
            <a:tailEnd/>
          </a:ln>
          <a:extLst>
            <a:ext uri="{909E8E84-426E-40DD-AFC4-6F175D3DCCD1}">
              <a14:hiddenFill xmlns:a14="http://schemas.microsoft.com/office/drawing/2010/main">
                <a:noFill/>
              </a14:hiddenFill>
            </a:ext>
          </a:extLst>
        </p:spPr>
      </p:cxnSp>
      <p:cxnSp>
        <p:nvCxnSpPr>
          <p:cNvPr id="77854" name="AutoShape 30"/>
          <p:cNvCxnSpPr>
            <a:cxnSpLocks noChangeShapeType="1"/>
            <a:stCxn id="77846" idx="0"/>
            <a:endCxn id="119823" idx="4"/>
          </p:cNvCxnSpPr>
          <p:nvPr/>
        </p:nvCxnSpPr>
        <p:spPr bwMode="auto">
          <a:xfrm flipV="1">
            <a:off x="1157420" y="3796060"/>
            <a:ext cx="165100" cy="508000"/>
          </a:xfrm>
          <a:prstGeom prst="straightConnector1">
            <a:avLst/>
          </a:prstGeom>
          <a:noFill/>
          <a:ln w="50800">
            <a:solidFill>
              <a:srgbClr val="0000FF"/>
            </a:solidFill>
            <a:round/>
            <a:headEnd/>
            <a:tailEnd/>
          </a:ln>
          <a:extLst>
            <a:ext uri="{909E8E84-426E-40DD-AFC4-6F175D3DCCD1}">
              <a14:hiddenFill xmlns:a14="http://schemas.microsoft.com/office/drawing/2010/main">
                <a:noFill/>
              </a14:hiddenFill>
            </a:ext>
          </a:extLst>
        </p:spPr>
      </p:cxnSp>
      <p:cxnSp>
        <p:nvCxnSpPr>
          <p:cNvPr id="77855" name="AutoShape 31"/>
          <p:cNvCxnSpPr>
            <a:cxnSpLocks noChangeShapeType="1"/>
            <a:stCxn id="77847" idx="1"/>
            <a:endCxn id="119823" idx="5"/>
          </p:cNvCxnSpPr>
          <p:nvPr/>
        </p:nvCxnSpPr>
        <p:spPr bwMode="auto">
          <a:xfrm flipH="1" flipV="1">
            <a:off x="1468704" y="3740499"/>
            <a:ext cx="615685" cy="631825"/>
          </a:xfrm>
          <a:prstGeom prst="straightConnector1">
            <a:avLst/>
          </a:prstGeom>
          <a:noFill/>
          <a:ln w="50800">
            <a:solidFill>
              <a:srgbClr val="0000FF"/>
            </a:solidFill>
            <a:round/>
            <a:headEnd/>
            <a:tailEnd/>
          </a:ln>
          <a:extLst>
            <a:ext uri="{909E8E84-426E-40DD-AFC4-6F175D3DCCD1}">
              <a14:hiddenFill xmlns:a14="http://schemas.microsoft.com/office/drawing/2010/main">
                <a:noFill/>
              </a14:hiddenFill>
            </a:ext>
          </a:extLst>
        </p:spPr>
      </p:cxnSp>
      <p:cxnSp>
        <p:nvCxnSpPr>
          <p:cNvPr id="119836" name="AutoShape 32"/>
          <p:cNvCxnSpPr>
            <a:cxnSpLocks noChangeShapeType="1"/>
            <a:stCxn id="77847" idx="7"/>
            <a:endCxn id="119824" idx="3"/>
          </p:cNvCxnSpPr>
          <p:nvPr/>
        </p:nvCxnSpPr>
        <p:spPr bwMode="auto">
          <a:xfrm flipV="1">
            <a:off x="2376754" y="3727799"/>
            <a:ext cx="615685" cy="644525"/>
          </a:xfrm>
          <a:prstGeom prst="straightConnector1">
            <a:avLst/>
          </a:prstGeom>
          <a:noFill/>
          <a:ln w="50800">
            <a:solidFill>
              <a:schemeClr val="tx1"/>
            </a:solidFill>
            <a:round/>
            <a:headEnd/>
            <a:tailEnd/>
          </a:ln>
          <a:extLst>
            <a:ext uri="{909E8E84-426E-40DD-AFC4-6F175D3DCCD1}">
              <a14:hiddenFill xmlns:a14="http://schemas.microsoft.com/office/drawing/2010/main">
                <a:noFill/>
              </a14:hiddenFill>
            </a:ext>
          </a:extLst>
        </p:spPr>
      </p:cxnSp>
      <p:sp>
        <p:nvSpPr>
          <p:cNvPr id="119837" name="Oval 33"/>
          <p:cNvSpPr>
            <a:spLocks noChangeArrowheads="1"/>
          </p:cNvSpPr>
          <p:nvPr/>
        </p:nvSpPr>
        <p:spPr bwMode="auto">
          <a:xfrm>
            <a:off x="2849695" y="5154960"/>
            <a:ext cx="412750" cy="3810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b="1">
                <a:solidFill>
                  <a:srgbClr val="FF0000"/>
                </a:solidFill>
                <a:latin typeface="Verdana" pitchFamily="34" charset="0"/>
              </a:rPr>
              <a:t>n32</a:t>
            </a:r>
          </a:p>
        </p:txBody>
      </p:sp>
      <p:cxnSp>
        <p:nvCxnSpPr>
          <p:cNvPr id="119838" name="AutoShape 34"/>
          <p:cNvCxnSpPr>
            <a:cxnSpLocks noChangeShapeType="1"/>
            <a:stCxn id="119828" idx="0"/>
            <a:endCxn id="77847" idx="3"/>
          </p:cNvCxnSpPr>
          <p:nvPr/>
        </p:nvCxnSpPr>
        <p:spPr bwMode="auto">
          <a:xfrm flipV="1">
            <a:off x="1652721" y="4642198"/>
            <a:ext cx="431668" cy="512762"/>
          </a:xfrm>
          <a:prstGeom prst="straightConnector1">
            <a:avLst/>
          </a:prstGeom>
          <a:noFill/>
          <a:ln w="50800">
            <a:solidFill>
              <a:schemeClr val="tx1"/>
            </a:solidFill>
            <a:round/>
            <a:headEnd/>
            <a:tailEnd/>
          </a:ln>
          <a:extLst>
            <a:ext uri="{909E8E84-426E-40DD-AFC4-6F175D3DCCD1}">
              <a14:hiddenFill xmlns:a14="http://schemas.microsoft.com/office/drawing/2010/main">
                <a:noFill/>
              </a14:hiddenFill>
            </a:ext>
          </a:extLst>
        </p:spPr>
      </p:cxnSp>
      <p:cxnSp>
        <p:nvCxnSpPr>
          <p:cNvPr id="119839" name="AutoShape 35"/>
          <p:cNvCxnSpPr>
            <a:cxnSpLocks noChangeShapeType="1"/>
            <a:stCxn id="119837" idx="1"/>
            <a:endCxn id="77847" idx="5"/>
          </p:cNvCxnSpPr>
          <p:nvPr/>
        </p:nvCxnSpPr>
        <p:spPr bwMode="auto">
          <a:xfrm flipH="1" flipV="1">
            <a:off x="2376754" y="4642199"/>
            <a:ext cx="533135" cy="568325"/>
          </a:xfrm>
          <a:prstGeom prst="straightConnector1">
            <a:avLst/>
          </a:prstGeom>
          <a:noFill/>
          <a:ln w="50800">
            <a:solidFill>
              <a:schemeClr val="tx1"/>
            </a:solidFill>
            <a:round/>
            <a:headEnd/>
            <a:tailEnd/>
          </a:ln>
          <a:extLst>
            <a:ext uri="{909E8E84-426E-40DD-AFC4-6F175D3DCCD1}">
              <a14:hiddenFill xmlns:a14="http://schemas.microsoft.com/office/drawing/2010/main">
                <a:noFill/>
              </a14:hiddenFill>
            </a:ext>
          </a:extLst>
        </p:spPr>
      </p:cxnSp>
      <p:cxnSp>
        <p:nvCxnSpPr>
          <p:cNvPr id="119840" name="AutoShape 36"/>
          <p:cNvCxnSpPr>
            <a:cxnSpLocks noChangeShapeType="1"/>
            <a:stCxn id="119837" idx="0"/>
            <a:endCxn id="119824" idx="4"/>
          </p:cNvCxnSpPr>
          <p:nvPr/>
        </p:nvCxnSpPr>
        <p:spPr bwMode="auto">
          <a:xfrm flipV="1">
            <a:off x="3056070" y="3783360"/>
            <a:ext cx="82550" cy="1371600"/>
          </a:xfrm>
          <a:prstGeom prst="straightConnector1">
            <a:avLst/>
          </a:prstGeom>
          <a:noFill/>
          <a:ln w="50800">
            <a:solidFill>
              <a:schemeClr val="tx1"/>
            </a:solidFill>
            <a:round/>
            <a:headEnd/>
            <a:tailEnd/>
          </a:ln>
          <a:extLst>
            <a:ext uri="{909E8E84-426E-40DD-AFC4-6F175D3DCCD1}">
              <a14:hiddenFill xmlns:a14="http://schemas.microsoft.com/office/drawing/2010/main">
                <a:noFill/>
              </a14:hiddenFill>
            </a:ext>
          </a:extLst>
        </p:spPr>
      </p:cxnSp>
      <p:sp>
        <p:nvSpPr>
          <p:cNvPr id="77861" name="Rectangle 37"/>
          <p:cNvSpPr>
            <a:spLocks noChangeArrowheads="1"/>
          </p:cNvSpPr>
          <p:nvPr/>
        </p:nvSpPr>
        <p:spPr bwMode="auto">
          <a:xfrm>
            <a:off x="4172913" y="455676"/>
            <a:ext cx="5460607" cy="6069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Clr>
                <a:schemeClr val="accent2"/>
              </a:buClr>
              <a:buFont typeface="Wingdings" pitchFamily="2" charset="2"/>
              <a:buChar char="o"/>
            </a:pPr>
            <a:r>
              <a:rPr lang="zh-CN" altLang="en-US" sz="2400" b="1" dirty="0">
                <a:ea typeface="黑体" pitchFamily="2" charset="-122"/>
              </a:rPr>
              <a:t>节点</a:t>
            </a:r>
            <a:r>
              <a:rPr lang="en-US" altLang="zh-CN" sz="2400" b="1" dirty="0" err="1">
                <a:ea typeface="黑体" pitchFamily="2" charset="-122"/>
              </a:rPr>
              <a:t>ni</a:t>
            </a:r>
            <a:r>
              <a:rPr lang="zh-CN" altLang="en-US" sz="2400" b="1" dirty="0">
                <a:ea typeface="黑体" pitchFamily="2" charset="-122"/>
              </a:rPr>
              <a:t>是当前扩展的节点；</a:t>
            </a:r>
          </a:p>
          <a:p>
            <a:pPr eaLnBrk="1" hangingPunct="1">
              <a:spcBef>
                <a:spcPct val="20000"/>
              </a:spcBef>
              <a:buClr>
                <a:schemeClr val="accent2"/>
              </a:buClr>
              <a:buFont typeface="Wingdings" pitchFamily="2" charset="2"/>
              <a:buChar char="o"/>
            </a:pPr>
            <a:r>
              <a:rPr lang="zh-CN" altLang="en-US" sz="2400" b="1" dirty="0">
                <a:ea typeface="黑体" pitchFamily="2" charset="-122"/>
              </a:rPr>
              <a:t>扩展出</a:t>
            </a:r>
            <a:r>
              <a:rPr lang="en-US" altLang="zh-CN" sz="2400" b="1" dirty="0">
                <a:ea typeface="黑体" pitchFamily="2" charset="-122"/>
              </a:rPr>
              <a:t>4</a:t>
            </a:r>
            <a:r>
              <a:rPr lang="zh-CN" altLang="en-US" sz="2400" b="1" dirty="0">
                <a:ea typeface="黑体" pitchFamily="2" charset="-122"/>
              </a:rPr>
              <a:t>个后续节点；</a:t>
            </a:r>
          </a:p>
          <a:p>
            <a:pPr eaLnBrk="1" hangingPunct="1">
              <a:spcBef>
                <a:spcPct val="20000"/>
              </a:spcBef>
              <a:buClr>
                <a:schemeClr val="accent2"/>
              </a:buClr>
              <a:buFont typeface="Wingdings" pitchFamily="2" charset="2"/>
              <a:buChar char="o"/>
            </a:pPr>
            <a:r>
              <a:rPr lang="en-US" altLang="zh-CN" sz="2400" b="1" dirty="0">
                <a:solidFill>
                  <a:srgbClr val="FF0000"/>
                </a:solidFill>
                <a:ea typeface="黑体" pitchFamily="2" charset="-122"/>
              </a:rPr>
              <a:t>n1</a:t>
            </a:r>
            <a:r>
              <a:rPr lang="zh-CN" altLang="en-US" sz="2400" b="1" dirty="0">
                <a:solidFill>
                  <a:srgbClr val="FF0000"/>
                </a:solidFill>
                <a:ea typeface="黑体" pitchFamily="2" charset="-122"/>
              </a:rPr>
              <a:t>、</a:t>
            </a:r>
            <a:r>
              <a:rPr lang="en-US" altLang="zh-CN" sz="2400" b="1" dirty="0">
                <a:solidFill>
                  <a:srgbClr val="FF0000"/>
                </a:solidFill>
                <a:ea typeface="黑体" pitchFamily="2" charset="-122"/>
              </a:rPr>
              <a:t>n2</a:t>
            </a:r>
            <a:r>
              <a:rPr lang="zh-CN" altLang="en-US" sz="2400" b="1" dirty="0">
                <a:solidFill>
                  <a:srgbClr val="FF0000"/>
                </a:solidFill>
                <a:ea typeface="黑体" pitchFamily="2" charset="-122"/>
              </a:rPr>
              <a:t>是新节点</a:t>
            </a:r>
            <a:r>
              <a:rPr lang="zh-CN" altLang="en-US" sz="2400" b="1" dirty="0">
                <a:ea typeface="黑体" pitchFamily="2" charset="-122"/>
              </a:rPr>
              <a:t>，</a:t>
            </a:r>
            <a:r>
              <a:rPr lang="zh-CN" altLang="en-US" sz="2400" b="1" dirty="0">
                <a:solidFill>
                  <a:srgbClr val="0000FF"/>
                </a:solidFill>
                <a:ea typeface="黑体" pitchFamily="2" charset="-122"/>
              </a:rPr>
              <a:t>只需建立指向父节点的指针，并加入</a:t>
            </a:r>
            <a:r>
              <a:rPr lang="en-US" altLang="zh-CN" sz="2400" b="1" dirty="0">
                <a:solidFill>
                  <a:srgbClr val="0000FF"/>
                </a:solidFill>
                <a:ea typeface="黑体" pitchFamily="2" charset="-122"/>
              </a:rPr>
              <a:t>OPEN</a:t>
            </a:r>
            <a:r>
              <a:rPr lang="zh-CN" altLang="en-US" sz="2400" b="1" dirty="0">
                <a:solidFill>
                  <a:srgbClr val="0000FF"/>
                </a:solidFill>
                <a:ea typeface="黑体" pitchFamily="2" charset="-122"/>
              </a:rPr>
              <a:t>表</a:t>
            </a:r>
            <a:r>
              <a:rPr lang="zh-CN" altLang="en-US" sz="2400" b="1" dirty="0" smtClean="0">
                <a:ea typeface="黑体" pitchFamily="2" charset="-122"/>
              </a:rPr>
              <a:t>；</a:t>
            </a:r>
            <a:endParaRPr lang="en-US" altLang="zh-CN" sz="2400" b="1" dirty="0" smtClean="0">
              <a:ea typeface="黑体" pitchFamily="2" charset="-122"/>
            </a:endParaRPr>
          </a:p>
          <a:p>
            <a:pPr eaLnBrk="1" hangingPunct="1">
              <a:spcBef>
                <a:spcPct val="20000"/>
              </a:spcBef>
              <a:buClr>
                <a:schemeClr val="accent2"/>
              </a:buClr>
              <a:buFont typeface="Wingdings" pitchFamily="2" charset="2"/>
              <a:buChar char="o"/>
            </a:pPr>
            <a:r>
              <a:rPr lang="en-US" altLang="zh-CN" sz="2400" b="1" dirty="0" smtClean="0">
                <a:solidFill>
                  <a:srgbClr val="0000FF"/>
                </a:solidFill>
                <a:ea typeface="黑体" pitchFamily="2" charset="-122"/>
              </a:rPr>
              <a:t>n4</a:t>
            </a:r>
            <a:r>
              <a:rPr lang="zh-CN" altLang="en-US" sz="2400" b="1" dirty="0">
                <a:solidFill>
                  <a:srgbClr val="0000FF"/>
                </a:solidFill>
                <a:ea typeface="黑体" pitchFamily="2" charset="-122"/>
              </a:rPr>
              <a:t>已经存在于</a:t>
            </a:r>
            <a:r>
              <a:rPr lang="en-US" altLang="zh-CN" sz="2400" b="1" dirty="0">
                <a:solidFill>
                  <a:srgbClr val="0000FF"/>
                </a:solidFill>
                <a:ea typeface="黑体" pitchFamily="2" charset="-122"/>
              </a:rPr>
              <a:t>OPEN</a:t>
            </a:r>
            <a:r>
              <a:rPr lang="zh-CN" altLang="en-US" sz="2400" b="1" dirty="0">
                <a:solidFill>
                  <a:srgbClr val="0000FF"/>
                </a:solidFill>
                <a:ea typeface="黑体" pitchFamily="2" charset="-122"/>
              </a:rPr>
              <a:t>表，并且已有父节点</a:t>
            </a:r>
            <a:r>
              <a:rPr lang="en-US" altLang="zh-CN" sz="2400" b="1" dirty="0" err="1">
                <a:solidFill>
                  <a:srgbClr val="0000FF"/>
                </a:solidFill>
                <a:ea typeface="黑体" pitchFamily="2" charset="-122"/>
              </a:rPr>
              <a:t>nj</a:t>
            </a:r>
            <a:endParaRPr lang="en-US" altLang="zh-CN" sz="2400" b="1" dirty="0">
              <a:solidFill>
                <a:srgbClr val="0000FF"/>
              </a:solidFill>
              <a:ea typeface="黑体" pitchFamily="2" charset="-122"/>
            </a:endParaRPr>
          </a:p>
          <a:p>
            <a:pPr lvl="1" eaLnBrk="1" hangingPunct="1">
              <a:spcBef>
                <a:spcPct val="20000"/>
              </a:spcBef>
              <a:buClr>
                <a:schemeClr val="accent2"/>
              </a:buClr>
              <a:buFont typeface="Wingdings" pitchFamily="2" charset="2"/>
              <a:buChar char="n"/>
            </a:pPr>
            <a:r>
              <a:rPr lang="en-US" altLang="zh-CN" sz="2000" b="1" dirty="0">
                <a:solidFill>
                  <a:srgbClr val="FF3300"/>
                </a:solidFill>
                <a:ea typeface="黑体" pitchFamily="2" charset="-122"/>
              </a:rPr>
              <a:t>n4</a:t>
            </a:r>
            <a:r>
              <a:rPr lang="zh-CN" altLang="en-US" sz="2000" b="1" dirty="0">
                <a:ea typeface="黑体" pitchFamily="2" charset="-122"/>
              </a:rPr>
              <a:t>经</a:t>
            </a:r>
            <a:r>
              <a:rPr lang="en-US" altLang="zh-CN" sz="2000" b="1" dirty="0" err="1">
                <a:solidFill>
                  <a:srgbClr val="FF3300"/>
                </a:solidFill>
                <a:ea typeface="黑体" pitchFamily="2" charset="-122"/>
              </a:rPr>
              <a:t>nj</a:t>
            </a:r>
            <a:r>
              <a:rPr lang="zh-CN" altLang="en-US" sz="2000" b="1" dirty="0">
                <a:ea typeface="黑体" pitchFamily="2" charset="-122"/>
              </a:rPr>
              <a:t>的路径代价大</a:t>
            </a:r>
          </a:p>
          <a:p>
            <a:pPr lvl="1" eaLnBrk="1" hangingPunct="1">
              <a:spcBef>
                <a:spcPct val="20000"/>
              </a:spcBef>
              <a:buClr>
                <a:schemeClr val="accent2"/>
              </a:buClr>
              <a:buFont typeface="Wingdings" pitchFamily="2" charset="2"/>
              <a:buChar char="n"/>
            </a:pPr>
            <a:r>
              <a:rPr lang="zh-CN" altLang="en-US" sz="2000" b="1" dirty="0">
                <a:ea typeface="黑体" pitchFamily="2" charset="-122"/>
              </a:rPr>
              <a:t>取消</a:t>
            </a:r>
            <a:r>
              <a:rPr lang="en-US" altLang="zh-CN" sz="2000" b="1" dirty="0">
                <a:solidFill>
                  <a:srgbClr val="FF3300"/>
                </a:solidFill>
                <a:ea typeface="黑体" pitchFamily="2" charset="-122"/>
              </a:rPr>
              <a:t>n4</a:t>
            </a:r>
            <a:r>
              <a:rPr lang="zh-CN" altLang="en-US" sz="2000" b="1" dirty="0">
                <a:ea typeface="黑体" pitchFamily="2" charset="-122"/>
              </a:rPr>
              <a:t>指向</a:t>
            </a:r>
            <a:r>
              <a:rPr lang="en-US" altLang="zh-CN" sz="2000" b="1" dirty="0" err="1">
                <a:solidFill>
                  <a:srgbClr val="FF3300"/>
                </a:solidFill>
                <a:ea typeface="黑体" pitchFamily="2" charset="-122"/>
              </a:rPr>
              <a:t>nj</a:t>
            </a:r>
            <a:r>
              <a:rPr lang="zh-CN" altLang="en-US" sz="2000" b="1" dirty="0">
                <a:ea typeface="黑体" pitchFamily="2" charset="-122"/>
              </a:rPr>
              <a:t>的指针</a:t>
            </a:r>
          </a:p>
          <a:p>
            <a:pPr lvl="1" eaLnBrk="1" hangingPunct="1">
              <a:spcBef>
                <a:spcPct val="20000"/>
              </a:spcBef>
              <a:buClr>
                <a:schemeClr val="accent2"/>
              </a:buClr>
              <a:buFont typeface="Wingdings" pitchFamily="2" charset="2"/>
              <a:buChar char="n"/>
            </a:pPr>
            <a:r>
              <a:rPr lang="zh-CN" altLang="en-US" sz="2000" b="1" dirty="0">
                <a:ea typeface="黑体" pitchFamily="2" charset="-122"/>
              </a:rPr>
              <a:t>改为建立</a:t>
            </a:r>
            <a:r>
              <a:rPr lang="en-US" altLang="zh-CN" sz="2000" b="1" dirty="0">
                <a:solidFill>
                  <a:srgbClr val="FF3300"/>
                </a:solidFill>
                <a:ea typeface="黑体" pitchFamily="2" charset="-122"/>
              </a:rPr>
              <a:t>n4</a:t>
            </a:r>
            <a:r>
              <a:rPr lang="zh-CN" altLang="en-US" sz="2000" b="1" dirty="0">
                <a:ea typeface="黑体" pitchFamily="2" charset="-122"/>
              </a:rPr>
              <a:t>指向新父节点</a:t>
            </a:r>
            <a:r>
              <a:rPr lang="en-US" altLang="zh-CN" sz="2000" b="1" dirty="0" err="1">
                <a:solidFill>
                  <a:srgbClr val="FF3300"/>
                </a:solidFill>
                <a:ea typeface="黑体" pitchFamily="2" charset="-122"/>
              </a:rPr>
              <a:t>ni</a:t>
            </a:r>
            <a:r>
              <a:rPr lang="zh-CN" altLang="en-US" sz="2000" b="1" dirty="0">
                <a:ea typeface="黑体" pitchFamily="2" charset="-122"/>
              </a:rPr>
              <a:t>的指针</a:t>
            </a:r>
          </a:p>
          <a:p>
            <a:pPr eaLnBrk="1" hangingPunct="1">
              <a:spcBef>
                <a:spcPct val="20000"/>
              </a:spcBef>
              <a:buClr>
                <a:schemeClr val="accent2"/>
              </a:buClr>
              <a:buFont typeface="Wingdings" pitchFamily="2" charset="2"/>
              <a:buChar char="o"/>
            </a:pPr>
            <a:r>
              <a:rPr lang="en-US" altLang="zh-CN" sz="2400" b="1" dirty="0">
                <a:solidFill>
                  <a:srgbClr val="0000FF"/>
                </a:solidFill>
                <a:ea typeface="黑体" pitchFamily="2" charset="-122"/>
              </a:rPr>
              <a:t>n3</a:t>
            </a:r>
            <a:r>
              <a:rPr lang="zh-CN" altLang="en-US" sz="2400" b="1" dirty="0">
                <a:solidFill>
                  <a:srgbClr val="0000FF"/>
                </a:solidFill>
                <a:ea typeface="黑体" pitchFamily="2" charset="-122"/>
              </a:rPr>
              <a:t>已经存在于</a:t>
            </a:r>
            <a:r>
              <a:rPr lang="en-US" altLang="zh-CN" sz="2400" b="1" dirty="0">
                <a:solidFill>
                  <a:srgbClr val="0000FF"/>
                </a:solidFill>
                <a:ea typeface="黑体" pitchFamily="2" charset="-122"/>
              </a:rPr>
              <a:t>CLOSE</a:t>
            </a:r>
            <a:r>
              <a:rPr lang="zh-CN" altLang="en-US" sz="2400" b="1" dirty="0">
                <a:solidFill>
                  <a:srgbClr val="0000FF"/>
                </a:solidFill>
                <a:ea typeface="黑体" pitchFamily="2" charset="-122"/>
              </a:rPr>
              <a:t>表，并且已有父节点</a:t>
            </a:r>
            <a:r>
              <a:rPr lang="en-US" altLang="zh-CN" sz="2400" b="1" dirty="0" err="1">
                <a:solidFill>
                  <a:srgbClr val="0000FF"/>
                </a:solidFill>
                <a:ea typeface="黑体" pitchFamily="2" charset="-122"/>
              </a:rPr>
              <a:t>nj</a:t>
            </a:r>
            <a:endParaRPr lang="en-US" altLang="zh-CN" sz="2400" b="1" dirty="0">
              <a:solidFill>
                <a:srgbClr val="0000FF"/>
              </a:solidFill>
              <a:ea typeface="黑体" pitchFamily="2" charset="-122"/>
            </a:endParaRPr>
          </a:p>
          <a:p>
            <a:pPr lvl="1" eaLnBrk="1" hangingPunct="1">
              <a:spcBef>
                <a:spcPct val="20000"/>
              </a:spcBef>
              <a:buClr>
                <a:schemeClr val="accent2"/>
              </a:buClr>
              <a:buFont typeface="Wingdings" pitchFamily="2" charset="2"/>
              <a:buChar char="n"/>
            </a:pPr>
            <a:r>
              <a:rPr lang="zh-CN" altLang="en-US" sz="2000" b="1" dirty="0">
                <a:ea typeface="黑体" pitchFamily="2" charset="-122"/>
              </a:rPr>
              <a:t>需要做和</a:t>
            </a:r>
            <a:r>
              <a:rPr lang="en-US" altLang="zh-CN" sz="2000" b="1" dirty="0">
                <a:ea typeface="黑体" pitchFamily="2" charset="-122"/>
              </a:rPr>
              <a:t>n4</a:t>
            </a:r>
            <a:r>
              <a:rPr lang="zh-CN" altLang="en-US" sz="2000" b="1" dirty="0">
                <a:ea typeface="黑体" pitchFamily="2" charset="-122"/>
              </a:rPr>
              <a:t>同样的比较和指针修改工作。并且要重新加入</a:t>
            </a:r>
            <a:r>
              <a:rPr lang="en-US" altLang="zh-CN" sz="2000" b="1" dirty="0">
                <a:ea typeface="黑体" pitchFamily="2" charset="-122"/>
              </a:rPr>
              <a:t>open</a:t>
            </a:r>
            <a:r>
              <a:rPr lang="zh-CN" altLang="en-US" sz="2000" b="1" dirty="0">
                <a:ea typeface="黑体" pitchFamily="2" charset="-122"/>
              </a:rPr>
              <a:t>表。</a:t>
            </a:r>
          </a:p>
          <a:p>
            <a:pPr eaLnBrk="1" hangingPunct="1">
              <a:spcBef>
                <a:spcPct val="20000"/>
              </a:spcBef>
              <a:buClr>
                <a:schemeClr val="accent2"/>
              </a:buClr>
              <a:buFont typeface="Wingdings" pitchFamily="2" charset="2"/>
              <a:buChar char="o"/>
            </a:pPr>
            <a:endParaRPr lang="zh-CN" altLang="en-US" sz="2400" b="1" dirty="0">
              <a:ea typeface="黑体" pitchFamily="2" charset="-122"/>
            </a:endParaRPr>
          </a:p>
        </p:txBody>
      </p:sp>
      <p:sp>
        <p:nvSpPr>
          <p:cNvPr id="77862" name="Line 38"/>
          <p:cNvSpPr>
            <a:spLocks noChangeShapeType="1"/>
          </p:cNvSpPr>
          <p:nvPr/>
        </p:nvSpPr>
        <p:spPr bwMode="auto">
          <a:xfrm flipV="1">
            <a:off x="125545" y="3554760"/>
            <a:ext cx="742950" cy="609600"/>
          </a:xfrm>
          <a:prstGeom prst="line">
            <a:avLst/>
          </a:prstGeom>
          <a:noFill/>
          <a:ln w="25400">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863" name="Line 39"/>
          <p:cNvSpPr>
            <a:spLocks noChangeShapeType="1"/>
          </p:cNvSpPr>
          <p:nvPr/>
        </p:nvSpPr>
        <p:spPr bwMode="auto">
          <a:xfrm flipV="1">
            <a:off x="1446345" y="4011960"/>
            <a:ext cx="0" cy="457200"/>
          </a:xfrm>
          <a:prstGeom prst="line">
            <a:avLst/>
          </a:prstGeom>
          <a:noFill/>
          <a:ln w="25400">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9844" name="Line 40"/>
          <p:cNvSpPr>
            <a:spLocks noChangeShapeType="1"/>
          </p:cNvSpPr>
          <p:nvPr/>
        </p:nvSpPr>
        <p:spPr bwMode="auto">
          <a:xfrm>
            <a:off x="2602045" y="2792760"/>
            <a:ext cx="412750" cy="381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9845" name="Line 41"/>
          <p:cNvSpPr>
            <a:spLocks noChangeShapeType="1"/>
          </p:cNvSpPr>
          <p:nvPr/>
        </p:nvSpPr>
        <p:spPr bwMode="auto">
          <a:xfrm flipV="1">
            <a:off x="2271845" y="3630960"/>
            <a:ext cx="495300" cy="533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9846" name="Line 42"/>
          <p:cNvSpPr>
            <a:spLocks noChangeShapeType="1"/>
          </p:cNvSpPr>
          <p:nvPr/>
        </p:nvSpPr>
        <p:spPr bwMode="auto">
          <a:xfrm flipV="1">
            <a:off x="1363795" y="4621560"/>
            <a:ext cx="495300" cy="533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9847" name="Line 43"/>
          <p:cNvSpPr>
            <a:spLocks noChangeShapeType="1"/>
          </p:cNvSpPr>
          <p:nvPr/>
        </p:nvSpPr>
        <p:spPr bwMode="auto">
          <a:xfrm flipV="1">
            <a:off x="3262445" y="4088160"/>
            <a:ext cx="82550" cy="838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 name="Line 41"/>
          <p:cNvSpPr>
            <a:spLocks noChangeShapeType="1"/>
          </p:cNvSpPr>
          <p:nvPr/>
        </p:nvSpPr>
        <p:spPr bwMode="auto">
          <a:xfrm flipH="1">
            <a:off x="1446345" y="2716560"/>
            <a:ext cx="495300" cy="5334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 name="Line 45"/>
          <p:cNvSpPr>
            <a:spLocks noChangeShapeType="1"/>
          </p:cNvSpPr>
          <p:nvPr/>
        </p:nvSpPr>
        <p:spPr bwMode="auto">
          <a:xfrm flipH="1" flipV="1">
            <a:off x="1611445" y="3630960"/>
            <a:ext cx="495300" cy="5334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 name="灯片编号占位符 1"/>
          <p:cNvSpPr>
            <a:spLocks noGrp="1"/>
          </p:cNvSpPr>
          <p:nvPr>
            <p:ph type="sldNum" sz="quarter" idx="12"/>
          </p:nvPr>
        </p:nvSpPr>
        <p:spPr/>
        <p:txBody>
          <a:bodyPr/>
          <a:lstStyle/>
          <a:p>
            <a:fld id="{0C913308-F349-4B6D-A68A-DD1791B4A57B}" type="slidenum">
              <a:rPr lang="zh-CN" altLang="en-US" smtClean="0"/>
              <a:t>21</a:t>
            </a:fld>
            <a:endParaRPr lang="zh-CN" altLang="en-US"/>
          </a:p>
        </p:txBody>
      </p:sp>
    </p:spTree>
    <p:extLst>
      <p:ext uri="{BB962C8B-B14F-4D97-AF65-F5344CB8AC3E}">
        <p14:creationId xmlns:p14="http://schemas.microsoft.com/office/powerpoint/2010/main" val="27694628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9" fill="hold" nodeType="clickEffect">
                                  <p:stCondLst>
                                    <p:cond delay="0"/>
                                  </p:stCondLst>
                                  <p:childTnLst>
                                    <p:set>
                                      <p:cBhvr>
                                        <p:cTn id="6" dur="1" fill="hold">
                                          <p:stCondLst>
                                            <p:cond delay="0"/>
                                          </p:stCondLst>
                                        </p:cTn>
                                        <p:tgtEl>
                                          <p:spTgt spid="77850"/>
                                        </p:tgtEl>
                                        <p:attrNameLst>
                                          <p:attrName>style.visibility</p:attrName>
                                        </p:attrNameLst>
                                      </p:cBhvr>
                                      <p:to>
                                        <p:strVal val="visible"/>
                                      </p:to>
                                    </p:set>
                                    <p:animEffect transition="in" filter="strips(upLeft)">
                                      <p:cBhvr>
                                        <p:cTn id="7" dur="2000"/>
                                        <p:tgtEl>
                                          <p:spTgt spid="77850"/>
                                        </p:tgtEl>
                                      </p:cBhvr>
                                    </p:animEffect>
                                  </p:childTnLst>
                                </p:cTn>
                              </p:par>
                              <p:par>
                                <p:cTn id="8" presetID="18" presetClass="entr" presetSubtype="12" fill="hold" nodeType="withEffect">
                                  <p:stCondLst>
                                    <p:cond delay="0"/>
                                  </p:stCondLst>
                                  <p:childTnLst>
                                    <p:set>
                                      <p:cBhvr>
                                        <p:cTn id="9" dur="1" fill="hold">
                                          <p:stCondLst>
                                            <p:cond delay="0"/>
                                          </p:stCondLst>
                                        </p:cTn>
                                        <p:tgtEl>
                                          <p:spTgt spid="77855"/>
                                        </p:tgtEl>
                                        <p:attrNameLst>
                                          <p:attrName>style.visibility</p:attrName>
                                        </p:attrNameLst>
                                      </p:cBhvr>
                                      <p:to>
                                        <p:strVal val="visible"/>
                                      </p:to>
                                    </p:set>
                                    <p:animEffect transition="in" filter="strips(downLeft)">
                                      <p:cBhvr>
                                        <p:cTn id="10" dur="2000"/>
                                        <p:tgtEl>
                                          <p:spTgt spid="77855"/>
                                        </p:tgtEl>
                                      </p:cBhvr>
                                    </p:animEffect>
                                  </p:childTnLst>
                                </p:cTn>
                              </p:par>
                              <p:par>
                                <p:cTn id="11" presetID="18" presetClass="entr" presetSubtype="6" fill="hold" nodeType="withEffect">
                                  <p:stCondLst>
                                    <p:cond delay="0"/>
                                  </p:stCondLst>
                                  <p:childTnLst>
                                    <p:set>
                                      <p:cBhvr>
                                        <p:cTn id="12" dur="1" fill="hold">
                                          <p:stCondLst>
                                            <p:cond delay="0"/>
                                          </p:stCondLst>
                                        </p:cTn>
                                        <p:tgtEl>
                                          <p:spTgt spid="77854"/>
                                        </p:tgtEl>
                                        <p:attrNameLst>
                                          <p:attrName>style.visibility</p:attrName>
                                        </p:attrNameLst>
                                      </p:cBhvr>
                                      <p:to>
                                        <p:strVal val="visible"/>
                                      </p:to>
                                    </p:set>
                                    <p:animEffect transition="in" filter="strips(downRight)">
                                      <p:cBhvr>
                                        <p:cTn id="13" dur="2000"/>
                                        <p:tgtEl>
                                          <p:spTgt spid="77854"/>
                                        </p:tgtEl>
                                      </p:cBhvr>
                                    </p:animEffect>
                                  </p:childTnLst>
                                </p:cTn>
                              </p:par>
                              <p:par>
                                <p:cTn id="14" presetID="18" presetClass="entr" presetSubtype="9" fill="hold" nodeType="withEffect">
                                  <p:stCondLst>
                                    <p:cond delay="0"/>
                                  </p:stCondLst>
                                  <p:childTnLst>
                                    <p:set>
                                      <p:cBhvr>
                                        <p:cTn id="15" dur="1" fill="hold">
                                          <p:stCondLst>
                                            <p:cond delay="0"/>
                                          </p:stCondLst>
                                        </p:cTn>
                                        <p:tgtEl>
                                          <p:spTgt spid="77853"/>
                                        </p:tgtEl>
                                        <p:attrNameLst>
                                          <p:attrName>style.visibility</p:attrName>
                                        </p:attrNameLst>
                                      </p:cBhvr>
                                      <p:to>
                                        <p:strVal val="visible"/>
                                      </p:to>
                                    </p:set>
                                    <p:animEffect transition="in" filter="strips(upLeft)">
                                      <p:cBhvr>
                                        <p:cTn id="16" dur="2000"/>
                                        <p:tgtEl>
                                          <p:spTgt spid="77853"/>
                                        </p:tgtEl>
                                      </p:cBhvr>
                                    </p:animEffect>
                                  </p:childTnLst>
                                </p:cTn>
                              </p:par>
                              <p:par>
                                <p:cTn id="17" presetID="18" presetClass="entr" presetSubtype="12" fill="hold" grpId="0" nodeType="withEffect">
                                  <p:stCondLst>
                                    <p:cond delay="0"/>
                                  </p:stCondLst>
                                  <p:childTnLst>
                                    <p:set>
                                      <p:cBhvr>
                                        <p:cTn id="18" dur="1" fill="hold">
                                          <p:stCondLst>
                                            <p:cond delay="0"/>
                                          </p:stCondLst>
                                        </p:cTn>
                                        <p:tgtEl>
                                          <p:spTgt spid="77846"/>
                                        </p:tgtEl>
                                        <p:attrNameLst>
                                          <p:attrName>style.visibility</p:attrName>
                                        </p:attrNameLst>
                                      </p:cBhvr>
                                      <p:to>
                                        <p:strVal val="visible"/>
                                      </p:to>
                                    </p:set>
                                    <p:animEffect transition="in" filter="strips(downLeft)">
                                      <p:cBhvr>
                                        <p:cTn id="19" dur="2000"/>
                                        <p:tgtEl>
                                          <p:spTgt spid="77846"/>
                                        </p:tgtEl>
                                      </p:cBhvr>
                                    </p:animEffect>
                                  </p:childTnLst>
                                </p:cTn>
                              </p:par>
                              <p:par>
                                <p:cTn id="20" presetID="18" presetClass="entr" presetSubtype="12" fill="hold" grpId="0" nodeType="withEffect">
                                  <p:stCondLst>
                                    <p:cond delay="0"/>
                                  </p:stCondLst>
                                  <p:childTnLst>
                                    <p:set>
                                      <p:cBhvr>
                                        <p:cTn id="21" dur="1" fill="hold">
                                          <p:stCondLst>
                                            <p:cond delay="0"/>
                                          </p:stCondLst>
                                        </p:cTn>
                                        <p:tgtEl>
                                          <p:spTgt spid="77845"/>
                                        </p:tgtEl>
                                        <p:attrNameLst>
                                          <p:attrName>style.visibility</p:attrName>
                                        </p:attrNameLst>
                                      </p:cBhvr>
                                      <p:to>
                                        <p:strVal val="visible"/>
                                      </p:to>
                                    </p:set>
                                    <p:animEffect transition="in" filter="strips(downLeft)">
                                      <p:cBhvr>
                                        <p:cTn id="22" dur="2000"/>
                                        <p:tgtEl>
                                          <p:spTgt spid="77845"/>
                                        </p:tgtEl>
                                      </p:cBhvr>
                                    </p:animEffect>
                                  </p:childTnLst>
                                </p:cTn>
                              </p:par>
                              <p:par>
                                <p:cTn id="23" presetID="7" presetClass="emph" presetSubtype="2" fill="hold" nodeType="withEffect">
                                  <p:stCondLst>
                                    <p:cond delay="0"/>
                                  </p:stCondLst>
                                  <p:childTnLst>
                                    <p:animClr clrSpc="rgb" dir="cw">
                                      <p:cBhvr>
                                        <p:cTn id="24" dur="2000" fill="hold"/>
                                        <p:tgtEl>
                                          <p:spTgt spid="77837"/>
                                        </p:tgtEl>
                                        <p:attrNameLst>
                                          <p:attrName>stroke.color</p:attrName>
                                        </p:attrNameLst>
                                      </p:cBhvr>
                                      <p:to>
                                        <a:srgbClr val="FF0000"/>
                                      </p:to>
                                    </p:animClr>
                                    <p:set>
                                      <p:cBhvr>
                                        <p:cTn id="25" dur="2000" fill="hold"/>
                                        <p:tgtEl>
                                          <p:spTgt spid="77837"/>
                                        </p:tgtEl>
                                        <p:attrNameLst>
                                          <p:attrName>stroke.on</p:attrName>
                                        </p:attrNameLst>
                                      </p:cBhvr>
                                      <p:to>
                                        <p:strVal val="true"/>
                                      </p:to>
                                    </p:set>
                                  </p:childTnLst>
                                </p:cTn>
                              </p:par>
                              <p:par>
                                <p:cTn id="26" presetID="1" presetClass="emph" presetSubtype="2" fill="hold" nodeType="withEffect">
                                  <p:stCondLst>
                                    <p:cond delay="0"/>
                                  </p:stCondLst>
                                  <p:childTnLst>
                                    <p:animClr clrSpc="rgb" dir="cw">
                                      <p:cBhvr>
                                        <p:cTn id="27" dur="2000" fill="hold"/>
                                        <p:tgtEl>
                                          <p:spTgt spid="77847"/>
                                        </p:tgtEl>
                                        <p:attrNameLst>
                                          <p:attrName>fillcolor</p:attrName>
                                        </p:attrNameLst>
                                      </p:cBhvr>
                                      <p:to>
                                        <a:srgbClr val="00FF00"/>
                                      </p:to>
                                    </p:animClr>
                                    <p:set>
                                      <p:cBhvr>
                                        <p:cTn id="28" dur="2000" fill="hold"/>
                                        <p:tgtEl>
                                          <p:spTgt spid="77847"/>
                                        </p:tgtEl>
                                        <p:attrNameLst>
                                          <p:attrName>fill.type</p:attrName>
                                        </p:attrNameLst>
                                      </p:cBhvr>
                                      <p:to>
                                        <p:strVal val="solid"/>
                                      </p:to>
                                    </p:set>
                                    <p:set>
                                      <p:cBhvr>
                                        <p:cTn id="29" dur="2000" fill="hold"/>
                                        <p:tgtEl>
                                          <p:spTgt spid="77847"/>
                                        </p:tgtEl>
                                        <p:attrNameLst>
                                          <p:attrName>fill.on</p:attrName>
                                        </p:attrNameLst>
                                      </p:cBhvr>
                                      <p:to>
                                        <p:strVal val="true"/>
                                      </p:to>
                                    </p:set>
                                  </p:childTnLst>
                                </p:cTn>
                              </p:par>
                              <p:par>
                                <p:cTn id="30" presetID="18" presetClass="entr" presetSubtype="6" fill="hold" nodeType="withEffect">
                                  <p:stCondLst>
                                    <p:cond delay="0"/>
                                  </p:stCondLst>
                                  <p:childTnLst>
                                    <p:set>
                                      <p:cBhvr>
                                        <p:cTn id="31" dur="1" fill="hold">
                                          <p:stCondLst>
                                            <p:cond delay="0"/>
                                          </p:stCondLst>
                                        </p:cTn>
                                        <p:tgtEl>
                                          <p:spTgt spid="77861">
                                            <p:txEl>
                                              <p:pRg st="1" end="1"/>
                                            </p:txEl>
                                          </p:spTgt>
                                        </p:tgtEl>
                                        <p:attrNameLst>
                                          <p:attrName>style.visibility</p:attrName>
                                        </p:attrNameLst>
                                      </p:cBhvr>
                                      <p:to>
                                        <p:strVal val="visible"/>
                                      </p:to>
                                    </p:set>
                                    <p:animEffect transition="in" filter="strips(downRight)">
                                      <p:cBhvr>
                                        <p:cTn id="32" dur="500"/>
                                        <p:tgtEl>
                                          <p:spTgt spid="77861">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3" fill="hold" grpId="0" nodeType="clickEffect">
                                  <p:stCondLst>
                                    <p:cond delay="0"/>
                                  </p:stCondLst>
                                  <p:childTnLst>
                                    <p:set>
                                      <p:cBhvr>
                                        <p:cTn id="36" dur="1" fill="hold">
                                          <p:stCondLst>
                                            <p:cond delay="0"/>
                                          </p:stCondLst>
                                        </p:cTn>
                                        <p:tgtEl>
                                          <p:spTgt spid="77862"/>
                                        </p:tgtEl>
                                        <p:attrNameLst>
                                          <p:attrName>style.visibility</p:attrName>
                                        </p:attrNameLst>
                                      </p:cBhvr>
                                      <p:to>
                                        <p:strVal val="visible"/>
                                      </p:to>
                                    </p:set>
                                    <p:animEffect transition="in" filter="strips(upRight)">
                                      <p:cBhvr>
                                        <p:cTn id="37" dur="2000"/>
                                        <p:tgtEl>
                                          <p:spTgt spid="77862"/>
                                        </p:tgtEl>
                                      </p:cBhvr>
                                    </p:animEffect>
                                  </p:childTnLst>
                                </p:cTn>
                              </p:par>
                              <p:par>
                                <p:cTn id="38" presetID="18" presetClass="entr" presetSubtype="3" fill="hold" grpId="0" nodeType="withEffect">
                                  <p:stCondLst>
                                    <p:cond delay="0"/>
                                  </p:stCondLst>
                                  <p:childTnLst>
                                    <p:set>
                                      <p:cBhvr>
                                        <p:cTn id="39" dur="1" fill="hold">
                                          <p:stCondLst>
                                            <p:cond delay="0"/>
                                          </p:stCondLst>
                                        </p:cTn>
                                        <p:tgtEl>
                                          <p:spTgt spid="77863"/>
                                        </p:tgtEl>
                                        <p:attrNameLst>
                                          <p:attrName>style.visibility</p:attrName>
                                        </p:attrNameLst>
                                      </p:cBhvr>
                                      <p:to>
                                        <p:strVal val="visible"/>
                                      </p:to>
                                    </p:set>
                                    <p:animEffect transition="in" filter="strips(upRight)">
                                      <p:cBhvr>
                                        <p:cTn id="40" dur="2000"/>
                                        <p:tgtEl>
                                          <p:spTgt spid="77863"/>
                                        </p:tgtEl>
                                      </p:cBhvr>
                                    </p:animEffect>
                                  </p:childTnLst>
                                </p:cTn>
                              </p:par>
                              <p:par>
                                <p:cTn id="41" presetID="3" presetClass="entr" presetSubtype="10" fill="hold" nodeType="withEffect">
                                  <p:stCondLst>
                                    <p:cond delay="0"/>
                                  </p:stCondLst>
                                  <p:childTnLst>
                                    <p:set>
                                      <p:cBhvr>
                                        <p:cTn id="42" dur="1" fill="hold">
                                          <p:stCondLst>
                                            <p:cond delay="0"/>
                                          </p:stCondLst>
                                        </p:cTn>
                                        <p:tgtEl>
                                          <p:spTgt spid="77861">
                                            <p:txEl>
                                              <p:pRg st="2" end="2"/>
                                            </p:txEl>
                                          </p:spTgt>
                                        </p:tgtEl>
                                        <p:attrNameLst>
                                          <p:attrName>style.visibility</p:attrName>
                                        </p:attrNameLst>
                                      </p:cBhvr>
                                      <p:to>
                                        <p:strVal val="visible"/>
                                      </p:to>
                                    </p:set>
                                    <p:animEffect transition="in" filter="blinds(horizontal)">
                                      <p:cBhvr>
                                        <p:cTn id="43" dur="500"/>
                                        <p:tgtEl>
                                          <p:spTgt spid="77861">
                                            <p:txEl>
                                              <p:pRg st="2" end="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77861">
                                            <p:txEl>
                                              <p:pRg st="3" end="3"/>
                                            </p:txEl>
                                          </p:spTgt>
                                        </p:tgtEl>
                                        <p:attrNameLst>
                                          <p:attrName>style.visibility</p:attrName>
                                        </p:attrNameLst>
                                      </p:cBhvr>
                                      <p:to>
                                        <p:strVal val="visible"/>
                                      </p:to>
                                    </p:set>
                                    <p:animEffect transition="in" filter="blinds(horizontal)">
                                      <p:cBhvr>
                                        <p:cTn id="48" dur="500"/>
                                        <p:tgtEl>
                                          <p:spTgt spid="77861">
                                            <p:txEl>
                                              <p:pRg st="3" end="3"/>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77861">
                                            <p:txEl>
                                              <p:pRg st="7" end="7"/>
                                            </p:txEl>
                                          </p:spTgt>
                                        </p:tgtEl>
                                        <p:attrNameLst>
                                          <p:attrName>style.visibility</p:attrName>
                                        </p:attrNameLst>
                                      </p:cBhvr>
                                      <p:to>
                                        <p:strVal val="visible"/>
                                      </p:to>
                                    </p:set>
                                    <p:animEffect transition="in" filter="blinds(horizontal)">
                                      <p:cBhvr>
                                        <p:cTn id="51" dur="500"/>
                                        <p:tgtEl>
                                          <p:spTgt spid="77861">
                                            <p:txEl>
                                              <p:pRg st="7" end="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77861">
                                            <p:txEl>
                                              <p:pRg st="4" end="4"/>
                                            </p:txEl>
                                          </p:spTgt>
                                        </p:tgtEl>
                                        <p:attrNameLst>
                                          <p:attrName>style.visibility</p:attrName>
                                        </p:attrNameLst>
                                      </p:cBhvr>
                                      <p:to>
                                        <p:strVal val="visible"/>
                                      </p:to>
                                    </p:set>
                                    <p:animEffect transition="in" filter="blinds(horizontal)">
                                      <p:cBhvr>
                                        <p:cTn id="56" dur="500"/>
                                        <p:tgtEl>
                                          <p:spTgt spid="77861">
                                            <p:txEl>
                                              <p:pRg st="4" end="4"/>
                                            </p:txEl>
                                          </p:spTgt>
                                        </p:tgtEl>
                                      </p:cBhvr>
                                    </p:animEffect>
                                  </p:childTnLst>
                                </p:cTn>
                              </p:par>
                              <p:par>
                                <p:cTn id="57" presetID="3" presetClass="entr" presetSubtype="10" fill="hold" nodeType="withEffect">
                                  <p:stCondLst>
                                    <p:cond delay="0"/>
                                  </p:stCondLst>
                                  <p:childTnLst>
                                    <p:set>
                                      <p:cBhvr>
                                        <p:cTn id="58" dur="1" fill="hold">
                                          <p:stCondLst>
                                            <p:cond delay="0"/>
                                          </p:stCondLst>
                                        </p:cTn>
                                        <p:tgtEl>
                                          <p:spTgt spid="77861">
                                            <p:txEl>
                                              <p:pRg st="5" end="5"/>
                                            </p:txEl>
                                          </p:spTgt>
                                        </p:tgtEl>
                                        <p:attrNameLst>
                                          <p:attrName>style.visibility</p:attrName>
                                        </p:attrNameLst>
                                      </p:cBhvr>
                                      <p:to>
                                        <p:strVal val="visible"/>
                                      </p:to>
                                    </p:set>
                                    <p:animEffect transition="in" filter="blinds(horizontal)">
                                      <p:cBhvr>
                                        <p:cTn id="59" dur="500"/>
                                        <p:tgtEl>
                                          <p:spTgt spid="77861">
                                            <p:txEl>
                                              <p:pRg st="5" end="5"/>
                                            </p:txEl>
                                          </p:spTgt>
                                        </p:tgtEl>
                                      </p:cBhvr>
                                    </p:animEffect>
                                  </p:childTnLst>
                                </p:cTn>
                              </p:par>
                              <p:par>
                                <p:cTn id="60" presetID="3" presetClass="entr" presetSubtype="10" fill="hold" nodeType="withEffect">
                                  <p:stCondLst>
                                    <p:cond delay="0"/>
                                  </p:stCondLst>
                                  <p:childTnLst>
                                    <p:set>
                                      <p:cBhvr>
                                        <p:cTn id="61" dur="1" fill="hold">
                                          <p:stCondLst>
                                            <p:cond delay="0"/>
                                          </p:stCondLst>
                                        </p:cTn>
                                        <p:tgtEl>
                                          <p:spTgt spid="77861">
                                            <p:txEl>
                                              <p:pRg st="6" end="6"/>
                                            </p:txEl>
                                          </p:spTgt>
                                        </p:tgtEl>
                                        <p:attrNameLst>
                                          <p:attrName>style.visibility</p:attrName>
                                        </p:attrNameLst>
                                      </p:cBhvr>
                                      <p:to>
                                        <p:strVal val="visible"/>
                                      </p:to>
                                    </p:set>
                                    <p:animEffect transition="in" filter="blinds(horizontal)">
                                      <p:cBhvr>
                                        <p:cTn id="62" dur="500"/>
                                        <p:tgtEl>
                                          <p:spTgt spid="77861">
                                            <p:txEl>
                                              <p:pRg st="6" end="6"/>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8" presetClass="entr" presetSubtype="12" fill="hold" grpId="0" nodeType="clickEffect">
                                  <p:stCondLst>
                                    <p:cond delay="0"/>
                                  </p:stCondLst>
                                  <p:childTnLst>
                                    <p:set>
                                      <p:cBhvr>
                                        <p:cTn id="66" dur="1" fill="hold">
                                          <p:stCondLst>
                                            <p:cond delay="0"/>
                                          </p:stCondLst>
                                        </p:cTn>
                                        <p:tgtEl>
                                          <p:spTgt spid="47"/>
                                        </p:tgtEl>
                                        <p:attrNameLst>
                                          <p:attrName>style.visibility</p:attrName>
                                        </p:attrNameLst>
                                      </p:cBhvr>
                                      <p:to>
                                        <p:strVal val="visible"/>
                                      </p:to>
                                    </p:set>
                                    <p:animEffect transition="in" filter="strips(downLeft)">
                                      <p:cBhvr>
                                        <p:cTn id="67" dur="500"/>
                                        <p:tgtEl>
                                          <p:spTgt spid="47"/>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77861">
                                            <p:txEl>
                                              <p:pRg st="8" end="8"/>
                                            </p:txEl>
                                          </p:spTgt>
                                        </p:tgtEl>
                                        <p:attrNameLst>
                                          <p:attrName>style.visibility</p:attrName>
                                        </p:attrNameLst>
                                      </p:cBhvr>
                                      <p:to>
                                        <p:strVal val="visible"/>
                                      </p:to>
                                    </p:set>
                                    <p:animEffect transition="in" filter="blinds(horizontal)">
                                      <p:cBhvr>
                                        <p:cTn id="72" dur="500"/>
                                        <p:tgtEl>
                                          <p:spTgt spid="77861">
                                            <p:txEl>
                                              <p:pRg st="8" end="8"/>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8" presetClass="entr" presetSubtype="12" fill="hold" grpId="0" nodeType="clickEffect">
                                  <p:stCondLst>
                                    <p:cond delay="0"/>
                                  </p:stCondLst>
                                  <p:childTnLst>
                                    <p:set>
                                      <p:cBhvr>
                                        <p:cTn id="76" dur="1" fill="hold">
                                          <p:stCondLst>
                                            <p:cond delay="0"/>
                                          </p:stCondLst>
                                        </p:cTn>
                                        <p:tgtEl>
                                          <p:spTgt spid="48"/>
                                        </p:tgtEl>
                                        <p:attrNameLst>
                                          <p:attrName>style.visibility</p:attrName>
                                        </p:attrNameLst>
                                      </p:cBhvr>
                                      <p:to>
                                        <p:strVal val="visible"/>
                                      </p:to>
                                    </p:set>
                                    <p:animEffect transition="in" filter="strips(downLeft)">
                                      <p:cBhvr>
                                        <p:cTn id="7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45" grpId="0" animBg="1"/>
      <p:bldP spid="77846" grpId="0" animBg="1"/>
      <p:bldP spid="77862" grpId="0" animBg="1"/>
      <p:bldP spid="77863" grpId="0" animBg="1"/>
      <p:bldP spid="47" grpId="0" animBg="1"/>
      <p:bldP spid="4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2"/>
          <p:cNvGraphicFramePr>
            <a:graphicFrameLocks noChangeAspect="1"/>
          </p:cNvGraphicFramePr>
          <p:nvPr/>
        </p:nvGraphicFramePr>
        <p:xfrm>
          <a:off x="0" y="0"/>
          <a:ext cx="4191133" cy="6727825"/>
        </p:xfrm>
        <a:graphic>
          <a:graphicData uri="http://schemas.openxmlformats.org/presentationml/2006/ole">
            <mc:AlternateContent xmlns:mc="http://schemas.openxmlformats.org/markup-compatibility/2006">
              <mc:Choice xmlns:v="urn:schemas-microsoft-com:vml" Requires="v">
                <p:oleObj spid="_x0000_s6171" name="Visio" r:id="rId3" imgW="3868928" imgH="6727462" progId="Visio.Drawing.11">
                  <p:embed/>
                </p:oleObj>
              </mc:Choice>
              <mc:Fallback>
                <p:oleObj name="Visio" r:id="rId3" imgW="3868928" imgH="6727462"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4191133" cy="672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 Box 5"/>
          <p:cNvSpPr txBox="1">
            <a:spLocks noChangeArrowheads="1"/>
          </p:cNvSpPr>
          <p:nvPr/>
        </p:nvSpPr>
        <p:spPr bwMode="auto">
          <a:xfrm>
            <a:off x="8597765" y="1684482"/>
            <a:ext cx="411634"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000" b="1" dirty="0">
                <a:latin typeface="Times New Roman" pitchFamily="18" charset="0"/>
              </a:rPr>
              <a:t>初始布局</a:t>
            </a:r>
          </a:p>
        </p:txBody>
      </p:sp>
      <p:sp>
        <p:nvSpPr>
          <p:cNvPr id="8" name="Text Box 6"/>
          <p:cNvSpPr txBox="1">
            <a:spLocks noChangeArrowheads="1"/>
          </p:cNvSpPr>
          <p:nvPr/>
        </p:nvSpPr>
        <p:spPr bwMode="auto">
          <a:xfrm>
            <a:off x="8597764" y="4725057"/>
            <a:ext cx="589299" cy="1332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000" b="1" dirty="0">
                <a:latin typeface="Times New Roman" pitchFamily="18" charset="0"/>
              </a:rPr>
              <a:t>目标布局</a:t>
            </a:r>
          </a:p>
        </p:txBody>
      </p:sp>
      <p:pic>
        <p:nvPicPr>
          <p:cNvPr id="12" name="Picture 10" descr="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30849" y="4545038"/>
            <a:ext cx="2935685"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1" descr="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30849" y="1520701"/>
            <a:ext cx="2935685"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下箭头 1"/>
          <p:cNvSpPr/>
          <p:nvPr/>
        </p:nvSpPr>
        <p:spPr>
          <a:xfrm>
            <a:off x="6903217" y="3171701"/>
            <a:ext cx="312035" cy="11573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4718974" y="764704"/>
            <a:ext cx="3198355" cy="584775"/>
          </a:xfrm>
          <a:prstGeom prst="rect">
            <a:avLst/>
          </a:prstGeom>
        </p:spPr>
        <p:txBody>
          <a:bodyPr wrap="square">
            <a:spAutoFit/>
          </a:bodyPr>
          <a:lstStyle/>
          <a:p>
            <a:r>
              <a:rPr lang="zh-CN" altLang="en-US" sz="3200" b="1" dirty="0" smtClean="0">
                <a:effectLst>
                  <a:outerShdw blurRad="38100" dist="38100" dir="2700000" algn="tl">
                    <a:srgbClr val="C0C0C0"/>
                  </a:outerShdw>
                </a:effectLst>
                <a:ea typeface="黑体" pitchFamily="2" charset="-122"/>
              </a:rPr>
              <a:t>例： 八数码</a:t>
            </a:r>
            <a:endParaRPr lang="zh-CN" altLang="en-US" sz="3200"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22</a:t>
            </a:fld>
            <a:endParaRPr lang="zh-CN" altLang="en-US"/>
          </a:p>
        </p:txBody>
      </p:sp>
    </p:spTree>
    <p:extLst>
      <p:ext uri="{BB962C8B-B14F-4D97-AF65-F5344CB8AC3E}">
        <p14:creationId xmlns:p14="http://schemas.microsoft.com/office/powerpoint/2010/main" val="15344998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3.2.2 </a:t>
            </a:r>
            <a:r>
              <a:rPr lang="zh-CN" altLang="zh-CN" dirty="0"/>
              <a:t>一般图的盲目搜索</a:t>
            </a:r>
            <a:endParaRPr lang="zh-CN" altLang="en-US" dirty="0"/>
          </a:p>
        </p:txBody>
      </p:sp>
      <p:sp>
        <p:nvSpPr>
          <p:cNvPr id="3" name="内容占位符 2"/>
          <p:cNvSpPr>
            <a:spLocks noGrp="1"/>
          </p:cNvSpPr>
          <p:nvPr>
            <p:ph idx="1"/>
          </p:nvPr>
        </p:nvSpPr>
        <p:spPr/>
        <p:txBody>
          <a:bodyPr/>
          <a:lstStyle/>
          <a:p>
            <a:r>
              <a:rPr lang="en-US" altLang="zh-CN" b="1" dirty="0" smtClean="0">
                <a:solidFill>
                  <a:srgbClr val="FF0000"/>
                </a:solidFill>
              </a:rPr>
              <a:t>OPEN</a:t>
            </a:r>
            <a:r>
              <a:rPr lang="zh-CN" altLang="zh-CN" b="1" dirty="0" smtClean="0">
                <a:solidFill>
                  <a:srgbClr val="FF0000"/>
                </a:solidFill>
              </a:rPr>
              <a:t>表</a:t>
            </a:r>
            <a:r>
              <a:rPr lang="zh-CN" altLang="zh-CN" b="1" dirty="0">
                <a:solidFill>
                  <a:srgbClr val="FF0000"/>
                </a:solidFill>
              </a:rPr>
              <a:t>是一个有序表，结点加入</a:t>
            </a:r>
            <a:r>
              <a:rPr lang="en-US" altLang="zh-CN" b="1" dirty="0">
                <a:solidFill>
                  <a:srgbClr val="FF0000"/>
                </a:solidFill>
              </a:rPr>
              <a:t> </a:t>
            </a:r>
            <a:r>
              <a:rPr lang="zh-CN" altLang="zh-CN" b="1" dirty="0">
                <a:solidFill>
                  <a:srgbClr val="FF0000"/>
                </a:solidFill>
              </a:rPr>
              <a:t>表的方式决定了搜索策略的不同</a:t>
            </a:r>
            <a:r>
              <a:rPr lang="zh-CN" altLang="zh-CN" dirty="0"/>
              <a:t>。</a:t>
            </a:r>
          </a:p>
          <a:p>
            <a:r>
              <a:rPr lang="zh-CN" altLang="zh-CN" dirty="0"/>
              <a:t>如果费用函数</a:t>
            </a:r>
            <a:r>
              <a:rPr lang="en-US" altLang="zh-CN" dirty="0"/>
              <a:t> </a:t>
            </a:r>
            <a:r>
              <a:rPr lang="zh-CN" altLang="zh-CN" dirty="0"/>
              <a:t>的计算方法仅依赖于预先对算符代价的假定而不依赖于新结点的产生所带来的信息，使得</a:t>
            </a:r>
            <a:r>
              <a:rPr lang="en-US" altLang="zh-CN" dirty="0"/>
              <a:t> </a:t>
            </a:r>
            <a:r>
              <a:rPr lang="zh-CN" altLang="zh-CN" dirty="0"/>
              <a:t>中结点的排列方式变得无启发式信息可以利用，这种搜索策略称为</a:t>
            </a:r>
            <a:r>
              <a:rPr lang="zh-CN" altLang="zh-CN" b="1" dirty="0">
                <a:solidFill>
                  <a:srgbClr val="FF0000"/>
                </a:solidFill>
              </a:rPr>
              <a:t>盲目搜索</a:t>
            </a:r>
            <a:r>
              <a:rPr lang="zh-CN" altLang="zh-CN" dirty="0">
                <a:solidFill>
                  <a:srgbClr val="FF0000"/>
                </a:solidFill>
              </a:rPr>
              <a:t>或</a:t>
            </a:r>
            <a:r>
              <a:rPr lang="zh-CN" altLang="zh-CN" b="1" dirty="0">
                <a:solidFill>
                  <a:srgbClr val="FF0000"/>
                </a:solidFill>
              </a:rPr>
              <a:t>无信息搜索</a:t>
            </a:r>
            <a:r>
              <a:rPr lang="zh-CN" altLang="zh-CN" dirty="0"/>
              <a:t>。</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23</a:t>
            </a:fld>
            <a:endParaRPr lang="zh-CN" altLang="en-US"/>
          </a:p>
        </p:txBody>
      </p:sp>
    </p:spTree>
    <p:extLst>
      <p:ext uri="{BB962C8B-B14F-4D97-AF65-F5344CB8AC3E}">
        <p14:creationId xmlns:p14="http://schemas.microsoft.com/office/powerpoint/2010/main" val="3670030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620688"/>
            <a:ext cx="8915400" cy="5703912"/>
          </a:xfrm>
        </p:spPr>
        <p:txBody>
          <a:bodyPr>
            <a:normAutofit lnSpcReduction="10000"/>
          </a:bodyPr>
          <a:lstStyle/>
          <a:p>
            <a:r>
              <a:rPr lang="zh-CN" altLang="zh-CN" dirty="0"/>
              <a:t>在盲目搜索的情形下，费用计算几乎完全失去了意义，在扩展结点时，只要将没有</a:t>
            </a:r>
            <a:r>
              <a:rPr lang="zh-CN" altLang="zh-CN" dirty="0" smtClean="0"/>
              <a:t>在</a:t>
            </a:r>
            <a:r>
              <a:rPr lang="en-US" altLang="zh-CN" dirty="0" smtClean="0">
                <a:solidFill>
                  <a:srgbClr val="FF0000"/>
                </a:solidFill>
              </a:rPr>
              <a:t>OPEN</a:t>
            </a:r>
            <a:r>
              <a:rPr lang="zh-CN" altLang="zh-CN" dirty="0" smtClean="0">
                <a:solidFill>
                  <a:srgbClr val="FF0000"/>
                </a:solidFill>
              </a:rPr>
              <a:t>表和</a:t>
            </a:r>
            <a:r>
              <a:rPr lang="en-US" altLang="zh-CN" dirty="0" smtClean="0">
                <a:solidFill>
                  <a:srgbClr val="FF0000"/>
                </a:solidFill>
              </a:rPr>
              <a:t>CLOSED</a:t>
            </a:r>
            <a:r>
              <a:rPr lang="zh-CN" altLang="zh-CN" dirty="0" smtClean="0"/>
              <a:t>表</a:t>
            </a:r>
            <a:r>
              <a:rPr lang="zh-CN" altLang="zh-CN" dirty="0"/>
              <a:t>中出现的后继结点</a:t>
            </a:r>
            <a:r>
              <a:rPr lang="zh-CN" altLang="zh-CN" dirty="0" smtClean="0"/>
              <a:t>加入</a:t>
            </a:r>
            <a:r>
              <a:rPr lang="en-US" altLang="zh-CN" dirty="0" smtClean="0"/>
              <a:t>OPEN </a:t>
            </a:r>
            <a:r>
              <a:rPr lang="zh-CN" altLang="zh-CN" dirty="0"/>
              <a:t>表中就可以了。最典型的盲目搜索方法有以下两种：</a:t>
            </a:r>
          </a:p>
          <a:p>
            <a:pPr>
              <a:buFont typeface="Wingdings" panose="05000000000000000000" pitchFamily="2" charset="2"/>
              <a:buChar char="u"/>
            </a:pPr>
            <a:r>
              <a:rPr lang="zh-CN" altLang="zh-CN" dirty="0"/>
              <a:t>⑴ </a:t>
            </a:r>
            <a:r>
              <a:rPr lang="zh-CN" altLang="zh-CN" dirty="0" smtClean="0"/>
              <a:t>如果</a:t>
            </a:r>
            <a:r>
              <a:rPr lang="en-US" altLang="zh-CN" dirty="0"/>
              <a:t>OPEN</a:t>
            </a:r>
            <a:r>
              <a:rPr lang="zh-CN" altLang="zh-CN" dirty="0" smtClean="0"/>
              <a:t>表</a:t>
            </a:r>
            <a:r>
              <a:rPr lang="zh-CN" altLang="zh-CN" dirty="0"/>
              <a:t>为</a:t>
            </a:r>
            <a:r>
              <a:rPr lang="zh-CN" altLang="zh-CN" dirty="0">
                <a:solidFill>
                  <a:srgbClr val="FF0000"/>
                </a:solidFill>
              </a:rPr>
              <a:t>堆栈</a:t>
            </a:r>
            <a:r>
              <a:rPr lang="zh-CN" altLang="zh-CN" dirty="0"/>
              <a:t>，则搜索算法首先扩展最新产生的（即最深的）结点。深度相等的结点可以任意排列。这种盲目搜索称为</a:t>
            </a:r>
            <a:r>
              <a:rPr lang="zh-CN" altLang="zh-CN" b="1" dirty="0" smtClean="0">
                <a:solidFill>
                  <a:srgbClr val="FF0000"/>
                </a:solidFill>
              </a:rPr>
              <a:t>深度优先搜索</a:t>
            </a:r>
            <a:r>
              <a:rPr lang="zh-CN" altLang="zh-CN" dirty="0" smtClean="0"/>
              <a:t>。</a:t>
            </a:r>
            <a:r>
              <a:rPr lang="zh-CN" altLang="zh-CN" dirty="0"/>
              <a:t>深度优先搜索的特点是，扩展最深的结点的结果使得搜索沿着状态空间某条单一的路径从初始结点向下进行下去，只有当搜索到达一个没有后裔的状态时，它才考虑另一条替代的路径。</a:t>
            </a:r>
          </a:p>
          <a:p>
            <a:pPr>
              <a:buFont typeface="Wingdings" panose="05000000000000000000" pitchFamily="2" charset="2"/>
              <a:buChar char="u"/>
            </a:pPr>
            <a:r>
              <a:rPr lang="zh-CN" altLang="zh-CN" dirty="0"/>
              <a:t>⑵ 如果</a:t>
            </a:r>
            <a:r>
              <a:rPr lang="en-US" altLang="zh-CN" dirty="0"/>
              <a:t> OPEN</a:t>
            </a:r>
            <a:r>
              <a:rPr lang="zh-CN" altLang="zh-CN" dirty="0" smtClean="0"/>
              <a:t>表</a:t>
            </a:r>
            <a:r>
              <a:rPr lang="zh-CN" altLang="zh-CN" dirty="0"/>
              <a:t>为</a:t>
            </a:r>
            <a:r>
              <a:rPr lang="zh-CN" altLang="zh-CN" dirty="0">
                <a:solidFill>
                  <a:srgbClr val="FF0000"/>
                </a:solidFill>
              </a:rPr>
              <a:t>队列</a:t>
            </a:r>
            <a:r>
              <a:rPr lang="zh-CN" altLang="zh-CN" dirty="0"/>
              <a:t>，则搜索算法以接近初始结点的程度依次扩展结点，这种盲目搜索称为</a:t>
            </a:r>
            <a:r>
              <a:rPr lang="zh-CN" altLang="zh-CN" b="1" dirty="0" smtClean="0">
                <a:solidFill>
                  <a:srgbClr val="FF0000"/>
                </a:solidFill>
              </a:rPr>
              <a:t>宽度优先搜索</a:t>
            </a:r>
            <a:r>
              <a:rPr lang="zh-CN" altLang="zh-CN" dirty="0" smtClean="0"/>
              <a:t>。</a:t>
            </a:r>
            <a:r>
              <a:rPr lang="zh-CN" altLang="zh-CN" dirty="0"/>
              <a:t>宽度优先搜索的特点是，逐层进行扩展结点，在对下一层的任一结点进行搜索之前，必须搜索完本层的所有结点。</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24</a:t>
            </a:fld>
            <a:endParaRPr lang="zh-CN" altLang="en-US"/>
          </a:p>
        </p:txBody>
      </p:sp>
    </p:spTree>
    <p:extLst>
      <p:ext uri="{BB962C8B-B14F-4D97-AF65-F5344CB8AC3E}">
        <p14:creationId xmlns:p14="http://schemas.microsoft.com/office/powerpoint/2010/main" val="1097085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764704"/>
            <a:ext cx="8915400" cy="5559896"/>
          </a:xfrm>
        </p:spPr>
        <p:txBody>
          <a:bodyPr/>
          <a:lstStyle/>
          <a:p>
            <a:r>
              <a:rPr lang="zh-CN" altLang="zh-CN" dirty="0"/>
              <a:t>⑴ 宽度优先搜索是</a:t>
            </a:r>
            <a:r>
              <a:rPr lang="zh-CN" altLang="zh-CN" dirty="0">
                <a:solidFill>
                  <a:srgbClr val="FF0000"/>
                </a:solidFill>
              </a:rPr>
              <a:t>完备</a:t>
            </a:r>
            <a:r>
              <a:rPr lang="zh-CN" altLang="zh-CN" dirty="0"/>
              <a:t>的</a:t>
            </a:r>
            <a:r>
              <a:rPr lang="zh-CN" altLang="zh-CN" dirty="0" smtClean="0"/>
              <a:t>，</a:t>
            </a:r>
            <a:endParaRPr lang="en-US" altLang="zh-CN" dirty="0" smtClean="0"/>
          </a:p>
          <a:p>
            <a:pPr>
              <a:buFont typeface="Wingdings" panose="05000000000000000000" pitchFamily="2" charset="2"/>
              <a:buChar char="Ø"/>
            </a:pPr>
            <a:r>
              <a:rPr lang="zh-CN" altLang="zh-CN" dirty="0" smtClean="0"/>
              <a:t>即</a:t>
            </a:r>
            <a:r>
              <a:rPr lang="zh-CN" altLang="zh-CN" dirty="0"/>
              <a:t>在目标结点存在的情形下，无论搜索空间是否有限，一定能够找到从初始结点到目标结点的费用最小的路径而成功结束</a:t>
            </a:r>
            <a:r>
              <a:rPr lang="zh-CN" altLang="zh-CN" dirty="0" smtClean="0"/>
              <a:t>。</a:t>
            </a:r>
            <a:endParaRPr lang="en-US" altLang="zh-CN" dirty="0" smtClean="0"/>
          </a:p>
          <a:p>
            <a:pPr>
              <a:buFont typeface="Wingdings" panose="05000000000000000000" pitchFamily="2" charset="2"/>
              <a:buChar char="Ø"/>
            </a:pPr>
            <a:r>
              <a:rPr lang="zh-CN" altLang="zh-CN" dirty="0" smtClean="0"/>
              <a:t>当然</a:t>
            </a:r>
            <a:r>
              <a:rPr lang="zh-CN" altLang="zh-CN" dirty="0"/>
              <a:t>，由于宽度优先搜索可能需要扩展的结点太多，效率极差，理论上可行并非意味着在实际中也是可行的。</a:t>
            </a:r>
          </a:p>
          <a:p>
            <a:r>
              <a:rPr lang="zh-CN" altLang="zh-CN" dirty="0"/>
              <a:t>⑵ 深度优先搜索</a:t>
            </a:r>
            <a:r>
              <a:rPr lang="zh-CN" altLang="zh-CN" dirty="0">
                <a:solidFill>
                  <a:srgbClr val="FF0000"/>
                </a:solidFill>
              </a:rPr>
              <a:t>不是完备</a:t>
            </a:r>
            <a:r>
              <a:rPr lang="zh-CN" altLang="zh-CN" dirty="0"/>
              <a:t>的</a:t>
            </a:r>
            <a:r>
              <a:rPr lang="zh-CN" altLang="zh-CN" dirty="0" smtClean="0"/>
              <a:t>。</a:t>
            </a:r>
            <a:endParaRPr lang="en-US" altLang="zh-CN" dirty="0" smtClean="0"/>
          </a:p>
          <a:p>
            <a:pPr>
              <a:buFont typeface="Wingdings" panose="05000000000000000000" pitchFamily="2" charset="2"/>
              <a:buChar char="Ø"/>
            </a:pPr>
            <a:r>
              <a:rPr lang="zh-CN" altLang="zh-CN" dirty="0" smtClean="0"/>
              <a:t>如果</a:t>
            </a:r>
            <a:r>
              <a:rPr lang="zh-CN" altLang="zh-CN" dirty="0"/>
              <a:t>搜索方向正确，它找到目标结点的速度是很快的，但在搜索空间无限的情形下，深度优先搜索不能保证可以找到目标结点。</a:t>
            </a:r>
          </a:p>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25</a:t>
            </a:fld>
            <a:endParaRPr lang="zh-CN" altLang="en-US"/>
          </a:p>
        </p:txBody>
      </p:sp>
    </p:spTree>
    <p:extLst>
      <p:ext uri="{BB962C8B-B14F-4D97-AF65-F5344CB8AC3E}">
        <p14:creationId xmlns:p14="http://schemas.microsoft.com/office/powerpoint/2010/main" val="2853674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764704"/>
            <a:ext cx="8915400" cy="5559896"/>
          </a:xfrm>
        </p:spPr>
        <p:txBody>
          <a:bodyPr>
            <a:normAutofit/>
          </a:bodyPr>
          <a:lstStyle/>
          <a:p>
            <a:r>
              <a:rPr lang="zh-CN" altLang="zh-CN" dirty="0"/>
              <a:t>⑶ 在深度优先搜索方法中，为了防止搜索过程沿着无益的路径扩展下去，往往将深度优先法与</a:t>
            </a:r>
            <a:r>
              <a:rPr lang="zh-CN" altLang="zh-CN" b="1" dirty="0">
                <a:solidFill>
                  <a:srgbClr val="FF0000"/>
                </a:solidFill>
              </a:rPr>
              <a:t>回溯法</a:t>
            </a:r>
            <a:r>
              <a:rPr lang="zh-CN" altLang="zh-CN" dirty="0"/>
              <a:t>结合使用，即给出一个结点扩展的最大深度</a:t>
            </a:r>
            <a:r>
              <a:rPr lang="en-US" altLang="zh-CN" dirty="0"/>
              <a:t>—</a:t>
            </a:r>
            <a:r>
              <a:rPr lang="zh-CN" altLang="zh-CN" b="1" dirty="0">
                <a:solidFill>
                  <a:srgbClr val="FF0000"/>
                </a:solidFill>
              </a:rPr>
              <a:t>深度界限</a:t>
            </a:r>
            <a:r>
              <a:rPr lang="zh-CN" altLang="zh-CN" dirty="0" smtClean="0"/>
              <a:t>。</a:t>
            </a:r>
            <a:endParaRPr lang="en-US" altLang="zh-CN" dirty="0" smtClean="0"/>
          </a:p>
          <a:p>
            <a:pPr>
              <a:buFont typeface="Wingdings" panose="05000000000000000000" pitchFamily="2" charset="2"/>
              <a:buChar char="Ø"/>
            </a:pPr>
            <a:r>
              <a:rPr lang="zh-CN" altLang="zh-CN" dirty="0" smtClean="0"/>
              <a:t>任何</a:t>
            </a:r>
            <a:r>
              <a:rPr lang="zh-CN" altLang="zh-CN" dirty="0"/>
              <a:t>结点如果达到了深度界限，那么都将把它们作为没有后继结点处理，并向上回溯</a:t>
            </a:r>
            <a:r>
              <a:rPr lang="zh-CN" altLang="zh-CN" dirty="0" smtClean="0"/>
              <a:t>。</a:t>
            </a:r>
            <a:endParaRPr lang="en-US" altLang="zh-CN" dirty="0" smtClean="0"/>
          </a:p>
          <a:p>
            <a:pPr>
              <a:buFont typeface="Wingdings" panose="05000000000000000000" pitchFamily="2" charset="2"/>
              <a:buChar char="Ø"/>
            </a:pPr>
            <a:r>
              <a:rPr lang="zh-CN" altLang="zh-CN" dirty="0" smtClean="0"/>
              <a:t>这种</a:t>
            </a:r>
            <a:r>
              <a:rPr lang="zh-CN" altLang="zh-CN" dirty="0"/>
              <a:t>有限深度的深度优先搜索当有目标结点在深度界限内时在理论上可以找到某个目标结点，但未必是最最优的。</a:t>
            </a:r>
          </a:p>
          <a:p>
            <a:r>
              <a:rPr lang="zh-CN" altLang="zh-CN" dirty="0"/>
              <a:t>⑷ 为了保证深度优先搜索的完备性以及解的最优性，可以将使用</a:t>
            </a:r>
            <a:r>
              <a:rPr lang="zh-CN" altLang="zh-CN" b="1" dirty="0">
                <a:solidFill>
                  <a:srgbClr val="FF0000"/>
                </a:solidFill>
              </a:rPr>
              <a:t>迭代加深控制策略</a:t>
            </a:r>
            <a:r>
              <a:rPr lang="zh-CN" altLang="zh-CN" dirty="0" smtClean="0"/>
              <a:t>，</a:t>
            </a:r>
            <a:endParaRPr lang="en-US" altLang="zh-CN" dirty="0" smtClean="0"/>
          </a:p>
          <a:p>
            <a:pPr>
              <a:buFont typeface="Wingdings" panose="05000000000000000000" pitchFamily="2" charset="2"/>
              <a:buChar char="Ø"/>
            </a:pPr>
            <a:r>
              <a:rPr lang="zh-CN" altLang="zh-CN" dirty="0" smtClean="0"/>
              <a:t>从</a:t>
            </a:r>
            <a:r>
              <a:rPr lang="zh-CN" altLang="zh-CN" dirty="0"/>
              <a:t>深度界限</a:t>
            </a:r>
            <a:r>
              <a:rPr lang="zh-CN" altLang="zh-CN" dirty="0" smtClean="0"/>
              <a:t>为</a:t>
            </a:r>
            <a:r>
              <a:rPr lang="en-US" altLang="zh-CN" dirty="0" smtClean="0"/>
              <a:t>1 </a:t>
            </a:r>
            <a:r>
              <a:rPr lang="zh-CN" altLang="zh-CN" dirty="0"/>
              <a:t>开始，使用深度优先搜索，当搜索失败时将深度限制</a:t>
            </a:r>
            <a:r>
              <a:rPr lang="zh-CN" altLang="zh-CN" dirty="0" smtClean="0"/>
              <a:t>加</a:t>
            </a:r>
            <a:r>
              <a:rPr lang="en-US" altLang="zh-CN" dirty="0"/>
              <a:t>1</a:t>
            </a:r>
            <a:r>
              <a:rPr lang="en-US" altLang="zh-CN" dirty="0" smtClean="0"/>
              <a:t> </a:t>
            </a:r>
            <a:r>
              <a:rPr lang="zh-CN" altLang="zh-CN" dirty="0"/>
              <a:t>，迭代进行深度优先搜索。</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26</a:t>
            </a:fld>
            <a:endParaRPr lang="zh-CN" altLang="en-US"/>
          </a:p>
        </p:txBody>
      </p:sp>
    </p:spTree>
    <p:extLst>
      <p:ext uri="{BB962C8B-B14F-4D97-AF65-F5344CB8AC3E}">
        <p14:creationId xmlns:p14="http://schemas.microsoft.com/office/powerpoint/2010/main" val="316386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3.2.3 </a:t>
            </a:r>
            <a:r>
              <a:rPr lang="zh-CN" altLang="zh-CN" dirty="0"/>
              <a:t>一般图的</a:t>
            </a:r>
            <a:r>
              <a:rPr lang="zh-CN" altLang="zh-CN" dirty="0" smtClean="0"/>
              <a:t>启发式搜索</a:t>
            </a:r>
            <a:endParaRPr lang="zh-CN" altLang="en-US" dirty="0"/>
          </a:p>
        </p:txBody>
      </p:sp>
      <p:sp>
        <p:nvSpPr>
          <p:cNvPr id="3" name="内容占位符 2"/>
          <p:cNvSpPr>
            <a:spLocks noGrp="1"/>
          </p:cNvSpPr>
          <p:nvPr>
            <p:ph idx="1"/>
          </p:nvPr>
        </p:nvSpPr>
        <p:spPr/>
        <p:txBody>
          <a:bodyPr>
            <a:normAutofit fontScale="92500"/>
          </a:bodyPr>
          <a:lstStyle/>
          <a:p>
            <a:r>
              <a:rPr lang="zh-CN" altLang="zh-CN" dirty="0"/>
              <a:t>盲目搜索效率低，耗费过多的计算空间与时间</a:t>
            </a:r>
            <a:r>
              <a:rPr lang="zh-CN" altLang="zh-CN" dirty="0" smtClean="0"/>
              <a:t>。</a:t>
            </a:r>
            <a:endParaRPr lang="en-US" altLang="zh-CN" dirty="0" smtClean="0"/>
          </a:p>
          <a:p>
            <a:r>
              <a:rPr lang="zh-CN" altLang="zh-CN" dirty="0" smtClean="0"/>
              <a:t>进行</a:t>
            </a:r>
            <a:r>
              <a:rPr lang="zh-CN" altLang="zh-CN" dirty="0"/>
              <a:t>搜索技术一般需要某些有关具体问题领域的特性的信息，称为</a:t>
            </a:r>
            <a:r>
              <a:rPr lang="zh-CN" altLang="zh-CN" b="1" dirty="0">
                <a:solidFill>
                  <a:srgbClr val="FF0000"/>
                </a:solidFill>
              </a:rPr>
              <a:t>启发信息</a:t>
            </a:r>
            <a:r>
              <a:rPr lang="zh-CN" altLang="zh-CN" dirty="0"/>
              <a:t>。利用启发信息的搜索方法叫做</a:t>
            </a:r>
            <a:r>
              <a:rPr lang="zh-CN" altLang="zh-CN" b="1" dirty="0">
                <a:solidFill>
                  <a:srgbClr val="FF0000"/>
                </a:solidFill>
              </a:rPr>
              <a:t>启发式搜索</a:t>
            </a:r>
            <a:r>
              <a:rPr lang="zh-CN" altLang="zh-CN" dirty="0"/>
              <a:t>方法。</a:t>
            </a:r>
          </a:p>
          <a:p>
            <a:r>
              <a:rPr lang="zh-CN" altLang="zh-CN" dirty="0"/>
              <a:t>有关具体问题领域的信息常常可以用来简化搜索</a:t>
            </a:r>
            <a:r>
              <a:rPr lang="zh-CN" altLang="zh-CN" dirty="0" smtClean="0"/>
              <a:t>。</a:t>
            </a:r>
            <a:endParaRPr lang="en-US" altLang="zh-CN" dirty="0" smtClean="0"/>
          </a:p>
          <a:p>
            <a:pPr>
              <a:buFont typeface="Wingdings" panose="05000000000000000000" pitchFamily="2" charset="2"/>
              <a:buChar char="Ø"/>
            </a:pPr>
            <a:r>
              <a:rPr lang="zh-CN" altLang="zh-CN" dirty="0" smtClean="0"/>
              <a:t>一</a:t>
            </a:r>
            <a:r>
              <a:rPr lang="zh-CN" altLang="zh-CN" dirty="0"/>
              <a:t>个比较灵活（但代价也较大）的利用启发信息的方法是</a:t>
            </a:r>
            <a:r>
              <a:rPr lang="zh-CN" altLang="zh-CN" b="1" dirty="0">
                <a:solidFill>
                  <a:srgbClr val="FF0000"/>
                </a:solidFill>
              </a:rPr>
              <a:t>应用某些准则来重新排列每一</a:t>
            </a:r>
            <a:r>
              <a:rPr lang="zh-CN" altLang="zh-CN" b="1" dirty="0" smtClean="0">
                <a:solidFill>
                  <a:srgbClr val="FF0000"/>
                </a:solidFill>
              </a:rPr>
              <a:t>步</a:t>
            </a:r>
            <a:r>
              <a:rPr lang="en-US" altLang="zh-CN" b="1" smtClean="0">
                <a:solidFill>
                  <a:srgbClr val="FF0000"/>
                </a:solidFill>
              </a:rPr>
              <a:t>OPEN </a:t>
            </a:r>
            <a:r>
              <a:rPr lang="zh-CN" altLang="zh-CN" b="1" dirty="0">
                <a:solidFill>
                  <a:srgbClr val="FF0000"/>
                </a:solidFill>
              </a:rPr>
              <a:t>表中所有结点的顺序</a:t>
            </a:r>
            <a:r>
              <a:rPr lang="zh-CN" altLang="zh-CN" dirty="0" smtClean="0"/>
              <a:t>。</a:t>
            </a:r>
            <a:endParaRPr lang="en-US" altLang="zh-CN" dirty="0" smtClean="0"/>
          </a:p>
          <a:p>
            <a:pPr>
              <a:buFont typeface="Wingdings" panose="05000000000000000000" pitchFamily="2" charset="2"/>
              <a:buChar char="Ø"/>
            </a:pPr>
            <a:r>
              <a:rPr lang="zh-CN" altLang="zh-CN" dirty="0" smtClean="0"/>
              <a:t>然后</a:t>
            </a:r>
            <a:r>
              <a:rPr lang="zh-CN" altLang="zh-CN" dirty="0"/>
              <a:t>，搜索就可能沿着某个被认为是最有希望的边缘区段向外扩展</a:t>
            </a:r>
            <a:r>
              <a:rPr lang="zh-CN" altLang="zh-CN" dirty="0" smtClean="0"/>
              <a:t>。</a:t>
            </a:r>
            <a:endParaRPr lang="en-US" altLang="zh-CN" dirty="0" smtClean="0"/>
          </a:p>
          <a:p>
            <a:pPr>
              <a:buFont typeface="Wingdings" panose="05000000000000000000" pitchFamily="2" charset="2"/>
              <a:buChar char="Ø"/>
            </a:pPr>
            <a:r>
              <a:rPr lang="zh-CN" altLang="zh-CN" dirty="0" smtClean="0"/>
              <a:t>应用</a:t>
            </a:r>
            <a:r>
              <a:rPr lang="zh-CN" altLang="zh-CN" dirty="0"/>
              <a:t>这种排序过程，需要某些估算结点“希望”的量度，这种量度叫做</a:t>
            </a:r>
            <a:r>
              <a:rPr lang="zh-CN" altLang="zh-CN" b="1" dirty="0">
                <a:solidFill>
                  <a:srgbClr val="FF0000"/>
                </a:solidFill>
              </a:rPr>
              <a:t>估价函数</a:t>
            </a:r>
            <a:r>
              <a:rPr lang="zh-CN" altLang="zh-CN" dirty="0">
                <a:solidFill>
                  <a:srgbClr val="FF0000"/>
                </a:solidFill>
              </a:rPr>
              <a:t>（</a:t>
            </a:r>
            <a:r>
              <a:rPr lang="en-US" altLang="zh-CN" dirty="0">
                <a:solidFill>
                  <a:srgbClr val="FF0000"/>
                </a:solidFill>
              </a:rPr>
              <a:t>evaluation function</a:t>
            </a:r>
            <a:r>
              <a:rPr lang="zh-CN" altLang="zh-CN" dirty="0">
                <a:solidFill>
                  <a:srgbClr val="FF0000"/>
                </a:solidFill>
              </a:rPr>
              <a:t>）</a:t>
            </a:r>
            <a:r>
              <a:rPr lang="zh-CN" altLang="zh-CN" dirty="0"/>
              <a:t>。</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27</a:t>
            </a:fld>
            <a:endParaRPr lang="zh-CN" altLang="en-US"/>
          </a:p>
        </p:txBody>
      </p:sp>
    </p:spTree>
    <p:extLst>
      <p:ext uri="{BB962C8B-B14F-4D97-AF65-F5344CB8AC3E}">
        <p14:creationId xmlns:p14="http://schemas.microsoft.com/office/powerpoint/2010/main" val="3091543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a:defRPr/>
            </a:pPr>
            <a:r>
              <a:rPr lang="en-US" altLang="zh-CN" b="1" dirty="0"/>
              <a:t>3.2.3 </a:t>
            </a:r>
            <a:r>
              <a:rPr lang="zh-CN" altLang="zh-CN" dirty="0"/>
              <a:t>一般图的启发式搜索</a:t>
            </a:r>
            <a:endParaRPr lang="zh-CN" altLang="en-US" sz="3200" dirty="0" smtClean="0">
              <a:solidFill>
                <a:srgbClr val="0000FF"/>
              </a:solidFill>
              <a:effectLst>
                <a:outerShdw blurRad="38100" dist="38100" dir="2700000" algn="tl">
                  <a:srgbClr val="C0C0C0"/>
                </a:outerShdw>
              </a:effectLst>
            </a:endParaRPr>
          </a:p>
        </p:txBody>
      </p:sp>
      <p:sp>
        <p:nvSpPr>
          <p:cNvPr id="90115" name="Rectangle 3"/>
          <p:cNvSpPr>
            <a:spLocks noGrp="1" noChangeArrowheads="1"/>
          </p:cNvSpPr>
          <p:nvPr>
            <p:ph type="body" idx="1"/>
          </p:nvPr>
        </p:nvSpPr>
        <p:spPr>
          <a:xfrm>
            <a:off x="577850" y="1898104"/>
            <a:ext cx="8703866" cy="4267200"/>
          </a:xfrm>
        </p:spPr>
        <p:txBody>
          <a:bodyPr/>
          <a:lstStyle/>
          <a:p>
            <a:pPr eaLnBrk="1" hangingPunct="1"/>
            <a:r>
              <a:rPr lang="zh-CN" altLang="en-US" dirty="0" smtClean="0">
                <a:solidFill>
                  <a:srgbClr val="0000FF"/>
                </a:solidFill>
              </a:rPr>
              <a:t>启发式知识</a:t>
            </a:r>
            <a:r>
              <a:rPr lang="zh-CN" altLang="en-US" dirty="0" smtClean="0"/>
              <a:t>指导</a:t>
            </a:r>
            <a:r>
              <a:rPr lang="en-US" altLang="zh-CN" dirty="0" smtClean="0">
                <a:solidFill>
                  <a:srgbClr val="0000FF"/>
                </a:solidFill>
              </a:rPr>
              <a:t>OPEN</a:t>
            </a:r>
            <a:r>
              <a:rPr lang="zh-CN" altLang="en-US" dirty="0" smtClean="0">
                <a:solidFill>
                  <a:srgbClr val="0000FF"/>
                </a:solidFill>
              </a:rPr>
              <a:t>表排序</a:t>
            </a:r>
            <a:r>
              <a:rPr lang="zh-CN" altLang="en-US" dirty="0" smtClean="0"/>
              <a:t>的</a:t>
            </a:r>
            <a:r>
              <a:rPr lang="zh-CN" altLang="en-US" dirty="0" smtClean="0">
                <a:solidFill>
                  <a:srgbClr val="0000FF"/>
                </a:solidFill>
              </a:rPr>
              <a:t>一般图搜索</a:t>
            </a:r>
            <a:r>
              <a:rPr lang="zh-CN" altLang="en-US" dirty="0" smtClean="0"/>
              <a:t>：</a:t>
            </a:r>
          </a:p>
          <a:p>
            <a:pPr lvl="1" eaLnBrk="1" hangingPunct="1">
              <a:buFont typeface="Wingdings" panose="05000000000000000000" pitchFamily="2" charset="2"/>
              <a:buChar char="Ø"/>
            </a:pPr>
            <a:r>
              <a:rPr lang="zh-CN" altLang="en-US" sz="2800" dirty="0" smtClean="0">
                <a:solidFill>
                  <a:srgbClr val="FF0000"/>
                </a:solidFill>
              </a:rPr>
              <a:t>全局排序</a:t>
            </a:r>
            <a:r>
              <a:rPr lang="en-US" altLang="zh-CN" sz="2800" dirty="0" smtClean="0"/>
              <a:t>——</a:t>
            </a:r>
            <a:r>
              <a:rPr lang="zh-CN" altLang="en-US" sz="2800" dirty="0" smtClean="0"/>
              <a:t>对</a:t>
            </a:r>
            <a:r>
              <a:rPr lang="en-US" altLang="zh-CN" sz="2800" dirty="0" smtClean="0"/>
              <a:t>OPEN</a:t>
            </a:r>
            <a:r>
              <a:rPr lang="zh-CN" altLang="en-US" sz="2800" dirty="0" smtClean="0"/>
              <a:t>表中的</a:t>
            </a:r>
            <a:r>
              <a:rPr lang="zh-CN" altLang="en-US" sz="2800" dirty="0" smtClean="0">
                <a:solidFill>
                  <a:srgbClr val="FF0000"/>
                </a:solidFill>
              </a:rPr>
              <a:t>所有节点排序</a:t>
            </a:r>
            <a:r>
              <a:rPr lang="zh-CN" altLang="en-US" sz="2800" dirty="0" smtClean="0"/>
              <a:t>，使</a:t>
            </a:r>
            <a:r>
              <a:rPr lang="zh-CN" altLang="en-US" sz="2800" dirty="0" smtClean="0">
                <a:solidFill>
                  <a:srgbClr val="0000FF"/>
                </a:solidFill>
              </a:rPr>
              <a:t>最有希望</a:t>
            </a:r>
            <a:r>
              <a:rPr lang="zh-CN" altLang="en-US" sz="2800" dirty="0" smtClean="0"/>
              <a:t>的节点排在表首。</a:t>
            </a:r>
          </a:p>
          <a:p>
            <a:pPr lvl="2" eaLnBrk="1" hangingPunct="1">
              <a:buFont typeface="Wingdings" panose="05000000000000000000" pitchFamily="2" charset="2"/>
              <a:buChar char="ü"/>
            </a:pPr>
            <a:r>
              <a:rPr lang="en-US" altLang="zh-CN" sz="2800" dirty="0" smtClean="0">
                <a:solidFill>
                  <a:srgbClr val="0000FF"/>
                </a:solidFill>
              </a:rPr>
              <a:t>A</a:t>
            </a:r>
            <a:r>
              <a:rPr lang="zh-CN" altLang="en-US" sz="2800" dirty="0" smtClean="0">
                <a:solidFill>
                  <a:srgbClr val="0000FF"/>
                </a:solidFill>
              </a:rPr>
              <a:t>算法， </a:t>
            </a:r>
            <a:r>
              <a:rPr lang="en-US" altLang="zh-CN" sz="2800" dirty="0" smtClean="0">
                <a:solidFill>
                  <a:srgbClr val="0000FF"/>
                </a:solidFill>
              </a:rPr>
              <a:t>A*</a:t>
            </a:r>
            <a:r>
              <a:rPr lang="zh-CN" altLang="en-US" sz="2800" dirty="0" smtClean="0">
                <a:solidFill>
                  <a:srgbClr val="0000FF"/>
                </a:solidFill>
              </a:rPr>
              <a:t>算法</a:t>
            </a:r>
          </a:p>
          <a:p>
            <a:pPr lvl="1" eaLnBrk="1" hangingPunct="1">
              <a:buFont typeface="Wingdings" panose="05000000000000000000" pitchFamily="2" charset="2"/>
              <a:buChar char="Ø"/>
            </a:pPr>
            <a:r>
              <a:rPr lang="zh-CN" altLang="en-US" sz="2800" dirty="0" smtClean="0">
                <a:solidFill>
                  <a:srgbClr val="FF0000"/>
                </a:solidFill>
              </a:rPr>
              <a:t>局部排序</a:t>
            </a:r>
            <a:r>
              <a:rPr lang="en-US" altLang="zh-CN" sz="2800" dirty="0" smtClean="0"/>
              <a:t>——</a:t>
            </a:r>
            <a:r>
              <a:rPr lang="zh-CN" altLang="en-US" sz="2800" dirty="0" smtClean="0">
                <a:solidFill>
                  <a:srgbClr val="FF0000"/>
                </a:solidFill>
              </a:rPr>
              <a:t>仅对</a:t>
            </a:r>
            <a:r>
              <a:rPr lang="zh-CN" altLang="en-US" sz="2800" dirty="0" smtClean="0">
                <a:solidFill>
                  <a:srgbClr val="0000FF"/>
                </a:solidFill>
              </a:rPr>
              <a:t>新</a:t>
            </a:r>
            <a:r>
              <a:rPr lang="zh-CN" altLang="en-US" sz="2800" dirty="0" smtClean="0">
                <a:solidFill>
                  <a:srgbClr val="FF0000"/>
                </a:solidFill>
              </a:rPr>
              <a:t>扩展出来的子节点排序</a:t>
            </a:r>
            <a:r>
              <a:rPr lang="zh-CN" altLang="en-US" sz="2800" dirty="0" smtClean="0"/>
              <a:t>，使这些</a:t>
            </a:r>
            <a:r>
              <a:rPr lang="zh-CN" altLang="en-US" sz="2800" dirty="0" smtClean="0">
                <a:solidFill>
                  <a:srgbClr val="0000FF"/>
                </a:solidFill>
              </a:rPr>
              <a:t>新</a:t>
            </a:r>
            <a:r>
              <a:rPr lang="zh-CN" altLang="en-US" sz="2800" dirty="0" smtClean="0"/>
              <a:t>节点中</a:t>
            </a:r>
            <a:r>
              <a:rPr lang="zh-CN" altLang="en-US" sz="2800" dirty="0" smtClean="0">
                <a:solidFill>
                  <a:srgbClr val="0000FF"/>
                </a:solidFill>
              </a:rPr>
              <a:t>最有希望</a:t>
            </a:r>
            <a:r>
              <a:rPr lang="zh-CN" altLang="en-US" sz="2800" dirty="0" smtClean="0"/>
              <a:t>者能优先取出考察和扩展；</a:t>
            </a:r>
          </a:p>
          <a:p>
            <a:pPr lvl="2" eaLnBrk="1" hangingPunct="1">
              <a:buFont typeface="Wingdings" panose="05000000000000000000" pitchFamily="2" charset="2"/>
              <a:buChar char="ü"/>
            </a:pPr>
            <a:r>
              <a:rPr lang="zh-CN" altLang="en-US" sz="2800" dirty="0" smtClean="0"/>
              <a:t>爬山法</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28</a:t>
            </a:fld>
            <a:endParaRPr lang="zh-CN" altLang="en-US"/>
          </a:p>
        </p:txBody>
      </p:sp>
    </p:spTree>
    <p:extLst>
      <p:ext uri="{BB962C8B-B14F-4D97-AF65-F5344CB8AC3E}">
        <p14:creationId xmlns:p14="http://schemas.microsoft.com/office/powerpoint/2010/main" val="36896194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animEffect transition="in" filter="blinds(horizontal)">
                                      <p:cBhvr>
                                        <p:cTn id="7" dur="500"/>
                                        <p:tgtEl>
                                          <p:spTgt spid="901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0115">
                                            <p:txEl>
                                              <p:pRg st="1" end="1"/>
                                            </p:txEl>
                                          </p:spTgt>
                                        </p:tgtEl>
                                        <p:attrNameLst>
                                          <p:attrName>style.visibility</p:attrName>
                                        </p:attrNameLst>
                                      </p:cBhvr>
                                      <p:to>
                                        <p:strVal val="visible"/>
                                      </p:to>
                                    </p:set>
                                    <p:animEffect transition="in" filter="blinds(horizontal)">
                                      <p:cBhvr>
                                        <p:cTn id="12" dur="500"/>
                                        <p:tgtEl>
                                          <p:spTgt spid="90115">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0115">
                                            <p:txEl>
                                              <p:pRg st="2" end="2"/>
                                            </p:txEl>
                                          </p:spTgt>
                                        </p:tgtEl>
                                        <p:attrNameLst>
                                          <p:attrName>style.visibility</p:attrName>
                                        </p:attrNameLst>
                                      </p:cBhvr>
                                      <p:to>
                                        <p:strVal val="visible"/>
                                      </p:to>
                                    </p:set>
                                    <p:animEffect transition="in" filter="blinds(horizontal)">
                                      <p:cBhvr>
                                        <p:cTn id="15" dur="500"/>
                                        <p:tgtEl>
                                          <p:spTgt spid="90115">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90115">
                                            <p:txEl>
                                              <p:pRg st="3" end="3"/>
                                            </p:txEl>
                                          </p:spTgt>
                                        </p:tgtEl>
                                        <p:attrNameLst>
                                          <p:attrName>style.visibility</p:attrName>
                                        </p:attrNameLst>
                                      </p:cBhvr>
                                      <p:to>
                                        <p:strVal val="visible"/>
                                      </p:to>
                                    </p:set>
                                    <p:animEffect transition="in" filter="blinds(horizontal)">
                                      <p:cBhvr>
                                        <p:cTn id="20" dur="500"/>
                                        <p:tgtEl>
                                          <p:spTgt spid="90115">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90115">
                                            <p:txEl>
                                              <p:pRg st="4" end="4"/>
                                            </p:txEl>
                                          </p:spTgt>
                                        </p:tgtEl>
                                        <p:attrNameLst>
                                          <p:attrName>style.visibility</p:attrName>
                                        </p:attrNameLst>
                                      </p:cBhvr>
                                      <p:to>
                                        <p:strVal val="visible"/>
                                      </p:to>
                                    </p:set>
                                    <p:animEffect transition="in" filter="blinds(horizontal)">
                                      <p:cBhvr>
                                        <p:cTn id="23" dur="500"/>
                                        <p:tgtEl>
                                          <p:spTgt spid="901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ChangeArrowheads="1"/>
          </p:cNvSpPr>
          <p:nvPr>
            <p:ph type="body" idx="1"/>
          </p:nvPr>
        </p:nvSpPr>
        <p:spPr>
          <a:xfrm>
            <a:off x="577850" y="1268760"/>
            <a:ext cx="8899653" cy="4968552"/>
          </a:xfrm>
        </p:spPr>
        <p:txBody>
          <a:bodyPr>
            <a:normAutofit lnSpcReduction="10000"/>
          </a:bodyPr>
          <a:lstStyle/>
          <a:p>
            <a:pPr eaLnBrk="1" hangingPunct="1">
              <a:lnSpc>
                <a:spcPct val="90000"/>
              </a:lnSpc>
              <a:buFont typeface="Wingdings" panose="05000000000000000000" pitchFamily="2" charset="2"/>
              <a:buChar char="p"/>
            </a:pPr>
            <a:r>
              <a:rPr lang="en-US" altLang="zh-CN" sz="2800" dirty="0" smtClean="0">
                <a:solidFill>
                  <a:srgbClr val="FF0000"/>
                </a:solidFill>
              </a:rPr>
              <a:t>【</a:t>
            </a:r>
            <a:r>
              <a:rPr lang="zh-CN" altLang="en-US" sz="2800" dirty="0" smtClean="0">
                <a:solidFill>
                  <a:srgbClr val="FF0000"/>
                </a:solidFill>
              </a:rPr>
              <a:t>基本思想</a:t>
            </a:r>
            <a:r>
              <a:rPr lang="en-US" altLang="zh-CN" sz="2800" dirty="0" smtClean="0">
                <a:solidFill>
                  <a:srgbClr val="FF0000"/>
                </a:solidFill>
              </a:rPr>
              <a:t>】</a:t>
            </a:r>
          </a:p>
          <a:p>
            <a:pPr lvl="1" eaLnBrk="1" hangingPunct="1">
              <a:lnSpc>
                <a:spcPct val="90000"/>
              </a:lnSpc>
              <a:buFont typeface="Wingdings" panose="05000000000000000000" pitchFamily="2" charset="2"/>
              <a:buChar char="u"/>
            </a:pPr>
            <a:r>
              <a:rPr lang="zh-CN" altLang="en-US" sz="2800" dirty="0" smtClean="0"/>
              <a:t>设计体现启发式知识的</a:t>
            </a:r>
            <a:r>
              <a:rPr lang="zh-CN" altLang="en-US" sz="2800" dirty="0" smtClean="0">
                <a:solidFill>
                  <a:srgbClr val="0000FF"/>
                </a:solidFill>
              </a:rPr>
              <a:t>评价函数</a:t>
            </a:r>
            <a:r>
              <a:rPr lang="en-US" altLang="zh-CN" sz="2800" dirty="0" smtClean="0">
                <a:solidFill>
                  <a:srgbClr val="0000FF"/>
                </a:solidFill>
              </a:rPr>
              <a:t>f(n)</a:t>
            </a:r>
            <a:r>
              <a:rPr lang="zh-CN" altLang="en-US" sz="2800" dirty="0" smtClean="0"/>
              <a:t>；</a:t>
            </a:r>
          </a:p>
          <a:p>
            <a:pPr lvl="1" eaLnBrk="1" hangingPunct="1">
              <a:lnSpc>
                <a:spcPct val="90000"/>
              </a:lnSpc>
              <a:buFont typeface="Wingdings" panose="05000000000000000000" pitchFamily="2" charset="2"/>
              <a:buChar char="u"/>
            </a:pPr>
            <a:r>
              <a:rPr lang="zh-CN" altLang="en-US" sz="2800" dirty="0" smtClean="0"/>
              <a:t>指导</a:t>
            </a:r>
            <a:r>
              <a:rPr lang="zh-CN" altLang="en-US" sz="2800" dirty="0" smtClean="0">
                <a:solidFill>
                  <a:srgbClr val="0000FF"/>
                </a:solidFill>
              </a:rPr>
              <a:t>一般图搜索</a:t>
            </a:r>
            <a:r>
              <a:rPr lang="zh-CN" altLang="en-US" sz="2800" dirty="0" smtClean="0"/>
              <a:t>中</a:t>
            </a:r>
            <a:r>
              <a:rPr lang="en-US" altLang="zh-CN" sz="2800" dirty="0" smtClean="0">
                <a:solidFill>
                  <a:srgbClr val="0000FF"/>
                </a:solidFill>
              </a:rPr>
              <a:t>OPEN</a:t>
            </a:r>
            <a:r>
              <a:rPr lang="zh-CN" altLang="en-US" sz="2800" dirty="0" smtClean="0">
                <a:solidFill>
                  <a:srgbClr val="0000FF"/>
                </a:solidFill>
              </a:rPr>
              <a:t>表待扩展节点的排序</a:t>
            </a:r>
            <a:r>
              <a:rPr lang="zh-CN" altLang="en-US" sz="2800" dirty="0" smtClean="0"/>
              <a:t>：</a:t>
            </a:r>
          </a:p>
          <a:p>
            <a:pPr eaLnBrk="1" hangingPunct="1">
              <a:lnSpc>
                <a:spcPct val="90000"/>
              </a:lnSpc>
              <a:buFont typeface="Wingdings" panose="05000000000000000000" pitchFamily="2" charset="2"/>
              <a:buChar char="p"/>
            </a:pPr>
            <a:r>
              <a:rPr lang="en-US" altLang="zh-CN" sz="2800" dirty="0" smtClean="0">
                <a:solidFill>
                  <a:srgbClr val="FF0000"/>
                </a:solidFill>
              </a:rPr>
              <a:t>【</a:t>
            </a:r>
            <a:r>
              <a:rPr lang="zh-CN" altLang="en-US" sz="2800" dirty="0" smtClean="0">
                <a:solidFill>
                  <a:srgbClr val="FF0000"/>
                </a:solidFill>
              </a:rPr>
              <a:t>评价函数</a:t>
            </a:r>
            <a:r>
              <a:rPr lang="en-US" altLang="zh-CN" sz="2800" dirty="0" smtClean="0">
                <a:solidFill>
                  <a:srgbClr val="0000FF"/>
                </a:solidFill>
              </a:rPr>
              <a:t>f(n)=g(n)+h(n)</a:t>
            </a:r>
            <a:r>
              <a:rPr lang="en-US" altLang="zh-CN" sz="2800" dirty="0" smtClean="0">
                <a:solidFill>
                  <a:srgbClr val="FF0000"/>
                </a:solidFill>
              </a:rPr>
              <a:t> </a:t>
            </a:r>
            <a:r>
              <a:rPr lang="zh-CN" altLang="en-US" sz="2800" dirty="0" smtClean="0">
                <a:solidFill>
                  <a:srgbClr val="FF0000"/>
                </a:solidFill>
              </a:rPr>
              <a:t> </a:t>
            </a:r>
            <a:r>
              <a:rPr lang="en-US" altLang="zh-CN" sz="2800" dirty="0" smtClean="0">
                <a:solidFill>
                  <a:srgbClr val="FF0000"/>
                </a:solidFill>
              </a:rPr>
              <a:t>】</a:t>
            </a:r>
            <a:endParaRPr lang="en-US" altLang="zh-CN" sz="2800" dirty="0" smtClean="0"/>
          </a:p>
          <a:p>
            <a:pPr lvl="1" eaLnBrk="1" hangingPunct="1">
              <a:lnSpc>
                <a:spcPct val="90000"/>
              </a:lnSpc>
              <a:buFont typeface="Wingdings" panose="05000000000000000000" pitchFamily="2" charset="2"/>
              <a:buChar char="u"/>
            </a:pPr>
            <a:r>
              <a:rPr lang="en-US" altLang="zh-CN" sz="2800" dirty="0" smtClean="0">
                <a:solidFill>
                  <a:srgbClr val="0000FF"/>
                </a:solidFill>
              </a:rPr>
              <a:t>n</a:t>
            </a:r>
            <a:r>
              <a:rPr lang="en-US" altLang="zh-CN" sz="2800" dirty="0" smtClean="0"/>
              <a:t>-</a:t>
            </a:r>
            <a:r>
              <a:rPr lang="zh-CN" altLang="en-US" sz="2800" dirty="0" smtClean="0"/>
              <a:t>搜索图</a:t>
            </a:r>
            <a:r>
              <a:rPr lang="en-US" altLang="zh-CN" sz="2800" dirty="0" smtClean="0">
                <a:solidFill>
                  <a:srgbClr val="FF0000"/>
                </a:solidFill>
              </a:rPr>
              <a:t>G</a:t>
            </a:r>
            <a:r>
              <a:rPr lang="zh-CN" altLang="en-US" sz="2800" dirty="0" smtClean="0"/>
              <a:t>中</a:t>
            </a:r>
            <a:r>
              <a:rPr lang="zh-CN" altLang="en-US" sz="2800" dirty="0" smtClean="0">
                <a:solidFill>
                  <a:srgbClr val="0000FF"/>
                </a:solidFill>
              </a:rPr>
              <a:t>的节点</a:t>
            </a:r>
            <a:r>
              <a:rPr lang="zh-CN" altLang="en-US" sz="2800" dirty="0" smtClean="0"/>
              <a:t>；</a:t>
            </a:r>
          </a:p>
          <a:p>
            <a:pPr lvl="1" eaLnBrk="1" hangingPunct="1">
              <a:lnSpc>
                <a:spcPct val="90000"/>
              </a:lnSpc>
              <a:buFont typeface="Wingdings" panose="05000000000000000000" pitchFamily="2" charset="2"/>
              <a:buChar char="u"/>
            </a:pPr>
            <a:r>
              <a:rPr lang="en-US" altLang="zh-CN" sz="2800" dirty="0" smtClean="0">
                <a:solidFill>
                  <a:srgbClr val="0000FF"/>
                </a:solidFill>
              </a:rPr>
              <a:t>f(n)</a:t>
            </a:r>
            <a:r>
              <a:rPr lang="en-US" altLang="zh-CN" sz="2800" dirty="0" smtClean="0"/>
              <a:t>- </a:t>
            </a:r>
            <a:r>
              <a:rPr lang="en-US" altLang="zh-CN" sz="2800" dirty="0" smtClean="0">
                <a:solidFill>
                  <a:srgbClr val="FF0000"/>
                </a:solidFill>
              </a:rPr>
              <a:t>G</a:t>
            </a:r>
            <a:r>
              <a:rPr lang="zh-CN" altLang="en-US" sz="2800" dirty="0" smtClean="0"/>
              <a:t>中从初始状态节点</a:t>
            </a:r>
            <a:r>
              <a:rPr lang="en-US" altLang="zh-CN" sz="2800" dirty="0" smtClean="0">
                <a:solidFill>
                  <a:srgbClr val="FF0000"/>
                </a:solidFill>
              </a:rPr>
              <a:t>s</a:t>
            </a:r>
            <a:r>
              <a:rPr lang="zh-CN" altLang="en-US" sz="2800" dirty="0" smtClean="0"/>
              <a:t>，经由节点</a:t>
            </a:r>
            <a:r>
              <a:rPr lang="en-US" altLang="zh-CN" sz="2800" dirty="0" smtClean="0">
                <a:solidFill>
                  <a:srgbClr val="FF0000"/>
                </a:solidFill>
              </a:rPr>
              <a:t>n</a:t>
            </a:r>
            <a:r>
              <a:rPr lang="zh-CN" altLang="en-US" sz="2800" dirty="0" smtClean="0"/>
              <a:t>到达目标节点</a:t>
            </a:r>
            <a:r>
              <a:rPr lang="en-US" altLang="zh-CN" sz="2800" dirty="0" smtClean="0">
                <a:solidFill>
                  <a:srgbClr val="FF0000"/>
                </a:solidFill>
              </a:rPr>
              <a:t>n</a:t>
            </a:r>
            <a:r>
              <a:rPr lang="en-US" altLang="zh-CN" sz="2800" baseline="-25000" dirty="0" smtClean="0">
                <a:solidFill>
                  <a:srgbClr val="FF0000"/>
                </a:solidFill>
              </a:rPr>
              <a:t>g</a:t>
            </a:r>
            <a:r>
              <a:rPr lang="zh-CN" altLang="en-US" sz="2800" dirty="0" smtClean="0"/>
              <a:t>，</a:t>
            </a:r>
            <a:r>
              <a:rPr lang="zh-CN" altLang="en-US" sz="2800" dirty="0" smtClean="0">
                <a:solidFill>
                  <a:srgbClr val="FF0000"/>
                </a:solidFill>
              </a:rPr>
              <a:t>估计</a:t>
            </a:r>
            <a:r>
              <a:rPr lang="zh-CN" altLang="en-US" sz="2800" dirty="0" smtClean="0"/>
              <a:t>的</a:t>
            </a:r>
            <a:r>
              <a:rPr lang="zh-CN" altLang="en-US" sz="2800" dirty="0" smtClean="0">
                <a:solidFill>
                  <a:srgbClr val="0000FF"/>
                </a:solidFill>
              </a:rPr>
              <a:t>最小路径代价</a:t>
            </a:r>
            <a:r>
              <a:rPr lang="zh-CN" altLang="en-US" sz="2800" dirty="0" smtClean="0"/>
              <a:t>；</a:t>
            </a:r>
          </a:p>
          <a:p>
            <a:pPr lvl="1" eaLnBrk="1" hangingPunct="1">
              <a:lnSpc>
                <a:spcPct val="90000"/>
              </a:lnSpc>
              <a:buFont typeface="Wingdings" panose="05000000000000000000" pitchFamily="2" charset="2"/>
              <a:buChar char="u"/>
            </a:pPr>
            <a:r>
              <a:rPr lang="en-US" altLang="zh-CN" sz="2800" dirty="0" smtClean="0">
                <a:solidFill>
                  <a:srgbClr val="0000FF"/>
                </a:solidFill>
              </a:rPr>
              <a:t>g(n)</a:t>
            </a:r>
            <a:r>
              <a:rPr lang="en-US" altLang="zh-CN" sz="2800" dirty="0" smtClean="0"/>
              <a:t>- </a:t>
            </a:r>
            <a:r>
              <a:rPr lang="en-US" altLang="zh-CN" sz="2800" dirty="0" smtClean="0">
                <a:solidFill>
                  <a:srgbClr val="FF0000"/>
                </a:solidFill>
              </a:rPr>
              <a:t>G</a:t>
            </a:r>
            <a:r>
              <a:rPr lang="zh-CN" altLang="en-US" sz="2800" dirty="0" smtClean="0"/>
              <a:t>中从</a:t>
            </a:r>
            <a:r>
              <a:rPr lang="en-US" altLang="zh-CN" sz="2800" dirty="0" smtClean="0">
                <a:solidFill>
                  <a:srgbClr val="FF0000"/>
                </a:solidFill>
              </a:rPr>
              <a:t>s</a:t>
            </a:r>
            <a:r>
              <a:rPr lang="zh-CN" altLang="en-US" sz="2800" dirty="0" smtClean="0"/>
              <a:t>到</a:t>
            </a:r>
            <a:r>
              <a:rPr lang="en-US" altLang="zh-CN" sz="2800" dirty="0" smtClean="0">
                <a:solidFill>
                  <a:srgbClr val="FF0000"/>
                </a:solidFill>
              </a:rPr>
              <a:t>n</a:t>
            </a:r>
            <a:r>
              <a:rPr lang="zh-CN" altLang="en-US" sz="2800" dirty="0" smtClean="0"/>
              <a:t>，</a:t>
            </a:r>
            <a:r>
              <a:rPr lang="zh-CN" altLang="en-US" sz="2800" dirty="0" smtClean="0">
                <a:solidFill>
                  <a:srgbClr val="0000FF"/>
                </a:solidFill>
              </a:rPr>
              <a:t>目前实际</a:t>
            </a:r>
            <a:r>
              <a:rPr lang="zh-CN" altLang="en-US" sz="2800" dirty="0" smtClean="0"/>
              <a:t>的路径代价；</a:t>
            </a:r>
          </a:p>
          <a:p>
            <a:pPr lvl="1" eaLnBrk="1" hangingPunct="1">
              <a:lnSpc>
                <a:spcPct val="90000"/>
              </a:lnSpc>
              <a:buFont typeface="Wingdings" panose="05000000000000000000" pitchFamily="2" charset="2"/>
              <a:buChar char="u"/>
            </a:pPr>
            <a:r>
              <a:rPr lang="en-US" altLang="zh-CN" sz="2800" dirty="0" smtClean="0">
                <a:solidFill>
                  <a:srgbClr val="0000FF"/>
                </a:solidFill>
              </a:rPr>
              <a:t>h(n)</a:t>
            </a:r>
            <a:r>
              <a:rPr lang="en-US" altLang="zh-CN" sz="2800" dirty="0" smtClean="0"/>
              <a:t>-</a:t>
            </a:r>
            <a:r>
              <a:rPr lang="zh-CN" altLang="en-US" sz="2800" dirty="0" smtClean="0"/>
              <a:t>从</a:t>
            </a:r>
            <a:r>
              <a:rPr lang="en-US" altLang="zh-CN" sz="2800" dirty="0" smtClean="0">
                <a:solidFill>
                  <a:srgbClr val="FF0000"/>
                </a:solidFill>
              </a:rPr>
              <a:t>n</a:t>
            </a:r>
            <a:r>
              <a:rPr lang="zh-CN" altLang="en-US" sz="2800" dirty="0" smtClean="0"/>
              <a:t>到</a:t>
            </a:r>
            <a:r>
              <a:rPr lang="en-US" altLang="zh-CN" sz="2800" dirty="0" smtClean="0">
                <a:solidFill>
                  <a:srgbClr val="FF0000"/>
                </a:solidFill>
              </a:rPr>
              <a:t>n</a:t>
            </a:r>
            <a:r>
              <a:rPr lang="en-US" altLang="zh-CN" sz="2800" baseline="-25000" dirty="0" smtClean="0">
                <a:solidFill>
                  <a:srgbClr val="FF0000"/>
                </a:solidFill>
              </a:rPr>
              <a:t>g</a:t>
            </a:r>
            <a:r>
              <a:rPr lang="zh-CN" altLang="en-US" sz="2800" dirty="0" smtClean="0"/>
              <a:t>，</a:t>
            </a:r>
            <a:r>
              <a:rPr lang="zh-CN" altLang="en-US" sz="2800" dirty="0" smtClean="0">
                <a:solidFill>
                  <a:srgbClr val="FF0000"/>
                </a:solidFill>
              </a:rPr>
              <a:t>估计</a:t>
            </a:r>
            <a:r>
              <a:rPr lang="zh-CN" altLang="en-US" sz="2800" dirty="0" smtClean="0"/>
              <a:t>的最小路径代价；</a:t>
            </a:r>
            <a:endParaRPr lang="en-US" altLang="zh-CN" sz="2800" dirty="0" smtClean="0"/>
          </a:p>
          <a:p>
            <a:pPr lvl="2">
              <a:buFont typeface="Wingdings" panose="05000000000000000000" pitchFamily="2" charset="2"/>
              <a:buChar char="Ø"/>
            </a:pPr>
            <a:r>
              <a:rPr lang="en-US" altLang="zh-CN" sz="2800" dirty="0">
                <a:solidFill>
                  <a:srgbClr val="0000FF"/>
                </a:solidFill>
              </a:rPr>
              <a:t>h(n)</a:t>
            </a:r>
            <a:r>
              <a:rPr lang="zh-CN" altLang="en-US" sz="2800" dirty="0">
                <a:solidFill>
                  <a:srgbClr val="0000FF"/>
                </a:solidFill>
              </a:rPr>
              <a:t>值</a:t>
            </a:r>
            <a:r>
              <a:rPr lang="en-US" altLang="zh-CN" sz="2800" dirty="0">
                <a:solidFill>
                  <a:srgbClr val="0000FF"/>
                </a:solidFill>
              </a:rPr>
              <a:t>-</a:t>
            </a:r>
            <a:r>
              <a:rPr lang="zh-CN" altLang="en-US" sz="2800" dirty="0">
                <a:solidFill>
                  <a:srgbClr val="0000FF"/>
                </a:solidFill>
              </a:rPr>
              <a:t>依赖于</a:t>
            </a:r>
            <a:r>
              <a:rPr lang="zh-CN" altLang="en-US" sz="2800" dirty="0">
                <a:solidFill>
                  <a:srgbClr val="FF0000"/>
                </a:solidFill>
              </a:rPr>
              <a:t>启发式知识</a:t>
            </a:r>
            <a:r>
              <a:rPr lang="zh-CN" altLang="en-US" sz="2800" dirty="0">
                <a:solidFill>
                  <a:srgbClr val="0000FF"/>
                </a:solidFill>
              </a:rPr>
              <a:t>加以计算；</a:t>
            </a:r>
          </a:p>
          <a:p>
            <a:pPr lvl="2">
              <a:buFont typeface="Wingdings" panose="05000000000000000000" pitchFamily="2" charset="2"/>
              <a:buChar char="Ø"/>
            </a:pPr>
            <a:r>
              <a:rPr lang="en-US" altLang="zh-CN" sz="2800" dirty="0">
                <a:solidFill>
                  <a:srgbClr val="FF0000"/>
                </a:solidFill>
              </a:rPr>
              <a:t>h(n)</a:t>
            </a:r>
            <a:r>
              <a:rPr lang="zh-CN" altLang="en-US" sz="2800" dirty="0">
                <a:solidFill>
                  <a:srgbClr val="0000FF"/>
                </a:solidFill>
              </a:rPr>
              <a:t>称为</a:t>
            </a:r>
            <a:r>
              <a:rPr lang="zh-CN" altLang="en-US" sz="2800" dirty="0">
                <a:solidFill>
                  <a:srgbClr val="FF0000"/>
                </a:solidFill>
              </a:rPr>
              <a:t>启发式</a:t>
            </a:r>
            <a:r>
              <a:rPr lang="zh-CN" altLang="en-US" sz="2800" dirty="0" smtClean="0">
                <a:solidFill>
                  <a:srgbClr val="FF0000"/>
                </a:solidFill>
              </a:rPr>
              <a:t>函数</a:t>
            </a:r>
            <a:r>
              <a:rPr lang="zh-CN" altLang="en-US" sz="2800" dirty="0" smtClean="0">
                <a:solidFill>
                  <a:srgbClr val="0000FF"/>
                </a:solidFill>
              </a:rPr>
              <a:t>。</a:t>
            </a:r>
            <a:endParaRPr lang="zh-CN" altLang="en-US" sz="2800" dirty="0">
              <a:solidFill>
                <a:srgbClr val="0000FF"/>
              </a:solidFill>
            </a:endParaRPr>
          </a:p>
          <a:p>
            <a:pPr lvl="1" eaLnBrk="1" hangingPunct="1">
              <a:lnSpc>
                <a:spcPct val="90000"/>
              </a:lnSpc>
            </a:pPr>
            <a:endParaRPr lang="zh-CN" altLang="en-US" dirty="0" smtClean="0"/>
          </a:p>
        </p:txBody>
      </p:sp>
      <p:sp>
        <p:nvSpPr>
          <p:cNvPr id="2" name="标题 1"/>
          <p:cNvSpPr>
            <a:spLocks noGrp="1"/>
          </p:cNvSpPr>
          <p:nvPr>
            <p:ph type="title"/>
          </p:nvPr>
        </p:nvSpPr>
        <p:spPr>
          <a:xfrm>
            <a:off x="506506" y="0"/>
            <a:ext cx="8915400" cy="1143000"/>
          </a:xfrm>
        </p:spPr>
        <p:txBody>
          <a:bodyPr/>
          <a:lstStyle/>
          <a:p>
            <a:r>
              <a:rPr lang="zh-CN" altLang="en-US" sz="5400" dirty="0" smtClean="0">
                <a:solidFill>
                  <a:srgbClr val="0000FF"/>
                </a:solidFill>
              </a:rPr>
              <a:t>一、</a:t>
            </a:r>
            <a:r>
              <a:rPr lang="en-US" altLang="zh-CN" sz="5400" dirty="0" smtClean="0">
                <a:solidFill>
                  <a:srgbClr val="0000FF"/>
                </a:solidFill>
              </a:rPr>
              <a:t>A</a:t>
            </a:r>
            <a:r>
              <a:rPr lang="zh-CN" altLang="en-US" sz="5400" dirty="0">
                <a:solidFill>
                  <a:srgbClr val="0000FF"/>
                </a:solidFill>
              </a:rPr>
              <a:t>算法</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29</a:t>
            </a:fld>
            <a:endParaRPr lang="zh-CN" altLang="en-US"/>
          </a:p>
        </p:txBody>
      </p:sp>
    </p:spTree>
    <p:extLst>
      <p:ext uri="{BB962C8B-B14F-4D97-AF65-F5344CB8AC3E}">
        <p14:creationId xmlns:p14="http://schemas.microsoft.com/office/powerpoint/2010/main" val="41144376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Effect transition="in" filter="blinds(horizontal)">
                                      <p:cBhvr>
                                        <p:cTn id="7" dur="500"/>
                                        <p:tgtEl>
                                          <p:spTgt spid="9113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1139">
                                            <p:txEl>
                                              <p:pRg st="1" end="1"/>
                                            </p:txEl>
                                          </p:spTgt>
                                        </p:tgtEl>
                                        <p:attrNameLst>
                                          <p:attrName>style.visibility</p:attrName>
                                        </p:attrNameLst>
                                      </p:cBhvr>
                                      <p:to>
                                        <p:strVal val="visible"/>
                                      </p:to>
                                    </p:set>
                                    <p:animEffect transition="in" filter="blinds(horizontal)">
                                      <p:cBhvr>
                                        <p:cTn id="10" dur="500"/>
                                        <p:tgtEl>
                                          <p:spTgt spid="91139">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1139">
                                            <p:txEl>
                                              <p:pRg st="2" end="2"/>
                                            </p:txEl>
                                          </p:spTgt>
                                        </p:tgtEl>
                                        <p:attrNameLst>
                                          <p:attrName>style.visibility</p:attrName>
                                        </p:attrNameLst>
                                      </p:cBhvr>
                                      <p:to>
                                        <p:strVal val="visible"/>
                                      </p:to>
                                    </p:set>
                                    <p:animEffect transition="in" filter="blinds(horizontal)">
                                      <p:cBhvr>
                                        <p:cTn id="13" dur="500"/>
                                        <p:tgtEl>
                                          <p:spTgt spid="91139">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91139">
                                            <p:txEl>
                                              <p:pRg st="3" end="3"/>
                                            </p:txEl>
                                          </p:spTgt>
                                        </p:tgtEl>
                                        <p:attrNameLst>
                                          <p:attrName>style.visibility</p:attrName>
                                        </p:attrNameLst>
                                      </p:cBhvr>
                                      <p:to>
                                        <p:strVal val="visible"/>
                                      </p:to>
                                    </p:set>
                                    <p:animEffect transition="in" filter="blinds(horizontal)">
                                      <p:cBhvr>
                                        <p:cTn id="18" dur="500"/>
                                        <p:tgtEl>
                                          <p:spTgt spid="91139">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1139">
                                            <p:txEl>
                                              <p:pRg st="4" end="4"/>
                                            </p:txEl>
                                          </p:spTgt>
                                        </p:tgtEl>
                                        <p:attrNameLst>
                                          <p:attrName>style.visibility</p:attrName>
                                        </p:attrNameLst>
                                      </p:cBhvr>
                                      <p:to>
                                        <p:strVal val="visible"/>
                                      </p:to>
                                    </p:set>
                                    <p:animEffect transition="in" filter="blinds(horizontal)">
                                      <p:cBhvr>
                                        <p:cTn id="23" dur="500"/>
                                        <p:tgtEl>
                                          <p:spTgt spid="91139">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91139">
                                            <p:txEl>
                                              <p:pRg st="5" end="5"/>
                                            </p:txEl>
                                          </p:spTgt>
                                        </p:tgtEl>
                                        <p:attrNameLst>
                                          <p:attrName>style.visibility</p:attrName>
                                        </p:attrNameLst>
                                      </p:cBhvr>
                                      <p:to>
                                        <p:strVal val="visible"/>
                                      </p:to>
                                    </p:set>
                                    <p:animEffect transition="in" filter="blinds(horizontal)">
                                      <p:cBhvr>
                                        <p:cTn id="28" dur="500"/>
                                        <p:tgtEl>
                                          <p:spTgt spid="91139">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91139">
                                            <p:txEl>
                                              <p:pRg st="6" end="6"/>
                                            </p:txEl>
                                          </p:spTgt>
                                        </p:tgtEl>
                                        <p:attrNameLst>
                                          <p:attrName>style.visibility</p:attrName>
                                        </p:attrNameLst>
                                      </p:cBhvr>
                                      <p:to>
                                        <p:strVal val="visible"/>
                                      </p:to>
                                    </p:set>
                                    <p:animEffect transition="in" filter="blinds(horizontal)">
                                      <p:cBhvr>
                                        <p:cTn id="33" dur="500"/>
                                        <p:tgtEl>
                                          <p:spTgt spid="91139">
                                            <p:txEl>
                                              <p:pRg st="6" end="6"/>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91139">
                                            <p:txEl>
                                              <p:pRg st="7" end="7"/>
                                            </p:txEl>
                                          </p:spTgt>
                                        </p:tgtEl>
                                        <p:attrNameLst>
                                          <p:attrName>style.visibility</p:attrName>
                                        </p:attrNameLst>
                                      </p:cBhvr>
                                      <p:to>
                                        <p:strVal val="visible"/>
                                      </p:to>
                                    </p:set>
                                    <p:animEffect transition="in" filter="blinds(horizontal)">
                                      <p:cBhvr>
                                        <p:cTn id="38" dur="500"/>
                                        <p:tgtEl>
                                          <p:spTgt spid="91139">
                                            <p:txEl>
                                              <p:pRg st="7" end="7"/>
                                            </p:txEl>
                                          </p:spTgt>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91139">
                                            <p:txEl>
                                              <p:pRg st="8" end="8"/>
                                            </p:txEl>
                                          </p:spTgt>
                                        </p:tgtEl>
                                        <p:attrNameLst>
                                          <p:attrName>style.visibility</p:attrName>
                                        </p:attrNameLst>
                                      </p:cBhvr>
                                      <p:to>
                                        <p:strVal val="visible"/>
                                      </p:to>
                                    </p:set>
                                    <p:animEffect transition="in" filter="blinds(horizontal)">
                                      <p:cBhvr>
                                        <p:cTn id="41" dur="500"/>
                                        <p:tgtEl>
                                          <p:spTgt spid="91139">
                                            <p:txEl>
                                              <p:pRg st="8" end="8"/>
                                            </p:txEl>
                                          </p:spTgt>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91139">
                                            <p:txEl>
                                              <p:pRg st="9" end="9"/>
                                            </p:txEl>
                                          </p:spTgt>
                                        </p:tgtEl>
                                        <p:attrNameLst>
                                          <p:attrName>style.visibility</p:attrName>
                                        </p:attrNameLst>
                                      </p:cBhvr>
                                      <p:to>
                                        <p:strVal val="visible"/>
                                      </p:to>
                                    </p:set>
                                    <p:animEffect transition="in" filter="blinds(horizontal)">
                                      <p:cBhvr>
                                        <p:cTn id="44" dur="500"/>
                                        <p:tgtEl>
                                          <p:spTgt spid="9113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第</a:t>
            </a:r>
            <a:r>
              <a:rPr lang="en-US" altLang="zh-CN" dirty="0"/>
              <a:t>3.1</a:t>
            </a:r>
            <a:r>
              <a:rPr lang="zh-CN" altLang="en-US" dirty="0"/>
              <a:t>节 搜索问题</a:t>
            </a:r>
            <a:r>
              <a:rPr lang="zh-CN" altLang="en-US" dirty="0" smtClean="0"/>
              <a:t>概述</a:t>
            </a:r>
            <a:endParaRPr lang="zh-CN" altLang="en-US" dirty="0"/>
          </a:p>
        </p:txBody>
      </p:sp>
      <p:sp>
        <p:nvSpPr>
          <p:cNvPr id="3" name="内容占位符 2"/>
          <p:cNvSpPr>
            <a:spLocks noGrp="1"/>
          </p:cNvSpPr>
          <p:nvPr>
            <p:ph idx="1"/>
          </p:nvPr>
        </p:nvSpPr>
        <p:spPr/>
        <p:txBody>
          <a:bodyPr/>
          <a:lstStyle/>
          <a:p>
            <a:r>
              <a:rPr lang="en-US" altLang="zh-CN" b="1" dirty="0"/>
              <a:t>3.1.1 </a:t>
            </a:r>
            <a:r>
              <a:rPr lang="zh-CN" altLang="zh-CN" dirty="0"/>
              <a:t>搜索的概念</a:t>
            </a:r>
          </a:p>
          <a:p>
            <a:r>
              <a:rPr lang="en-US" altLang="zh-CN" b="1" dirty="0"/>
              <a:t>3.1.2 </a:t>
            </a:r>
            <a:r>
              <a:rPr lang="zh-CN" altLang="zh-CN" dirty="0"/>
              <a:t>搜索的分类</a:t>
            </a:r>
          </a:p>
          <a:p>
            <a:r>
              <a:rPr lang="en-US" altLang="zh-CN" b="1" dirty="0"/>
              <a:t>3.1.3 </a:t>
            </a:r>
            <a:r>
              <a:rPr lang="zh-CN" altLang="zh-CN" dirty="0"/>
              <a:t>各种搜索算法的不同特点及其评价</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a:t>
            </a:fld>
            <a:endParaRPr lang="zh-CN" altLang="en-US"/>
          </a:p>
        </p:txBody>
      </p:sp>
    </p:spTree>
    <p:extLst>
      <p:ext uri="{BB962C8B-B14F-4D97-AF65-F5344CB8AC3E}">
        <p14:creationId xmlns:p14="http://schemas.microsoft.com/office/powerpoint/2010/main" val="11038077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577850" y="260648"/>
            <a:ext cx="8915400" cy="1143000"/>
          </a:xfrm>
        </p:spPr>
        <p:txBody>
          <a:bodyPr>
            <a:normAutofit/>
          </a:bodyPr>
          <a:lstStyle/>
          <a:p>
            <a:pPr>
              <a:defRPr/>
            </a:pPr>
            <a:r>
              <a:rPr lang="zh-CN" altLang="en-US" sz="4400" dirty="0">
                <a:solidFill>
                  <a:srgbClr val="0000FF"/>
                </a:solidFill>
              </a:rPr>
              <a:t>一、</a:t>
            </a:r>
            <a:r>
              <a:rPr lang="en-US" altLang="zh-CN" sz="4400" dirty="0">
                <a:solidFill>
                  <a:srgbClr val="0000FF"/>
                </a:solidFill>
              </a:rPr>
              <a:t>A</a:t>
            </a:r>
            <a:r>
              <a:rPr lang="zh-CN" altLang="en-US" sz="4400" dirty="0">
                <a:solidFill>
                  <a:srgbClr val="0000FF"/>
                </a:solidFill>
              </a:rPr>
              <a:t>算法</a:t>
            </a:r>
            <a:endParaRPr lang="zh-CN" altLang="en-US" sz="3600" dirty="0" smtClean="0">
              <a:solidFill>
                <a:srgbClr val="0000FF"/>
              </a:solidFill>
              <a:effectLst>
                <a:outerShdw blurRad="38100" dist="38100" dir="2700000" algn="tl">
                  <a:srgbClr val="C0C0C0"/>
                </a:outerShdw>
              </a:effectLst>
            </a:endParaRPr>
          </a:p>
        </p:txBody>
      </p:sp>
      <p:sp>
        <p:nvSpPr>
          <p:cNvPr id="92163" name="Oval 3"/>
          <p:cNvSpPr>
            <a:spLocks noChangeArrowheads="1"/>
          </p:cNvSpPr>
          <p:nvPr/>
        </p:nvSpPr>
        <p:spPr bwMode="auto">
          <a:xfrm>
            <a:off x="3054350" y="1556792"/>
            <a:ext cx="412750" cy="381000"/>
          </a:xfrm>
          <a:prstGeom prst="ellipse">
            <a:avLst/>
          </a:prstGeom>
          <a:solidFill>
            <a:schemeClr val="accent1"/>
          </a:solidFill>
          <a:ln w="38100" algn="ctr">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b="1">
                <a:solidFill>
                  <a:srgbClr val="FF0000"/>
                </a:solidFill>
                <a:latin typeface="Verdana" pitchFamily="34" charset="0"/>
              </a:rPr>
              <a:t>S</a:t>
            </a:r>
          </a:p>
        </p:txBody>
      </p:sp>
      <p:cxnSp>
        <p:nvCxnSpPr>
          <p:cNvPr id="28680" name="AutoShape 4"/>
          <p:cNvCxnSpPr>
            <a:cxnSpLocks noChangeShapeType="1"/>
            <a:stCxn id="92163" idx="3"/>
            <a:endCxn id="28681" idx="7"/>
          </p:cNvCxnSpPr>
          <p:nvPr/>
        </p:nvCxnSpPr>
        <p:spPr bwMode="auto">
          <a:xfrm flipH="1">
            <a:off x="2498859" y="1901281"/>
            <a:ext cx="615685" cy="225425"/>
          </a:xfrm>
          <a:prstGeom prst="straightConnector1">
            <a:avLst/>
          </a:prstGeom>
          <a:noFill/>
          <a:ln w="50800">
            <a:solidFill>
              <a:schemeClr val="tx1"/>
            </a:solidFill>
            <a:round/>
            <a:headEnd/>
            <a:tailEnd/>
          </a:ln>
          <a:extLst>
            <a:ext uri="{909E8E84-426E-40DD-AFC4-6F175D3DCCD1}">
              <a14:hiddenFill xmlns:a14="http://schemas.microsoft.com/office/drawing/2010/main">
                <a:noFill/>
              </a14:hiddenFill>
            </a:ext>
          </a:extLst>
        </p:spPr>
      </p:cxnSp>
      <p:sp>
        <p:nvSpPr>
          <p:cNvPr id="28681" name="Oval 5"/>
          <p:cNvSpPr>
            <a:spLocks noChangeArrowheads="1"/>
          </p:cNvSpPr>
          <p:nvPr/>
        </p:nvSpPr>
        <p:spPr bwMode="auto">
          <a:xfrm>
            <a:off x="2146300" y="2090192"/>
            <a:ext cx="412750" cy="381000"/>
          </a:xfrm>
          <a:prstGeom prst="ellipse">
            <a:avLst/>
          </a:prstGeom>
          <a:solidFill>
            <a:schemeClr val="accent1"/>
          </a:solidFill>
          <a:ln w="38100" algn="ctr">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28682" name="Oval 6"/>
          <p:cNvSpPr>
            <a:spLocks noChangeArrowheads="1"/>
          </p:cNvSpPr>
          <p:nvPr/>
        </p:nvSpPr>
        <p:spPr bwMode="auto">
          <a:xfrm>
            <a:off x="3879850" y="2090192"/>
            <a:ext cx="412750" cy="381000"/>
          </a:xfrm>
          <a:prstGeom prst="ellipse">
            <a:avLst/>
          </a:prstGeom>
          <a:solidFill>
            <a:schemeClr val="accent1"/>
          </a:solidFill>
          <a:ln w="38100" algn="ctr">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cxnSp>
        <p:nvCxnSpPr>
          <p:cNvPr id="92167" name="AutoShape 7"/>
          <p:cNvCxnSpPr>
            <a:cxnSpLocks noChangeShapeType="1"/>
            <a:stCxn id="92163" idx="4"/>
            <a:endCxn id="92168" idx="0"/>
          </p:cNvCxnSpPr>
          <p:nvPr/>
        </p:nvCxnSpPr>
        <p:spPr bwMode="auto">
          <a:xfrm>
            <a:off x="3260725" y="1956842"/>
            <a:ext cx="165100" cy="419100"/>
          </a:xfrm>
          <a:prstGeom prst="straightConnector1">
            <a:avLst/>
          </a:prstGeom>
          <a:noFill/>
          <a:ln w="50800">
            <a:solidFill>
              <a:schemeClr val="tx1"/>
            </a:solidFill>
            <a:round/>
            <a:headEnd/>
            <a:tailEnd/>
          </a:ln>
          <a:extLst>
            <a:ext uri="{909E8E84-426E-40DD-AFC4-6F175D3DCCD1}">
              <a14:hiddenFill xmlns:a14="http://schemas.microsoft.com/office/drawing/2010/main">
                <a:noFill/>
              </a14:hiddenFill>
            </a:ext>
          </a:extLst>
        </p:spPr>
      </p:cxnSp>
      <p:sp>
        <p:nvSpPr>
          <p:cNvPr id="92168" name="Oval 8"/>
          <p:cNvSpPr>
            <a:spLocks noChangeArrowheads="1"/>
          </p:cNvSpPr>
          <p:nvPr/>
        </p:nvSpPr>
        <p:spPr bwMode="auto">
          <a:xfrm>
            <a:off x="3219450" y="2394992"/>
            <a:ext cx="412750" cy="381000"/>
          </a:xfrm>
          <a:prstGeom prst="ellipse">
            <a:avLst/>
          </a:prstGeom>
          <a:solidFill>
            <a:schemeClr val="accent1"/>
          </a:solidFill>
          <a:ln w="38100" algn="ctr">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cxnSp>
        <p:nvCxnSpPr>
          <p:cNvPr id="28685" name="AutoShape 9"/>
          <p:cNvCxnSpPr>
            <a:cxnSpLocks noChangeShapeType="1"/>
            <a:stCxn id="92163" idx="5"/>
            <a:endCxn id="28682" idx="1"/>
          </p:cNvCxnSpPr>
          <p:nvPr/>
        </p:nvCxnSpPr>
        <p:spPr bwMode="auto">
          <a:xfrm>
            <a:off x="3406909" y="1901281"/>
            <a:ext cx="533135" cy="225425"/>
          </a:xfrm>
          <a:prstGeom prst="straightConnector1">
            <a:avLst/>
          </a:prstGeom>
          <a:noFill/>
          <a:ln w="50800">
            <a:solidFill>
              <a:schemeClr val="tx1"/>
            </a:solidFill>
            <a:round/>
            <a:headEnd/>
            <a:tailEnd/>
          </a:ln>
          <a:extLst>
            <a:ext uri="{909E8E84-426E-40DD-AFC4-6F175D3DCCD1}">
              <a14:hiddenFill xmlns:a14="http://schemas.microsoft.com/office/drawing/2010/main">
                <a:noFill/>
              </a14:hiddenFill>
            </a:ext>
          </a:extLst>
        </p:spPr>
      </p:cxnSp>
      <p:cxnSp>
        <p:nvCxnSpPr>
          <p:cNvPr id="28686" name="AutoShape 10"/>
          <p:cNvCxnSpPr>
            <a:cxnSpLocks noChangeShapeType="1"/>
            <a:stCxn id="92168" idx="4"/>
            <a:endCxn id="28687" idx="0"/>
          </p:cNvCxnSpPr>
          <p:nvPr/>
        </p:nvCxnSpPr>
        <p:spPr bwMode="auto">
          <a:xfrm>
            <a:off x="3425825" y="2795042"/>
            <a:ext cx="660400" cy="190500"/>
          </a:xfrm>
          <a:prstGeom prst="straightConnector1">
            <a:avLst/>
          </a:prstGeom>
          <a:noFill/>
          <a:ln w="50800">
            <a:solidFill>
              <a:schemeClr val="tx1"/>
            </a:solidFill>
            <a:round/>
            <a:headEnd/>
            <a:tailEnd/>
          </a:ln>
          <a:extLst>
            <a:ext uri="{909E8E84-426E-40DD-AFC4-6F175D3DCCD1}">
              <a14:hiddenFill xmlns:a14="http://schemas.microsoft.com/office/drawing/2010/main">
                <a:noFill/>
              </a14:hiddenFill>
            </a:ext>
          </a:extLst>
        </p:spPr>
      </p:cxnSp>
      <p:sp>
        <p:nvSpPr>
          <p:cNvPr id="28687" name="Oval 11"/>
          <p:cNvSpPr>
            <a:spLocks noChangeArrowheads="1"/>
          </p:cNvSpPr>
          <p:nvPr/>
        </p:nvSpPr>
        <p:spPr bwMode="auto">
          <a:xfrm>
            <a:off x="3879850" y="3004592"/>
            <a:ext cx="412750" cy="381000"/>
          </a:xfrm>
          <a:prstGeom prst="ellipse">
            <a:avLst/>
          </a:prstGeom>
          <a:solidFill>
            <a:schemeClr val="accent1"/>
          </a:solidFill>
          <a:ln w="38100" algn="ctr">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cxnSp>
        <p:nvCxnSpPr>
          <p:cNvPr id="92172" name="AutoShape 12"/>
          <p:cNvCxnSpPr>
            <a:cxnSpLocks noChangeShapeType="1"/>
            <a:stCxn id="92168" idx="4"/>
            <a:endCxn id="92173" idx="0"/>
          </p:cNvCxnSpPr>
          <p:nvPr/>
        </p:nvCxnSpPr>
        <p:spPr bwMode="auto">
          <a:xfrm flipH="1">
            <a:off x="2765425" y="2795042"/>
            <a:ext cx="660400" cy="190500"/>
          </a:xfrm>
          <a:prstGeom prst="straightConnector1">
            <a:avLst/>
          </a:prstGeom>
          <a:noFill/>
          <a:ln w="50800">
            <a:solidFill>
              <a:schemeClr val="tx1"/>
            </a:solidFill>
            <a:round/>
            <a:headEnd/>
            <a:tailEnd/>
          </a:ln>
          <a:extLst>
            <a:ext uri="{909E8E84-426E-40DD-AFC4-6F175D3DCCD1}">
              <a14:hiddenFill xmlns:a14="http://schemas.microsoft.com/office/drawing/2010/main">
                <a:noFill/>
              </a14:hiddenFill>
            </a:ext>
          </a:extLst>
        </p:spPr>
      </p:cxnSp>
      <p:sp>
        <p:nvSpPr>
          <p:cNvPr id="92173" name="Oval 13"/>
          <p:cNvSpPr>
            <a:spLocks noChangeArrowheads="1"/>
          </p:cNvSpPr>
          <p:nvPr/>
        </p:nvSpPr>
        <p:spPr bwMode="auto">
          <a:xfrm>
            <a:off x="2559050" y="3004592"/>
            <a:ext cx="412750" cy="381000"/>
          </a:xfrm>
          <a:prstGeom prst="ellipse">
            <a:avLst/>
          </a:prstGeom>
          <a:solidFill>
            <a:schemeClr val="accent1"/>
          </a:solidFill>
          <a:ln w="38100" algn="ctr">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cxnSp>
        <p:nvCxnSpPr>
          <p:cNvPr id="92174" name="AutoShape 14"/>
          <p:cNvCxnSpPr>
            <a:cxnSpLocks noChangeShapeType="1"/>
            <a:stCxn id="92173" idx="4"/>
            <a:endCxn id="92175" idx="0"/>
          </p:cNvCxnSpPr>
          <p:nvPr/>
        </p:nvCxnSpPr>
        <p:spPr bwMode="auto">
          <a:xfrm>
            <a:off x="2765425" y="3404642"/>
            <a:ext cx="742950" cy="266700"/>
          </a:xfrm>
          <a:prstGeom prst="straightConnector1">
            <a:avLst/>
          </a:prstGeom>
          <a:noFill/>
          <a:ln w="50800">
            <a:solidFill>
              <a:schemeClr val="tx1"/>
            </a:solidFill>
            <a:round/>
            <a:headEnd/>
            <a:tailEnd/>
          </a:ln>
          <a:extLst>
            <a:ext uri="{909E8E84-426E-40DD-AFC4-6F175D3DCCD1}">
              <a14:hiddenFill xmlns:a14="http://schemas.microsoft.com/office/drawing/2010/main">
                <a:noFill/>
              </a14:hiddenFill>
            </a:ext>
          </a:extLst>
        </p:spPr>
      </p:cxnSp>
      <p:sp>
        <p:nvSpPr>
          <p:cNvPr id="92175" name="Oval 15"/>
          <p:cNvSpPr>
            <a:spLocks noChangeArrowheads="1"/>
          </p:cNvSpPr>
          <p:nvPr/>
        </p:nvSpPr>
        <p:spPr bwMode="auto">
          <a:xfrm>
            <a:off x="3302000" y="3690392"/>
            <a:ext cx="412750" cy="381000"/>
          </a:xfrm>
          <a:prstGeom prst="ellipse">
            <a:avLst/>
          </a:prstGeom>
          <a:solidFill>
            <a:schemeClr val="accent1"/>
          </a:solidFill>
          <a:ln w="38100" algn="ctr">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cxnSp>
        <p:nvCxnSpPr>
          <p:cNvPr id="28692" name="AutoShape 16"/>
          <p:cNvCxnSpPr>
            <a:cxnSpLocks noChangeShapeType="1"/>
            <a:stCxn id="92173" idx="4"/>
            <a:endCxn id="28693" idx="0"/>
          </p:cNvCxnSpPr>
          <p:nvPr/>
        </p:nvCxnSpPr>
        <p:spPr bwMode="auto">
          <a:xfrm flipH="1">
            <a:off x="2022475" y="3404642"/>
            <a:ext cx="742950" cy="266700"/>
          </a:xfrm>
          <a:prstGeom prst="straightConnector1">
            <a:avLst/>
          </a:prstGeom>
          <a:noFill/>
          <a:ln w="50800">
            <a:solidFill>
              <a:schemeClr val="tx1"/>
            </a:solidFill>
            <a:round/>
            <a:headEnd/>
            <a:tailEnd/>
          </a:ln>
          <a:extLst>
            <a:ext uri="{909E8E84-426E-40DD-AFC4-6F175D3DCCD1}">
              <a14:hiddenFill xmlns:a14="http://schemas.microsoft.com/office/drawing/2010/main">
                <a:noFill/>
              </a14:hiddenFill>
            </a:ext>
          </a:extLst>
        </p:spPr>
      </p:cxnSp>
      <p:sp>
        <p:nvSpPr>
          <p:cNvPr id="28693" name="Oval 17"/>
          <p:cNvSpPr>
            <a:spLocks noChangeArrowheads="1"/>
          </p:cNvSpPr>
          <p:nvPr/>
        </p:nvSpPr>
        <p:spPr bwMode="auto">
          <a:xfrm>
            <a:off x="1816100" y="3690392"/>
            <a:ext cx="412750" cy="381000"/>
          </a:xfrm>
          <a:prstGeom prst="ellipse">
            <a:avLst/>
          </a:prstGeom>
          <a:solidFill>
            <a:schemeClr val="accent1"/>
          </a:solidFill>
          <a:ln w="38100" algn="ctr">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cxnSp>
        <p:nvCxnSpPr>
          <p:cNvPr id="92178" name="AutoShape 18"/>
          <p:cNvCxnSpPr>
            <a:cxnSpLocks noChangeShapeType="1"/>
            <a:stCxn id="92175" idx="4"/>
            <a:endCxn id="92179" idx="0"/>
          </p:cNvCxnSpPr>
          <p:nvPr/>
        </p:nvCxnSpPr>
        <p:spPr bwMode="auto">
          <a:xfrm flipH="1">
            <a:off x="3013075" y="4090442"/>
            <a:ext cx="495300" cy="419100"/>
          </a:xfrm>
          <a:prstGeom prst="straightConnector1">
            <a:avLst/>
          </a:prstGeom>
          <a:noFill/>
          <a:ln w="50800">
            <a:solidFill>
              <a:schemeClr val="tx1"/>
            </a:solidFill>
            <a:round/>
            <a:headEnd/>
            <a:tailEnd/>
          </a:ln>
          <a:extLst>
            <a:ext uri="{909E8E84-426E-40DD-AFC4-6F175D3DCCD1}">
              <a14:hiddenFill xmlns:a14="http://schemas.microsoft.com/office/drawing/2010/main">
                <a:noFill/>
              </a14:hiddenFill>
            </a:ext>
          </a:extLst>
        </p:spPr>
      </p:cxnSp>
      <p:sp>
        <p:nvSpPr>
          <p:cNvPr id="92179" name="Oval 19"/>
          <p:cNvSpPr>
            <a:spLocks noChangeArrowheads="1"/>
          </p:cNvSpPr>
          <p:nvPr/>
        </p:nvSpPr>
        <p:spPr bwMode="auto">
          <a:xfrm>
            <a:off x="2806700" y="4528592"/>
            <a:ext cx="412750" cy="381000"/>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b="1">
                <a:solidFill>
                  <a:srgbClr val="FF0000"/>
                </a:solidFill>
                <a:latin typeface="Verdana" pitchFamily="34" charset="0"/>
              </a:rPr>
              <a:t>n</a:t>
            </a:r>
          </a:p>
        </p:txBody>
      </p:sp>
      <p:grpSp>
        <p:nvGrpSpPr>
          <p:cNvPr id="2" name="Group 27"/>
          <p:cNvGrpSpPr>
            <a:grpSpLocks/>
          </p:cNvGrpSpPr>
          <p:nvPr/>
        </p:nvGrpSpPr>
        <p:grpSpPr bwMode="auto">
          <a:xfrm rot="14535917" flipH="1">
            <a:off x="2905125" y="5135017"/>
            <a:ext cx="381000" cy="82550"/>
            <a:chOff x="1152" y="2976"/>
            <a:chExt cx="432" cy="48"/>
          </a:xfrm>
        </p:grpSpPr>
        <p:sp>
          <p:nvSpPr>
            <p:cNvPr id="28717" name="Oval 28"/>
            <p:cNvSpPr>
              <a:spLocks noChangeArrowheads="1"/>
            </p:cNvSpPr>
            <p:nvPr/>
          </p:nvSpPr>
          <p:spPr bwMode="auto">
            <a:xfrm>
              <a:off x="1152" y="2976"/>
              <a:ext cx="48" cy="48"/>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28718" name="Oval 29"/>
            <p:cNvSpPr>
              <a:spLocks noChangeArrowheads="1"/>
            </p:cNvSpPr>
            <p:nvPr/>
          </p:nvSpPr>
          <p:spPr bwMode="auto">
            <a:xfrm>
              <a:off x="1344" y="2976"/>
              <a:ext cx="48" cy="48"/>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28719" name="Oval 30"/>
            <p:cNvSpPr>
              <a:spLocks noChangeArrowheads="1"/>
            </p:cNvSpPr>
            <p:nvPr/>
          </p:nvSpPr>
          <p:spPr bwMode="auto">
            <a:xfrm>
              <a:off x="1536" y="2976"/>
              <a:ext cx="48" cy="48"/>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pSp>
      <p:sp>
        <p:nvSpPr>
          <p:cNvPr id="92191" name="Oval 31"/>
          <p:cNvSpPr>
            <a:spLocks noChangeArrowheads="1"/>
          </p:cNvSpPr>
          <p:nvPr/>
        </p:nvSpPr>
        <p:spPr bwMode="auto">
          <a:xfrm>
            <a:off x="3136900" y="5442992"/>
            <a:ext cx="577850" cy="457200"/>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b="1">
                <a:solidFill>
                  <a:srgbClr val="FF0000"/>
                </a:solidFill>
                <a:latin typeface="Verdana" pitchFamily="34" charset="0"/>
              </a:rPr>
              <a:t>n</a:t>
            </a:r>
            <a:r>
              <a:rPr lang="en-US" altLang="zh-CN" b="1" baseline="-25000">
                <a:solidFill>
                  <a:srgbClr val="FF0000"/>
                </a:solidFill>
                <a:latin typeface="Verdana" pitchFamily="34" charset="0"/>
              </a:rPr>
              <a:t>g</a:t>
            </a:r>
          </a:p>
        </p:txBody>
      </p:sp>
      <p:grpSp>
        <p:nvGrpSpPr>
          <p:cNvPr id="28698" name="Group 33"/>
          <p:cNvGrpSpPr>
            <a:grpSpLocks/>
          </p:cNvGrpSpPr>
          <p:nvPr/>
        </p:nvGrpSpPr>
        <p:grpSpPr bwMode="auto">
          <a:xfrm rot="13693743" flipH="1">
            <a:off x="4225925" y="3458617"/>
            <a:ext cx="381000" cy="82550"/>
            <a:chOff x="1152" y="2976"/>
            <a:chExt cx="432" cy="48"/>
          </a:xfrm>
        </p:grpSpPr>
        <p:sp>
          <p:nvSpPr>
            <p:cNvPr id="28714" name="Oval 34"/>
            <p:cNvSpPr>
              <a:spLocks noChangeArrowheads="1"/>
            </p:cNvSpPr>
            <p:nvPr/>
          </p:nvSpPr>
          <p:spPr bwMode="auto">
            <a:xfrm>
              <a:off x="1152" y="2976"/>
              <a:ext cx="48" cy="48"/>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28715" name="Oval 35"/>
            <p:cNvSpPr>
              <a:spLocks noChangeArrowheads="1"/>
            </p:cNvSpPr>
            <p:nvPr/>
          </p:nvSpPr>
          <p:spPr bwMode="auto">
            <a:xfrm>
              <a:off x="1344" y="2976"/>
              <a:ext cx="48" cy="48"/>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28716" name="Oval 36"/>
            <p:cNvSpPr>
              <a:spLocks noChangeArrowheads="1"/>
            </p:cNvSpPr>
            <p:nvPr/>
          </p:nvSpPr>
          <p:spPr bwMode="auto">
            <a:xfrm>
              <a:off x="1536" y="2976"/>
              <a:ext cx="48" cy="48"/>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pSp>
      <p:grpSp>
        <p:nvGrpSpPr>
          <p:cNvPr id="28699" name="Group 37"/>
          <p:cNvGrpSpPr>
            <a:grpSpLocks/>
          </p:cNvGrpSpPr>
          <p:nvPr/>
        </p:nvGrpSpPr>
        <p:grpSpPr bwMode="auto">
          <a:xfrm rot="17377115" flipH="1">
            <a:off x="1584325" y="4220617"/>
            <a:ext cx="381000" cy="82550"/>
            <a:chOff x="1152" y="2976"/>
            <a:chExt cx="432" cy="48"/>
          </a:xfrm>
        </p:grpSpPr>
        <p:sp>
          <p:nvSpPr>
            <p:cNvPr id="28711" name="Oval 38"/>
            <p:cNvSpPr>
              <a:spLocks noChangeArrowheads="1"/>
            </p:cNvSpPr>
            <p:nvPr/>
          </p:nvSpPr>
          <p:spPr bwMode="auto">
            <a:xfrm>
              <a:off x="1152" y="2976"/>
              <a:ext cx="48" cy="48"/>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28712" name="Oval 39"/>
            <p:cNvSpPr>
              <a:spLocks noChangeArrowheads="1"/>
            </p:cNvSpPr>
            <p:nvPr/>
          </p:nvSpPr>
          <p:spPr bwMode="auto">
            <a:xfrm>
              <a:off x="1344" y="2976"/>
              <a:ext cx="48" cy="48"/>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28713" name="Oval 40"/>
            <p:cNvSpPr>
              <a:spLocks noChangeArrowheads="1"/>
            </p:cNvSpPr>
            <p:nvPr/>
          </p:nvSpPr>
          <p:spPr bwMode="auto">
            <a:xfrm>
              <a:off x="1536" y="2976"/>
              <a:ext cx="48" cy="48"/>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pSp>
      <p:sp>
        <p:nvSpPr>
          <p:cNvPr id="92201" name="AutoShape 41"/>
          <p:cNvSpPr>
            <a:spLocks/>
          </p:cNvSpPr>
          <p:nvPr/>
        </p:nvSpPr>
        <p:spPr bwMode="auto">
          <a:xfrm>
            <a:off x="4705350" y="5519192"/>
            <a:ext cx="2311400" cy="533400"/>
          </a:xfrm>
          <a:prstGeom prst="borderCallout1">
            <a:avLst>
              <a:gd name="adj1" fmla="val 21431"/>
              <a:gd name="adj2" fmla="val -3569"/>
              <a:gd name="adj3" fmla="val 35417"/>
              <a:gd name="adj4" fmla="val -35269"/>
            </a:avLst>
          </a:prstGeom>
          <a:solidFill>
            <a:srgbClr val="FFFF99"/>
          </a:solidFill>
          <a:ln w="9525">
            <a:solidFill>
              <a:schemeClr val="tx1"/>
            </a:solidFill>
            <a:miter lim="800000"/>
            <a:headEnd/>
            <a:tailEnd/>
          </a:ln>
          <a:effectLst/>
        </p:spPr>
        <p:txBody>
          <a:bodyPr/>
          <a:lstStyle/>
          <a:p>
            <a:pPr algn="ctr">
              <a:defRPr/>
            </a:pPr>
            <a:r>
              <a:rPr lang="zh-CN" altLang="en-US" sz="2000" b="1">
                <a:effectLst>
                  <a:outerShdw blurRad="38100" dist="38100" dir="2700000" algn="tl">
                    <a:srgbClr val="FFFFFF"/>
                  </a:outerShdw>
                </a:effectLst>
                <a:latin typeface="黑体" pitchFamily="2" charset="-122"/>
                <a:ea typeface="黑体" pitchFamily="2" charset="-122"/>
              </a:rPr>
              <a:t>目标状态节点</a:t>
            </a:r>
            <a:r>
              <a:rPr lang="en-US" altLang="zh-CN" sz="2000" b="1">
                <a:solidFill>
                  <a:srgbClr val="FF0000"/>
                </a:solidFill>
                <a:effectLst>
                  <a:outerShdw blurRad="38100" dist="38100" dir="2700000" algn="tl">
                    <a:srgbClr val="000000"/>
                  </a:outerShdw>
                </a:effectLst>
                <a:latin typeface="黑体" pitchFamily="2" charset="-122"/>
                <a:ea typeface="黑体" pitchFamily="2" charset="-122"/>
                <a:sym typeface="Symbol" pitchFamily="18" charset="2"/>
              </a:rPr>
              <a:t>n</a:t>
            </a:r>
            <a:r>
              <a:rPr lang="en-US" altLang="zh-CN" sz="2000" b="1" baseline="-25000">
                <a:solidFill>
                  <a:srgbClr val="FF0000"/>
                </a:solidFill>
                <a:effectLst>
                  <a:outerShdw blurRad="38100" dist="38100" dir="2700000" algn="tl">
                    <a:srgbClr val="000000"/>
                  </a:outerShdw>
                </a:effectLst>
                <a:latin typeface="黑体" pitchFamily="2" charset="-122"/>
                <a:ea typeface="黑体" pitchFamily="2" charset="-122"/>
                <a:sym typeface="Symbol" pitchFamily="18" charset="2"/>
              </a:rPr>
              <a:t>g</a:t>
            </a:r>
          </a:p>
        </p:txBody>
      </p:sp>
      <p:sp>
        <p:nvSpPr>
          <p:cNvPr id="92202" name="AutoShape 42"/>
          <p:cNvSpPr>
            <a:spLocks/>
          </p:cNvSpPr>
          <p:nvPr/>
        </p:nvSpPr>
        <p:spPr bwMode="auto">
          <a:xfrm>
            <a:off x="5283200" y="1556792"/>
            <a:ext cx="2311400" cy="533400"/>
          </a:xfrm>
          <a:prstGeom prst="borderCallout1">
            <a:avLst>
              <a:gd name="adj1" fmla="val 21431"/>
              <a:gd name="adj2" fmla="val -3569"/>
              <a:gd name="adj3" fmla="val 22917"/>
              <a:gd name="adj4" fmla="val -81176"/>
            </a:avLst>
          </a:prstGeom>
          <a:solidFill>
            <a:srgbClr val="FFFF99"/>
          </a:solidFill>
          <a:ln w="9525">
            <a:solidFill>
              <a:schemeClr val="tx1"/>
            </a:solidFill>
            <a:miter lim="800000"/>
            <a:headEnd/>
            <a:tailEnd/>
          </a:ln>
          <a:effectLst/>
        </p:spPr>
        <p:txBody>
          <a:bodyPr/>
          <a:lstStyle/>
          <a:p>
            <a:pPr algn="ctr">
              <a:defRPr/>
            </a:pPr>
            <a:r>
              <a:rPr lang="zh-CN" altLang="en-US" sz="2000" b="1">
                <a:effectLst>
                  <a:outerShdw blurRad="38100" dist="38100" dir="2700000" algn="tl">
                    <a:srgbClr val="FFFFFF"/>
                  </a:outerShdw>
                </a:effectLst>
                <a:latin typeface="黑体" pitchFamily="2" charset="-122"/>
                <a:ea typeface="黑体" pitchFamily="2" charset="-122"/>
              </a:rPr>
              <a:t>初始状态节点</a:t>
            </a:r>
            <a:r>
              <a:rPr lang="en-US" altLang="zh-CN" sz="2000" b="1">
                <a:solidFill>
                  <a:srgbClr val="FF0000"/>
                </a:solidFill>
                <a:effectLst>
                  <a:outerShdw blurRad="38100" dist="38100" dir="2700000" algn="tl">
                    <a:srgbClr val="000000"/>
                  </a:outerShdw>
                </a:effectLst>
                <a:latin typeface="黑体" pitchFamily="2" charset="-122"/>
                <a:ea typeface="黑体" pitchFamily="2" charset="-122"/>
              </a:rPr>
              <a:t>S</a:t>
            </a:r>
            <a:endParaRPr lang="en-US" altLang="zh-CN" sz="2000" b="1" baseline="-25000">
              <a:solidFill>
                <a:srgbClr val="FF0000"/>
              </a:solidFill>
              <a:effectLst>
                <a:outerShdw blurRad="38100" dist="38100" dir="2700000" algn="tl">
                  <a:srgbClr val="000000"/>
                </a:outerShdw>
              </a:effectLst>
              <a:latin typeface="黑体" pitchFamily="2" charset="-122"/>
              <a:ea typeface="黑体" pitchFamily="2" charset="-122"/>
              <a:sym typeface="Symbol" pitchFamily="18" charset="2"/>
            </a:endParaRPr>
          </a:p>
        </p:txBody>
      </p:sp>
      <p:sp>
        <p:nvSpPr>
          <p:cNvPr id="92203" name="AutoShape 43"/>
          <p:cNvSpPr>
            <a:spLocks/>
          </p:cNvSpPr>
          <p:nvPr/>
        </p:nvSpPr>
        <p:spPr bwMode="auto">
          <a:xfrm>
            <a:off x="5283200" y="4528592"/>
            <a:ext cx="2311400" cy="533400"/>
          </a:xfrm>
          <a:prstGeom prst="borderCallout1">
            <a:avLst>
              <a:gd name="adj1" fmla="val 21431"/>
              <a:gd name="adj2" fmla="val -3569"/>
              <a:gd name="adj3" fmla="val 36903"/>
              <a:gd name="adj4" fmla="val -88542"/>
            </a:avLst>
          </a:prstGeom>
          <a:solidFill>
            <a:srgbClr val="FFFF99"/>
          </a:solidFill>
          <a:ln w="9525">
            <a:solidFill>
              <a:schemeClr val="tx1"/>
            </a:solidFill>
            <a:miter lim="800000"/>
            <a:headEnd/>
            <a:tailEnd/>
          </a:ln>
          <a:effectLst/>
        </p:spPr>
        <p:txBody>
          <a:bodyPr/>
          <a:lstStyle/>
          <a:p>
            <a:pPr algn="ctr">
              <a:defRPr/>
            </a:pPr>
            <a:r>
              <a:rPr lang="zh-CN" altLang="en-US" sz="2000" b="1">
                <a:effectLst>
                  <a:outerShdw blurRad="38100" dist="38100" dir="2700000" algn="tl">
                    <a:srgbClr val="FFFFFF"/>
                  </a:outerShdw>
                </a:effectLst>
                <a:latin typeface="黑体" pitchFamily="2" charset="-122"/>
                <a:ea typeface="黑体" pitchFamily="2" charset="-122"/>
              </a:rPr>
              <a:t>节点</a:t>
            </a:r>
            <a:r>
              <a:rPr lang="en-US" altLang="zh-CN" sz="2000" b="1">
                <a:solidFill>
                  <a:srgbClr val="FF0000"/>
                </a:solidFill>
                <a:effectLst>
                  <a:outerShdw blurRad="38100" dist="38100" dir="2700000" algn="tl">
                    <a:srgbClr val="000000"/>
                  </a:outerShdw>
                </a:effectLst>
                <a:latin typeface="黑体" pitchFamily="2" charset="-122"/>
                <a:ea typeface="黑体" pitchFamily="2" charset="-122"/>
              </a:rPr>
              <a:t>n</a:t>
            </a:r>
            <a:endParaRPr lang="en-US" altLang="zh-CN" sz="2000" b="1" baseline="-25000">
              <a:solidFill>
                <a:srgbClr val="FF0000"/>
              </a:solidFill>
              <a:effectLst>
                <a:outerShdw blurRad="38100" dist="38100" dir="2700000" algn="tl">
                  <a:srgbClr val="000000"/>
                </a:outerShdw>
              </a:effectLst>
              <a:latin typeface="黑体" pitchFamily="2" charset="-122"/>
              <a:ea typeface="黑体" pitchFamily="2" charset="-122"/>
              <a:sym typeface="Symbol" pitchFamily="18" charset="2"/>
            </a:endParaRPr>
          </a:p>
        </p:txBody>
      </p:sp>
      <p:sp>
        <p:nvSpPr>
          <p:cNvPr id="28703" name="AutoShape 44"/>
          <p:cNvSpPr>
            <a:spLocks/>
          </p:cNvSpPr>
          <p:nvPr/>
        </p:nvSpPr>
        <p:spPr bwMode="auto">
          <a:xfrm>
            <a:off x="0" y="2623592"/>
            <a:ext cx="2228850" cy="457200"/>
          </a:xfrm>
          <a:prstGeom prst="borderCallout1">
            <a:avLst>
              <a:gd name="adj1" fmla="val 25000"/>
              <a:gd name="adj2" fmla="val 103704"/>
              <a:gd name="adj3" fmla="val 10069"/>
              <a:gd name="adj4" fmla="val 116204"/>
            </a:avLst>
          </a:prstGeom>
          <a:solidFill>
            <a:srgbClr val="FFFF99"/>
          </a:solidFill>
          <a:ln w="9525">
            <a:solidFill>
              <a:schemeClr val="tx1"/>
            </a:solidFill>
            <a:miter lim="800000"/>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2000" b="1">
                <a:latin typeface="黑体" pitchFamily="49" charset="-122"/>
                <a:ea typeface="黑体" pitchFamily="49" charset="-122"/>
              </a:rPr>
              <a:t>搜索图</a:t>
            </a:r>
            <a:r>
              <a:rPr lang="en-US" altLang="zh-CN" sz="2000" b="1">
                <a:solidFill>
                  <a:srgbClr val="FF0000"/>
                </a:solidFill>
                <a:latin typeface="黑体" pitchFamily="49" charset="-122"/>
                <a:ea typeface="黑体" pitchFamily="49" charset="-122"/>
              </a:rPr>
              <a:t>G</a:t>
            </a:r>
          </a:p>
        </p:txBody>
      </p:sp>
      <p:sp>
        <p:nvSpPr>
          <p:cNvPr id="92205" name="Text Box 45"/>
          <p:cNvSpPr txBox="1">
            <a:spLocks noChangeArrowheads="1"/>
          </p:cNvSpPr>
          <p:nvPr/>
        </p:nvSpPr>
        <p:spPr bwMode="auto">
          <a:xfrm>
            <a:off x="5448300" y="3537992"/>
            <a:ext cx="4210050" cy="4572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sz="2400" b="1">
                <a:solidFill>
                  <a:schemeClr val="bg1"/>
                </a:solidFill>
                <a:latin typeface="Verdana" pitchFamily="34" charset="0"/>
                <a:ea typeface="黑体" pitchFamily="49" charset="-122"/>
              </a:rPr>
              <a:t>h(n):</a:t>
            </a:r>
            <a:r>
              <a:rPr lang="en-US" altLang="zh-CN">
                <a:solidFill>
                  <a:schemeClr val="bg1"/>
                </a:solidFill>
                <a:latin typeface="Verdana" pitchFamily="34" charset="0"/>
                <a:ea typeface="黑体" pitchFamily="49" charset="-122"/>
              </a:rPr>
              <a:t> </a:t>
            </a:r>
            <a:r>
              <a:rPr lang="en-US" altLang="zh-CN" b="1">
                <a:solidFill>
                  <a:schemeClr val="bg1"/>
                </a:solidFill>
                <a:latin typeface="Verdana" pitchFamily="34" charset="0"/>
                <a:ea typeface="黑体" pitchFamily="49" charset="-122"/>
              </a:rPr>
              <a:t>n-n</a:t>
            </a:r>
            <a:r>
              <a:rPr lang="en-US" altLang="zh-CN" b="1" baseline="-25000">
                <a:solidFill>
                  <a:schemeClr val="bg1"/>
                </a:solidFill>
                <a:latin typeface="Verdana" pitchFamily="34" charset="0"/>
                <a:ea typeface="黑体" pitchFamily="49" charset="-122"/>
              </a:rPr>
              <a:t>g</a:t>
            </a:r>
            <a:r>
              <a:rPr lang="zh-CN" altLang="en-US" b="1">
                <a:solidFill>
                  <a:schemeClr val="bg1"/>
                </a:solidFill>
                <a:latin typeface="Verdana" pitchFamily="34" charset="0"/>
                <a:ea typeface="黑体" pitchFamily="49" charset="-122"/>
              </a:rPr>
              <a:t>的估计最小路径代价</a:t>
            </a:r>
            <a:r>
              <a:rPr lang="zh-CN" altLang="en-US">
                <a:solidFill>
                  <a:schemeClr val="bg1"/>
                </a:solidFill>
                <a:latin typeface="Verdana" pitchFamily="34" charset="0"/>
                <a:ea typeface="黑体" pitchFamily="49" charset="-122"/>
              </a:rPr>
              <a:t> </a:t>
            </a:r>
          </a:p>
        </p:txBody>
      </p:sp>
      <p:sp>
        <p:nvSpPr>
          <p:cNvPr id="92206" name="Text Box 46"/>
          <p:cNvSpPr txBox="1">
            <a:spLocks noChangeArrowheads="1"/>
          </p:cNvSpPr>
          <p:nvPr/>
        </p:nvSpPr>
        <p:spPr bwMode="auto">
          <a:xfrm>
            <a:off x="5448300" y="2928392"/>
            <a:ext cx="4044950" cy="4572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sz="2400" b="1">
                <a:solidFill>
                  <a:srgbClr val="0000FF"/>
                </a:solidFill>
                <a:latin typeface="Verdana" pitchFamily="34" charset="0"/>
                <a:ea typeface="黑体" pitchFamily="49" charset="-122"/>
              </a:rPr>
              <a:t>g(n):</a:t>
            </a:r>
            <a:r>
              <a:rPr lang="en-US" altLang="zh-CN" b="1">
                <a:solidFill>
                  <a:srgbClr val="0000FF"/>
                </a:solidFill>
                <a:latin typeface="Verdana" pitchFamily="34" charset="0"/>
                <a:ea typeface="黑体" pitchFamily="49" charset="-122"/>
              </a:rPr>
              <a:t>s-n</a:t>
            </a:r>
            <a:r>
              <a:rPr lang="zh-CN" altLang="en-US" b="1">
                <a:solidFill>
                  <a:srgbClr val="0000FF"/>
                </a:solidFill>
                <a:latin typeface="Verdana" pitchFamily="34" charset="0"/>
                <a:ea typeface="黑体" pitchFamily="49" charset="-122"/>
              </a:rPr>
              <a:t>的实际路径代价</a:t>
            </a:r>
            <a:r>
              <a:rPr lang="zh-CN" altLang="en-US">
                <a:latin typeface="Verdana" pitchFamily="34" charset="0"/>
                <a:ea typeface="黑体" pitchFamily="49" charset="-122"/>
              </a:rPr>
              <a:t> </a:t>
            </a:r>
          </a:p>
        </p:txBody>
      </p:sp>
      <p:sp>
        <p:nvSpPr>
          <p:cNvPr id="92207" name="Text Box 47"/>
          <p:cNvSpPr txBox="1">
            <a:spLocks noChangeArrowheads="1"/>
          </p:cNvSpPr>
          <p:nvPr/>
        </p:nvSpPr>
        <p:spPr bwMode="auto">
          <a:xfrm>
            <a:off x="5035550" y="2318792"/>
            <a:ext cx="4705350" cy="4572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sz="2400" b="1">
                <a:solidFill>
                  <a:srgbClr val="FF3300"/>
                </a:solidFill>
                <a:latin typeface="Verdana" pitchFamily="34" charset="0"/>
                <a:ea typeface="黑体" pitchFamily="49" charset="-122"/>
              </a:rPr>
              <a:t>f(n):</a:t>
            </a:r>
            <a:r>
              <a:rPr lang="en-US" altLang="zh-CN" b="1">
                <a:solidFill>
                  <a:srgbClr val="FF3300"/>
                </a:solidFill>
                <a:latin typeface="Verdana" pitchFamily="34" charset="0"/>
                <a:ea typeface="黑体" pitchFamily="49" charset="-122"/>
              </a:rPr>
              <a:t>s-n-n</a:t>
            </a:r>
            <a:r>
              <a:rPr lang="en-US" altLang="zh-CN" b="1" baseline="-25000">
                <a:solidFill>
                  <a:srgbClr val="FF3300"/>
                </a:solidFill>
                <a:latin typeface="Verdana" pitchFamily="34" charset="0"/>
                <a:ea typeface="黑体" pitchFamily="49" charset="-122"/>
              </a:rPr>
              <a:t>g</a:t>
            </a:r>
            <a:r>
              <a:rPr lang="zh-CN" altLang="en-US" b="1">
                <a:solidFill>
                  <a:srgbClr val="FF3300"/>
                </a:solidFill>
                <a:latin typeface="Verdana" pitchFamily="34" charset="0"/>
                <a:ea typeface="黑体" pitchFamily="49" charset="-122"/>
              </a:rPr>
              <a:t>的</a:t>
            </a:r>
            <a:r>
              <a:rPr lang="zh-CN" altLang="en-US" b="1">
                <a:solidFill>
                  <a:srgbClr val="0000FF"/>
                </a:solidFill>
                <a:latin typeface="Verdana" pitchFamily="34" charset="0"/>
                <a:ea typeface="黑体" pitchFamily="49" charset="-122"/>
              </a:rPr>
              <a:t>估计</a:t>
            </a:r>
            <a:r>
              <a:rPr lang="zh-CN" altLang="en-US" b="1">
                <a:solidFill>
                  <a:srgbClr val="FF3300"/>
                </a:solidFill>
                <a:latin typeface="Verdana" pitchFamily="34" charset="0"/>
                <a:ea typeface="黑体" pitchFamily="49" charset="-122"/>
              </a:rPr>
              <a:t>最小路径代价</a:t>
            </a:r>
            <a:r>
              <a:rPr lang="zh-CN" altLang="en-US">
                <a:latin typeface="Verdana" pitchFamily="34" charset="0"/>
                <a:ea typeface="黑体" pitchFamily="49" charset="-122"/>
              </a:rPr>
              <a:t> </a:t>
            </a:r>
          </a:p>
        </p:txBody>
      </p:sp>
      <p:graphicFrame>
        <p:nvGraphicFramePr>
          <p:cNvPr id="92208" name="Object 48"/>
          <p:cNvGraphicFramePr>
            <a:graphicFrameLocks noChangeAspect="1"/>
          </p:cNvGraphicFramePr>
          <p:nvPr>
            <p:extLst>
              <p:ext uri="{D42A27DB-BD31-4B8C-83A1-F6EECF244321}">
                <p14:modId xmlns:p14="http://schemas.microsoft.com/office/powerpoint/2010/main" val="2908585816"/>
              </p:ext>
            </p:extLst>
          </p:nvPr>
        </p:nvGraphicFramePr>
        <p:xfrm>
          <a:off x="5118100" y="3004592"/>
          <a:ext cx="412750" cy="304800"/>
        </p:xfrm>
        <a:graphic>
          <a:graphicData uri="http://schemas.openxmlformats.org/presentationml/2006/ole">
            <mc:AlternateContent xmlns:mc="http://schemas.openxmlformats.org/markup-compatibility/2006">
              <mc:Choice xmlns:v="urn:schemas-microsoft-com:vml" Requires="v">
                <p:oleObj spid="_x0000_s7210" name="公式" r:id="rId4" imgW="126720" imgH="101520" progId="Equation.3">
                  <p:embed/>
                </p:oleObj>
              </mc:Choice>
              <mc:Fallback>
                <p:oleObj name="公式" r:id="rId4" imgW="126720" imgH="10152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8100" y="3004592"/>
                        <a:ext cx="41275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09" name="Object 49"/>
          <p:cNvGraphicFramePr>
            <a:graphicFrameLocks noChangeAspect="1"/>
          </p:cNvGraphicFramePr>
          <p:nvPr>
            <p:extLst>
              <p:ext uri="{D42A27DB-BD31-4B8C-83A1-F6EECF244321}">
                <p14:modId xmlns:p14="http://schemas.microsoft.com/office/powerpoint/2010/main" val="3543624855"/>
              </p:ext>
            </p:extLst>
          </p:nvPr>
        </p:nvGraphicFramePr>
        <p:xfrm>
          <a:off x="5035550" y="3537992"/>
          <a:ext cx="455745" cy="420688"/>
        </p:xfrm>
        <a:graphic>
          <a:graphicData uri="http://schemas.openxmlformats.org/presentationml/2006/ole">
            <mc:AlternateContent xmlns:mc="http://schemas.openxmlformats.org/markup-compatibility/2006">
              <mc:Choice xmlns:v="urn:schemas-microsoft-com:vml" Requires="v">
                <p:oleObj spid="_x0000_s7211" name="公式" r:id="rId6" imgW="139680" imgH="139680" progId="Equation.3">
                  <p:embed/>
                </p:oleObj>
              </mc:Choice>
              <mc:Fallback>
                <p:oleObj name="公式" r:id="rId6" imgW="139680" imgH="1396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35550" y="3537992"/>
                        <a:ext cx="455745" cy="42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50"/>
          <p:cNvGrpSpPr>
            <a:grpSpLocks/>
          </p:cNvGrpSpPr>
          <p:nvPr/>
        </p:nvGrpSpPr>
        <p:grpSpPr bwMode="auto">
          <a:xfrm rot="14535917" flipH="1">
            <a:off x="2905125" y="5135017"/>
            <a:ext cx="381000" cy="82550"/>
            <a:chOff x="1152" y="2976"/>
            <a:chExt cx="432" cy="48"/>
          </a:xfrm>
        </p:grpSpPr>
        <p:sp>
          <p:nvSpPr>
            <p:cNvPr id="28708" name="Oval 51"/>
            <p:cNvSpPr>
              <a:spLocks noChangeArrowheads="1"/>
            </p:cNvSpPr>
            <p:nvPr/>
          </p:nvSpPr>
          <p:spPr bwMode="auto">
            <a:xfrm>
              <a:off x="1152" y="2976"/>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28709" name="Oval 52"/>
            <p:cNvSpPr>
              <a:spLocks noChangeArrowheads="1"/>
            </p:cNvSpPr>
            <p:nvPr/>
          </p:nvSpPr>
          <p:spPr bwMode="auto">
            <a:xfrm>
              <a:off x="1344" y="2976"/>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28710" name="Oval 53"/>
            <p:cNvSpPr>
              <a:spLocks noChangeArrowheads="1"/>
            </p:cNvSpPr>
            <p:nvPr/>
          </p:nvSpPr>
          <p:spPr bwMode="auto">
            <a:xfrm>
              <a:off x="1536" y="2976"/>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pSp>
      <p:sp>
        <p:nvSpPr>
          <p:cNvPr id="4" name="灯片编号占位符 3"/>
          <p:cNvSpPr>
            <a:spLocks noGrp="1"/>
          </p:cNvSpPr>
          <p:nvPr>
            <p:ph type="sldNum" sz="quarter" idx="12"/>
          </p:nvPr>
        </p:nvSpPr>
        <p:spPr/>
        <p:txBody>
          <a:bodyPr/>
          <a:lstStyle/>
          <a:p>
            <a:fld id="{0C913308-F349-4B6D-A68A-DD1791B4A57B}" type="slidenum">
              <a:rPr lang="zh-CN" altLang="en-US" smtClean="0"/>
              <a:t>30</a:t>
            </a:fld>
            <a:endParaRPr lang="zh-CN" altLang="en-US"/>
          </a:p>
        </p:txBody>
      </p:sp>
    </p:spTree>
    <p:extLst>
      <p:ext uri="{BB962C8B-B14F-4D97-AF65-F5344CB8AC3E}">
        <p14:creationId xmlns:p14="http://schemas.microsoft.com/office/powerpoint/2010/main" val="9533396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2191"/>
                                        </p:tgtEl>
                                        <p:attrNameLst>
                                          <p:attrName>style.visibility</p:attrName>
                                        </p:attrNameLst>
                                      </p:cBhvr>
                                      <p:to>
                                        <p:strVal val="visible"/>
                                      </p:to>
                                    </p:set>
                                    <p:anim calcmode="lin" valueType="num">
                                      <p:cBhvr additive="base">
                                        <p:cTn id="11" dur="500" fill="hold"/>
                                        <p:tgtEl>
                                          <p:spTgt spid="92191"/>
                                        </p:tgtEl>
                                        <p:attrNameLst>
                                          <p:attrName>ppt_x</p:attrName>
                                        </p:attrNameLst>
                                      </p:cBhvr>
                                      <p:tavLst>
                                        <p:tav tm="0">
                                          <p:val>
                                            <p:strVal val="#ppt_x"/>
                                          </p:val>
                                        </p:tav>
                                        <p:tav tm="100000">
                                          <p:val>
                                            <p:strVal val="#ppt_x"/>
                                          </p:val>
                                        </p:tav>
                                      </p:tavLst>
                                    </p:anim>
                                    <p:anim calcmode="lin" valueType="num">
                                      <p:cBhvr additive="base">
                                        <p:cTn id="12" dur="500" fill="hold"/>
                                        <p:tgtEl>
                                          <p:spTgt spid="9219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2201"/>
                                        </p:tgtEl>
                                        <p:attrNameLst>
                                          <p:attrName>style.visibility</p:attrName>
                                        </p:attrNameLst>
                                      </p:cBhvr>
                                      <p:to>
                                        <p:strVal val="visible"/>
                                      </p:to>
                                    </p:set>
                                    <p:anim calcmode="lin" valueType="num">
                                      <p:cBhvr additive="base">
                                        <p:cTn id="15" dur="500" fill="hold"/>
                                        <p:tgtEl>
                                          <p:spTgt spid="92201"/>
                                        </p:tgtEl>
                                        <p:attrNameLst>
                                          <p:attrName>ppt_x</p:attrName>
                                        </p:attrNameLst>
                                      </p:cBhvr>
                                      <p:tavLst>
                                        <p:tav tm="0">
                                          <p:val>
                                            <p:strVal val="#ppt_x"/>
                                          </p:val>
                                        </p:tav>
                                        <p:tav tm="100000">
                                          <p:val>
                                            <p:strVal val="#ppt_x"/>
                                          </p:val>
                                        </p:tav>
                                      </p:tavLst>
                                    </p:anim>
                                    <p:anim calcmode="lin" valueType="num">
                                      <p:cBhvr additive="base">
                                        <p:cTn id="16" dur="500" fill="hold"/>
                                        <p:tgtEl>
                                          <p:spTgt spid="92201"/>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12" fill="hold" grpId="0" nodeType="clickEffect">
                                  <p:stCondLst>
                                    <p:cond delay="0"/>
                                  </p:stCondLst>
                                  <p:childTnLst>
                                    <p:set>
                                      <p:cBhvr>
                                        <p:cTn id="20" dur="1" fill="hold">
                                          <p:stCondLst>
                                            <p:cond delay="0"/>
                                          </p:stCondLst>
                                        </p:cTn>
                                        <p:tgtEl>
                                          <p:spTgt spid="92207"/>
                                        </p:tgtEl>
                                        <p:attrNameLst>
                                          <p:attrName>style.visibility</p:attrName>
                                        </p:attrNameLst>
                                      </p:cBhvr>
                                      <p:to>
                                        <p:strVal val="visible"/>
                                      </p:to>
                                    </p:set>
                                    <p:animEffect transition="in" filter="strips(downLeft)">
                                      <p:cBhvr>
                                        <p:cTn id="21" dur="500"/>
                                        <p:tgtEl>
                                          <p:spTgt spid="92207"/>
                                        </p:tgtEl>
                                      </p:cBhvr>
                                    </p:animEffect>
                                  </p:childTnLst>
                                </p:cTn>
                              </p:par>
                              <p:par>
                                <p:cTn id="22" presetID="7" presetClass="emph" presetSubtype="2" fill="hold" nodeType="withEffect">
                                  <p:stCondLst>
                                    <p:cond delay="0"/>
                                  </p:stCondLst>
                                  <p:childTnLst>
                                    <p:animClr clrSpc="rgb" dir="cw">
                                      <p:cBhvr>
                                        <p:cTn id="23" dur="500" fill="hold"/>
                                        <p:tgtEl>
                                          <p:spTgt spid="92163"/>
                                        </p:tgtEl>
                                        <p:attrNameLst>
                                          <p:attrName>stroke.color</p:attrName>
                                        </p:attrNameLst>
                                      </p:cBhvr>
                                      <p:to>
                                        <a:schemeClr val="accent2"/>
                                      </p:to>
                                    </p:animClr>
                                    <p:set>
                                      <p:cBhvr>
                                        <p:cTn id="24" dur="500" fill="hold"/>
                                        <p:tgtEl>
                                          <p:spTgt spid="92163"/>
                                        </p:tgtEl>
                                        <p:attrNameLst>
                                          <p:attrName>stroke.on</p:attrName>
                                        </p:attrNameLst>
                                      </p:cBhvr>
                                      <p:to>
                                        <p:strVal val="true"/>
                                      </p:to>
                                    </p:set>
                                  </p:childTnLst>
                                </p:cTn>
                              </p:par>
                              <p:par>
                                <p:cTn id="25" presetID="7" presetClass="emph" presetSubtype="2" fill="hold" nodeType="withEffect">
                                  <p:stCondLst>
                                    <p:cond delay="0"/>
                                  </p:stCondLst>
                                  <p:childTnLst>
                                    <p:animClr clrSpc="rgb" dir="cw">
                                      <p:cBhvr>
                                        <p:cTn id="26" dur="500" fill="hold"/>
                                        <p:tgtEl>
                                          <p:spTgt spid="92167"/>
                                        </p:tgtEl>
                                        <p:attrNameLst>
                                          <p:attrName>stroke.color</p:attrName>
                                        </p:attrNameLst>
                                      </p:cBhvr>
                                      <p:to>
                                        <a:schemeClr val="accent2"/>
                                      </p:to>
                                    </p:animClr>
                                    <p:set>
                                      <p:cBhvr>
                                        <p:cTn id="27" dur="500" fill="hold"/>
                                        <p:tgtEl>
                                          <p:spTgt spid="92167"/>
                                        </p:tgtEl>
                                        <p:attrNameLst>
                                          <p:attrName>stroke.on</p:attrName>
                                        </p:attrNameLst>
                                      </p:cBhvr>
                                      <p:to>
                                        <p:strVal val="true"/>
                                      </p:to>
                                    </p:set>
                                  </p:childTnLst>
                                </p:cTn>
                              </p:par>
                              <p:par>
                                <p:cTn id="28" presetID="7" presetClass="emph" presetSubtype="2" fill="hold" nodeType="withEffect">
                                  <p:stCondLst>
                                    <p:cond delay="0"/>
                                  </p:stCondLst>
                                  <p:childTnLst>
                                    <p:animClr clrSpc="rgb" dir="cw">
                                      <p:cBhvr>
                                        <p:cTn id="29" dur="500" fill="hold"/>
                                        <p:tgtEl>
                                          <p:spTgt spid="92168"/>
                                        </p:tgtEl>
                                        <p:attrNameLst>
                                          <p:attrName>stroke.color</p:attrName>
                                        </p:attrNameLst>
                                      </p:cBhvr>
                                      <p:to>
                                        <a:schemeClr val="accent2"/>
                                      </p:to>
                                    </p:animClr>
                                    <p:set>
                                      <p:cBhvr>
                                        <p:cTn id="30" dur="500" fill="hold"/>
                                        <p:tgtEl>
                                          <p:spTgt spid="92168"/>
                                        </p:tgtEl>
                                        <p:attrNameLst>
                                          <p:attrName>stroke.on</p:attrName>
                                        </p:attrNameLst>
                                      </p:cBhvr>
                                      <p:to>
                                        <p:strVal val="true"/>
                                      </p:to>
                                    </p:set>
                                  </p:childTnLst>
                                </p:cTn>
                              </p:par>
                              <p:par>
                                <p:cTn id="31" presetID="7" presetClass="emph" presetSubtype="2" fill="hold" nodeType="withEffect">
                                  <p:stCondLst>
                                    <p:cond delay="0"/>
                                  </p:stCondLst>
                                  <p:childTnLst>
                                    <p:animClr clrSpc="rgb" dir="cw">
                                      <p:cBhvr>
                                        <p:cTn id="32" dur="500" fill="hold"/>
                                        <p:tgtEl>
                                          <p:spTgt spid="92172"/>
                                        </p:tgtEl>
                                        <p:attrNameLst>
                                          <p:attrName>stroke.color</p:attrName>
                                        </p:attrNameLst>
                                      </p:cBhvr>
                                      <p:to>
                                        <a:schemeClr val="accent2"/>
                                      </p:to>
                                    </p:animClr>
                                    <p:set>
                                      <p:cBhvr>
                                        <p:cTn id="33" dur="500" fill="hold"/>
                                        <p:tgtEl>
                                          <p:spTgt spid="92172"/>
                                        </p:tgtEl>
                                        <p:attrNameLst>
                                          <p:attrName>stroke.on</p:attrName>
                                        </p:attrNameLst>
                                      </p:cBhvr>
                                      <p:to>
                                        <p:strVal val="true"/>
                                      </p:to>
                                    </p:set>
                                  </p:childTnLst>
                                </p:cTn>
                              </p:par>
                              <p:par>
                                <p:cTn id="34" presetID="7" presetClass="emph" presetSubtype="2" fill="hold" nodeType="withEffect">
                                  <p:stCondLst>
                                    <p:cond delay="0"/>
                                  </p:stCondLst>
                                  <p:childTnLst>
                                    <p:animClr clrSpc="rgb" dir="cw">
                                      <p:cBhvr>
                                        <p:cTn id="35" dur="500" fill="hold"/>
                                        <p:tgtEl>
                                          <p:spTgt spid="92173"/>
                                        </p:tgtEl>
                                        <p:attrNameLst>
                                          <p:attrName>stroke.color</p:attrName>
                                        </p:attrNameLst>
                                      </p:cBhvr>
                                      <p:to>
                                        <a:schemeClr val="accent2"/>
                                      </p:to>
                                    </p:animClr>
                                    <p:set>
                                      <p:cBhvr>
                                        <p:cTn id="36" dur="500" fill="hold"/>
                                        <p:tgtEl>
                                          <p:spTgt spid="92173"/>
                                        </p:tgtEl>
                                        <p:attrNameLst>
                                          <p:attrName>stroke.on</p:attrName>
                                        </p:attrNameLst>
                                      </p:cBhvr>
                                      <p:to>
                                        <p:strVal val="true"/>
                                      </p:to>
                                    </p:set>
                                  </p:childTnLst>
                                </p:cTn>
                              </p:par>
                              <p:par>
                                <p:cTn id="37" presetID="7" presetClass="emph" presetSubtype="2" fill="hold" nodeType="withEffect">
                                  <p:stCondLst>
                                    <p:cond delay="0"/>
                                  </p:stCondLst>
                                  <p:childTnLst>
                                    <p:animClr clrSpc="rgb" dir="cw">
                                      <p:cBhvr>
                                        <p:cTn id="38" dur="500" fill="hold"/>
                                        <p:tgtEl>
                                          <p:spTgt spid="92174"/>
                                        </p:tgtEl>
                                        <p:attrNameLst>
                                          <p:attrName>stroke.color</p:attrName>
                                        </p:attrNameLst>
                                      </p:cBhvr>
                                      <p:to>
                                        <a:schemeClr val="accent2"/>
                                      </p:to>
                                    </p:animClr>
                                    <p:set>
                                      <p:cBhvr>
                                        <p:cTn id="39" dur="500" fill="hold"/>
                                        <p:tgtEl>
                                          <p:spTgt spid="92174"/>
                                        </p:tgtEl>
                                        <p:attrNameLst>
                                          <p:attrName>stroke.on</p:attrName>
                                        </p:attrNameLst>
                                      </p:cBhvr>
                                      <p:to>
                                        <p:strVal val="true"/>
                                      </p:to>
                                    </p:set>
                                  </p:childTnLst>
                                </p:cTn>
                              </p:par>
                              <p:par>
                                <p:cTn id="40" presetID="7" presetClass="emph" presetSubtype="2" fill="hold" nodeType="withEffect">
                                  <p:stCondLst>
                                    <p:cond delay="0"/>
                                  </p:stCondLst>
                                  <p:childTnLst>
                                    <p:animClr clrSpc="rgb" dir="cw">
                                      <p:cBhvr>
                                        <p:cTn id="41" dur="500" fill="hold"/>
                                        <p:tgtEl>
                                          <p:spTgt spid="92175"/>
                                        </p:tgtEl>
                                        <p:attrNameLst>
                                          <p:attrName>stroke.color</p:attrName>
                                        </p:attrNameLst>
                                      </p:cBhvr>
                                      <p:to>
                                        <a:schemeClr val="accent2"/>
                                      </p:to>
                                    </p:animClr>
                                    <p:set>
                                      <p:cBhvr>
                                        <p:cTn id="42" dur="500" fill="hold"/>
                                        <p:tgtEl>
                                          <p:spTgt spid="92175"/>
                                        </p:tgtEl>
                                        <p:attrNameLst>
                                          <p:attrName>stroke.on</p:attrName>
                                        </p:attrNameLst>
                                      </p:cBhvr>
                                      <p:to>
                                        <p:strVal val="true"/>
                                      </p:to>
                                    </p:set>
                                  </p:childTnLst>
                                </p:cTn>
                              </p:par>
                              <p:par>
                                <p:cTn id="43" presetID="7" presetClass="emph" presetSubtype="2" fill="hold" nodeType="withEffect">
                                  <p:stCondLst>
                                    <p:cond delay="0"/>
                                  </p:stCondLst>
                                  <p:childTnLst>
                                    <p:animClr clrSpc="rgb" dir="cw">
                                      <p:cBhvr>
                                        <p:cTn id="44" dur="500" fill="hold"/>
                                        <p:tgtEl>
                                          <p:spTgt spid="92178"/>
                                        </p:tgtEl>
                                        <p:attrNameLst>
                                          <p:attrName>stroke.color</p:attrName>
                                        </p:attrNameLst>
                                      </p:cBhvr>
                                      <p:to>
                                        <a:schemeClr val="accent2"/>
                                      </p:to>
                                    </p:animClr>
                                    <p:set>
                                      <p:cBhvr>
                                        <p:cTn id="45" dur="500" fill="hold"/>
                                        <p:tgtEl>
                                          <p:spTgt spid="92178"/>
                                        </p:tgtEl>
                                        <p:attrNameLst>
                                          <p:attrName>stroke.on</p:attrName>
                                        </p:attrNameLst>
                                      </p:cBhvr>
                                      <p:to>
                                        <p:strVal val="true"/>
                                      </p:to>
                                    </p:set>
                                  </p:childTnLst>
                                </p:cTn>
                              </p:par>
                              <p:par>
                                <p:cTn id="46" presetID="7" presetClass="emph" presetSubtype="2" fill="hold" nodeType="withEffect">
                                  <p:stCondLst>
                                    <p:cond delay="0"/>
                                  </p:stCondLst>
                                  <p:childTnLst>
                                    <p:animClr clrSpc="rgb" dir="cw">
                                      <p:cBhvr>
                                        <p:cTn id="47" dur="500" fill="hold"/>
                                        <p:tgtEl>
                                          <p:spTgt spid="92179"/>
                                        </p:tgtEl>
                                        <p:attrNameLst>
                                          <p:attrName>stroke.color</p:attrName>
                                        </p:attrNameLst>
                                      </p:cBhvr>
                                      <p:to>
                                        <a:schemeClr val="accent2"/>
                                      </p:to>
                                    </p:animClr>
                                    <p:set>
                                      <p:cBhvr>
                                        <p:cTn id="48" dur="500" fill="hold"/>
                                        <p:tgtEl>
                                          <p:spTgt spid="92179"/>
                                        </p:tgtEl>
                                        <p:attrNameLst>
                                          <p:attrName>stroke.on</p:attrName>
                                        </p:attrNameLst>
                                      </p:cBhvr>
                                      <p:to>
                                        <p:strVal val="true"/>
                                      </p:to>
                                    </p:set>
                                  </p:childTnLst>
                                </p:cTn>
                              </p:par>
                              <p:par>
                                <p:cTn id="49" presetID="7" presetClass="emph" presetSubtype="2" fill="hold" nodeType="withEffect">
                                  <p:stCondLst>
                                    <p:cond delay="0"/>
                                  </p:stCondLst>
                                  <p:childTnLst>
                                    <p:animClr clrSpc="rgb" dir="cw">
                                      <p:cBhvr>
                                        <p:cTn id="50" dur="500" fill="hold"/>
                                        <p:tgtEl>
                                          <p:spTgt spid="92191"/>
                                        </p:tgtEl>
                                        <p:attrNameLst>
                                          <p:attrName>stroke.color</p:attrName>
                                        </p:attrNameLst>
                                      </p:cBhvr>
                                      <p:to>
                                        <a:schemeClr val="accent2"/>
                                      </p:to>
                                    </p:animClr>
                                    <p:set>
                                      <p:cBhvr>
                                        <p:cTn id="51" dur="500" fill="hold"/>
                                        <p:tgtEl>
                                          <p:spTgt spid="92191"/>
                                        </p:tgtEl>
                                        <p:attrNameLst>
                                          <p:attrName>stroke.on</p:attrName>
                                        </p:attrNameLst>
                                      </p:cBhvr>
                                      <p:to>
                                        <p:strVal val="tru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nodeType="clickEffect">
                                  <p:stCondLst>
                                    <p:cond delay="0"/>
                                  </p:stCondLst>
                                  <p:childTnLst>
                                    <p:set>
                                      <p:cBhvr>
                                        <p:cTn id="55" dur="1" fill="hold">
                                          <p:stCondLst>
                                            <p:cond delay="0"/>
                                          </p:stCondLst>
                                        </p:cTn>
                                        <p:tgtEl>
                                          <p:spTgt spid="92208"/>
                                        </p:tgtEl>
                                        <p:attrNameLst>
                                          <p:attrName>style.visibility</p:attrName>
                                        </p:attrNameLst>
                                      </p:cBhvr>
                                      <p:to>
                                        <p:strVal val="visible"/>
                                      </p:to>
                                    </p:set>
                                    <p:animEffect transition="in" filter="blinds(horizontal)">
                                      <p:cBhvr>
                                        <p:cTn id="56" dur="500"/>
                                        <p:tgtEl>
                                          <p:spTgt spid="92208"/>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92206"/>
                                        </p:tgtEl>
                                        <p:attrNameLst>
                                          <p:attrName>style.visibility</p:attrName>
                                        </p:attrNameLst>
                                      </p:cBhvr>
                                      <p:to>
                                        <p:strVal val="visible"/>
                                      </p:to>
                                    </p:set>
                                    <p:animEffect transition="in" filter="blinds(horizontal)">
                                      <p:cBhvr>
                                        <p:cTn id="59" dur="500"/>
                                        <p:tgtEl>
                                          <p:spTgt spid="92206"/>
                                        </p:tgtEl>
                                      </p:cBhvr>
                                    </p:animEffect>
                                  </p:childTnLst>
                                </p:cTn>
                              </p:par>
                              <p:par>
                                <p:cTn id="60" presetID="7" presetClass="emph" presetSubtype="2" fill="hold" nodeType="withEffect">
                                  <p:stCondLst>
                                    <p:cond delay="0"/>
                                  </p:stCondLst>
                                  <p:childTnLst>
                                    <p:animClr clrSpc="rgb" dir="cw">
                                      <p:cBhvr>
                                        <p:cTn id="61" dur="500" fill="hold"/>
                                        <p:tgtEl>
                                          <p:spTgt spid="92163"/>
                                        </p:tgtEl>
                                        <p:attrNameLst>
                                          <p:attrName>stroke.color</p:attrName>
                                        </p:attrNameLst>
                                      </p:cBhvr>
                                      <p:to>
                                        <a:srgbClr val="0000FF"/>
                                      </p:to>
                                    </p:animClr>
                                    <p:set>
                                      <p:cBhvr>
                                        <p:cTn id="62" dur="500" fill="hold"/>
                                        <p:tgtEl>
                                          <p:spTgt spid="92163"/>
                                        </p:tgtEl>
                                        <p:attrNameLst>
                                          <p:attrName>stroke.on</p:attrName>
                                        </p:attrNameLst>
                                      </p:cBhvr>
                                      <p:to>
                                        <p:strVal val="true"/>
                                      </p:to>
                                    </p:set>
                                  </p:childTnLst>
                                </p:cTn>
                              </p:par>
                              <p:par>
                                <p:cTn id="63" presetID="7" presetClass="emph" presetSubtype="2" fill="hold" nodeType="withEffect">
                                  <p:stCondLst>
                                    <p:cond delay="0"/>
                                  </p:stCondLst>
                                  <p:childTnLst>
                                    <p:animClr clrSpc="rgb" dir="cw">
                                      <p:cBhvr>
                                        <p:cTn id="64" dur="500" fill="hold"/>
                                        <p:tgtEl>
                                          <p:spTgt spid="92167"/>
                                        </p:tgtEl>
                                        <p:attrNameLst>
                                          <p:attrName>stroke.color</p:attrName>
                                        </p:attrNameLst>
                                      </p:cBhvr>
                                      <p:to>
                                        <a:srgbClr val="0000FF"/>
                                      </p:to>
                                    </p:animClr>
                                    <p:set>
                                      <p:cBhvr>
                                        <p:cTn id="65" dur="500" fill="hold"/>
                                        <p:tgtEl>
                                          <p:spTgt spid="92167"/>
                                        </p:tgtEl>
                                        <p:attrNameLst>
                                          <p:attrName>stroke.on</p:attrName>
                                        </p:attrNameLst>
                                      </p:cBhvr>
                                      <p:to>
                                        <p:strVal val="true"/>
                                      </p:to>
                                    </p:set>
                                  </p:childTnLst>
                                </p:cTn>
                              </p:par>
                              <p:par>
                                <p:cTn id="66" presetID="7" presetClass="emph" presetSubtype="2" fill="hold" nodeType="withEffect">
                                  <p:stCondLst>
                                    <p:cond delay="0"/>
                                  </p:stCondLst>
                                  <p:childTnLst>
                                    <p:animClr clrSpc="rgb" dir="cw">
                                      <p:cBhvr>
                                        <p:cTn id="67" dur="500" fill="hold"/>
                                        <p:tgtEl>
                                          <p:spTgt spid="92168"/>
                                        </p:tgtEl>
                                        <p:attrNameLst>
                                          <p:attrName>stroke.color</p:attrName>
                                        </p:attrNameLst>
                                      </p:cBhvr>
                                      <p:to>
                                        <a:srgbClr val="0000FF"/>
                                      </p:to>
                                    </p:animClr>
                                    <p:set>
                                      <p:cBhvr>
                                        <p:cTn id="68" dur="500" fill="hold"/>
                                        <p:tgtEl>
                                          <p:spTgt spid="92168"/>
                                        </p:tgtEl>
                                        <p:attrNameLst>
                                          <p:attrName>stroke.on</p:attrName>
                                        </p:attrNameLst>
                                      </p:cBhvr>
                                      <p:to>
                                        <p:strVal val="true"/>
                                      </p:to>
                                    </p:set>
                                  </p:childTnLst>
                                </p:cTn>
                              </p:par>
                              <p:par>
                                <p:cTn id="69" presetID="7" presetClass="emph" presetSubtype="2" fill="hold" nodeType="withEffect">
                                  <p:stCondLst>
                                    <p:cond delay="0"/>
                                  </p:stCondLst>
                                  <p:childTnLst>
                                    <p:animClr clrSpc="rgb" dir="cw">
                                      <p:cBhvr>
                                        <p:cTn id="70" dur="500" fill="hold"/>
                                        <p:tgtEl>
                                          <p:spTgt spid="92172"/>
                                        </p:tgtEl>
                                        <p:attrNameLst>
                                          <p:attrName>stroke.color</p:attrName>
                                        </p:attrNameLst>
                                      </p:cBhvr>
                                      <p:to>
                                        <a:srgbClr val="0000FF"/>
                                      </p:to>
                                    </p:animClr>
                                    <p:set>
                                      <p:cBhvr>
                                        <p:cTn id="71" dur="500" fill="hold"/>
                                        <p:tgtEl>
                                          <p:spTgt spid="92172"/>
                                        </p:tgtEl>
                                        <p:attrNameLst>
                                          <p:attrName>stroke.on</p:attrName>
                                        </p:attrNameLst>
                                      </p:cBhvr>
                                      <p:to>
                                        <p:strVal val="true"/>
                                      </p:to>
                                    </p:set>
                                  </p:childTnLst>
                                </p:cTn>
                              </p:par>
                              <p:par>
                                <p:cTn id="72" presetID="7" presetClass="emph" presetSubtype="2" fill="hold" nodeType="withEffect">
                                  <p:stCondLst>
                                    <p:cond delay="0"/>
                                  </p:stCondLst>
                                  <p:childTnLst>
                                    <p:animClr clrSpc="rgb" dir="cw">
                                      <p:cBhvr>
                                        <p:cTn id="73" dur="500" fill="hold"/>
                                        <p:tgtEl>
                                          <p:spTgt spid="92173"/>
                                        </p:tgtEl>
                                        <p:attrNameLst>
                                          <p:attrName>stroke.color</p:attrName>
                                        </p:attrNameLst>
                                      </p:cBhvr>
                                      <p:to>
                                        <a:srgbClr val="0000FF"/>
                                      </p:to>
                                    </p:animClr>
                                    <p:set>
                                      <p:cBhvr>
                                        <p:cTn id="74" dur="500" fill="hold"/>
                                        <p:tgtEl>
                                          <p:spTgt spid="92173"/>
                                        </p:tgtEl>
                                        <p:attrNameLst>
                                          <p:attrName>stroke.on</p:attrName>
                                        </p:attrNameLst>
                                      </p:cBhvr>
                                      <p:to>
                                        <p:strVal val="true"/>
                                      </p:to>
                                    </p:set>
                                  </p:childTnLst>
                                </p:cTn>
                              </p:par>
                              <p:par>
                                <p:cTn id="75" presetID="7" presetClass="emph" presetSubtype="2" fill="hold" nodeType="withEffect">
                                  <p:stCondLst>
                                    <p:cond delay="0"/>
                                  </p:stCondLst>
                                  <p:childTnLst>
                                    <p:animClr clrSpc="rgb" dir="cw">
                                      <p:cBhvr>
                                        <p:cTn id="76" dur="500" fill="hold"/>
                                        <p:tgtEl>
                                          <p:spTgt spid="92174"/>
                                        </p:tgtEl>
                                        <p:attrNameLst>
                                          <p:attrName>stroke.color</p:attrName>
                                        </p:attrNameLst>
                                      </p:cBhvr>
                                      <p:to>
                                        <a:srgbClr val="0000FF"/>
                                      </p:to>
                                    </p:animClr>
                                    <p:set>
                                      <p:cBhvr>
                                        <p:cTn id="77" dur="500" fill="hold"/>
                                        <p:tgtEl>
                                          <p:spTgt spid="92174"/>
                                        </p:tgtEl>
                                        <p:attrNameLst>
                                          <p:attrName>stroke.on</p:attrName>
                                        </p:attrNameLst>
                                      </p:cBhvr>
                                      <p:to>
                                        <p:strVal val="true"/>
                                      </p:to>
                                    </p:set>
                                  </p:childTnLst>
                                </p:cTn>
                              </p:par>
                              <p:par>
                                <p:cTn id="78" presetID="7" presetClass="emph" presetSubtype="2" fill="hold" nodeType="withEffect">
                                  <p:stCondLst>
                                    <p:cond delay="0"/>
                                  </p:stCondLst>
                                  <p:childTnLst>
                                    <p:animClr clrSpc="rgb" dir="cw">
                                      <p:cBhvr>
                                        <p:cTn id="79" dur="500" fill="hold"/>
                                        <p:tgtEl>
                                          <p:spTgt spid="92175"/>
                                        </p:tgtEl>
                                        <p:attrNameLst>
                                          <p:attrName>stroke.color</p:attrName>
                                        </p:attrNameLst>
                                      </p:cBhvr>
                                      <p:to>
                                        <a:srgbClr val="0000FF"/>
                                      </p:to>
                                    </p:animClr>
                                    <p:set>
                                      <p:cBhvr>
                                        <p:cTn id="80" dur="500" fill="hold"/>
                                        <p:tgtEl>
                                          <p:spTgt spid="92175"/>
                                        </p:tgtEl>
                                        <p:attrNameLst>
                                          <p:attrName>stroke.on</p:attrName>
                                        </p:attrNameLst>
                                      </p:cBhvr>
                                      <p:to>
                                        <p:strVal val="true"/>
                                      </p:to>
                                    </p:set>
                                  </p:childTnLst>
                                </p:cTn>
                              </p:par>
                              <p:par>
                                <p:cTn id="81" presetID="7" presetClass="emph" presetSubtype="2" fill="hold" nodeType="withEffect">
                                  <p:stCondLst>
                                    <p:cond delay="0"/>
                                  </p:stCondLst>
                                  <p:childTnLst>
                                    <p:animClr clrSpc="rgb" dir="cw">
                                      <p:cBhvr>
                                        <p:cTn id="82" dur="500" fill="hold"/>
                                        <p:tgtEl>
                                          <p:spTgt spid="92178"/>
                                        </p:tgtEl>
                                        <p:attrNameLst>
                                          <p:attrName>stroke.color</p:attrName>
                                        </p:attrNameLst>
                                      </p:cBhvr>
                                      <p:to>
                                        <a:srgbClr val="0000FF"/>
                                      </p:to>
                                    </p:animClr>
                                    <p:set>
                                      <p:cBhvr>
                                        <p:cTn id="83" dur="500" fill="hold"/>
                                        <p:tgtEl>
                                          <p:spTgt spid="92178"/>
                                        </p:tgtEl>
                                        <p:attrNameLst>
                                          <p:attrName>stroke.on</p:attrName>
                                        </p:attrNameLst>
                                      </p:cBhvr>
                                      <p:to>
                                        <p:strVal val="true"/>
                                      </p:to>
                                    </p:set>
                                  </p:childTnLst>
                                </p:cTn>
                              </p:par>
                              <p:par>
                                <p:cTn id="84" presetID="7" presetClass="emph" presetSubtype="2" fill="hold" nodeType="withEffect">
                                  <p:stCondLst>
                                    <p:cond delay="0"/>
                                  </p:stCondLst>
                                  <p:childTnLst>
                                    <p:animClr clrSpc="rgb" dir="cw">
                                      <p:cBhvr>
                                        <p:cTn id="85" dur="500" fill="hold"/>
                                        <p:tgtEl>
                                          <p:spTgt spid="92179"/>
                                        </p:tgtEl>
                                        <p:attrNameLst>
                                          <p:attrName>stroke.color</p:attrName>
                                        </p:attrNameLst>
                                      </p:cBhvr>
                                      <p:to>
                                        <a:srgbClr val="0000FF"/>
                                      </p:to>
                                    </p:animClr>
                                    <p:set>
                                      <p:cBhvr>
                                        <p:cTn id="86" dur="500" fill="hold"/>
                                        <p:tgtEl>
                                          <p:spTgt spid="92179"/>
                                        </p:tgtEl>
                                        <p:attrNameLst>
                                          <p:attrName>stroke.on</p:attrName>
                                        </p:attrNameLst>
                                      </p:cBhvr>
                                      <p:to>
                                        <p:strVal val="tru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3" presetClass="entr" presetSubtype="10" fill="hold" nodeType="clickEffect">
                                  <p:stCondLst>
                                    <p:cond delay="0"/>
                                  </p:stCondLst>
                                  <p:childTnLst>
                                    <p:set>
                                      <p:cBhvr>
                                        <p:cTn id="90" dur="1" fill="hold">
                                          <p:stCondLst>
                                            <p:cond delay="0"/>
                                          </p:stCondLst>
                                        </p:cTn>
                                        <p:tgtEl>
                                          <p:spTgt spid="92209"/>
                                        </p:tgtEl>
                                        <p:attrNameLst>
                                          <p:attrName>style.visibility</p:attrName>
                                        </p:attrNameLst>
                                      </p:cBhvr>
                                      <p:to>
                                        <p:strVal val="visible"/>
                                      </p:to>
                                    </p:set>
                                    <p:animEffect transition="in" filter="blinds(horizontal)">
                                      <p:cBhvr>
                                        <p:cTn id="91" dur="500"/>
                                        <p:tgtEl>
                                          <p:spTgt spid="92209"/>
                                        </p:tgtEl>
                                      </p:cBhvr>
                                    </p:animEffect>
                                  </p:childTnLst>
                                </p:cTn>
                              </p:par>
                              <p:par>
                                <p:cTn id="92" presetID="3" presetClass="entr" presetSubtype="10" fill="hold" grpId="0" nodeType="withEffect">
                                  <p:stCondLst>
                                    <p:cond delay="0"/>
                                  </p:stCondLst>
                                  <p:childTnLst>
                                    <p:set>
                                      <p:cBhvr>
                                        <p:cTn id="93" dur="1" fill="hold">
                                          <p:stCondLst>
                                            <p:cond delay="0"/>
                                          </p:stCondLst>
                                        </p:cTn>
                                        <p:tgtEl>
                                          <p:spTgt spid="92205"/>
                                        </p:tgtEl>
                                        <p:attrNameLst>
                                          <p:attrName>style.visibility</p:attrName>
                                        </p:attrNameLst>
                                      </p:cBhvr>
                                      <p:to>
                                        <p:strVal val="visible"/>
                                      </p:to>
                                    </p:set>
                                    <p:animEffect transition="in" filter="blinds(horizontal)">
                                      <p:cBhvr>
                                        <p:cTn id="94" dur="500"/>
                                        <p:tgtEl>
                                          <p:spTgt spid="92205"/>
                                        </p:tgtEl>
                                      </p:cBhvr>
                                    </p:animEffect>
                                  </p:childTnLst>
                                </p:cTn>
                              </p:par>
                              <p:par>
                                <p:cTn id="95" presetID="7" presetClass="emph" presetSubtype="2" fill="hold" nodeType="withEffect">
                                  <p:stCondLst>
                                    <p:cond delay="0"/>
                                  </p:stCondLst>
                                  <p:childTnLst>
                                    <p:animClr clrSpc="rgb" dir="cw">
                                      <p:cBhvr>
                                        <p:cTn id="96" dur="500" fill="hold"/>
                                        <p:tgtEl>
                                          <p:spTgt spid="92179"/>
                                        </p:tgtEl>
                                        <p:attrNameLst>
                                          <p:attrName>stroke.color</p:attrName>
                                        </p:attrNameLst>
                                      </p:cBhvr>
                                      <p:to>
                                        <a:srgbClr val="FF0000"/>
                                      </p:to>
                                    </p:animClr>
                                    <p:set>
                                      <p:cBhvr>
                                        <p:cTn id="97" dur="500" fill="hold"/>
                                        <p:tgtEl>
                                          <p:spTgt spid="92179"/>
                                        </p:tgtEl>
                                        <p:attrNameLst>
                                          <p:attrName>stroke.on</p:attrName>
                                        </p:attrNameLst>
                                      </p:cBhvr>
                                      <p:to>
                                        <p:strVal val="true"/>
                                      </p:to>
                                    </p:set>
                                  </p:childTnLst>
                                </p:cTn>
                              </p:par>
                              <p:par>
                                <p:cTn id="98" presetID="7" presetClass="emph" presetSubtype="2" fill="hold" nodeType="withEffect">
                                  <p:stCondLst>
                                    <p:cond delay="0"/>
                                  </p:stCondLst>
                                  <p:childTnLst>
                                    <p:animClr clrSpc="rgb" dir="cw">
                                      <p:cBhvr>
                                        <p:cTn id="99" dur="500" fill="hold"/>
                                        <p:tgtEl>
                                          <p:spTgt spid="92191"/>
                                        </p:tgtEl>
                                        <p:attrNameLst>
                                          <p:attrName>stroke.color</p:attrName>
                                        </p:attrNameLst>
                                      </p:cBhvr>
                                      <p:to>
                                        <a:srgbClr val="FF0000"/>
                                      </p:to>
                                    </p:animClr>
                                    <p:set>
                                      <p:cBhvr>
                                        <p:cTn id="100" dur="500" fill="hold"/>
                                        <p:tgtEl>
                                          <p:spTgt spid="92191"/>
                                        </p:tgtEl>
                                        <p:attrNameLst>
                                          <p:attrName>stroke.on</p:attrName>
                                        </p:attrNameLst>
                                      </p:cBhvr>
                                      <p:to>
                                        <p:strVal val="true"/>
                                      </p:to>
                                    </p:set>
                                  </p:childTnLst>
                                </p:cTn>
                              </p:par>
                            </p:childTnLst>
                          </p:cTn>
                        </p:par>
                        <p:par>
                          <p:cTn id="101" fill="hold" nodeType="afterGroup">
                            <p:stCondLst>
                              <p:cond delay="500"/>
                            </p:stCondLst>
                            <p:childTnLst>
                              <p:par>
                                <p:cTn id="102" presetID="18" presetClass="entr" presetSubtype="12" fill="hold" nodeType="afterEffect">
                                  <p:stCondLst>
                                    <p:cond delay="0"/>
                                  </p:stCondLst>
                                  <p:childTnLst>
                                    <p:set>
                                      <p:cBhvr>
                                        <p:cTn id="103" dur="1" fill="hold">
                                          <p:stCondLst>
                                            <p:cond delay="0"/>
                                          </p:stCondLst>
                                        </p:cTn>
                                        <p:tgtEl>
                                          <p:spTgt spid="5"/>
                                        </p:tgtEl>
                                        <p:attrNameLst>
                                          <p:attrName>style.visibility</p:attrName>
                                        </p:attrNameLst>
                                      </p:cBhvr>
                                      <p:to>
                                        <p:strVal val="visible"/>
                                      </p:to>
                                    </p:set>
                                    <p:animEffect transition="in" filter="strips(downLeft)">
                                      <p:cBhvr>
                                        <p:cTn id="10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1" grpId="0" animBg="1"/>
      <p:bldP spid="92201" grpId="0" animBg="1"/>
      <p:bldP spid="92205" grpId="0" animBg="1"/>
      <p:bldP spid="92206" grpId="0" animBg="1"/>
      <p:bldP spid="9220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7" name="Rectangle 3"/>
          <p:cNvSpPr>
            <a:spLocks noGrp="1" noChangeArrowheads="1"/>
          </p:cNvSpPr>
          <p:nvPr>
            <p:ph type="body" idx="1"/>
          </p:nvPr>
        </p:nvSpPr>
        <p:spPr>
          <a:xfrm>
            <a:off x="156017" y="764704"/>
            <a:ext cx="9867546" cy="6120680"/>
          </a:xfrm>
        </p:spPr>
        <p:txBody>
          <a:bodyPr>
            <a:normAutofit fontScale="92500" lnSpcReduction="10000"/>
          </a:bodyPr>
          <a:lstStyle/>
          <a:p>
            <a:pPr eaLnBrk="1" hangingPunct="1">
              <a:lnSpc>
                <a:spcPct val="90000"/>
              </a:lnSpc>
            </a:pPr>
            <a:r>
              <a:rPr lang="en-US" altLang="zh-CN" sz="2700" b="1" dirty="0" smtClean="0">
                <a:solidFill>
                  <a:srgbClr val="FF0000"/>
                </a:solidFill>
              </a:rPr>
              <a:t>A</a:t>
            </a:r>
            <a:r>
              <a:rPr lang="zh-CN" altLang="en-US" sz="2700" b="1" dirty="0" smtClean="0">
                <a:solidFill>
                  <a:srgbClr val="FF0000"/>
                </a:solidFill>
              </a:rPr>
              <a:t>算法</a:t>
            </a:r>
            <a:r>
              <a:rPr lang="zh-CN" altLang="en-US" sz="2700" dirty="0" smtClean="0"/>
              <a:t>的设计与</a:t>
            </a:r>
            <a:r>
              <a:rPr lang="zh-CN" altLang="en-US" sz="2700" dirty="0" smtClean="0">
                <a:solidFill>
                  <a:srgbClr val="FF0000"/>
                </a:solidFill>
              </a:rPr>
              <a:t>一般图搜索</a:t>
            </a:r>
            <a:r>
              <a:rPr lang="zh-CN" altLang="en-US" sz="2700" dirty="0" smtClean="0"/>
              <a:t>相同，划分为二个阶段：</a:t>
            </a:r>
          </a:p>
          <a:p>
            <a:pPr>
              <a:lnSpc>
                <a:spcPct val="90000"/>
              </a:lnSpc>
              <a:buFont typeface="Wingdings" panose="05000000000000000000" pitchFamily="2" charset="2"/>
              <a:buChar char="p"/>
            </a:pPr>
            <a:r>
              <a:rPr lang="en-US" altLang="zh-CN" sz="2700" b="1" dirty="0" smtClean="0">
                <a:solidFill>
                  <a:srgbClr val="0000FF"/>
                </a:solidFill>
              </a:rPr>
              <a:t>1</a:t>
            </a:r>
            <a:r>
              <a:rPr lang="zh-CN" altLang="en-US" sz="2700" b="1" dirty="0" smtClean="0">
                <a:solidFill>
                  <a:srgbClr val="0000FF"/>
                </a:solidFill>
              </a:rPr>
              <a:t>、初始化 </a:t>
            </a:r>
          </a:p>
          <a:p>
            <a:pPr lvl="1">
              <a:lnSpc>
                <a:spcPct val="90000"/>
              </a:lnSpc>
              <a:buFont typeface="Wingdings" panose="05000000000000000000" pitchFamily="2" charset="2"/>
              <a:buChar char="u"/>
            </a:pPr>
            <a:r>
              <a:rPr lang="zh-CN" altLang="en-US" sz="2700" dirty="0" smtClean="0"/>
              <a:t>建立只包含初始状态节点</a:t>
            </a:r>
            <a:r>
              <a:rPr lang="en-US" altLang="zh-CN" sz="2700" dirty="0" smtClean="0"/>
              <a:t>s</a:t>
            </a:r>
            <a:r>
              <a:rPr lang="zh-CN" altLang="en-US" sz="2700" dirty="0" smtClean="0"/>
              <a:t>的搜索图</a:t>
            </a:r>
            <a:r>
              <a:rPr lang="en-US" altLang="zh-CN" sz="2700" dirty="0" smtClean="0">
                <a:solidFill>
                  <a:srgbClr val="0000FF"/>
                </a:solidFill>
              </a:rPr>
              <a:t>G</a:t>
            </a:r>
            <a:r>
              <a:rPr lang="en-US" altLang="zh-CN" sz="2700" dirty="0" smtClean="0"/>
              <a:t>:={</a:t>
            </a:r>
            <a:r>
              <a:rPr lang="en-US" altLang="zh-CN" sz="2700" dirty="0" smtClean="0">
                <a:solidFill>
                  <a:srgbClr val="0000FF"/>
                </a:solidFill>
              </a:rPr>
              <a:t>s</a:t>
            </a:r>
            <a:r>
              <a:rPr lang="en-US" altLang="zh-CN" sz="2700" dirty="0" smtClean="0"/>
              <a:t>}</a:t>
            </a:r>
          </a:p>
          <a:p>
            <a:pPr lvl="1">
              <a:lnSpc>
                <a:spcPct val="90000"/>
              </a:lnSpc>
              <a:buFont typeface="Wingdings" panose="05000000000000000000" pitchFamily="2" charset="2"/>
              <a:buChar char="u"/>
            </a:pPr>
            <a:r>
              <a:rPr lang="en-US" altLang="zh-CN" sz="2700" dirty="0" smtClean="0">
                <a:solidFill>
                  <a:srgbClr val="0000FF"/>
                </a:solidFill>
              </a:rPr>
              <a:t>OPEN</a:t>
            </a:r>
            <a:r>
              <a:rPr lang="en-US" altLang="zh-CN" sz="2700" dirty="0" smtClean="0"/>
              <a:t>:={</a:t>
            </a:r>
            <a:r>
              <a:rPr lang="en-US" altLang="zh-CN" sz="2700" dirty="0" smtClean="0">
                <a:solidFill>
                  <a:srgbClr val="0000FF"/>
                </a:solidFill>
              </a:rPr>
              <a:t>s</a:t>
            </a:r>
            <a:r>
              <a:rPr lang="en-US" altLang="zh-CN" sz="2700" dirty="0" smtClean="0"/>
              <a:t>}         </a:t>
            </a:r>
            <a:r>
              <a:rPr lang="en-US" altLang="zh-CN" sz="2700" dirty="0" smtClean="0">
                <a:solidFill>
                  <a:srgbClr val="0000FF"/>
                </a:solidFill>
              </a:rPr>
              <a:t>CLOSE</a:t>
            </a:r>
            <a:r>
              <a:rPr lang="en-US" altLang="zh-CN" sz="2700" dirty="0" smtClean="0"/>
              <a:t>:={} </a:t>
            </a:r>
          </a:p>
          <a:p>
            <a:pPr>
              <a:lnSpc>
                <a:spcPct val="90000"/>
              </a:lnSpc>
              <a:buFont typeface="Wingdings" panose="05000000000000000000" pitchFamily="2" charset="2"/>
              <a:buChar char="p"/>
            </a:pPr>
            <a:r>
              <a:rPr lang="en-US" altLang="zh-CN" b="1" dirty="0" smtClean="0">
                <a:solidFill>
                  <a:srgbClr val="0000FF"/>
                </a:solidFill>
              </a:rPr>
              <a:t>2</a:t>
            </a:r>
            <a:r>
              <a:rPr lang="zh-CN" altLang="en-US" b="1" dirty="0" smtClean="0">
                <a:solidFill>
                  <a:srgbClr val="0000FF"/>
                </a:solidFill>
              </a:rPr>
              <a:t>、搜索循环</a:t>
            </a:r>
          </a:p>
          <a:p>
            <a:pPr lvl="1">
              <a:lnSpc>
                <a:spcPct val="90000"/>
              </a:lnSpc>
              <a:buFont typeface="Wingdings" panose="05000000000000000000" pitchFamily="2" charset="2"/>
              <a:buChar char="u"/>
            </a:pPr>
            <a:r>
              <a:rPr lang="en-US" altLang="zh-CN" sz="2700" dirty="0" smtClean="0"/>
              <a:t>MOVE-FIRST(OPEN)-</a:t>
            </a:r>
            <a:r>
              <a:rPr lang="zh-CN" altLang="en-US" sz="2700" dirty="0" smtClean="0"/>
              <a:t>取出</a:t>
            </a:r>
            <a:r>
              <a:rPr lang="en-US" altLang="zh-CN" sz="2700" dirty="0" smtClean="0">
                <a:solidFill>
                  <a:srgbClr val="0000FF"/>
                </a:solidFill>
              </a:rPr>
              <a:t>OPEN</a:t>
            </a:r>
            <a:r>
              <a:rPr lang="zh-CN" altLang="en-US" sz="2700" dirty="0" smtClean="0">
                <a:solidFill>
                  <a:srgbClr val="0000FF"/>
                </a:solidFill>
              </a:rPr>
              <a:t>表首</a:t>
            </a:r>
            <a:r>
              <a:rPr lang="zh-CN" altLang="en-US" sz="2700" dirty="0" smtClean="0"/>
              <a:t>的节点</a:t>
            </a:r>
            <a:r>
              <a:rPr lang="en-US" altLang="zh-CN" sz="2700" dirty="0" smtClean="0">
                <a:solidFill>
                  <a:srgbClr val="0000FF"/>
                </a:solidFill>
              </a:rPr>
              <a:t>n</a:t>
            </a:r>
            <a:r>
              <a:rPr lang="en-US" altLang="zh-CN" sz="2700" dirty="0" smtClean="0"/>
              <a:t> </a:t>
            </a:r>
          </a:p>
          <a:p>
            <a:pPr lvl="1">
              <a:lnSpc>
                <a:spcPct val="90000"/>
              </a:lnSpc>
              <a:buFont typeface="Wingdings" panose="05000000000000000000" pitchFamily="2" charset="2"/>
              <a:buChar char="u"/>
            </a:pPr>
            <a:r>
              <a:rPr lang="en-US" altLang="zh-CN" sz="2700" dirty="0" smtClean="0">
                <a:solidFill>
                  <a:srgbClr val="FF0000"/>
                </a:solidFill>
                <a:latin typeface="宋体" pitchFamily="2" charset="-122"/>
              </a:rPr>
              <a:t>⑥</a:t>
            </a:r>
            <a:r>
              <a:rPr lang="zh-CN" altLang="en-US" sz="2700" dirty="0" smtClean="0">
                <a:solidFill>
                  <a:srgbClr val="FF0000"/>
                </a:solidFill>
              </a:rPr>
              <a:t>扩展出</a:t>
            </a:r>
            <a:r>
              <a:rPr lang="en-US" altLang="zh-CN" sz="2700" dirty="0" smtClean="0">
                <a:solidFill>
                  <a:srgbClr val="FF0000"/>
                </a:solidFill>
              </a:rPr>
              <a:t>n</a:t>
            </a:r>
            <a:r>
              <a:rPr lang="zh-CN" altLang="en-US" sz="2700" dirty="0" smtClean="0">
                <a:solidFill>
                  <a:srgbClr val="FF0000"/>
                </a:solidFill>
              </a:rPr>
              <a:t>的子节点</a:t>
            </a:r>
            <a:r>
              <a:rPr lang="en-US" altLang="zh-CN" sz="2700" dirty="0" smtClean="0"/>
              <a:t>,</a:t>
            </a:r>
            <a:r>
              <a:rPr lang="zh-CN" altLang="en-US" sz="2700" dirty="0" smtClean="0"/>
              <a:t>插入搜索图</a:t>
            </a:r>
            <a:r>
              <a:rPr lang="en-US" altLang="zh-CN" sz="2700" dirty="0" smtClean="0">
                <a:solidFill>
                  <a:srgbClr val="0000FF"/>
                </a:solidFill>
              </a:rPr>
              <a:t>G</a:t>
            </a:r>
            <a:r>
              <a:rPr lang="zh-CN" altLang="en-US" sz="2700" dirty="0" smtClean="0"/>
              <a:t>和</a:t>
            </a:r>
            <a:r>
              <a:rPr lang="en-US" altLang="zh-CN" sz="2700" dirty="0" smtClean="0">
                <a:solidFill>
                  <a:srgbClr val="0000FF"/>
                </a:solidFill>
              </a:rPr>
              <a:t>OPEN</a:t>
            </a:r>
            <a:r>
              <a:rPr lang="zh-CN" altLang="en-US" sz="2700" dirty="0" smtClean="0"/>
              <a:t>表</a:t>
            </a:r>
            <a:endParaRPr lang="en-US" altLang="zh-CN" sz="2700" dirty="0" smtClean="0"/>
          </a:p>
          <a:p>
            <a:pPr lvl="2">
              <a:lnSpc>
                <a:spcPct val="90000"/>
              </a:lnSpc>
              <a:buFont typeface="Wingdings" panose="05000000000000000000" pitchFamily="2" charset="2"/>
              <a:buChar char="Ø"/>
            </a:pPr>
            <a:r>
              <a:rPr lang="zh-CN" altLang="en-US" sz="2400" dirty="0">
                <a:solidFill>
                  <a:srgbClr val="0000FF"/>
                </a:solidFill>
              </a:rPr>
              <a:t>对每个子节点</a:t>
            </a:r>
            <a:r>
              <a:rPr lang="en-US" altLang="zh-CN" sz="2400" dirty="0" err="1">
                <a:solidFill>
                  <a:srgbClr val="0000FF"/>
                </a:solidFill>
              </a:rPr>
              <a:t>ni</a:t>
            </a:r>
            <a:r>
              <a:rPr lang="en-US" altLang="zh-CN" sz="2400" dirty="0">
                <a:solidFill>
                  <a:srgbClr val="0000FF"/>
                </a:solidFill>
              </a:rPr>
              <a:t>,</a:t>
            </a:r>
            <a:r>
              <a:rPr lang="zh-CN" altLang="en-US" sz="2400" dirty="0">
                <a:solidFill>
                  <a:srgbClr val="0000FF"/>
                </a:solidFill>
              </a:rPr>
              <a:t>计算</a:t>
            </a:r>
            <a:r>
              <a:rPr lang="en-US" altLang="zh-CN" sz="2400" dirty="0">
                <a:solidFill>
                  <a:srgbClr val="FF0000"/>
                </a:solidFill>
              </a:rPr>
              <a:t>f(</a:t>
            </a:r>
            <a:r>
              <a:rPr lang="en-US" altLang="zh-CN" sz="2400" dirty="0" err="1">
                <a:solidFill>
                  <a:srgbClr val="FF0000"/>
                </a:solidFill>
              </a:rPr>
              <a:t>n,ni</a:t>
            </a:r>
            <a:r>
              <a:rPr lang="en-US" altLang="zh-CN" sz="2400" dirty="0">
                <a:solidFill>
                  <a:srgbClr val="FF0000"/>
                </a:solidFill>
              </a:rPr>
              <a:t>)</a:t>
            </a:r>
            <a:r>
              <a:rPr lang="en-US" altLang="zh-CN" sz="2400" dirty="0">
                <a:solidFill>
                  <a:srgbClr val="0000FF"/>
                </a:solidFill>
              </a:rPr>
              <a:t>=</a:t>
            </a:r>
            <a:r>
              <a:rPr lang="en-US" altLang="zh-CN" sz="2400" dirty="0">
                <a:solidFill>
                  <a:srgbClr val="FF0000"/>
                </a:solidFill>
              </a:rPr>
              <a:t>g(</a:t>
            </a:r>
            <a:r>
              <a:rPr lang="en-US" altLang="zh-CN" sz="2400" dirty="0" err="1">
                <a:solidFill>
                  <a:srgbClr val="FF0000"/>
                </a:solidFill>
              </a:rPr>
              <a:t>n,ni</a:t>
            </a:r>
            <a:r>
              <a:rPr lang="en-US" altLang="zh-CN" sz="2400" dirty="0">
                <a:solidFill>
                  <a:srgbClr val="FF0000"/>
                </a:solidFill>
              </a:rPr>
              <a:t>)</a:t>
            </a:r>
            <a:r>
              <a:rPr lang="en-US" altLang="zh-CN" sz="2400" dirty="0">
                <a:solidFill>
                  <a:srgbClr val="0000FF"/>
                </a:solidFill>
              </a:rPr>
              <a:t>+h(</a:t>
            </a:r>
            <a:r>
              <a:rPr lang="en-US" altLang="zh-CN" sz="2400" dirty="0" err="1">
                <a:solidFill>
                  <a:srgbClr val="0000FF"/>
                </a:solidFill>
              </a:rPr>
              <a:t>ni</a:t>
            </a:r>
            <a:r>
              <a:rPr lang="en-US" altLang="zh-CN" sz="2400" dirty="0" smtClean="0">
                <a:solidFill>
                  <a:srgbClr val="0000FF"/>
                </a:solidFill>
              </a:rPr>
              <a:t>)</a:t>
            </a:r>
            <a:endParaRPr lang="zh-CN" altLang="en-US" sz="2400" dirty="0" smtClean="0"/>
          </a:p>
          <a:p>
            <a:pPr lvl="1">
              <a:lnSpc>
                <a:spcPct val="90000"/>
              </a:lnSpc>
              <a:buFont typeface="Wingdings" panose="05000000000000000000" pitchFamily="2" charset="2"/>
              <a:buChar char="u"/>
            </a:pPr>
            <a:r>
              <a:rPr lang="zh-CN" altLang="en-US" sz="2700" dirty="0" smtClean="0">
                <a:solidFill>
                  <a:srgbClr val="FF0000"/>
                </a:solidFill>
                <a:latin typeface="宋体" pitchFamily="2" charset="-122"/>
              </a:rPr>
              <a:t>⑦</a:t>
            </a:r>
            <a:r>
              <a:rPr lang="zh-CN" altLang="en-US" sz="2700" dirty="0" smtClean="0">
                <a:solidFill>
                  <a:srgbClr val="FF0000"/>
                </a:solidFill>
              </a:rPr>
              <a:t>适当的标记和修改指针（</a:t>
            </a:r>
            <a:r>
              <a:rPr lang="zh-CN" altLang="en-US" sz="2700" dirty="0" smtClean="0">
                <a:solidFill>
                  <a:srgbClr val="0000FF"/>
                </a:solidFill>
              </a:rPr>
              <a:t>子节点</a:t>
            </a:r>
            <a:r>
              <a:rPr lang="zh-CN" altLang="en-US" sz="2700" dirty="0" smtClean="0">
                <a:solidFill>
                  <a:srgbClr val="0000FF"/>
                </a:solidFill>
                <a:sym typeface="Wingdings" pitchFamily="2" charset="2"/>
              </a:rPr>
              <a:t>父节点</a:t>
            </a:r>
            <a:r>
              <a:rPr lang="zh-CN" altLang="en-US" sz="2700" dirty="0" smtClean="0">
                <a:solidFill>
                  <a:srgbClr val="FF0000"/>
                </a:solidFill>
              </a:rPr>
              <a:t>）</a:t>
            </a:r>
            <a:endParaRPr lang="en-US" altLang="zh-CN" sz="2700" dirty="0" smtClean="0">
              <a:solidFill>
                <a:srgbClr val="FF0000"/>
              </a:solidFill>
            </a:endParaRPr>
          </a:p>
          <a:p>
            <a:pPr lvl="2">
              <a:buFont typeface="Wingdings" panose="05000000000000000000" pitchFamily="2" charset="2"/>
              <a:buChar char="Ø"/>
            </a:pPr>
            <a:r>
              <a:rPr lang="en-US" altLang="zh-CN" dirty="0">
                <a:solidFill>
                  <a:srgbClr val="FF0000"/>
                </a:solidFill>
              </a:rPr>
              <a:t>(</a:t>
            </a:r>
            <a:r>
              <a:rPr lang="en-US" altLang="zh-CN" dirty="0" err="1">
                <a:solidFill>
                  <a:srgbClr val="FF0000"/>
                </a:solidFill>
              </a:rPr>
              <a:t>i</a:t>
            </a:r>
            <a:r>
              <a:rPr lang="en-US" altLang="zh-CN" dirty="0">
                <a:solidFill>
                  <a:srgbClr val="FF0000"/>
                </a:solidFill>
              </a:rPr>
              <a:t>)</a:t>
            </a:r>
            <a:r>
              <a:rPr lang="zh-CN" altLang="en-US" dirty="0">
                <a:solidFill>
                  <a:srgbClr val="FF0000"/>
                </a:solidFill>
              </a:rPr>
              <a:t>全新节点：</a:t>
            </a:r>
            <a:r>
              <a:rPr lang="en-US" altLang="zh-CN" dirty="0">
                <a:solidFill>
                  <a:srgbClr val="0000FF"/>
                </a:solidFill>
              </a:rPr>
              <a:t>f(</a:t>
            </a:r>
            <a:r>
              <a:rPr lang="en-US" altLang="zh-CN" dirty="0" err="1">
                <a:solidFill>
                  <a:srgbClr val="0000FF"/>
                </a:solidFill>
              </a:rPr>
              <a:t>ni</a:t>
            </a:r>
            <a:r>
              <a:rPr lang="en-US" altLang="zh-CN" dirty="0">
                <a:solidFill>
                  <a:srgbClr val="0000FF"/>
                </a:solidFill>
              </a:rPr>
              <a:t>)</a:t>
            </a:r>
            <a:r>
              <a:rPr lang="en-US" altLang="zh-CN" dirty="0">
                <a:solidFill>
                  <a:srgbClr val="FF0000"/>
                </a:solidFill>
              </a:rPr>
              <a:t>=</a:t>
            </a:r>
            <a:r>
              <a:rPr lang="en-US" altLang="zh-CN" dirty="0">
                <a:solidFill>
                  <a:srgbClr val="0000FF"/>
                </a:solidFill>
              </a:rPr>
              <a:t>f(</a:t>
            </a:r>
            <a:r>
              <a:rPr lang="en-US" altLang="zh-CN" dirty="0" err="1">
                <a:solidFill>
                  <a:srgbClr val="0000FF"/>
                </a:solidFill>
              </a:rPr>
              <a:t>n,ni</a:t>
            </a:r>
            <a:r>
              <a:rPr lang="en-US" altLang="zh-CN" dirty="0">
                <a:solidFill>
                  <a:srgbClr val="0000FF"/>
                </a:solidFill>
              </a:rPr>
              <a:t>)</a:t>
            </a:r>
          </a:p>
          <a:p>
            <a:pPr lvl="2">
              <a:buFont typeface="Wingdings" panose="05000000000000000000" pitchFamily="2" charset="2"/>
              <a:buChar char="Ø"/>
            </a:pPr>
            <a:r>
              <a:rPr lang="en-US" altLang="zh-CN" dirty="0">
                <a:solidFill>
                  <a:srgbClr val="FF0000"/>
                </a:solidFill>
              </a:rPr>
              <a:t>(ii)</a:t>
            </a:r>
            <a:r>
              <a:rPr lang="zh-CN" altLang="en-US" dirty="0">
                <a:solidFill>
                  <a:srgbClr val="FF0000"/>
                </a:solidFill>
              </a:rPr>
              <a:t>已出现在</a:t>
            </a:r>
            <a:r>
              <a:rPr lang="en-US" altLang="zh-CN" dirty="0">
                <a:solidFill>
                  <a:srgbClr val="0000FF"/>
                </a:solidFill>
              </a:rPr>
              <a:t>OPEN</a:t>
            </a:r>
            <a:r>
              <a:rPr lang="zh-CN" altLang="en-US" dirty="0">
                <a:solidFill>
                  <a:srgbClr val="0000FF"/>
                </a:solidFill>
              </a:rPr>
              <a:t>表</a:t>
            </a:r>
            <a:r>
              <a:rPr lang="zh-CN" altLang="en-US" dirty="0">
                <a:solidFill>
                  <a:srgbClr val="FF0000"/>
                </a:solidFill>
              </a:rPr>
              <a:t>中的</a:t>
            </a:r>
            <a:r>
              <a:rPr lang="zh-CN" altLang="en-US" dirty="0" smtClean="0">
                <a:solidFill>
                  <a:srgbClr val="FF0000"/>
                </a:solidFill>
              </a:rPr>
              <a:t>节点   </a:t>
            </a:r>
            <a:endParaRPr lang="en-US" altLang="zh-CN" dirty="0" smtClean="0">
              <a:solidFill>
                <a:srgbClr val="FF0000"/>
              </a:solidFill>
            </a:endParaRPr>
          </a:p>
          <a:p>
            <a:pPr lvl="2">
              <a:buFont typeface="Wingdings" panose="05000000000000000000" pitchFamily="2" charset="2"/>
              <a:buChar char="Ø"/>
            </a:pPr>
            <a:r>
              <a:rPr lang="en-US" altLang="zh-CN" dirty="0" smtClean="0">
                <a:solidFill>
                  <a:srgbClr val="FF0000"/>
                </a:solidFill>
              </a:rPr>
              <a:t>(</a:t>
            </a:r>
            <a:r>
              <a:rPr lang="en-US" altLang="zh-CN" dirty="0">
                <a:solidFill>
                  <a:srgbClr val="FF0000"/>
                </a:solidFill>
              </a:rPr>
              <a:t>iii)</a:t>
            </a:r>
            <a:r>
              <a:rPr lang="zh-CN" altLang="en-US" dirty="0">
                <a:solidFill>
                  <a:srgbClr val="FF0000"/>
                </a:solidFill>
              </a:rPr>
              <a:t>已出现的</a:t>
            </a:r>
            <a:r>
              <a:rPr lang="en-US" altLang="zh-CN" dirty="0">
                <a:solidFill>
                  <a:srgbClr val="0000FF"/>
                </a:solidFill>
              </a:rPr>
              <a:t>CLOSE</a:t>
            </a:r>
            <a:r>
              <a:rPr lang="zh-CN" altLang="en-US" dirty="0">
                <a:solidFill>
                  <a:srgbClr val="0000FF"/>
                </a:solidFill>
              </a:rPr>
              <a:t>表</a:t>
            </a:r>
            <a:r>
              <a:rPr lang="zh-CN" altLang="en-US" dirty="0">
                <a:solidFill>
                  <a:srgbClr val="FF0000"/>
                </a:solidFill>
              </a:rPr>
              <a:t>中的节点</a:t>
            </a:r>
          </a:p>
          <a:p>
            <a:pPr marL="667512" lvl="2" indent="0">
              <a:buNone/>
            </a:pPr>
            <a:r>
              <a:rPr lang="en-US" altLang="zh-CN" dirty="0" smtClean="0">
                <a:solidFill>
                  <a:srgbClr val="0000FF"/>
                </a:solidFill>
              </a:rPr>
              <a:t>       IF</a:t>
            </a:r>
            <a:r>
              <a:rPr lang="en-US" altLang="zh-CN" dirty="0" smtClean="0"/>
              <a:t> </a:t>
            </a:r>
            <a:r>
              <a:rPr lang="en-US" altLang="zh-CN" dirty="0">
                <a:solidFill>
                  <a:srgbClr val="0000FF"/>
                </a:solidFill>
              </a:rPr>
              <a:t>f(</a:t>
            </a:r>
            <a:r>
              <a:rPr lang="en-US" altLang="zh-CN" dirty="0" err="1">
                <a:solidFill>
                  <a:srgbClr val="0000FF"/>
                </a:solidFill>
              </a:rPr>
              <a:t>ni</a:t>
            </a:r>
            <a:r>
              <a:rPr lang="en-US" altLang="zh-CN" dirty="0"/>
              <a:t>)&gt;</a:t>
            </a:r>
            <a:r>
              <a:rPr lang="en-US" altLang="zh-CN" dirty="0">
                <a:solidFill>
                  <a:srgbClr val="0000FF"/>
                </a:solidFill>
              </a:rPr>
              <a:t>f(</a:t>
            </a:r>
            <a:r>
              <a:rPr lang="en-US" altLang="zh-CN" dirty="0" err="1">
                <a:solidFill>
                  <a:srgbClr val="0000FF"/>
                </a:solidFill>
              </a:rPr>
              <a:t>n,ni</a:t>
            </a:r>
            <a:r>
              <a:rPr lang="en-US" altLang="zh-CN" dirty="0">
                <a:solidFill>
                  <a:srgbClr val="0000FF"/>
                </a:solidFill>
              </a:rPr>
              <a:t>)</a:t>
            </a:r>
            <a:r>
              <a:rPr lang="en-US" altLang="zh-CN" dirty="0"/>
              <a:t> </a:t>
            </a:r>
            <a:r>
              <a:rPr lang="en-US" altLang="zh-CN" dirty="0" smtClean="0">
                <a:solidFill>
                  <a:srgbClr val="0000FF"/>
                </a:solidFill>
              </a:rPr>
              <a:t>THEN</a:t>
            </a:r>
            <a:r>
              <a:rPr lang="en-US" altLang="zh-CN" dirty="0" smtClean="0"/>
              <a:t>    </a:t>
            </a:r>
            <a:r>
              <a:rPr lang="zh-CN" altLang="en-US" dirty="0"/>
              <a:t>修改指针指向</a:t>
            </a:r>
            <a:r>
              <a:rPr lang="zh-CN" altLang="en-US" dirty="0">
                <a:solidFill>
                  <a:srgbClr val="0000FF"/>
                </a:solidFill>
              </a:rPr>
              <a:t>新</a:t>
            </a:r>
            <a:r>
              <a:rPr lang="zh-CN" altLang="en-US" dirty="0"/>
              <a:t>父结点</a:t>
            </a:r>
            <a:r>
              <a:rPr lang="en-US" altLang="zh-CN" dirty="0" smtClean="0">
                <a:solidFill>
                  <a:srgbClr val="0000FF"/>
                </a:solidFill>
              </a:rPr>
              <a:t>n</a:t>
            </a:r>
            <a:r>
              <a:rPr lang="zh-CN" altLang="en-US" dirty="0" smtClean="0">
                <a:solidFill>
                  <a:srgbClr val="0000FF"/>
                </a:solidFill>
              </a:rPr>
              <a:t>，</a:t>
            </a:r>
            <a:r>
              <a:rPr lang="zh-CN" altLang="en-US" dirty="0">
                <a:solidFill>
                  <a:srgbClr val="0000FF"/>
                </a:solidFill>
              </a:rPr>
              <a:t>　</a:t>
            </a:r>
            <a:r>
              <a:rPr lang="en-US" altLang="zh-CN" dirty="0">
                <a:solidFill>
                  <a:srgbClr val="0000FF"/>
                </a:solidFill>
              </a:rPr>
              <a:t>f(</a:t>
            </a:r>
            <a:r>
              <a:rPr lang="en-US" altLang="zh-CN" dirty="0" err="1">
                <a:solidFill>
                  <a:srgbClr val="0000FF"/>
                </a:solidFill>
              </a:rPr>
              <a:t>ni</a:t>
            </a:r>
            <a:r>
              <a:rPr lang="en-US" altLang="zh-CN" dirty="0">
                <a:solidFill>
                  <a:srgbClr val="0000FF"/>
                </a:solidFill>
              </a:rPr>
              <a:t>)</a:t>
            </a:r>
            <a:r>
              <a:rPr lang="en-US" altLang="zh-CN" dirty="0">
                <a:solidFill>
                  <a:srgbClr val="FF0000"/>
                </a:solidFill>
              </a:rPr>
              <a:t>=</a:t>
            </a:r>
            <a:r>
              <a:rPr lang="en-US" altLang="zh-CN" dirty="0">
                <a:solidFill>
                  <a:srgbClr val="0000FF"/>
                </a:solidFill>
              </a:rPr>
              <a:t>f(</a:t>
            </a:r>
            <a:r>
              <a:rPr lang="en-US" altLang="zh-CN" dirty="0" err="1">
                <a:solidFill>
                  <a:srgbClr val="0000FF"/>
                </a:solidFill>
              </a:rPr>
              <a:t>n,ni</a:t>
            </a:r>
            <a:r>
              <a:rPr lang="en-US" altLang="zh-CN" dirty="0" smtClean="0">
                <a:solidFill>
                  <a:srgbClr val="0000FF"/>
                </a:solidFill>
              </a:rPr>
              <a:t>)</a:t>
            </a:r>
            <a:endParaRPr lang="zh-CN" altLang="en-US" sz="2400" dirty="0" smtClean="0">
              <a:solidFill>
                <a:srgbClr val="FF0000"/>
              </a:solidFill>
            </a:endParaRPr>
          </a:p>
          <a:p>
            <a:pPr lvl="1">
              <a:lnSpc>
                <a:spcPct val="90000"/>
              </a:lnSpc>
              <a:buFont typeface="Wingdings" panose="05000000000000000000" pitchFamily="2" charset="2"/>
              <a:buChar char="u"/>
            </a:pPr>
            <a:r>
              <a:rPr lang="zh-CN" altLang="en-US" sz="2700" dirty="0" smtClean="0">
                <a:solidFill>
                  <a:srgbClr val="FF0000"/>
                </a:solidFill>
                <a:latin typeface="宋体" pitchFamily="2" charset="-122"/>
              </a:rPr>
              <a:t>⑧</a:t>
            </a:r>
            <a:r>
              <a:rPr lang="zh-CN" altLang="en-US" sz="2700" dirty="0" smtClean="0">
                <a:solidFill>
                  <a:srgbClr val="FF0000"/>
                </a:solidFill>
              </a:rPr>
              <a:t>排序</a:t>
            </a:r>
            <a:r>
              <a:rPr lang="en-US" altLang="zh-CN" sz="2700" dirty="0" smtClean="0">
                <a:solidFill>
                  <a:srgbClr val="FF0000"/>
                </a:solidFill>
              </a:rPr>
              <a:t>OPEN</a:t>
            </a:r>
            <a:r>
              <a:rPr lang="zh-CN" altLang="en-US" sz="2700" dirty="0" smtClean="0">
                <a:solidFill>
                  <a:srgbClr val="FF0000"/>
                </a:solidFill>
              </a:rPr>
              <a:t>表（</a:t>
            </a:r>
            <a:r>
              <a:rPr lang="zh-CN" altLang="en-US" sz="2700" dirty="0" smtClean="0">
                <a:solidFill>
                  <a:srgbClr val="0000FF"/>
                </a:solidFill>
              </a:rPr>
              <a:t>评价函数</a:t>
            </a:r>
            <a:r>
              <a:rPr lang="en-US" altLang="zh-CN" sz="2700" dirty="0" smtClean="0">
                <a:solidFill>
                  <a:srgbClr val="0000FF"/>
                </a:solidFill>
              </a:rPr>
              <a:t>f(n)</a:t>
            </a:r>
            <a:r>
              <a:rPr lang="zh-CN" altLang="en-US" sz="2700" dirty="0" smtClean="0">
                <a:solidFill>
                  <a:srgbClr val="FF0000"/>
                </a:solidFill>
              </a:rPr>
              <a:t>的值排序）</a:t>
            </a:r>
          </a:p>
          <a:p>
            <a:pPr>
              <a:lnSpc>
                <a:spcPct val="90000"/>
              </a:lnSpc>
              <a:buFont typeface="Wingdings" panose="05000000000000000000" pitchFamily="2" charset="2"/>
              <a:buChar char="p"/>
            </a:pPr>
            <a:r>
              <a:rPr lang="zh-CN" altLang="en-US" sz="2700" dirty="0" smtClean="0"/>
              <a:t>通过循环地执行该算法，搜索图会因不断有新节点加入而逐步长大，直到搜索到目标节点。</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t>31</a:t>
            </a:fld>
            <a:endParaRPr lang="zh-CN" altLang="en-US"/>
          </a:p>
        </p:txBody>
      </p:sp>
    </p:spTree>
    <p:extLst>
      <p:ext uri="{BB962C8B-B14F-4D97-AF65-F5344CB8AC3E}">
        <p14:creationId xmlns:p14="http://schemas.microsoft.com/office/powerpoint/2010/main" val="1542264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51557">
                                            <p:txEl>
                                              <p:pRg st="1" end="1"/>
                                            </p:txEl>
                                          </p:spTgt>
                                        </p:tgtEl>
                                        <p:attrNameLst>
                                          <p:attrName>style.visibility</p:attrName>
                                        </p:attrNameLst>
                                      </p:cBhvr>
                                      <p:to>
                                        <p:strVal val="visible"/>
                                      </p:to>
                                    </p:set>
                                    <p:animEffect transition="in" filter="barn(inVertical)">
                                      <p:cBhvr>
                                        <p:cTn id="7" dur="500"/>
                                        <p:tgtEl>
                                          <p:spTgt spid="15155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51557">
                                            <p:txEl>
                                              <p:pRg st="4" end="4"/>
                                            </p:txEl>
                                          </p:spTgt>
                                        </p:tgtEl>
                                        <p:attrNameLst>
                                          <p:attrName>style.visibility</p:attrName>
                                        </p:attrNameLst>
                                      </p:cBhvr>
                                      <p:to>
                                        <p:strVal val="visible"/>
                                      </p:to>
                                    </p:set>
                                    <p:animEffect transition="in" filter="barn(inVertical)">
                                      <p:cBhvr>
                                        <p:cTn id="12" dur="500"/>
                                        <p:tgtEl>
                                          <p:spTgt spid="15155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51557">
                                            <p:txEl>
                                              <p:pRg st="2" end="2"/>
                                            </p:txEl>
                                          </p:spTgt>
                                        </p:tgtEl>
                                        <p:attrNameLst>
                                          <p:attrName>style.visibility</p:attrName>
                                        </p:attrNameLst>
                                      </p:cBhvr>
                                      <p:to>
                                        <p:strVal val="visible"/>
                                      </p:to>
                                    </p:set>
                                    <p:animEffect transition="in" filter="barn(inVertical)">
                                      <p:cBhvr>
                                        <p:cTn id="17" dur="500"/>
                                        <p:tgtEl>
                                          <p:spTgt spid="15155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51557">
                                            <p:txEl>
                                              <p:pRg st="3" end="3"/>
                                            </p:txEl>
                                          </p:spTgt>
                                        </p:tgtEl>
                                        <p:attrNameLst>
                                          <p:attrName>style.visibility</p:attrName>
                                        </p:attrNameLst>
                                      </p:cBhvr>
                                      <p:to>
                                        <p:strVal val="visible"/>
                                      </p:to>
                                    </p:set>
                                    <p:animEffect transition="in" filter="barn(inVertical)">
                                      <p:cBhvr>
                                        <p:cTn id="22" dur="500"/>
                                        <p:tgtEl>
                                          <p:spTgt spid="15155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51557">
                                            <p:txEl>
                                              <p:pRg st="5" end="5"/>
                                            </p:txEl>
                                          </p:spTgt>
                                        </p:tgtEl>
                                        <p:attrNameLst>
                                          <p:attrName>style.visibility</p:attrName>
                                        </p:attrNameLst>
                                      </p:cBhvr>
                                      <p:to>
                                        <p:strVal val="visible"/>
                                      </p:to>
                                    </p:set>
                                    <p:animEffect transition="in" filter="barn(inVertical)">
                                      <p:cBhvr>
                                        <p:cTn id="27" dur="500"/>
                                        <p:tgtEl>
                                          <p:spTgt spid="15155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51557">
                                            <p:txEl>
                                              <p:pRg st="6" end="6"/>
                                            </p:txEl>
                                          </p:spTgt>
                                        </p:tgtEl>
                                        <p:attrNameLst>
                                          <p:attrName>style.visibility</p:attrName>
                                        </p:attrNameLst>
                                      </p:cBhvr>
                                      <p:to>
                                        <p:strVal val="visible"/>
                                      </p:to>
                                    </p:set>
                                    <p:animEffect transition="in" filter="wipe(down)">
                                      <p:cBhvr>
                                        <p:cTn id="32" dur="500"/>
                                        <p:tgtEl>
                                          <p:spTgt spid="15155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51557">
                                            <p:txEl>
                                              <p:pRg st="8" end="8"/>
                                            </p:txEl>
                                          </p:spTgt>
                                        </p:tgtEl>
                                        <p:attrNameLst>
                                          <p:attrName>style.visibility</p:attrName>
                                        </p:attrNameLst>
                                      </p:cBhvr>
                                      <p:to>
                                        <p:strVal val="visible"/>
                                      </p:to>
                                    </p:set>
                                    <p:animEffect transition="in" filter="barn(inVertical)">
                                      <p:cBhvr>
                                        <p:cTn id="37" dur="500"/>
                                        <p:tgtEl>
                                          <p:spTgt spid="151557">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151557">
                                            <p:txEl>
                                              <p:pRg st="13" end="13"/>
                                            </p:txEl>
                                          </p:spTgt>
                                        </p:tgtEl>
                                        <p:attrNameLst>
                                          <p:attrName>style.visibility</p:attrName>
                                        </p:attrNameLst>
                                      </p:cBhvr>
                                      <p:to>
                                        <p:strVal val="visible"/>
                                      </p:to>
                                    </p:set>
                                    <p:animEffect transition="in" filter="barn(inVertical)">
                                      <p:cBhvr>
                                        <p:cTn id="42" dur="500"/>
                                        <p:tgtEl>
                                          <p:spTgt spid="151557">
                                            <p:txEl>
                                              <p:pRg st="13" end="1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151557">
                                            <p:txEl>
                                              <p:pRg st="14" end="14"/>
                                            </p:txEl>
                                          </p:spTgt>
                                        </p:tgtEl>
                                        <p:attrNameLst>
                                          <p:attrName>style.visibility</p:attrName>
                                        </p:attrNameLst>
                                      </p:cBhvr>
                                      <p:to>
                                        <p:strVal val="visible"/>
                                      </p:to>
                                    </p:set>
                                    <p:animEffect transition="in" filter="barn(inVertical)">
                                      <p:cBhvr>
                                        <p:cTn id="47" dur="500"/>
                                        <p:tgtEl>
                                          <p:spTgt spid="151557">
                                            <p:txEl>
                                              <p:pRg st="14" end="1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151557">
                                            <p:txEl>
                                              <p:pRg st="7" end="7"/>
                                            </p:txEl>
                                          </p:spTgt>
                                        </p:tgtEl>
                                        <p:attrNameLst>
                                          <p:attrName>style.visibility</p:attrName>
                                        </p:attrNameLst>
                                      </p:cBhvr>
                                      <p:to>
                                        <p:strVal val="visible"/>
                                      </p:to>
                                    </p:set>
                                    <p:anim calcmode="lin" valueType="num">
                                      <p:cBhvr additive="base">
                                        <p:cTn id="52" dur="500" fill="hold"/>
                                        <p:tgtEl>
                                          <p:spTgt spid="151557">
                                            <p:txEl>
                                              <p:pRg st="7" end="7"/>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15155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151557">
                                            <p:txEl>
                                              <p:pRg st="9" end="9"/>
                                            </p:txEl>
                                          </p:spTgt>
                                        </p:tgtEl>
                                        <p:attrNameLst>
                                          <p:attrName>style.visibility</p:attrName>
                                        </p:attrNameLst>
                                      </p:cBhvr>
                                      <p:to>
                                        <p:strVal val="visible"/>
                                      </p:to>
                                    </p:set>
                                    <p:animEffect transition="in" filter="fade">
                                      <p:cBhvr>
                                        <p:cTn id="58" dur="1000"/>
                                        <p:tgtEl>
                                          <p:spTgt spid="151557">
                                            <p:txEl>
                                              <p:pRg st="9" end="9"/>
                                            </p:txEl>
                                          </p:spTgt>
                                        </p:tgtEl>
                                      </p:cBhvr>
                                    </p:animEffect>
                                    <p:anim calcmode="lin" valueType="num">
                                      <p:cBhvr>
                                        <p:cTn id="59" dur="1000" fill="hold"/>
                                        <p:tgtEl>
                                          <p:spTgt spid="151557">
                                            <p:txEl>
                                              <p:pRg st="9" end="9"/>
                                            </p:txEl>
                                          </p:spTgt>
                                        </p:tgtEl>
                                        <p:attrNameLst>
                                          <p:attrName>ppt_x</p:attrName>
                                        </p:attrNameLst>
                                      </p:cBhvr>
                                      <p:tavLst>
                                        <p:tav tm="0">
                                          <p:val>
                                            <p:strVal val="#ppt_x"/>
                                          </p:val>
                                        </p:tav>
                                        <p:tav tm="100000">
                                          <p:val>
                                            <p:strVal val="#ppt_x"/>
                                          </p:val>
                                        </p:tav>
                                      </p:tavLst>
                                    </p:anim>
                                    <p:anim calcmode="lin" valueType="num">
                                      <p:cBhvr>
                                        <p:cTn id="60" dur="1000" fill="hold"/>
                                        <p:tgtEl>
                                          <p:spTgt spid="151557">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151557">
                                            <p:txEl>
                                              <p:pRg st="10" end="10"/>
                                            </p:txEl>
                                          </p:spTgt>
                                        </p:tgtEl>
                                        <p:attrNameLst>
                                          <p:attrName>style.visibility</p:attrName>
                                        </p:attrNameLst>
                                      </p:cBhvr>
                                      <p:to>
                                        <p:strVal val="visible"/>
                                      </p:to>
                                    </p:set>
                                    <p:anim calcmode="lin" valueType="num">
                                      <p:cBhvr additive="base">
                                        <p:cTn id="65" dur="500" fill="hold"/>
                                        <p:tgtEl>
                                          <p:spTgt spid="151557">
                                            <p:txEl>
                                              <p:pRg st="10" end="1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5155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151557">
                                            <p:txEl>
                                              <p:pRg st="11" end="11"/>
                                            </p:txEl>
                                          </p:spTgt>
                                        </p:tgtEl>
                                        <p:attrNameLst>
                                          <p:attrName>style.visibility</p:attrName>
                                        </p:attrNameLst>
                                      </p:cBhvr>
                                      <p:to>
                                        <p:strVal val="visible"/>
                                      </p:to>
                                    </p:set>
                                    <p:anim calcmode="lin" valueType="num">
                                      <p:cBhvr additive="base">
                                        <p:cTn id="71" dur="500" fill="hold"/>
                                        <p:tgtEl>
                                          <p:spTgt spid="151557">
                                            <p:txEl>
                                              <p:pRg st="11" end="11"/>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15155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151557">
                                            <p:txEl>
                                              <p:pRg st="12" end="12"/>
                                            </p:txEl>
                                          </p:spTgt>
                                        </p:tgtEl>
                                        <p:attrNameLst>
                                          <p:attrName>style.visibility</p:attrName>
                                        </p:attrNameLst>
                                      </p:cBhvr>
                                      <p:to>
                                        <p:strVal val="visible"/>
                                      </p:to>
                                    </p:set>
                                    <p:anim calcmode="lin" valueType="num">
                                      <p:cBhvr additive="base">
                                        <p:cTn id="77" dur="500" fill="hold"/>
                                        <p:tgtEl>
                                          <p:spTgt spid="151557">
                                            <p:txEl>
                                              <p:pRg st="12" end="12"/>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151557">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3"/>
          <p:cNvSpPr>
            <a:spLocks noGrp="1" noChangeArrowheads="1"/>
          </p:cNvSpPr>
          <p:nvPr>
            <p:ph type="body" idx="1"/>
          </p:nvPr>
        </p:nvSpPr>
        <p:spPr>
          <a:xfrm>
            <a:off x="194471" y="620689"/>
            <a:ext cx="9087245" cy="3504009"/>
          </a:xfrm>
        </p:spPr>
        <p:txBody>
          <a:bodyPr>
            <a:noAutofit/>
          </a:bodyPr>
          <a:lstStyle/>
          <a:p>
            <a:pPr eaLnBrk="1" hangingPunct="1">
              <a:lnSpc>
                <a:spcPct val="90000"/>
              </a:lnSpc>
              <a:buFont typeface="Wingdings" pitchFamily="2" charset="2"/>
              <a:buNone/>
              <a:defRPr/>
            </a:pPr>
            <a:r>
              <a:rPr lang="en-US" altLang="zh-CN" sz="3200" dirty="0" smtClean="0">
                <a:solidFill>
                  <a:srgbClr val="0000FF"/>
                </a:solidFill>
                <a:effectLst>
                  <a:outerShdw blurRad="38100" dist="38100" dir="2700000" algn="tl">
                    <a:srgbClr val="C0C0C0"/>
                  </a:outerShdw>
                </a:effectLst>
              </a:rPr>
              <a:t>A</a:t>
            </a:r>
            <a:r>
              <a:rPr lang="zh-CN" altLang="en-US" sz="3200" dirty="0" smtClean="0">
                <a:solidFill>
                  <a:srgbClr val="0000FF"/>
                </a:solidFill>
                <a:effectLst>
                  <a:outerShdw blurRad="38100" dist="38100" dir="2700000" algn="tl">
                    <a:srgbClr val="C0C0C0"/>
                  </a:outerShdw>
                </a:effectLst>
              </a:rPr>
              <a:t>算法实例</a:t>
            </a:r>
            <a:r>
              <a:rPr lang="en-US" altLang="zh-CN" sz="3200" dirty="0" smtClean="0">
                <a:solidFill>
                  <a:srgbClr val="0000FF"/>
                </a:solidFill>
                <a:effectLst>
                  <a:outerShdw blurRad="38100" dist="38100" dir="2700000" algn="tl">
                    <a:srgbClr val="C0C0C0"/>
                  </a:outerShdw>
                </a:effectLst>
              </a:rPr>
              <a:t>——</a:t>
            </a:r>
            <a:r>
              <a:rPr lang="zh-CN" altLang="en-US" sz="3200" dirty="0" smtClean="0">
                <a:solidFill>
                  <a:srgbClr val="0000FF"/>
                </a:solidFill>
                <a:effectLst>
                  <a:outerShdw blurRad="38100" dist="38100" dir="2700000" algn="tl">
                    <a:srgbClr val="C0C0C0"/>
                  </a:outerShdw>
                </a:effectLst>
              </a:rPr>
              <a:t>八数码游戏</a:t>
            </a:r>
          </a:p>
          <a:p>
            <a:pPr eaLnBrk="1" hangingPunct="1">
              <a:lnSpc>
                <a:spcPct val="90000"/>
              </a:lnSpc>
              <a:defRPr/>
            </a:pPr>
            <a:r>
              <a:rPr lang="zh-CN" altLang="en-US" sz="3200" dirty="0" smtClean="0"/>
              <a:t>设计评价函数</a:t>
            </a:r>
            <a:r>
              <a:rPr lang="en-US" altLang="zh-CN" sz="3200" dirty="0" smtClean="0"/>
              <a:t>f(n)</a:t>
            </a:r>
          </a:p>
          <a:p>
            <a:pPr lvl="1" eaLnBrk="1" hangingPunct="1">
              <a:lnSpc>
                <a:spcPct val="90000"/>
              </a:lnSpc>
              <a:buFont typeface="Wingdings" panose="05000000000000000000" pitchFamily="2" charset="2"/>
              <a:buChar char="Ø"/>
              <a:defRPr/>
            </a:pPr>
            <a:r>
              <a:rPr lang="en-US" altLang="zh-CN" sz="2800" dirty="0" smtClean="0">
                <a:solidFill>
                  <a:srgbClr val="0000FF"/>
                </a:solidFill>
              </a:rPr>
              <a:t>f(n)=d(n)+w(n),</a:t>
            </a:r>
            <a:r>
              <a:rPr lang="zh-CN" altLang="en-US" sz="2800" dirty="0" smtClean="0"/>
              <a:t>其中</a:t>
            </a:r>
          </a:p>
          <a:p>
            <a:pPr lvl="1" eaLnBrk="1" hangingPunct="1">
              <a:lnSpc>
                <a:spcPct val="90000"/>
              </a:lnSpc>
              <a:buFont typeface="Wingdings" panose="05000000000000000000" pitchFamily="2" charset="2"/>
              <a:buChar char="Ø"/>
              <a:defRPr/>
            </a:pPr>
            <a:r>
              <a:rPr lang="en-US" altLang="zh-CN" sz="2800" dirty="0" smtClean="0">
                <a:solidFill>
                  <a:srgbClr val="0000FF"/>
                </a:solidFill>
              </a:rPr>
              <a:t>d(n)-</a:t>
            </a:r>
            <a:r>
              <a:rPr lang="zh-CN" altLang="en-US" sz="2800" dirty="0" smtClean="0">
                <a:solidFill>
                  <a:srgbClr val="FF0000"/>
                </a:solidFill>
              </a:rPr>
              <a:t>节点</a:t>
            </a:r>
            <a:r>
              <a:rPr lang="en-US" altLang="zh-CN" sz="2800" dirty="0" smtClean="0">
                <a:solidFill>
                  <a:srgbClr val="FF0000"/>
                </a:solidFill>
              </a:rPr>
              <a:t>n</a:t>
            </a:r>
            <a:r>
              <a:rPr lang="zh-CN" altLang="en-US" sz="2800" dirty="0" smtClean="0">
                <a:solidFill>
                  <a:srgbClr val="FF0000"/>
                </a:solidFill>
              </a:rPr>
              <a:t>在搜索图中的</a:t>
            </a:r>
            <a:r>
              <a:rPr lang="zh-CN" altLang="en-US" sz="2800" dirty="0" smtClean="0">
                <a:solidFill>
                  <a:srgbClr val="0000FF"/>
                </a:solidFill>
              </a:rPr>
              <a:t>节点深度</a:t>
            </a:r>
            <a:r>
              <a:rPr lang="zh-CN" altLang="en-US" sz="2800" dirty="0" smtClean="0">
                <a:solidFill>
                  <a:srgbClr val="FF0000"/>
                </a:solidFill>
              </a:rPr>
              <a:t>，对</a:t>
            </a:r>
            <a:r>
              <a:rPr lang="en-US" altLang="zh-CN" sz="2800" dirty="0" smtClean="0">
                <a:solidFill>
                  <a:srgbClr val="0000FF"/>
                </a:solidFill>
              </a:rPr>
              <a:t>g(n)</a:t>
            </a:r>
            <a:r>
              <a:rPr lang="zh-CN" altLang="en-US" sz="2800" dirty="0" smtClean="0">
                <a:solidFill>
                  <a:srgbClr val="FF0000"/>
                </a:solidFill>
              </a:rPr>
              <a:t>的度量</a:t>
            </a:r>
            <a:r>
              <a:rPr lang="zh-CN" altLang="en-US" sz="2800" dirty="0" smtClean="0"/>
              <a:t>；</a:t>
            </a:r>
          </a:p>
          <a:p>
            <a:pPr lvl="1" eaLnBrk="1" hangingPunct="1">
              <a:lnSpc>
                <a:spcPct val="90000"/>
              </a:lnSpc>
              <a:buFont typeface="Wingdings" panose="05000000000000000000" pitchFamily="2" charset="2"/>
              <a:buChar char="Ø"/>
              <a:defRPr/>
            </a:pPr>
            <a:r>
              <a:rPr lang="en-US" altLang="zh-CN" sz="2800" dirty="0" smtClean="0">
                <a:solidFill>
                  <a:srgbClr val="0000FF"/>
                </a:solidFill>
              </a:rPr>
              <a:t>w(n)-</a:t>
            </a:r>
            <a:r>
              <a:rPr lang="zh-CN" altLang="en-US" sz="2800" dirty="0" smtClean="0">
                <a:solidFill>
                  <a:srgbClr val="FF0000"/>
                </a:solidFill>
              </a:rPr>
              <a:t>代表启发式函数</a:t>
            </a:r>
            <a:r>
              <a:rPr lang="en-US" altLang="zh-CN" sz="2800" dirty="0" smtClean="0">
                <a:solidFill>
                  <a:srgbClr val="0000FF"/>
                </a:solidFill>
              </a:rPr>
              <a:t>h(n),</a:t>
            </a:r>
            <a:r>
              <a:rPr lang="zh-CN" altLang="en-US" sz="2800" dirty="0" smtClean="0"/>
              <a:t>其值是节点</a:t>
            </a:r>
            <a:r>
              <a:rPr lang="en-US" altLang="zh-CN" sz="2800" dirty="0" smtClean="0">
                <a:solidFill>
                  <a:srgbClr val="0000FF"/>
                </a:solidFill>
              </a:rPr>
              <a:t>n</a:t>
            </a:r>
            <a:r>
              <a:rPr lang="zh-CN" altLang="en-US" sz="2800" dirty="0" smtClean="0"/>
              <a:t>与目标状态节点</a:t>
            </a:r>
            <a:r>
              <a:rPr lang="en-US" altLang="zh-CN" sz="2800" dirty="0" smtClean="0">
                <a:solidFill>
                  <a:srgbClr val="0000FF"/>
                </a:solidFill>
              </a:rPr>
              <a:t>n</a:t>
            </a:r>
            <a:r>
              <a:rPr lang="en-US" altLang="zh-CN" sz="2800" baseline="-25000" dirty="0" smtClean="0">
                <a:solidFill>
                  <a:srgbClr val="0000FF"/>
                </a:solidFill>
              </a:rPr>
              <a:t>g</a:t>
            </a:r>
            <a:r>
              <a:rPr lang="zh-CN" altLang="en-US" sz="2800" dirty="0" smtClean="0"/>
              <a:t>相比较，不考虑空格，</a:t>
            </a:r>
            <a:r>
              <a:rPr lang="zh-CN" altLang="en-US" sz="2800" dirty="0" smtClean="0">
                <a:solidFill>
                  <a:srgbClr val="FF0000"/>
                </a:solidFill>
              </a:rPr>
              <a:t>错位的棋牌个数</a:t>
            </a:r>
            <a:r>
              <a:rPr lang="zh-CN" altLang="en-US" sz="2800" dirty="0" smtClean="0"/>
              <a:t>；</a:t>
            </a:r>
          </a:p>
        </p:txBody>
      </p:sp>
      <p:grpSp>
        <p:nvGrpSpPr>
          <p:cNvPr id="154630" name="Group 4"/>
          <p:cNvGrpSpPr>
            <a:grpSpLocks/>
          </p:cNvGrpSpPr>
          <p:nvPr/>
        </p:nvGrpSpPr>
        <p:grpSpPr bwMode="auto">
          <a:xfrm>
            <a:off x="1455508" y="4077072"/>
            <a:ext cx="7475935" cy="2273300"/>
            <a:chOff x="768" y="1296"/>
            <a:chExt cx="4347" cy="1432"/>
          </a:xfrm>
        </p:grpSpPr>
        <p:sp>
          <p:nvSpPr>
            <p:cNvPr id="154631" name="Text Box 5"/>
            <p:cNvSpPr txBox="1">
              <a:spLocks noChangeArrowheads="1"/>
            </p:cNvSpPr>
            <p:nvPr/>
          </p:nvSpPr>
          <p:spPr bwMode="auto">
            <a:xfrm>
              <a:off x="1248" y="2478"/>
              <a:ext cx="8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000" b="1">
                  <a:latin typeface="Times New Roman" pitchFamily="18" charset="0"/>
                </a:rPr>
                <a:t>初始布局</a:t>
              </a:r>
            </a:p>
          </p:txBody>
        </p:sp>
        <p:sp>
          <p:nvSpPr>
            <p:cNvPr id="154632" name="Text Box 6"/>
            <p:cNvSpPr txBox="1">
              <a:spLocks noChangeArrowheads="1"/>
            </p:cNvSpPr>
            <p:nvPr/>
          </p:nvSpPr>
          <p:spPr bwMode="auto">
            <a:xfrm>
              <a:off x="3888" y="2478"/>
              <a:ext cx="8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000" b="1">
                  <a:latin typeface="Times New Roman" pitchFamily="18" charset="0"/>
                </a:rPr>
                <a:t>目标布局</a:t>
              </a:r>
            </a:p>
          </p:txBody>
        </p:sp>
        <p:sp>
          <p:nvSpPr>
            <p:cNvPr id="154633" name="AutoShape 7"/>
            <p:cNvSpPr>
              <a:spLocks noChangeArrowheads="1"/>
            </p:cNvSpPr>
            <p:nvPr/>
          </p:nvSpPr>
          <p:spPr bwMode="auto">
            <a:xfrm>
              <a:off x="2700" y="1743"/>
              <a:ext cx="528" cy="192"/>
            </a:xfrm>
            <a:prstGeom prst="rightArrow">
              <a:avLst>
                <a:gd name="adj1" fmla="val 50000"/>
                <a:gd name="adj2" fmla="val 68750"/>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54634" name="Text Box 8"/>
            <p:cNvSpPr txBox="1">
              <a:spLocks noChangeArrowheads="1"/>
            </p:cNvSpPr>
            <p:nvPr/>
          </p:nvSpPr>
          <p:spPr bwMode="auto">
            <a:xfrm>
              <a:off x="2604" y="1503"/>
              <a:ext cx="8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b="1">
                  <a:latin typeface="Verdana" pitchFamily="34" charset="0"/>
                </a:rPr>
                <a:t>移动数码</a:t>
              </a:r>
            </a:p>
          </p:txBody>
        </p:sp>
        <p:pic>
          <p:nvPicPr>
            <p:cNvPr id="154635" name="Picture 9" descr="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08" y="1296"/>
              <a:ext cx="1707" cy="1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636" name="Picture 10" descr="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8" y="1326"/>
              <a:ext cx="1707" cy="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灯片编号占位符 2"/>
          <p:cNvSpPr>
            <a:spLocks noGrp="1"/>
          </p:cNvSpPr>
          <p:nvPr>
            <p:ph type="sldNum" sz="quarter" idx="12"/>
          </p:nvPr>
        </p:nvSpPr>
        <p:spPr/>
        <p:txBody>
          <a:bodyPr/>
          <a:lstStyle/>
          <a:p>
            <a:fld id="{0C913308-F349-4B6D-A68A-DD1791B4A57B}" type="slidenum">
              <a:rPr lang="zh-CN" altLang="en-US" smtClean="0"/>
              <a:t>32</a:t>
            </a:fld>
            <a:endParaRPr lang="zh-CN" altLang="en-US"/>
          </a:p>
        </p:txBody>
      </p:sp>
    </p:spTree>
    <p:extLst>
      <p:ext uri="{BB962C8B-B14F-4D97-AF65-F5344CB8AC3E}">
        <p14:creationId xmlns:p14="http://schemas.microsoft.com/office/powerpoint/2010/main" val="24129165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97283">
                                            <p:txEl>
                                              <p:pRg st="2" end="2"/>
                                            </p:txEl>
                                          </p:spTgt>
                                        </p:tgtEl>
                                        <p:attrNameLst>
                                          <p:attrName>style.visibility</p:attrName>
                                        </p:attrNameLst>
                                      </p:cBhvr>
                                      <p:to>
                                        <p:strVal val="visible"/>
                                      </p:to>
                                    </p:set>
                                    <p:animEffect transition="in" filter="strips(downRight)">
                                      <p:cBhvr>
                                        <p:cTn id="7" dur="500"/>
                                        <p:tgtEl>
                                          <p:spTgt spid="9728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97283">
                                            <p:txEl>
                                              <p:pRg st="3" end="3"/>
                                            </p:txEl>
                                          </p:spTgt>
                                        </p:tgtEl>
                                        <p:attrNameLst>
                                          <p:attrName>style.visibility</p:attrName>
                                        </p:attrNameLst>
                                      </p:cBhvr>
                                      <p:to>
                                        <p:strVal val="visible"/>
                                      </p:to>
                                    </p:set>
                                    <p:animEffect transition="in" filter="strips(downRight)">
                                      <p:cBhvr>
                                        <p:cTn id="12" dur="500"/>
                                        <p:tgtEl>
                                          <p:spTgt spid="9728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97283">
                                            <p:txEl>
                                              <p:pRg st="4" end="4"/>
                                            </p:txEl>
                                          </p:spTgt>
                                        </p:tgtEl>
                                        <p:attrNameLst>
                                          <p:attrName>style.visibility</p:attrName>
                                        </p:attrNameLst>
                                      </p:cBhvr>
                                      <p:to>
                                        <p:strVal val="visible"/>
                                      </p:to>
                                    </p:set>
                                    <p:animEffect transition="in" filter="strips(downRight)">
                                      <p:cBhvr>
                                        <p:cTn id="17" dur="500"/>
                                        <p:tgtEl>
                                          <p:spTgt spid="972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noChangeArrowheads="1"/>
          </p:cNvSpPr>
          <p:nvPr>
            <p:ph type="body" idx="1"/>
          </p:nvPr>
        </p:nvSpPr>
        <p:spPr>
          <a:xfrm>
            <a:off x="412751" y="548680"/>
            <a:ext cx="9126935" cy="6004520"/>
          </a:xfrm>
        </p:spPr>
        <p:txBody>
          <a:bodyPr>
            <a:normAutofit/>
          </a:bodyPr>
          <a:lstStyle/>
          <a:p>
            <a:pPr eaLnBrk="1" hangingPunct="1">
              <a:buFont typeface="Wingdings" pitchFamily="2" charset="2"/>
              <a:buNone/>
              <a:defRPr/>
            </a:pPr>
            <a:r>
              <a:rPr lang="en-US" altLang="zh-CN" sz="2800" dirty="0" smtClean="0">
                <a:solidFill>
                  <a:srgbClr val="0000FF"/>
                </a:solidFill>
                <a:effectLst>
                  <a:outerShdw blurRad="38100" dist="38100" dir="2700000" algn="tl">
                    <a:srgbClr val="C0C0C0"/>
                  </a:outerShdw>
                </a:effectLst>
              </a:rPr>
              <a:t>1. </a:t>
            </a:r>
            <a:r>
              <a:rPr lang="zh-CN" altLang="en-US" sz="2800" dirty="0" smtClean="0">
                <a:solidFill>
                  <a:srgbClr val="0000FF"/>
                </a:solidFill>
                <a:effectLst>
                  <a:outerShdw blurRad="38100" dist="38100" dir="2700000" algn="tl">
                    <a:srgbClr val="C0C0C0"/>
                  </a:outerShdw>
                </a:effectLst>
              </a:rPr>
              <a:t>搜索算法的可采纳性</a:t>
            </a:r>
            <a:r>
              <a:rPr lang="en-US" altLang="zh-CN" sz="2800" dirty="0" smtClean="0">
                <a:solidFill>
                  <a:srgbClr val="0000FF"/>
                </a:solidFill>
                <a:effectLst>
                  <a:outerShdw blurRad="38100" dist="38100" dir="2700000" algn="tl">
                    <a:srgbClr val="C0C0C0"/>
                  </a:outerShdw>
                </a:effectLst>
              </a:rPr>
              <a:t>(Admissibility)</a:t>
            </a:r>
          </a:p>
          <a:p>
            <a:pPr eaLnBrk="1" hangingPunct="1">
              <a:defRPr/>
            </a:pPr>
            <a:r>
              <a:rPr lang="en-US" altLang="zh-CN" sz="2400" dirty="0" smtClean="0">
                <a:solidFill>
                  <a:srgbClr val="0000FF"/>
                </a:solidFill>
              </a:rPr>
              <a:t>1)</a:t>
            </a:r>
            <a:r>
              <a:rPr lang="zh-CN" altLang="en-US" sz="2400" dirty="0" smtClean="0">
                <a:solidFill>
                  <a:srgbClr val="0000FF"/>
                </a:solidFill>
              </a:rPr>
              <a:t>定义</a:t>
            </a:r>
          </a:p>
          <a:p>
            <a:pPr lvl="1" eaLnBrk="1" hangingPunct="1">
              <a:defRPr/>
            </a:pPr>
            <a:r>
              <a:rPr lang="zh-CN" altLang="en-US" dirty="0" smtClean="0"/>
              <a:t>在</a:t>
            </a:r>
            <a:r>
              <a:rPr lang="zh-CN" altLang="en-US" dirty="0" smtClean="0">
                <a:solidFill>
                  <a:srgbClr val="0000FF"/>
                </a:solidFill>
              </a:rPr>
              <a:t>存在</a:t>
            </a:r>
            <a:r>
              <a:rPr lang="zh-CN" altLang="en-US" dirty="0" smtClean="0"/>
              <a:t>从</a:t>
            </a:r>
            <a:r>
              <a:rPr lang="zh-CN" altLang="en-US" dirty="0" smtClean="0">
                <a:solidFill>
                  <a:srgbClr val="0000FF"/>
                </a:solidFill>
              </a:rPr>
              <a:t>初始状态</a:t>
            </a:r>
            <a:r>
              <a:rPr lang="zh-CN" altLang="en-US" dirty="0" smtClean="0"/>
              <a:t>节点到</a:t>
            </a:r>
            <a:r>
              <a:rPr lang="zh-CN" altLang="en-US" dirty="0" smtClean="0">
                <a:solidFill>
                  <a:srgbClr val="0000FF"/>
                </a:solidFill>
              </a:rPr>
              <a:t>目标状态</a:t>
            </a:r>
            <a:r>
              <a:rPr lang="zh-CN" altLang="en-US" dirty="0" smtClean="0"/>
              <a:t>节点</a:t>
            </a:r>
            <a:r>
              <a:rPr lang="zh-CN" altLang="en-US" dirty="0" smtClean="0">
                <a:solidFill>
                  <a:srgbClr val="0000FF"/>
                </a:solidFill>
              </a:rPr>
              <a:t>解答路径</a:t>
            </a:r>
            <a:r>
              <a:rPr lang="zh-CN" altLang="en-US" dirty="0" smtClean="0"/>
              <a:t>的情况下，若一个搜索法</a:t>
            </a:r>
            <a:r>
              <a:rPr lang="zh-CN" altLang="en-US" dirty="0" smtClean="0">
                <a:solidFill>
                  <a:srgbClr val="FF0000"/>
                </a:solidFill>
              </a:rPr>
              <a:t>总能找到最短（代价最小）的解答路径</a:t>
            </a:r>
            <a:r>
              <a:rPr lang="zh-CN" altLang="en-US" dirty="0" smtClean="0"/>
              <a:t>，则称该</a:t>
            </a:r>
            <a:r>
              <a:rPr lang="zh-CN" altLang="en-US" dirty="0" smtClean="0">
                <a:solidFill>
                  <a:srgbClr val="0000FF"/>
                </a:solidFill>
              </a:rPr>
              <a:t>状态空间</a:t>
            </a:r>
            <a:r>
              <a:rPr lang="zh-CN" altLang="en-US" dirty="0" smtClean="0"/>
              <a:t>中的</a:t>
            </a:r>
            <a:r>
              <a:rPr lang="zh-CN" altLang="en-US" dirty="0" smtClean="0">
                <a:solidFill>
                  <a:srgbClr val="0000FF"/>
                </a:solidFill>
              </a:rPr>
              <a:t>搜索算法</a:t>
            </a:r>
            <a:r>
              <a:rPr lang="zh-CN" altLang="en-US" dirty="0" smtClean="0">
                <a:solidFill>
                  <a:srgbClr val="FF0000"/>
                </a:solidFill>
              </a:rPr>
              <a:t>具有可采纳性，也叫最优性</a:t>
            </a:r>
            <a:r>
              <a:rPr lang="zh-CN" altLang="en-US" dirty="0" smtClean="0"/>
              <a:t>。</a:t>
            </a:r>
          </a:p>
          <a:p>
            <a:pPr lvl="1" eaLnBrk="1" hangingPunct="1">
              <a:defRPr/>
            </a:pPr>
            <a:r>
              <a:rPr lang="zh-CN" altLang="en-US" dirty="0" smtClean="0"/>
              <a:t>如，</a:t>
            </a:r>
            <a:r>
              <a:rPr lang="zh-CN" altLang="en-US" dirty="0" smtClean="0">
                <a:solidFill>
                  <a:srgbClr val="FF0000"/>
                </a:solidFill>
              </a:rPr>
              <a:t>宽度优先</a:t>
            </a:r>
            <a:r>
              <a:rPr lang="zh-CN" altLang="en-US" dirty="0" smtClean="0"/>
              <a:t>的搜索算法是</a:t>
            </a:r>
            <a:r>
              <a:rPr lang="zh-CN" altLang="en-US" dirty="0" smtClean="0">
                <a:solidFill>
                  <a:srgbClr val="FF0000"/>
                </a:solidFill>
              </a:rPr>
              <a:t>可采纳的</a:t>
            </a:r>
            <a:r>
              <a:rPr lang="zh-CN" altLang="en-US" dirty="0" smtClean="0"/>
              <a:t>，只是搜索</a:t>
            </a:r>
            <a:r>
              <a:rPr lang="zh-CN" altLang="en-US" dirty="0" smtClean="0">
                <a:solidFill>
                  <a:srgbClr val="FF0000"/>
                </a:solidFill>
              </a:rPr>
              <a:t>效率不高</a:t>
            </a:r>
            <a:r>
              <a:rPr lang="zh-CN" altLang="en-US" dirty="0" smtClean="0"/>
              <a:t>。</a:t>
            </a:r>
          </a:p>
          <a:p>
            <a:pPr eaLnBrk="1" hangingPunct="1">
              <a:defRPr/>
            </a:pPr>
            <a:r>
              <a:rPr lang="en-US" altLang="zh-CN" sz="2400" dirty="0" smtClean="0">
                <a:solidFill>
                  <a:srgbClr val="0000FF"/>
                </a:solidFill>
              </a:rPr>
              <a:t>2) A</a:t>
            </a:r>
            <a:r>
              <a:rPr lang="zh-CN" altLang="en-US" sz="2400" dirty="0" smtClean="0">
                <a:solidFill>
                  <a:srgbClr val="0000FF"/>
                </a:solidFill>
              </a:rPr>
              <a:t>算法的可采纳性</a:t>
            </a:r>
            <a:r>
              <a:rPr lang="en-US" altLang="zh-CN" sz="2400" dirty="0" smtClean="0">
                <a:solidFill>
                  <a:srgbClr val="0000FF"/>
                </a:solidFill>
              </a:rPr>
              <a:t>——</a:t>
            </a:r>
            <a:r>
              <a:rPr lang="zh-CN" altLang="en-US" sz="2400" dirty="0" smtClean="0">
                <a:solidFill>
                  <a:srgbClr val="0000FF"/>
                </a:solidFill>
              </a:rPr>
              <a:t>定义</a:t>
            </a:r>
            <a:r>
              <a:rPr lang="en-US" altLang="zh-CN" sz="3200" dirty="0" smtClean="0">
                <a:solidFill>
                  <a:srgbClr val="FF0000"/>
                </a:solidFill>
              </a:rPr>
              <a:t>f</a:t>
            </a:r>
            <a:r>
              <a:rPr lang="en-US" altLang="zh-CN" sz="3200" baseline="30000" dirty="0" smtClean="0">
                <a:solidFill>
                  <a:srgbClr val="FF0000"/>
                </a:solidFill>
              </a:rPr>
              <a:t>*</a:t>
            </a:r>
            <a:r>
              <a:rPr lang="en-US" altLang="zh-CN" sz="3200" dirty="0" smtClean="0">
                <a:solidFill>
                  <a:srgbClr val="FF0000"/>
                </a:solidFill>
              </a:rPr>
              <a:t>(n)=</a:t>
            </a:r>
            <a:r>
              <a:rPr lang="en-US" altLang="zh-CN" sz="2800" dirty="0" smtClean="0">
                <a:solidFill>
                  <a:srgbClr val="FF0000"/>
                </a:solidFill>
              </a:rPr>
              <a:t>g</a:t>
            </a:r>
            <a:r>
              <a:rPr lang="en-US" altLang="zh-CN" sz="2800" baseline="30000" dirty="0" smtClean="0">
                <a:solidFill>
                  <a:srgbClr val="FF0000"/>
                </a:solidFill>
              </a:rPr>
              <a:t>*</a:t>
            </a:r>
            <a:r>
              <a:rPr lang="en-US" altLang="zh-CN" sz="2800" dirty="0" smtClean="0">
                <a:solidFill>
                  <a:srgbClr val="FF0000"/>
                </a:solidFill>
              </a:rPr>
              <a:t>(n)+h</a:t>
            </a:r>
            <a:r>
              <a:rPr lang="en-US" altLang="zh-CN" sz="2800" baseline="30000" dirty="0" smtClean="0">
                <a:solidFill>
                  <a:srgbClr val="FF0000"/>
                </a:solidFill>
              </a:rPr>
              <a:t>*</a:t>
            </a:r>
            <a:r>
              <a:rPr lang="en-US" altLang="zh-CN" sz="2800" dirty="0" smtClean="0">
                <a:solidFill>
                  <a:srgbClr val="FF0000"/>
                </a:solidFill>
              </a:rPr>
              <a:t>(n)</a:t>
            </a:r>
          </a:p>
          <a:p>
            <a:pPr lvl="1" eaLnBrk="1" hangingPunct="1">
              <a:defRPr/>
            </a:pPr>
            <a:r>
              <a:rPr lang="en-US" altLang="zh-CN" dirty="0" smtClean="0">
                <a:solidFill>
                  <a:srgbClr val="0000FF"/>
                </a:solidFill>
              </a:rPr>
              <a:t>n</a:t>
            </a:r>
            <a:r>
              <a:rPr lang="en-US" altLang="zh-CN" dirty="0" smtClean="0"/>
              <a:t>-</a:t>
            </a:r>
            <a:r>
              <a:rPr lang="zh-CN" altLang="en-US" dirty="0" smtClean="0"/>
              <a:t>搜索图</a:t>
            </a:r>
            <a:r>
              <a:rPr lang="en-US" altLang="zh-CN" dirty="0" smtClean="0">
                <a:solidFill>
                  <a:srgbClr val="FF0000"/>
                </a:solidFill>
              </a:rPr>
              <a:t>G</a:t>
            </a:r>
            <a:r>
              <a:rPr lang="zh-CN" altLang="en-US" dirty="0" smtClean="0"/>
              <a:t>中</a:t>
            </a:r>
            <a:r>
              <a:rPr lang="zh-CN" altLang="en-US" dirty="0" smtClean="0">
                <a:solidFill>
                  <a:srgbClr val="0000FF"/>
                </a:solidFill>
              </a:rPr>
              <a:t>最短解答路径</a:t>
            </a:r>
            <a:r>
              <a:rPr lang="zh-CN" altLang="en-US" dirty="0" smtClean="0"/>
              <a:t>的节点；</a:t>
            </a:r>
          </a:p>
          <a:p>
            <a:pPr lvl="1" eaLnBrk="1" hangingPunct="1">
              <a:defRPr/>
            </a:pPr>
            <a:r>
              <a:rPr lang="en-US" altLang="zh-CN" dirty="0" smtClean="0">
                <a:solidFill>
                  <a:srgbClr val="0000FF"/>
                </a:solidFill>
              </a:rPr>
              <a:t>f</a:t>
            </a:r>
            <a:r>
              <a:rPr lang="en-US" altLang="zh-CN" baseline="30000" dirty="0" smtClean="0">
                <a:solidFill>
                  <a:srgbClr val="0000FF"/>
                </a:solidFill>
              </a:rPr>
              <a:t>*</a:t>
            </a:r>
            <a:r>
              <a:rPr lang="en-US" altLang="zh-CN" dirty="0" smtClean="0">
                <a:solidFill>
                  <a:srgbClr val="0000FF"/>
                </a:solidFill>
              </a:rPr>
              <a:t>(n)- </a:t>
            </a:r>
            <a:r>
              <a:rPr lang="en-US" altLang="zh-CN" dirty="0" smtClean="0">
                <a:solidFill>
                  <a:srgbClr val="FF0000"/>
                </a:solidFill>
              </a:rPr>
              <a:t>s</a:t>
            </a:r>
            <a:r>
              <a:rPr lang="zh-CN" altLang="en-US" dirty="0" smtClean="0"/>
              <a:t>经节点</a:t>
            </a:r>
            <a:r>
              <a:rPr lang="en-US" altLang="zh-CN" dirty="0" smtClean="0">
                <a:solidFill>
                  <a:srgbClr val="FF0000"/>
                </a:solidFill>
              </a:rPr>
              <a:t>n</a:t>
            </a:r>
            <a:r>
              <a:rPr lang="zh-CN" altLang="en-US" dirty="0" smtClean="0"/>
              <a:t>到</a:t>
            </a:r>
            <a:r>
              <a:rPr lang="en-US" altLang="zh-CN" dirty="0" err="1" smtClean="0">
                <a:solidFill>
                  <a:srgbClr val="FF0000"/>
                </a:solidFill>
              </a:rPr>
              <a:t>n</a:t>
            </a:r>
            <a:r>
              <a:rPr lang="en-US" altLang="zh-CN" baseline="-25000" dirty="0" err="1" smtClean="0">
                <a:solidFill>
                  <a:srgbClr val="FF0000"/>
                </a:solidFill>
              </a:rPr>
              <a:t>g</a:t>
            </a:r>
            <a:r>
              <a:rPr lang="zh-CN" altLang="en-US" dirty="0" smtClean="0"/>
              <a:t>的</a:t>
            </a:r>
            <a:r>
              <a:rPr lang="zh-CN" altLang="en-US" dirty="0" smtClean="0">
                <a:solidFill>
                  <a:srgbClr val="0000FF"/>
                </a:solidFill>
              </a:rPr>
              <a:t>最短解答路径</a:t>
            </a:r>
            <a:r>
              <a:rPr lang="zh-CN" altLang="en-US" dirty="0" smtClean="0"/>
              <a:t>的路径代价；</a:t>
            </a:r>
          </a:p>
          <a:p>
            <a:pPr lvl="1" eaLnBrk="1" hangingPunct="1">
              <a:defRPr/>
            </a:pPr>
            <a:r>
              <a:rPr lang="en-US" altLang="zh-CN" dirty="0" smtClean="0">
                <a:solidFill>
                  <a:srgbClr val="0000FF"/>
                </a:solidFill>
              </a:rPr>
              <a:t>g</a:t>
            </a:r>
            <a:r>
              <a:rPr lang="en-US" altLang="zh-CN" baseline="30000" dirty="0" smtClean="0">
                <a:solidFill>
                  <a:srgbClr val="0000FF"/>
                </a:solidFill>
              </a:rPr>
              <a:t>*</a:t>
            </a:r>
            <a:r>
              <a:rPr lang="en-US" altLang="zh-CN" dirty="0" smtClean="0">
                <a:solidFill>
                  <a:srgbClr val="0000FF"/>
                </a:solidFill>
              </a:rPr>
              <a:t>(n)-</a:t>
            </a:r>
            <a:r>
              <a:rPr lang="zh-CN" altLang="en-US" dirty="0" smtClean="0"/>
              <a:t>该路径</a:t>
            </a:r>
            <a:r>
              <a:rPr lang="zh-CN" altLang="en-US" dirty="0" smtClean="0">
                <a:solidFill>
                  <a:srgbClr val="FF0000"/>
                </a:solidFill>
              </a:rPr>
              <a:t>前段</a:t>
            </a:r>
            <a:r>
              <a:rPr lang="zh-CN" altLang="en-US" dirty="0" smtClean="0"/>
              <a:t>（从</a:t>
            </a:r>
            <a:r>
              <a:rPr lang="en-US" altLang="zh-CN" dirty="0" smtClean="0">
                <a:solidFill>
                  <a:srgbClr val="FF0000"/>
                </a:solidFill>
              </a:rPr>
              <a:t>s</a:t>
            </a:r>
            <a:r>
              <a:rPr lang="zh-CN" altLang="en-US" dirty="0" smtClean="0"/>
              <a:t>到</a:t>
            </a:r>
            <a:r>
              <a:rPr lang="en-US" altLang="zh-CN" dirty="0" smtClean="0">
                <a:solidFill>
                  <a:srgbClr val="FF0000"/>
                </a:solidFill>
              </a:rPr>
              <a:t>n</a:t>
            </a:r>
            <a:r>
              <a:rPr lang="zh-CN" altLang="en-US" dirty="0" smtClean="0"/>
              <a:t>）的路径代价；</a:t>
            </a:r>
          </a:p>
          <a:p>
            <a:pPr lvl="1" eaLnBrk="1" hangingPunct="1">
              <a:defRPr/>
            </a:pPr>
            <a:r>
              <a:rPr lang="en-US" altLang="zh-CN" dirty="0" smtClean="0">
                <a:solidFill>
                  <a:srgbClr val="0000FF"/>
                </a:solidFill>
              </a:rPr>
              <a:t>h</a:t>
            </a:r>
            <a:r>
              <a:rPr lang="en-US" altLang="zh-CN" baseline="30000" dirty="0" smtClean="0">
                <a:solidFill>
                  <a:srgbClr val="0000FF"/>
                </a:solidFill>
              </a:rPr>
              <a:t>*</a:t>
            </a:r>
            <a:r>
              <a:rPr lang="en-US" altLang="zh-CN" dirty="0" smtClean="0">
                <a:solidFill>
                  <a:srgbClr val="0000FF"/>
                </a:solidFill>
              </a:rPr>
              <a:t>(n)-</a:t>
            </a:r>
            <a:r>
              <a:rPr lang="zh-CN" altLang="en-US" dirty="0" smtClean="0"/>
              <a:t>该路径</a:t>
            </a:r>
            <a:r>
              <a:rPr lang="zh-CN" altLang="en-US" dirty="0" smtClean="0">
                <a:solidFill>
                  <a:srgbClr val="FF0000"/>
                </a:solidFill>
              </a:rPr>
              <a:t>后段</a:t>
            </a:r>
            <a:r>
              <a:rPr lang="zh-CN" altLang="en-US" dirty="0" smtClean="0"/>
              <a:t>（从</a:t>
            </a:r>
            <a:r>
              <a:rPr lang="en-US" altLang="zh-CN" dirty="0" smtClean="0">
                <a:solidFill>
                  <a:srgbClr val="FF0000"/>
                </a:solidFill>
              </a:rPr>
              <a:t>n</a:t>
            </a:r>
            <a:r>
              <a:rPr lang="zh-CN" altLang="en-US" dirty="0" smtClean="0"/>
              <a:t>到</a:t>
            </a:r>
            <a:r>
              <a:rPr lang="en-US" altLang="zh-CN" dirty="0" err="1" smtClean="0">
                <a:solidFill>
                  <a:srgbClr val="FF0000"/>
                </a:solidFill>
              </a:rPr>
              <a:t>n</a:t>
            </a:r>
            <a:r>
              <a:rPr lang="en-US" altLang="zh-CN" baseline="-25000" dirty="0" err="1" smtClean="0">
                <a:solidFill>
                  <a:srgbClr val="FF0000"/>
                </a:solidFill>
              </a:rPr>
              <a:t>g</a:t>
            </a:r>
            <a:r>
              <a:rPr lang="zh-CN" altLang="en-US" dirty="0" smtClean="0"/>
              <a:t>）的路径代价；</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t>33</a:t>
            </a:fld>
            <a:endParaRPr lang="zh-CN" altLang="en-US"/>
          </a:p>
        </p:txBody>
      </p:sp>
    </p:spTree>
    <p:extLst>
      <p:ext uri="{BB962C8B-B14F-4D97-AF65-F5344CB8AC3E}">
        <p14:creationId xmlns:p14="http://schemas.microsoft.com/office/powerpoint/2010/main" val="35502417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0595">
                                            <p:txEl>
                                              <p:pRg st="1" end="1"/>
                                            </p:txEl>
                                          </p:spTgt>
                                        </p:tgtEl>
                                        <p:attrNameLst>
                                          <p:attrName>style.visibility</p:attrName>
                                        </p:attrNameLst>
                                      </p:cBhvr>
                                      <p:to>
                                        <p:strVal val="visible"/>
                                      </p:to>
                                    </p:set>
                                    <p:animEffect transition="in" filter="blinds(horizontal)">
                                      <p:cBhvr>
                                        <p:cTn id="7" dur="500"/>
                                        <p:tgtEl>
                                          <p:spTgt spid="110595">
                                            <p:txEl>
                                              <p:pRg st="1" end="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0595">
                                            <p:txEl>
                                              <p:pRg st="2" end="2"/>
                                            </p:txEl>
                                          </p:spTgt>
                                        </p:tgtEl>
                                        <p:attrNameLst>
                                          <p:attrName>style.visibility</p:attrName>
                                        </p:attrNameLst>
                                      </p:cBhvr>
                                      <p:to>
                                        <p:strVal val="visible"/>
                                      </p:to>
                                    </p:set>
                                    <p:animEffect transition="in" filter="blinds(horizontal)">
                                      <p:cBhvr>
                                        <p:cTn id="10" dur="500"/>
                                        <p:tgtEl>
                                          <p:spTgt spid="110595">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10595">
                                            <p:txEl>
                                              <p:pRg st="3" end="3"/>
                                            </p:txEl>
                                          </p:spTgt>
                                        </p:tgtEl>
                                        <p:attrNameLst>
                                          <p:attrName>style.visibility</p:attrName>
                                        </p:attrNameLst>
                                      </p:cBhvr>
                                      <p:to>
                                        <p:strVal val="visible"/>
                                      </p:to>
                                    </p:set>
                                    <p:animEffect transition="in" filter="blinds(horizontal)">
                                      <p:cBhvr>
                                        <p:cTn id="15" dur="500"/>
                                        <p:tgtEl>
                                          <p:spTgt spid="110595">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10595">
                                            <p:txEl>
                                              <p:pRg st="4" end="4"/>
                                            </p:txEl>
                                          </p:spTgt>
                                        </p:tgtEl>
                                        <p:attrNameLst>
                                          <p:attrName>style.visibility</p:attrName>
                                        </p:attrNameLst>
                                      </p:cBhvr>
                                      <p:to>
                                        <p:strVal val="visible"/>
                                      </p:to>
                                    </p:set>
                                    <p:animEffect transition="in" filter="blinds(horizontal)">
                                      <p:cBhvr>
                                        <p:cTn id="20" dur="500"/>
                                        <p:tgtEl>
                                          <p:spTgt spid="110595">
                                            <p:txEl>
                                              <p:pRg st="4" end="4"/>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10595">
                                            <p:txEl>
                                              <p:pRg st="5" end="5"/>
                                            </p:txEl>
                                          </p:spTgt>
                                        </p:tgtEl>
                                        <p:attrNameLst>
                                          <p:attrName>style.visibility</p:attrName>
                                        </p:attrNameLst>
                                      </p:cBhvr>
                                      <p:to>
                                        <p:strVal val="visible"/>
                                      </p:to>
                                    </p:set>
                                    <p:animEffect transition="in" filter="blinds(horizontal)">
                                      <p:cBhvr>
                                        <p:cTn id="23" dur="500"/>
                                        <p:tgtEl>
                                          <p:spTgt spid="110595">
                                            <p:txEl>
                                              <p:pRg st="5" end="5"/>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10595">
                                            <p:txEl>
                                              <p:pRg st="6" end="6"/>
                                            </p:txEl>
                                          </p:spTgt>
                                        </p:tgtEl>
                                        <p:attrNameLst>
                                          <p:attrName>style.visibility</p:attrName>
                                        </p:attrNameLst>
                                      </p:cBhvr>
                                      <p:to>
                                        <p:strVal val="visible"/>
                                      </p:to>
                                    </p:set>
                                    <p:animEffect transition="in" filter="blinds(horizontal)">
                                      <p:cBhvr>
                                        <p:cTn id="28" dur="500"/>
                                        <p:tgtEl>
                                          <p:spTgt spid="110595">
                                            <p:txEl>
                                              <p:pRg st="6" end="6"/>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10595">
                                            <p:txEl>
                                              <p:pRg st="7" end="7"/>
                                            </p:txEl>
                                          </p:spTgt>
                                        </p:tgtEl>
                                        <p:attrNameLst>
                                          <p:attrName>style.visibility</p:attrName>
                                        </p:attrNameLst>
                                      </p:cBhvr>
                                      <p:to>
                                        <p:strVal val="visible"/>
                                      </p:to>
                                    </p:set>
                                    <p:animEffect transition="in" filter="blinds(horizontal)">
                                      <p:cBhvr>
                                        <p:cTn id="33" dur="500"/>
                                        <p:tgtEl>
                                          <p:spTgt spid="110595">
                                            <p:txEl>
                                              <p:pRg st="7" end="7"/>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10595">
                                            <p:txEl>
                                              <p:pRg st="8" end="8"/>
                                            </p:txEl>
                                          </p:spTgt>
                                        </p:tgtEl>
                                        <p:attrNameLst>
                                          <p:attrName>style.visibility</p:attrName>
                                        </p:attrNameLst>
                                      </p:cBhvr>
                                      <p:to>
                                        <p:strVal val="visible"/>
                                      </p:to>
                                    </p:set>
                                    <p:animEffect transition="in" filter="blinds(horizontal)">
                                      <p:cBhvr>
                                        <p:cTn id="38" dur="500"/>
                                        <p:tgtEl>
                                          <p:spTgt spid="11059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3"/>
          <p:cNvSpPr>
            <a:spLocks noGrp="1" noChangeArrowheads="1"/>
          </p:cNvSpPr>
          <p:nvPr>
            <p:ph type="body" idx="1"/>
          </p:nvPr>
        </p:nvSpPr>
        <p:spPr>
          <a:xfrm>
            <a:off x="577851" y="692696"/>
            <a:ext cx="8961835" cy="5936704"/>
          </a:xfrm>
        </p:spPr>
        <p:txBody>
          <a:bodyPr>
            <a:normAutofit/>
          </a:bodyPr>
          <a:lstStyle/>
          <a:p>
            <a:pPr marL="0" indent="0">
              <a:buNone/>
              <a:defRPr/>
            </a:pPr>
            <a:r>
              <a:rPr lang="en-US" altLang="zh-CN" sz="2800" dirty="0">
                <a:solidFill>
                  <a:srgbClr val="0000FF"/>
                </a:solidFill>
                <a:effectLst>
                  <a:outerShdw blurRad="38100" dist="38100" dir="2700000" algn="tl">
                    <a:srgbClr val="C0C0C0"/>
                  </a:outerShdw>
                </a:effectLst>
              </a:rPr>
              <a:t>1. </a:t>
            </a:r>
            <a:r>
              <a:rPr lang="zh-CN" altLang="en-US" sz="2800" dirty="0">
                <a:solidFill>
                  <a:srgbClr val="0000FF"/>
                </a:solidFill>
                <a:effectLst>
                  <a:outerShdw blurRad="38100" dist="38100" dir="2700000" algn="tl">
                    <a:srgbClr val="C0C0C0"/>
                  </a:outerShdw>
                </a:effectLst>
              </a:rPr>
              <a:t>搜索算法的可采纳性</a:t>
            </a:r>
            <a:r>
              <a:rPr lang="en-US" altLang="zh-CN" sz="2800" dirty="0">
                <a:solidFill>
                  <a:srgbClr val="0000FF"/>
                </a:solidFill>
                <a:effectLst>
                  <a:outerShdw blurRad="38100" dist="38100" dir="2700000" algn="tl">
                    <a:srgbClr val="C0C0C0"/>
                  </a:outerShdw>
                </a:effectLst>
              </a:rPr>
              <a:t>(Admissibility</a:t>
            </a:r>
            <a:r>
              <a:rPr lang="en-US" altLang="zh-CN" sz="2800" dirty="0" smtClean="0">
                <a:solidFill>
                  <a:srgbClr val="0000FF"/>
                </a:solidFill>
                <a:effectLst>
                  <a:outerShdw blurRad="38100" dist="38100" dir="2700000" algn="tl">
                    <a:srgbClr val="C0C0C0"/>
                  </a:outerShdw>
                </a:effectLst>
              </a:rPr>
              <a:t>)</a:t>
            </a:r>
            <a:endParaRPr lang="en-US" altLang="zh-CN" sz="2800" dirty="0" smtClean="0">
              <a:solidFill>
                <a:srgbClr val="0000FF"/>
              </a:solidFill>
            </a:endParaRPr>
          </a:p>
          <a:p>
            <a:pPr eaLnBrk="1" hangingPunct="1">
              <a:defRPr/>
            </a:pPr>
            <a:r>
              <a:rPr lang="en-US" altLang="zh-CN" sz="2800" dirty="0" smtClean="0">
                <a:solidFill>
                  <a:srgbClr val="0000FF"/>
                </a:solidFill>
              </a:rPr>
              <a:t>3) </a:t>
            </a:r>
            <a:r>
              <a:rPr lang="zh-CN" altLang="en-US" sz="2800" dirty="0" smtClean="0">
                <a:solidFill>
                  <a:srgbClr val="0000FF"/>
                </a:solidFill>
              </a:rPr>
              <a:t>评价函数</a:t>
            </a:r>
            <a:r>
              <a:rPr lang="en-US" altLang="zh-CN" sz="2800" dirty="0" smtClean="0">
                <a:solidFill>
                  <a:srgbClr val="0000FF"/>
                </a:solidFill>
              </a:rPr>
              <a:t>f</a:t>
            </a:r>
            <a:r>
              <a:rPr lang="zh-CN" altLang="en-US" sz="2800" dirty="0" smtClean="0">
                <a:solidFill>
                  <a:srgbClr val="0000FF"/>
                </a:solidFill>
              </a:rPr>
              <a:t>与</a:t>
            </a:r>
            <a:r>
              <a:rPr lang="en-US" altLang="zh-CN" sz="2800" dirty="0" smtClean="0">
                <a:solidFill>
                  <a:srgbClr val="0000FF"/>
                </a:solidFill>
              </a:rPr>
              <a:t>f</a:t>
            </a:r>
            <a:r>
              <a:rPr lang="en-US" altLang="zh-CN" sz="2800" baseline="30000" dirty="0" smtClean="0">
                <a:solidFill>
                  <a:srgbClr val="0000FF"/>
                </a:solidFill>
              </a:rPr>
              <a:t>*</a:t>
            </a:r>
            <a:r>
              <a:rPr lang="zh-CN" altLang="en-US" sz="2800" dirty="0" smtClean="0">
                <a:solidFill>
                  <a:srgbClr val="0000FF"/>
                </a:solidFill>
              </a:rPr>
              <a:t>的比价</a:t>
            </a:r>
          </a:p>
          <a:p>
            <a:pPr lvl="1">
              <a:buFont typeface="Wingdings" panose="05000000000000000000" pitchFamily="2" charset="2"/>
              <a:buChar char="p"/>
              <a:defRPr/>
            </a:pPr>
            <a:r>
              <a:rPr lang="en-US" altLang="zh-CN" sz="2800" dirty="0">
                <a:solidFill>
                  <a:srgbClr val="FF0000"/>
                </a:solidFill>
              </a:rPr>
              <a:t>f(n)</a:t>
            </a:r>
            <a:r>
              <a:rPr lang="zh-CN" altLang="en-US" sz="2800" dirty="0"/>
              <a:t>、</a:t>
            </a:r>
            <a:r>
              <a:rPr lang="en-US" altLang="zh-CN" sz="2800" dirty="0">
                <a:solidFill>
                  <a:srgbClr val="FF0000"/>
                </a:solidFill>
              </a:rPr>
              <a:t>g(n)</a:t>
            </a:r>
            <a:r>
              <a:rPr lang="zh-CN" altLang="en-US" sz="2800" dirty="0"/>
              <a:t>、</a:t>
            </a:r>
            <a:r>
              <a:rPr lang="en-US" altLang="zh-CN" sz="2800" dirty="0">
                <a:solidFill>
                  <a:srgbClr val="FF0000"/>
                </a:solidFill>
              </a:rPr>
              <a:t>h(n)</a:t>
            </a:r>
            <a:r>
              <a:rPr lang="zh-CN" altLang="en-US" sz="2800" dirty="0"/>
              <a:t>分别</a:t>
            </a:r>
            <a:r>
              <a:rPr lang="zh-CN" altLang="en-US" sz="2800" dirty="0" smtClean="0"/>
              <a:t>是</a:t>
            </a:r>
            <a:r>
              <a:rPr lang="en-US" altLang="zh-CN" sz="2800" dirty="0" smtClean="0">
                <a:solidFill>
                  <a:srgbClr val="0000FF"/>
                </a:solidFill>
              </a:rPr>
              <a:t>f</a:t>
            </a:r>
            <a:r>
              <a:rPr lang="en-US" altLang="zh-CN" sz="2800" baseline="30000" dirty="0">
                <a:solidFill>
                  <a:srgbClr val="0000FF"/>
                </a:solidFill>
              </a:rPr>
              <a:t>*</a:t>
            </a:r>
            <a:r>
              <a:rPr lang="en-US" altLang="zh-CN" sz="2800" dirty="0">
                <a:solidFill>
                  <a:srgbClr val="0000FF"/>
                </a:solidFill>
              </a:rPr>
              <a:t>(n)</a:t>
            </a:r>
            <a:r>
              <a:rPr lang="zh-CN" altLang="en-US" sz="2800" dirty="0"/>
              <a:t>、</a:t>
            </a:r>
            <a:r>
              <a:rPr lang="en-US" altLang="zh-CN" sz="2800" dirty="0">
                <a:solidFill>
                  <a:srgbClr val="0000FF"/>
                </a:solidFill>
              </a:rPr>
              <a:t>g</a:t>
            </a:r>
            <a:r>
              <a:rPr lang="en-US" altLang="zh-CN" sz="2800" baseline="30000" dirty="0">
                <a:solidFill>
                  <a:srgbClr val="0000FF"/>
                </a:solidFill>
              </a:rPr>
              <a:t>*</a:t>
            </a:r>
            <a:r>
              <a:rPr lang="en-US" altLang="zh-CN" sz="2800" dirty="0">
                <a:solidFill>
                  <a:srgbClr val="0000FF"/>
                </a:solidFill>
              </a:rPr>
              <a:t>(n)</a:t>
            </a:r>
            <a:r>
              <a:rPr lang="zh-CN" altLang="en-US" sz="2800" dirty="0"/>
              <a:t>、</a:t>
            </a:r>
            <a:r>
              <a:rPr lang="en-US" altLang="zh-CN" sz="2800" dirty="0">
                <a:solidFill>
                  <a:srgbClr val="0000FF"/>
                </a:solidFill>
              </a:rPr>
              <a:t>h</a:t>
            </a:r>
            <a:r>
              <a:rPr lang="en-US" altLang="zh-CN" sz="2800" baseline="30000" dirty="0">
                <a:solidFill>
                  <a:srgbClr val="0000FF"/>
                </a:solidFill>
              </a:rPr>
              <a:t>*</a:t>
            </a:r>
            <a:r>
              <a:rPr lang="en-US" altLang="zh-CN" sz="2800" dirty="0">
                <a:solidFill>
                  <a:srgbClr val="0000FF"/>
                </a:solidFill>
              </a:rPr>
              <a:t>(n)</a:t>
            </a:r>
            <a:r>
              <a:rPr lang="zh-CN" altLang="en-US" sz="2800" dirty="0"/>
              <a:t>的</a:t>
            </a:r>
            <a:r>
              <a:rPr lang="zh-CN" altLang="en-US" sz="2800" dirty="0">
                <a:solidFill>
                  <a:srgbClr val="FF0000"/>
                </a:solidFill>
              </a:rPr>
              <a:t>近似值（估计值</a:t>
            </a:r>
            <a:r>
              <a:rPr lang="zh-CN" altLang="en-US" sz="2800" dirty="0" smtClean="0">
                <a:solidFill>
                  <a:srgbClr val="FF0000"/>
                </a:solidFill>
              </a:rPr>
              <a:t>）</a:t>
            </a:r>
            <a:endParaRPr lang="en-US" altLang="zh-CN" sz="2800" dirty="0" smtClean="0"/>
          </a:p>
          <a:p>
            <a:pPr lvl="1" eaLnBrk="1" hangingPunct="1">
              <a:buFont typeface="Wingdings" panose="05000000000000000000" pitchFamily="2" charset="2"/>
              <a:buChar char="p"/>
              <a:defRPr/>
            </a:pPr>
            <a:r>
              <a:rPr lang="zh-CN" altLang="en-US" sz="2800" dirty="0" smtClean="0"/>
              <a:t>理想情况下：</a:t>
            </a:r>
          </a:p>
          <a:p>
            <a:pPr lvl="2">
              <a:buFont typeface="Wingdings" panose="05000000000000000000" pitchFamily="2" charset="2"/>
              <a:buChar char="Ø"/>
              <a:defRPr/>
            </a:pPr>
            <a:r>
              <a:rPr lang="zh-CN" altLang="en-US" sz="2400" dirty="0" smtClean="0"/>
              <a:t>若</a:t>
            </a:r>
            <a:r>
              <a:rPr lang="en-US" altLang="zh-CN" sz="2400" dirty="0" smtClean="0">
                <a:solidFill>
                  <a:srgbClr val="0000FF"/>
                </a:solidFill>
              </a:rPr>
              <a:t>g(n)=g*(n)</a:t>
            </a:r>
            <a:r>
              <a:rPr lang="zh-CN" altLang="en-US" sz="2400" dirty="0" smtClean="0"/>
              <a:t>、</a:t>
            </a:r>
            <a:r>
              <a:rPr lang="en-US" altLang="zh-CN" sz="2400" dirty="0" smtClean="0">
                <a:solidFill>
                  <a:srgbClr val="0000FF"/>
                </a:solidFill>
              </a:rPr>
              <a:t>h(n)=h*(n) </a:t>
            </a:r>
            <a:r>
              <a:rPr lang="zh-CN" altLang="en-US" sz="2400" dirty="0" smtClean="0"/>
              <a:t>则</a:t>
            </a:r>
            <a:r>
              <a:rPr lang="zh-CN" altLang="en-US" sz="2400" dirty="0"/>
              <a:t>搜索过程中，</a:t>
            </a:r>
            <a:r>
              <a:rPr lang="zh-CN" altLang="en-US" sz="2400" dirty="0">
                <a:solidFill>
                  <a:srgbClr val="0000FF"/>
                </a:solidFill>
              </a:rPr>
              <a:t>每次都正确</a:t>
            </a:r>
            <a:r>
              <a:rPr lang="zh-CN" altLang="en-US" sz="2400" dirty="0" smtClean="0">
                <a:solidFill>
                  <a:srgbClr val="0000FF"/>
                </a:solidFill>
              </a:rPr>
              <a:t>选择，不扩展无关的节点</a:t>
            </a:r>
          </a:p>
          <a:p>
            <a:pPr lvl="1" eaLnBrk="1" hangingPunct="1">
              <a:buFont typeface="Wingdings" panose="05000000000000000000" pitchFamily="2" charset="2"/>
              <a:buChar char="p"/>
              <a:defRPr/>
            </a:pPr>
            <a:r>
              <a:rPr lang="zh-CN" altLang="en-US" sz="2800" dirty="0" smtClean="0"/>
              <a:t>实际情况：</a:t>
            </a:r>
          </a:p>
          <a:p>
            <a:pPr lvl="2" eaLnBrk="1" hangingPunct="1">
              <a:buFont typeface="Wingdings" panose="05000000000000000000" pitchFamily="2" charset="2"/>
              <a:buChar char="Ø"/>
              <a:defRPr/>
            </a:pPr>
            <a:r>
              <a:rPr lang="zh-CN" altLang="en-US" sz="2400" dirty="0" smtClean="0">
                <a:solidFill>
                  <a:srgbClr val="FF0000"/>
                </a:solidFill>
              </a:rPr>
              <a:t>设计接近</a:t>
            </a:r>
            <a:r>
              <a:rPr lang="en-US" altLang="zh-CN" sz="2400" dirty="0" smtClean="0">
                <a:solidFill>
                  <a:srgbClr val="FF0000"/>
                </a:solidFill>
              </a:rPr>
              <a:t>f*</a:t>
            </a:r>
            <a:r>
              <a:rPr lang="zh-CN" altLang="en-US" sz="2400" dirty="0" smtClean="0">
                <a:solidFill>
                  <a:srgbClr val="FF0000"/>
                </a:solidFill>
              </a:rPr>
              <a:t>的</a:t>
            </a:r>
            <a:r>
              <a:rPr lang="en-US" altLang="zh-CN" sz="2400" dirty="0" smtClean="0">
                <a:solidFill>
                  <a:srgbClr val="FF0000"/>
                </a:solidFill>
              </a:rPr>
              <a:t>f</a:t>
            </a:r>
            <a:r>
              <a:rPr lang="zh-CN" altLang="en-US" sz="2400" dirty="0" smtClean="0">
                <a:solidFill>
                  <a:srgbClr val="FF0000"/>
                </a:solidFill>
              </a:rPr>
              <a:t>是很困难的</a:t>
            </a:r>
          </a:p>
          <a:p>
            <a:pPr lvl="3" eaLnBrk="1" hangingPunct="1">
              <a:defRPr/>
            </a:pPr>
            <a:r>
              <a:rPr lang="en-US" altLang="zh-CN" sz="2400" dirty="0" smtClean="0">
                <a:solidFill>
                  <a:srgbClr val="0000FF"/>
                </a:solidFill>
              </a:rPr>
              <a:t>g(n)</a:t>
            </a:r>
            <a:r>
              <a:rPr lang="zh-CN" altLang="en-US" sz="2400" dirty="0" smtClean="0">
                <a:solidFill>
                  <a:srgbClr val="0000FF"/>
                </a:solidFill>
              </a:rPr>
              <a:t>容易从已经生成的搜索树中计算出来，比如就以节点深度</a:t>
            </a:r>
            <a:r>
              <a:rPr lang="en-US" altLang="zh-CN" sz="2400" dirty="0" smtClean="0">
                <a:solidFill>
                  <a:srgbClr val="0000FF"/>
                </a:solidFill>
              </a:rPr>
              <a:t>d(n)</a:t>
            </a:r>
            <a:r>
              <a:rPr lang="zh-CN" altLang="en-US" sz="2400" dirty="0" smtClean="0">
                <a:solidFill>
                  <a:srgbClr val="0000FF"/>
                </a:solidFill>
              </a:rPr>
              <a:t>当做</a:t>
            </a:r>
            <a:r>
              <a:rPr lang="en-US" altLang="zh-CN" sz="2400" dirty="0" smtClean="0">
                <a:solidFill>
                  <a:srgbClr val="0000FF"/>
                </a:solidFill>
              </a:rPr>
              <a:t>g(n),</a:t>
            </a:r>
            <a:r>
              <a:rPr lang="zh-CN" altLang="en-US" sz="2400" dirty="0" smtClean="0">
                <a:solidFill>
                  <a:srgbClr val="0000FF"/>
                </a:solidFill>
              </a:rPr>
              <a:t>且有</a:t>
            </a:r>
            <a:r>
              <a:rPr lang="en-US" altLang="zh-CN" sz="2400" b="1" dirty="0" smtClean="0">
                <a:solidFill>
                  <a:srgbClr val="0000FF"/>
                </a:solidFill>
              </a:rPr>
              <a:t>g(n)&gt;=g*(n)</a:t>
            </a:r>
          </a:p>
          <a:p>
            <a:pPr lvl="2">
              <a:buFont typeface="Wingdings" panose="05000000000000000000" pitchFamily="2" charset="2"/>
              <a:buChar char="Ø"/>
              <a:defRPr/>
            </a:pPr>
            <a:r>
              <a:rPr lang="en-US" altLang="zh-CN" sz="2400" dirty="0" smtClean="0">
                <a:solidFill>
                  <a:srgbClr val="FF0000"/>
                </a:solidFill>
              </a:rPr>
              <a:t>h(n)</a:t>
            </a:r>
            <a:r>
              <a:rPr lang="zh-CN" altLang="en-US" sz="2400" dirty="0" smtClean="0">
                <a:solidFill>
                  <a:srgbClr val="0000FF"/>
                </a:solidFill>
              </a:rPr>
              <a:t>尽可能</a:t>
            </a:r>
            <a:r>
              <a:rPr lang="zh-CN" altLang="en-US" sz="2400" dirty="0" smtClean="0">
                <a:solidFill>
                  <a:srgbClr val="FF0000"/>
                </a:solidFill>
              </a:rPr>
              <a:t>靠近</a:t>
            </a:r>
            <a:r>
              <a:rPr lang="en-US" altLang="zh-CN" sz="2400" dirty="0" smtClean="0">
                <a:solidFill>
                  <a:srgbClr val="0000FF"/>
                </a:solidFill>
              </a:rPr>
              <a:t>h*(n) ——</a:t>
            </a:r>
            <a:r>
              <a:rPr lang="en-US" altLang="zh-CN" sz="2400" dirty="0" smtClean="0">
                <a:solidFill>
                  <a:srgbClr val="FF0000"/>
                </a:solidFill>
              </a:rPr>
              <a:t>A</a:t>
            </a:r>
            <a:r>
              <a:rPr lang="zh-CN" altLang="en-US" sz="2400" dirty="0" smtClean="0">
                <a:solidFill>
                  <a:srgbClr val="FF0000"/>
                </a:solidFill>
              </a:rPr>
              <a:t>算法的关键</a:t>
            </a:r>
            <a:r>
              <a:rPr lang="zh-CN" altLang="en-US" sz="2400" dirty="0" smtClean="0">
                <a:solidFill>
                  <a:srgbClr val="0000FF"/>
                </a:solidFill>
              </a:rPr>
              <a:t>。</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t>34</a:t>
            </a:fld>
            <a:endParaRPr lang="zh-CN" altLang="en-US"/>
          </a:p>
        </p:txBody>
      </p:sp>
    </p:spTree>
    <p:extLst>
      <p:ext uri="{BB962C8B-B14F-4D97-AF65-F5344CB8AC3E}">
        <p14:creationId xmlns:p14="http://schemas.microsoft.com/office/powerpoint/2010/main" val="4201613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2643">
                                            <p:txEl>
                                              <p:pRg st="2" end="2"/>
                                            </p:txEl>
                                          </p:spTgt>
                                        </p:tgtEl>
                                        <p:attrNameLst>
                                          <p:attrName>style.visibility</p:attrName>
                                        </p:attrNameLst>
                                      </p:cBhvr>
                                      <p:to>
                                        <p:strVal val="visible"/>
                                      </p:to>
                                    </p:set>
                                    <p:animEffect transition="in" filter="barn(inVertical)">
                                      <p:cBhvr>
                                        <p:cTn id="7" dur="500"/>
                                        <p:tgtEl>
                                          <p:spTgt spid="11264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12643">
                                            <p:txEl>
                                              <p:pRg st="3" end="3"/>
                                            </p:txEl>
                                          </p:spTgt>
                                        </p:tgtEl>
                                        <p:attrNameLst>
                                          <p:attrName>style.visibility</p:attrName>
                                        </p:attrNameLst>
                                      </p:cBhvr>
                                      <p:to>
                                        <p:strVal val="visible"/>
                                      </p:to>
                                    </p:set>
                                    <p:animEffect transition="in" filter="barn(inVertical)">
                                      <p:cBhvr>
                                        <p:cTn id="12" dur="500"/>
                                        <p:tgtEl>
                                          <p:spTgt spid="11264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12643">
                                            <p:txEl>
                                              <p:pRg st="4" end="4"/>
                                            </p:txEl>
                                          </p:spTgt>
                                        </p:tgtEl>
                                        <p:attrNameLst>
                                          <p:attrName>style.visibility</p:attrName>
                                        </p:attrNameLst>
                                      </p:cBhvr>
                                      <p:to>
                                        <p:strVal val="visible"/>
                                      </p:to>
                                    </p:set>
                                    <p:animEffect transition="in" filter="barn(inVertical)">
                                      <p:cBhvr>
                                        <p:cTn id="17" dur="500"/>
                                        <p:tgtEl>
                                          <p:spTgt spid="11264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12643">
                                            <p:txEl>
                                              <p:pRg st="5" end="5"/>
                                            </p:txEl>
                                          </p:spTgt>
                                        </p:tgtEl>
                                        <p:attrNameLst>
                                          <p:attrName>style.visibility</p:attrName>
                                        </p:attrNameLst>
                                      </p:cBhvr>
                                      <p:to>
                                        <p:strVal val="visible"/>
                                      </p:to>
                                    </p:set>
                                    <p:animEffect transition="in" filter="barn(inVertical)">
                                      <p:cBhvr>
                                        <p:cTn id="22" dur="500"/>
                                        <p:tgtEl>
                                          <p:spTgt spid="11264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12643">
                                            <p:txEl>
                                              <p:pRg st="6" end="6"/>
                                            </p:txEl>
                                          </p:spTgt>
                                        </p:tgtEl>
                                        <p:attrNameLst>
                                          <p:attrName>style.visibility</p:attrName>
                                        </p:attrNameLst>
                                      </p:cBhvr>
                                      <p:to>
                                        <p:strVal val="visible"/>
                                      </p:to>
                                    </p:set>
                                    <p:animEffect transition="in" filter="barn(inVertical)">
                                      <p:cBhvr>
                                        <p:cTn id="27" dur="500"/>
                                        <p:tgtEl>
                                          <p:spTgt spid="11264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12643">
                                            <p:txEl>
                                              <p:pRg st="7" end="7"/>
                                            </p:txEl>
                                          </p:spTgt>
                                        </p:tgtEl>
                                        <p:attrNameLst>
                                          <p:attrName>style.visibility</p:attrName>
                                        </p:attrNameLst>
                                      </p:cBhvr>
                                      <p:to>
                                        <p:strVal val="visible"/>
                                      </p:to>
                                    </p:set>
                                    <p:animEffect transition="in" filter="barn(inVertical)">
                                      <p:cBhvr>
                                        <p:cTn id="32" dur="500"/>
                                        <p:tgtEl>
                                          <p:spTgt spid="11264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12643">
                                            <p:txEl>
                                              <p:pRg st="8" end="8"/>
                                            </p:txEl>
                                          </p:spTgt>
                                        </p:tgtEl>
                                        <p:attrNameLst>
                                          <p:attrName>style.visibility</p:attrName>
                                        </p:attrNameLst>
                                      </p:cBhvr>
                                      <p:to>
                                        <p:strVal val="visible"/>
                                      </p:to>
                                    </p:set>
                                    <p:animEffect transition="in" filter="barn(inVertical)">
                                      <p:cBhvr>
                                        <p:cTn id="37" dur="500"/>
                                        <p:tgtEl>
                                          <p:spTgt spid="11264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3"/>
          <p:cNvSpPr>
            <a:spLocks noGrp="1" noChangeArrowheads="1"/>
          </p:cNvSpPr>
          <p:nvPr>
            <p:ph type="body" idx="1"/>
          </p:nvPr>
        </p:nvSpPr>
        <p:spPr>
          <a:xfrm>
            <a:off x="613966" y="692696"/>
            <a:ext cx="8667750" cy="5479504"/>
          </a:xfrm>
        </p:spPr>
        <p:txBody>
          <a:bodyPr>
            <a:normAutofit/>
          </a:bodyPr>
          <a:lstStyle/>
          <a:p>
            <a:pPr eaLnBrk="1" hangingPunct="1">
              <a:lnSpc>
                <a:spcPct val="90000"/>
              </a:lnSpc>
              <a:buFont typeface="Wingdings" pitchFamily="2" charset="2"/>
              <a:buNone/>
              <a:defRPr/>
            </a:pPr>
            <a:r>
              <a:rPr lang="en-US" altLang="zh-CN" sz="2800" dirty="0" smtClean="0">
                <a:solidFill>
                  <a:srgbClr val="0000FF"/>
                </a:solidFill>
                <a:effectLst>
                  <a:outerShdw blurRad="38100" dist="38100" dir="2700000" algn="tl">
                    <a:srgbClr val="C0C0C0"/>
                  </a:outerShdw>
                </a:effectLst>
              </a:rPr>
              <a:t>1. </a:t>
            </a:r>
            <a:r>
              <a:rPr lang="zh-CN" altLang="en-US" sz="2400" dirty="0" smtClean="0">
                <a:solidFill>
                  <a:srgbClr val="0000FF"/>
                </a:solidFill>
                <a:effectLst>
                  <a:outerShdw blurRad="38100" dist="38100" dir="2700000" algn="tl">
                    <a:srgbClr val="C0C0C0"/>
                  </a:outerShdw>
                </a:effectLst>
              </a:rPr>
              <a:t>搜索算法的可采纳性</a:t>
            </a:r>
            <a:r>
              <a:rPr lang="en-US" altLang="zh-CN" sz="2400" dirty="0" smtClean="0">
                <a:solidFill>
                  <a:srgbClr val="0000FF"/>
                </a:solidFill>
                <a:effectLst>
                  <a:outerShdw blurRad="38100" dist="38100" dir="2700000" algn="tl">
                    <a:srgbClr val="C0C0C0"/>
                  </a:outerShdw>
                </a:effectLst>
              </a:rPr>
              <a:t>(Admissibility)</a:t>
            </a:r>
            <a:endParaRPr lang="en-US" altLang="zh-CN" sz="2400" dirty="0" smtClean="0">
              <a:solidFill>
                <a:srgbClr val="0000FF"/>
              </a:solidFill>
            </a:endParaRPr>
          </a:p>
          <a:p>
            <a:pPr eaLnBrk="1" hangingPunct="1">
              <a:lnSpc>
                <a:spcPct val="90000"/>
              </a:lnSpc>
              <a:defRPr/>
            </a:pPr>
            <a:r>
              <a:rPr lang="en-US" altLang="zh-CN" sz="2400" dirty="0" smtClean="0">
                <a:solidFill>
                  <a:srgbClr val="0000FF"/>
                </a:solidFill>
              </a:rPr>
              <a:t>4)</a:t>
            </a:r>
            <a:r>
              <a:rPr lang="zh-CN" altLang="en-US" sz="2400" dirty="0" smtClean="0">
                <a:solidFill>
                  <a:srgbClr val="0000FF"/>
                </a:solidFill>
              </a:rPr>
              <a:t>改进启发式函数</a:t>
            </a:r>
            <a:r>
              <a:rPr lang="en-US" altLang="zh-CN" sz="2400" dirty="0" smtClean="0">
                <a:solidFill>
                  <a:srgbClr val="0000FF"/>
                </a:solidFill>
              </a:rPr>
              <a:t>——</a:t>
            </a:r>
            <a:r>
              <a:rPr lang="zh-CN" altLang="en-US" sz="2400" dirty="0" smtClean="0">
                <a:solidFill>
                  <a:srgbClr val="0000FF"/>
                </a:solidFill>
              </a:rPr>
              <a:t>八数码游戏</a:t>
            </a:r>
          </a:p>
          <a:p>
            <a:pPr lvl="1" eaLnBrk="1" hangingPunct="1">
              <a:lnSpc>
                <a:spcPct val="90000"/>
              </a:lnSpc>
              <a:defRPr/>
            </a:pPr>
            <a:r>
              <a:rPr lang="en-US" altLang="zh-CN" dirty="0" smtClean="0">
                <a:solidFill>
                  <a:srgbClr val="0000FF"/>
                </a:solidFill>
              </a:rPr>
              <a:t>f(n)=d(n)+w(n),</a:t>
            </a:r>
            <a:r>
              <a:rPr lang="zh-CN" altLang="en-US" dirty="0" smtClean="0"/>
              <a:t>其中</a:t>
            </a:r>
          </a:p>
          <a:p>
            <a:pPr lvl="1" eaLnBrk="1" hangingPunct="1">
              <a:lnSpc>
                <a:spcPct val="90000"/>
              </a:lnSpc>
              <a:defRPr/>
            </a:pPr>
            <a:r>
              <a:rPr lang="en-US" altLang="zh-CN" dirty="0" smtClean="0">
                <a:solidFill>
                  <a:srgbClr val="0000FF"/>
                </a:solidFill>
              </a:rPr>
              <a:t>w(n)-</a:t>
            </a:r>
            <a:r>
              <a:rPr lang="zh-CN" altLang="en-US" dirty="0" smtClean="0"/>
              <a:t>表示</a:t>
            </a:r>
            <a:r>
              <a:rPr lang="zh-CN" altLang="en-US" dirty="0" smtClean="0">
                <a:solidFill>
                  <a:srgbClr val="FF0000"/>
                </a:solidFill>
              </a:rPr>
              <a:t>错位的棋牌个数</a:t>
            </a:r>
            <a:r>
              <a:rPr lang="zh-CN" altLang="en-US" dirty="0" smtClean="0"/>
              <a:t>，不够贴切，错误的扩展了节点</a:t>
            </a:r>
            <a:r>
              <a:rPr lang="en-US" altLang="zh-CN" dirty="0" smtClean="0"/>
              <a:t>d</a:t>
            </a:r>
            <a:r>
              <a:rPr lang="zh-CN" altLang="en-US" dirty="0" smtClean="0"/>
              <a:t>；</a:t>
            </a:r>
          </a:p>
          <a:p>
            <a:pPr lvl="1" eaLnBrk="1" hangingPunct="1">
              <a:lnSpc>
                <a:spcPct val="90000"/>
              </a:lnSpc>
              <a:defRPr/>
            </a:pPr>
            <a:r>
              <a:rPr lang="en-US" altLang="zh-CN" dirty="0" smtClean="0">
                <a:solidFill>
                  <a:srgbClr val="0000FF"/>
                </a:solidFill>
              </a:rPr>
              <a:t>p(n)-</a:t>
            </a:r>
            <a:r>
              <a:rPr lang="zh-CN" altLang="en-US" dirty="0" smtClean="0"/>
              <a:t>节点</a:t>
            </a:r>
            <a:r>
              <a:rPr lang="en-US" altLang="zh-CN" dirty="0" smtClean="0"/>
              <a:t>n</a:t>
            </a:r>
            <a:r>
              <a:rPr lang="zh-CN" altLang="en-US" dirty="0" smtClean="0"/>
              <a:t>与目标状态节点比较，</a:t>
            </a:r>
            <a:r>
              <a:rPr lang="zh-CN" altLang="en-US" dirty="0" smtClean="0">
                <a:solidFill>
                  <a:srgbClr val="FF0000"/>
                </a:solidFill>
              </a:rPr>
              <a:t>错位棋牌在不受阻拦的情况下，移动到目标状态相应位置所需走步（移动次数）的总和</a:t>
            </a:r>
            <a:r>
              <a:rPr lang="zh-CN" altLang="en-US" dirty="0" smtClean="0"/>
              <a:t>；</a:t>
            </a:r>
          </a:p>
          <a:p>
            <a:pPr lvl="1" eaLnBrk="1" hangingPunct="1">
              <a:lnSpc>
                <a:spcPct val="90000"/>
              </a:lnSpc>
              <a:defRPr/>
            </a:pPr>
            <a:r>
              <a:rPr lang="en-US" altLang="zh-CN" dirty="0" smtClean="0">
                <a:solidFill>
                  <a:srgbClr val="0000FF"/>
                </a:solidFill>
              </a:rPr>
              <a:t>p(n)</a:t>
            </a:r>
            <a:r>
              <a:rPr lang="zh-CN" altLang="en-US" dirty="0" smtClean="0">
                <a:solidFill>
                  <a:srgbClr val="0000FF"/>
                </a:solidFill>
              </a:rPr>
              <a:t>比</a:t>
            </a:r>
            <a:r>
              <a:rPr lang="en-US" altLang="zh-CN" dirty="0" smtClean="0">
                <a:solidFill>
                  <a:srgbClr val="0000FF"/>
                </a:solidFill>
              </a:rPr>
              <a:t>w(n)</a:t>
            </a:r>
            <a:r>
              <a:rPr lang="zh-CN" altLang="en-US" dirty="0" smtClean="0">
                <a:solidFill>
                  <a:srgbClr val="0000FF"/>
                </a:solidFill>
              </a:rPr>
              <a:t>更接近于</a:t>
            </a:r>
            <a:r>
              <a:rPr lang="en-US" altLang="zh-CN" dirty="0" smtClean="0">
                <a:solidFill>
                  <a:srgbClr val="0000FF"/>
                </a:solidFill>
              </a:rPr>
              <a:t>h*(n)</a:t>
            </a:r>
            <a:r>
              <a:rPr lang="en-US" altLang="zh-CN" dirty="0" smtClean="0"/>
              <a:t>-p(n)</a:t>
            </a:r>
            <a:r>
              <a:rPr lang="zh-CN" altLang="en-US" dirty="0" smtClean="0"/>
              <a:t>不仅考虑了棋牌的错位因素，还考虑了错位的距离（移动距离）</a:t>
            </a:r>
          </a:p>
        </p:txBody>
      </p:sp>
      <p:grpSp>
        <p:nvGrpSpPr>
          <p:cNvPr id="7" name="Group 4"/>
          <p:cNvGrpSpPr>
            <a:grpSpLocks/>
          </p:cNvGrpSpPr>
          <p:nvPr/>
        </p:nvGrpSpPr>
        <p:grpSpPr bwMode="auto">
          <a:xfrm>
            <a:off x="1520619" y="4522491"/>
            <a:ext cx="7020780" cy="1814289"/>
            <a:chOff x="768" y="1296"/>
            <a:chExt cx="4347" cy="1517"/>
          </a:xfrm>
        </p:grpSpPr>
        <p:sp>
          <p:nvSpPr>
            <p:cNvPr id="8" name="Text Box 5"/>
            <p:cNvSpPr txBox="1">
              <a:spLocks noChangeArrowheads="1"/>
            </p:cNvSpPr>
            <p:nvPr/>
          </p:nvSpPr>
          <p:spPr bwMode="auto">
            <a:xfrm>
              <a:off x="1248" y="2478"/>
              <a:ext cx="864"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000" b="1">
                  <a:latin typeface="Times New Roman" pitchFamily="18" charset="0"/>
                </a:rPr>
                <a:t>初始布局</a:t>
              </a:r>
            </a:p>
          </p:txBody>
        </p:sp>
        <p:sp>
          <p:nvSpPr>
            <p:cNvPr id="9" name="Text Box 6"/>
            <p:cNvSpPr txBox="1">
              <a:spLocks noChangeArrowheads="1"/>
            </p:cNvSpPr>
            <p:nvPr/>
          </p:nvSpPr>
          <p:spPr bwMode="auto">
            <a:xfrm>
              <a:off x="3888" y="2478"/>
              <a:ext cx="864"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000" b="1">
                  <a:latin typeface="Times New Roman" pitchFamily="18" charset="0"/>
                </a:rPr>
                <a:t>目标布局</a:t>
              </a:r>
            </a:p>
          </p:txBody>
        </p:sp>
        <p:sp>
          <p:nvSpPr>
            <p:cNvPr id="10" name="AutoShape 7"/>
            <p:cNvSpPr>
              <a:spLocks noChangeArrowheads="1"/>
            </p:cNvSpPr>
            <p:nvPr/>
          </p:nvSpPr>
          <p:spPr bwMode="auto">
            <a:xfrm>
              <a:off x="2700" y="1743"/>
              <a:ext cx="528" cy="192"/>
            </a:xfrm>
            <a:prstGeom prst="rightArrow">
              <a:avLst>
                <a:gd name="adj1" fmla="val 50000"/>
                <a:gd name="adj2" fmla="val 68750"/>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1" name="Text Box 8"/>
            <p:cNvSpPr txBox="1">
              <a:spLocks noChangeArrowheads="1"/>
            </p:cNvSpPr>
            <p:nvPr/>
          </p:nvSpPr>
          <p:spPr bwMode="auto">
            <a:xfrm>
              <a:off x="2604" y="1503"/>
              <a:ext cx="864"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b="1">
                  <a:latin typeface="Verdana" pitchFamily="34" charset="0"/>
                </a:rPr>
                <a:t>移动数码</a:t>
              </a:r>
            </a:p>
          </p:txBody>
        </p:sp>
        <p:pic>
          <p:nvPicPr>
            <p:cNvPr id="12" name="Picture 9" descr="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08" y="1296"/>
              <a:ext cx="1707" cy="1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0" descr="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8" y="1326"/>
              <a:ext cx="1707" cy="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灯片编号占位符 2"/>
          <p:cNvSpPr>
            <a:spLocks noGrp="1"/>
          </p:cNvSpPr>
          <p:nvPr>
            <p:ph type="sldNum" sz="quarter" idx="12"/>
          </p:nvPr>
        </p:nvSpPr>
        <p:spPr/>
        <p:txBody>
          <a:bodyPr/>
          <a:lstStyle/>
          <a:p>
            <a:fld id="{0C913308-F349-4B6D-A68A-DD1791B4A57B}" type="slidenum">
              <a:rPr lang="zh-CN" altLang="en-US" smtClean="0"/>
              <a:t>35</a:t>
            </a:fld>
            <a:endParaRPr lang="zh-CN" altLang="en-US"/>
          </a:p>
        </p:txBody>
      </p:sp>
    </p:spTree>
    <p:extLst>
      <p:ext uri="{BB962C8B-B14F-4D97-AF65-F5344CB8AC3E}">
        <p14:creationId xmlns:p14="http://schemas.microsoft.com/office/powerpoint/2010/main" val="35527467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113667">
                                            <p:txEl>
                                              <p:pRg st="4" end="4"/>
                                            </p:txEl>
                                          </p:spTgt>
                                        </p:tgtEl>
                                        <p:attrNameLst>
                                          <p:attrName>style.visibility</p:attrName>
                                        </p:attrNameLst>
                                      </p:cBhvr>
                                      <p:to>
                                        <p:strVal val="visible"/>
                                      </p:to>
                                    </p:set>
                                    <p:animEffect transition="in" filter="strips(downRight)">
                                      <p:cBhvr>
                                        <p:cTn id="7" dur="500"/>
                                        <p:tgtEl>
                                          <p:spTgt spid="113667">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13667">
                                            <p:txEl>
                                              <p:pRg st="5" end="5"/>
                                            </p:txEl>
                                          </p:spTgt>
                                        </p:tgtEl>
                                        <p:attrNameLst>
                                          <p:attrName>style.visibility</p:attrName>
                                        </p:attrNameLst>
                                      </p:cBhvr>
                                      <p:to>
                                        <p:strVal val="visible"/>
                                      </p:to>
                                    </p:set>
                                    <p:animEffect transition="in" filter="strips(downRight)">
                                      <p:cBhvr>
                                        <p:cTn id="12" dur="500"/>
                                        <p:tgtEl>
                                          <p:spTgt spid="1136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5400" dirty="0" smtClean="0">
                <a:solidFill>
                  <a:srgbClr val="FF0000"/>
                </a:solidFill>
              </a:rPr>
              <a:t>二、</a:t>
            </a:r>
            <a:r>
              <a:rPr lang="en-US" altLang="zh-CN" sz="5400" dirty="0" smtClean="0">
                <a:solidFill>
                  <a:srgbClr val="FF0000"/>
                </a:solidFill>
              </a:rPr>
              <a:t>A</a:t>
            </a:r>
            <a:r>
              <a:rPr lang="en-US" altLang="zh-CN" sz="5400" dirty="0">
                <a:solidFill>
                  <a:srgbClr val="FF0000"/>
                </a:solidFill>
              </a:rPr>
              <a:t>*</a:t>
            </a:r>
            <a:r>
              <a:rPr lang="zh-CN" altLang="en-US" sz="5400" dirty="0">
                <a:solidFill>
                  <a:srgbClr val="FF0000"/>
                </a:solidFill>
              </a:rPr>
              <a:t>算法</a:t>
            </a:r>
            <a:endParaRPr lang="zh-CN" altLang="en-US" dirty="0"/>
          </a:p>
        </p:txBody>
      </p:sp>
      <p:sp>
        <p:nvSpPr>
          <p:cNvPr id="3" name="内容占位符 2"/>
          <p:cNvSpPr>
            <a:spLocks noGrp="1"/>
          </p:cNvSpPr>
          <p:nvPr>
            <p:ph idx="1"/>
          </p:nvPr>
        </p:nvSpPr>
        <p:spPr/>
        <p:txBody>
          <a:bodyPr>
            <a:normAutofit/>
          </a:bodyPr>
          <a:lstStyle/>
          <a:p>
            <a:pPr>
              <a:defRPr/>
            </a:pPr>
            <a:r>
              <a:rPr lang="en-US" altLang="zh-CN" sz="3200" dirty="0">
                <a:solidFill>
                  <a:srgbClr val="FF0000"/>
                </a:solidFill>
              </a:rPr>
              <a:t>A*</a:t>
            </a:r>
            <a:r>
              <a:rPr lang="zh-CN" altLang="en-US" sz="3200" dirty="0">
                <a:solidFill>
                  <a:srgbClr val="FF0000"/>
                </a:solidFill>
              </a:rPr>
              <a:t>算法</a:t>
            </a:r>
            <a:r>
              <a:rPr lang="zh-CN" altLang="en-US" sz="3200" dirty="0"/>
              <a:t>定义：</a:t>
            </a:r>
          </a:p>
          <a:p>
            <a:pPr lvl="2">
              <a:defRPr/>
            </a:pPr>
            <a:r>
              <a:rPr lang="en-US" altLang="zh-CN" sz="2800" dirty="0"/>
              <a:t>1</a:t>
            </a:r>
            <a:r>
              <a:rPr lang="zh-CN" altLang="en-US" sz="2800" dirty="0"/>
              <a:t>、在</a:t>
            </a:r>
            <a:r>
              <a:rPr lang="en-US" altLang="zh-CN" sz="2800" dirty="0">
                <a:solidFill>
                  <a:srgbClr val="0000FF"/>
                </a:solidFill>
              </a:rPr>
              <a:t>A</a:t>
            </a:r>
            <a:r>
              <a:rPr lang="zh-CN" altLang="en-US" sz="2800" dirty="0">
                <a:solidFill>
                  <a:srgbClr val="0000FF"/>
                </a:solidFill>
              </a:rPr>
              <a:t>算法</a:t>
            </a:r>
            <a:r>
              <a:rPr lang="zh-CN" altLang="en-US" sz="2800" dirty="0"/>
              <a:t>中，规定</a:t>
            </a:r>
            <a:r>
              <a:rPr lang="en-US" altLang="zh-CN" sz="2800" dirty="0">
                <a:solidFill>
                  <a:srgbClr val="FF0000"/>
                </a:solidFill>
              </a:rPr>
              <a:t>h(n)≤h*(n);</a:t>
            </a:r>
          </a:p>
          <a:p>
            <a:pPr lvl="2">
              <a:defRPr/>
            </a:pPr>
            <a:r>
              <a:rPr lang="en-US" altLang="zh-CN" sz="2800" dirty="0"/>
              <a:t>2</a:t>
            </a:r>
            <a:r>
              <a:rPr lang="zh-CN" altLang="en-US" sz="2800" dirty="0"/>
              <a:t>、经如此限制以后的</a:t>
            </a:r>
            <a:r>
              <a:rPr lang="en-US" altLang="zh-CN" sz="2800" dirty="0">
                <a:solidFill>
                  <a:srgbClr val="0000FF"/>
                </a:solidFill>
              </a:rPr>
              <a:t>A</a:t>
            </a:r>
            <a:r>
              <a:rPr lang="zh-CN" altLang="en-US" sz="2800" dirty="0">
                <a:solidFill>
                  <a:srgbClr val="0000FF"/>
                </a:solidFill>
              </a:rPr>
              <a:t>算法</a:t>
            </a:r>
            <a:r>
              <a:rPr lang="zh-CN" altLang="en-US" sz="2800" dirty="0"/>
              <a:t>就是</a:t>
            </a:r>
            <a:r>
              <a:rPr lang="en-US" altLang="zh-CN" sz="2800" dirty="0">
                <a:solidFill>
                  <a:srgbClr val="FF0000"/>
                </a:solidFill>
              </a:rPr>
              <a:t>A*</a:t>
            </a:r>
            <a:r>
              <a:rPr lang="zh-CN" altLang="en-US" sz="2800" dirty="0">
                <a:solidFill>
                  <a:srgbClr val="FF0000"/>
                </a:solidFill>
              </a:rPr>
              <a:t>算法</a:t>
            </a:r>
            <a:r>
              <a:rPr lang="zh-CN" altLang="en-US" sz="2800" dirty="0" smtClean="0"/>
              <a:t>。</a:t>
            </a:r>
            <a:endParaRPr lang="en-US" altLang="zh-CN" sz="2800" dirty="0" smtClean="0"/>
          </a:p>
          <a:p>
            <a:pPr>
              <a:defRPr/>
            </a:pPr>
            <a:r>
              <a:rPr lang="en-US" altLang="zh-CN" sz="2800" dirty="0" smtClean="0">
                <a:solidFill>
                  <a:srgbClr val="FF0000"/>
                </a:solidFill>
              </a:rPr>
              <a:t>A</a:t>
            </a:r>
            <a:r>
              <a:rPr lang="en-US" altLang="zh-CN" sz="2800" dirty="0">
                <a:solidFill>
                  <a:srgbClr val="FF0000"/>
                </a:solidFill>
              </a:rPr>
              <a:t>*</a:t>
            </a:r>
            <a:r>
              <a:rPr lang="zh-CN" altLang="en-US" sz="2800" dirty="0">
                <a:solidFill>
                  <a:srgbClr val="FF0000"/>
                </a:solidFill>
              </a:rPr>
              <a:t>算法是</a:t>
            </a:r>
            <a:r>
              <a:rPr lang="zh-CN" altLang="en-US" sz="2800" dirty="0">
                <a:solidFill>
                  <a:srgbClr val="0000FF"/>
                </a:solidFill>
              </a:rPr>
              <a:t>可采纳的</a:t>
            </a:r>
            <a:r>
              <a:rPr lang="zh-CN" altLang="en-US" sz="2800" dirty="0">
                <a:solidFill>
                  <a:srgbClr val="FF0000"/>
                </a:solidFill>
              </a:rPr>
              <a:t>，</a:t>
            </a:r>
            <a:r>
              <a:rPr lang="zh-CN" altLang="en-US" sz="2800" dirty="0"/>
              <a:t>即总能搜索到</a:t>
            </a:r>
            <a:r>
              <a:rPr lang="zh-CN" altLang="en-US" sz="2800" dirty="0">
                <a:solidFill>
                  <a:srgbClr val="0000FF"/>
                </a:solidFill>
              </a:rPr>
              <a:t>最短解答路径</a:t>
            </a:r>
          </a:p>
          <a:p>
            <a:r>
              <a:rPr lang="zh-CN" altLang="en-US" sz="2800" dirty="0" smtClean="0">
                <a:solidFill>
                  <a:srgbClr val="0000FF"/>
                </a:solidFill>
              </a:rPr>
              <a:t>八数码：</a:t>
            </a:r>
            <a:r>
              <a:rPr lang="en-US" altLang="zh-CN" sz="2800" dirty="0" smtClean="0">
                <a:solidFill>
                  <a:srgbClr val="0000FF"/>
                </a:solidFill>
              </a:rPr>
              <a:t>w(n)</a:t>
            </a:r>
            <a:r>
              <a:rPr lang="en-US" altLang="zh-CN" sz="2800" dirty="0">
                <a:solidFill>
                  <a:srgbClr val="FF0000"/>
                </a:solidFill>
              </a:rPr>
              <a:t> ≤</a:t>
            </a:r>
            <a:r>
              <a:rPr lang="en-US" altLang="zh-CN" sz="2800" dirty="0" smtClean="0">
                <a:solidFill>
                  <a:srgbClr val="0000FF"/>
                </a:solidFill>
              </a:rPr>
              <a:t> </a:t>
            </a:r>
            <a:r>
              <a:rPr lang="en-US" altLang="zh-CN" sz="2800" dirty="0">
                <a:solidFill>
                  <a:srgbClr val="0000FF"/>
                </a:solidFill>
              </a:rPr>
              <a:t>p(n</a:t>
            </a:r>
            <a:r>
              <a:rPr lang="en-US" altLang="zh-CN" sz="2800" dirty="0" smtClean="0">
                <a:solidFill>
                  <a:srgbClr val="0000FF"/>
                </a:solidFill>
              </a:rPr>
              <a:t>)</a:t>
            </a:r>
            <a:r>
              <a:rPr lang="en-US" altLang="zh-CN" sz="2800" dirty="0">
                <a:solidFill>
                  <a:srgbClr val="FF0000"/>
                </a:solidFill>
              </a:rPr>
              <a:t> ≤h*(n</a:t>
            </a:r>
            <a:r>
              <a:rPr lang="en-US" altLang="zh-CN" sz="2800" dirty="0" smtClean="0">
                <a:solidFill>
                  <a:srgbClr val="FF0000"/>
                </a:solidFill>
              </a:rPr>
              <a:t>)</a:t>
            </a:r>
            <a:r>
              <a:rPr lang="zh-CN" altLang="en-US" sz="2800" dirty="0" smtClean="0">
                <a:solidFill>
                  <a:srgbClr val="FF0000"/>
                </a:solidFill>
              </a:rPr>
              <a:t>，</a:t>
            </a:r>
            <a:r>
              <a:rPr lang="en-US" altLang="zh-CN" sz="2800" dirty="0">
                <a:solidFill>
                  <a:srgbClr val="FF0000"/>
                </a:solidFill>
              </a:rPr>
              <a:t> A*</a:t>
            </a:r>
            <a:r>
              <a:rPr lang="zh-CN" altLang="en-US" sz="2800" dirty="0">
                <a:solidFill>
                  <a:srgbClr val="FF0000"/>
                </a:solidFill>
              </a:rPr>
              <a:t>算法</a:t>
            </a:r>
            <a:endParaRPr lang="en-US" altLang="zh-CN" sz="2800" dirty="0" smtClean="0"/>
          </a:p>
          <a:p>
            <a:pPr lvl="1"/>
            <a:r>
              <a:rPr lang="en-US" altLang="zh-CN" sz="2200" dirty="0" smtClean="0">
                <a:solidFill>
                  <a:srgbClr val="0000FF"/>
                </a:solidFill>
              </a:rPr>
              <a:t> p(n</a:t>
            </a:r>
            <a:r>
              <a:rPr lang="en-US" altLang="zh-CN" sz="2200" dirty="0">
                <a:solidFill>
                  <a:srgbClr val="0000FF"/>
                </a:solidFill>
              </a:rPr>
              <a:t>)</a:t>
            </a:r>
            <a:r>
              <a:rPr lang="zh-CN" altLang="zh-CN" dirty="0" smtClean="0"/>
              <a:t>比有</a:t>
            </a:r>
            <a:r>
              <a:rPr lang="en-US" altLang="zh-CN" sz="2200" dirty="0">
                <a:solidFill>
                  <a:srgbClr val="0000FF"/>
                </a:solidFill>
              </a:rPr>
              <a:t>w(n)</a:t>
            </a:r>
            <a:r>
              <a:rPr lang="zh-CN" altLang="zh-CN" dirty="0" smtClean="0"/>
              <a:t>更</a:t>
            </a:r>
            <a:r>
              <a:rPr lang="zh-CN" altLang="zh-CN" dirty="0"/>
              <a:t>强的启发性信息，因为</a:t>
            </a:r>
            <a:r>
              <a:rPr lang="zh-CN" altLang="zh-CN" dirty="0" smtClean="0"/>
              <a:t>由</a:t>
            </a:r>
            <a:r>
              <a:rPr lang="en-US" altLang="zh-CN" dirty="0" smtClean="0"/>
              <a:t>h(n)=p(n) </a:t>
            </a:r>
            <a:r>
              <a:rPr lang="zh-CN" altLang="zh-CN" dirty="0"/>
              <a:t>构造的启发式搜索图，</a:t>
            </a:r>
            <a:r>
              <a:rPr lang="zh-CN" altLang="zh-CN" dirty="0" smtClean="0"/>
              <a:t>比</a:t>
            </a:r>
            <a:r>
              <a:rPr lang="en-US" altLang="zh-CN" dirty="0"/>
              <a:t>h(n</a:t>
            </a:r>
            <a:r>
              <a:rPr lang="en-US" altLang="zh-CN" dirty="0" smtClean="0"/>
              <a:t>)=w(n</a:t>
            </a:r>
            <a:r>
              <a:rPr lang="en-US" altLang="zh-CN" dirty="0"/>
              <a:t>)</a:t>
            </a:r>
            <a:r>
              <a:rPr lang="zh-CN" altLang="zh-CN" dirty="0" smtClean="0"/>
              <a:t>构造</a:t>
            </a:r>
            <a:r>
              <a:rPr lang="zh-CN" altLang="zh-CN" dirty="0"/>
              <a:t>的启发式搜索图的结点数要少。</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36</a:t>
            </a:fld>
            <a:endParaRPr lang="zh-CN" altLang="en-US"/>
          </a:p>
        </p:txBody>
      </p:sp>
    </p:spTree>
    <p:extLst>
      <p:ext uri="{BB962C8B-B14F-4D97-AF65-F5344CB8AC3E}">
        <p14:creationId xmlns:p14="http://schemas.microsoft.com/office/powerpoint/2010/main" val="1701296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08720"/>
            <a:ext cx="8915400" cy="5415880"/>
          </a:xfrm>
        </p:spPr>
        <p:txBody>
          <a:bodyPr/>
          <a:lstStyle/>
          <a:p>
            <a:r>
              <a:rPr lang="zh-CN" altLang="en-US" dirty="0" smtClean="0"/>
              <a:t>例</a:t>
            </a:r>
            <a:r>
              <a:rPr lang="en-US" altLang="zh-CN" dirty="0"/>
              <a:t> </a:t>
            </a:r>
            <a:r>
              <a:rPr lang="en-US" altLang="zh-CN" dirty="0" smtClean="0"/>
              <a:t> </a:t>
            </a:r>
            <a:r>
              <a:rPr lang="zh-CN" altLang="zh-CN" dirty="0" smtClean="0"/>
              <a:t>启发式</a:t>
            </a:r>
            <a:r>
              <a:rPr lang="zh-CN" altLang="zh-CN" dirty="0"/>
              <a:t>函数</a:t>
            </a:r>
            <a:r>
              <a:rPr lang="zh-CN" altLang="zh-CN" dirty="0" smtClean="0"/>
              <a:t>为</a:t>
            </a:r>
            <a:r>
              <a:rPr lang="en-US" altLang="zh-CN" dirty="0">
                <a:solidFill>
                  <a:srgbClr val="0000FF"/>
                </a:solidFill>
              </a:rPr>
              <a:t>f(n)=d(n</a:t>
            </a:r>
            <a:r>
              <a:rPr lang="en-US" altLang="zh-CN" dirty="0" smtClean="0">
                <a:solidFill>
                  <a:srgbClr val="0000FF"/>
                </a:solidFill>
              </a:rPr>
              <a:t>)+p(n),</a:t>
            </a:r>
          </a:p>
          <a:p>
            <a:pPr marL="0" indent="0">
              <a:buNone/>
            </a:pPr>
            <a:r>
              <a:rPr lang="zh-CN" altLang="zh-CN" dirty="0" smtClean="0"/>
              <a:t>按照</a:t>
            </a:r>
            <a:r>
              <a:rPr lang="zh-CN" altLang="zh-CN" dirty="0"/>
              <a:t>空格左移</a:t>
            </a:r>
            <a:r>
              <a:rPr lang="zh-CN" altLang="zh-CN" dirty="0" smtClean="0"/>
              <a:t>、</a:t>
            </a:r>
            <a:endParaRPr lang="en-US" altLang="zh-CN" dirty="0" smtClean="0"/>
          </a:p>
          <a:p>
            <a:pPr marL="0" indent="0">
              <a:buNone/>
            </a:pPr>
            <a:r>
              <a:rPr lang="zh-CN" altLang="zh-CN" dirty="0" smtClean="0"/>
              <a:t>下</a:t>
            </a:r>
            <a:r>
              <a:rPr lang="zh-CN" altLang="zh-CN" dirty="0"/>
              <a:t>移、右移</a:t>
            </a:r>
            <a:r>
              <a:rPr lang="zh-CN" altLang="zh-CN" dirty="0" smtClean="0"/>
              <a:t>、</a:t>
            </a:r>
            <a:endParaRPr lang="en-US" altLang="zh-CN" dirty="0" smtClean="0"/>
          </a:p>
          <a:p>
            <a:pPr marL="0" indent="0">
              <a:buNone/>
            </a:pPr>
            <a:r>
              <a:rPr lang="zh-CN" altLang="zh-CN" dirty="0" smtClean="0"/>
              <a:t>上</a:t>
            </a:r>
            <a:r>
              <a:rPr lang="zh-CN" altLang="zh-CN" dirty="0"/>
              <a:t>移的顺序</a:t>
            </a:r>
            <a:r>
              <a:rPr lang="zh-CN" altLang="zh-CN" dirty="0" smtClean="0"/>
              <a:t>考虑</a:t>
            </a:r>
            <a:endParaRPr lang="en-US" altLang="zh-CN" dirty="0" smtClean="0"/>
          </a:p>
          <a:p>
            <a:pPr marL="0" indent="0">
              <a:buNone/>
            </a:pPr>
            <a:r>
              <a:rPr lang="zh-CN" altLang="zh-CN" dirty="0" smtClean="0"/>
              <a:t>各个</a:t>
            </a:r>
            <a:r>
              <a:rPr lang="zh-CN" altLang="zh-CN" dirty="0"/>
              <a:t>结点的扩展</a:t>
            </a:r>
            <a:r>
              <a:rPr lang="zh-CN" altLang="zh-CN" dirty="0" smtClean="0"/>
              <a:t>，</a:t>
            </a:r>
            <a:endParaRPr lang="en-US" altLang="zh-CN" dirty="0" smtClean="0"/>
          </a:p>
          <a:p>
            <a:pPr marL="0" indent="0">
              <a:buNone/>
            </a:pPr>
            <a:r>
              <a:rPr lang="zh-CN" altLang="zh-CN" dirty="0" smtClean="0"/>
              <a:t>则</a:t>
            </a:r>
            <a:r>
              <a:rPr lang="zh-CN" altLang="zh-CN" dirty="0"/>
              <a:t>问题求解</a:t>
            </a:r>
            <a:r>
              <a:rPr lang="zh-CN" altLang="zh-CN" dirty="0" smtClean="0"/>
              <a:t>过程</a:t>
            </a:r>
            <a:endParaRPr lang="en-US" altLang="zh-CN" dirty="0" smtClean="0"/>
          </a:p>
          <a:p>
            <a:pPr marL="0" indent="0">
              <a:buNone/>
            </a:pPr>
            <a:r>
              <a:rPr lang="zh-CN" altLang="zh-CN" dirty="0" smtClean="0"/>
              <a:t>搜索图</a:t>
            </a:r>
            <a:r>
              <a:rPr lang="zh-CN" altLang="zh-CN" dirty="0"/>
              <a:t>的前</a:t>
            </a:r>
            <a:r>
              <a:rPr lang="en-US" altLang="zh-CN" dirty="0"/>
              <a:t>5</a:t>
            </a:r>
            <a:r>
              <a:rPr lang="zh-CN" altLang="zh-CN" dirty="0" smtClean="0"/>
              <a:t>层</a:t>
            </a:r>
            <a:endParaRPr lang="en-US" altLang="zh-CN" dirty="0" smtClean="0"/>
          </a:p>
          <a:p>
            <a:pPr marL="0" indent="0">
              <a:buNone/>
            </a:pPr>
            <a:r>
              <a:rPr lang="zh-CN" altLang="zh-CN" dirty="0" smtClean="0"/>
              <a:t>情况</a:t>
            </a:r>
            <a:r>
              <a:rPr lang="zh-CN" altLang="zh-CN" dirty="0"/>
              <a:t>如右图所示。</a:t>
            </a:r>
          </a:p>
          <a:p>
            <a:endParaRPr lang="zh-CN" altLang="en-US" dirty="0"/>
          </a:p>
        </p:txBody>
      </p:sp>
      <p:sp>
        <p:nvSpPr>
          <p:cNvPr id="9" name="Rectangle 7"/>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820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0836" y="1268760"/>
            <a:ext cx="6080810" cy="4896544"/>
          </a:xfrm>
          <a:prstGeom prst="rect">
            <a:avLst/>
          </a:prstGeom>
          <a:noFill/>
          <a:extLst>
            <a:ext uri="{909E8E84-426E-40DD-AFC4-6F175D3DCCD1}">
              <a14:hiddenFill xmlns:a14="http://schemas.microsoft.com/office/drawing/2010/main">
                <a:solidFill>
                  <a:srgbClr val="FFFFFF"/>
                </a:solidFill>
              </a14:hiddenFill>
            </a:ext>
          </a:extLst>
        </p:spPr>
      </p:pic>
      <p:sp>
        <p:nvSpPr>
          <p:cNvPr id="11" name="灯片编号占位符 10"/>
          <p:cNvSpPr>
            <a:spLocks noGrp="1"/>
          </p:cNvSpPr>
          <p:nvPr>
            <p:ph type="sldNum" sz="quarter" idx="12"/>
          </p:nvPr>
        </p:nvSpPr>
        <p:spPr/>
        <p:txBody>
          <a:bodyPr/>
          <a:lstStyle/>
          <a:p>
            <a:fld id="{0C913308-F349-4B6D-A68A-DD1791B4A57B}" type="slidenum">
              <a:rPr lang="zh-CN" altLang="en-US" smtClean="0"/>
              <a:t>37</a:t>
            </a:fld>
            <a:endParaRPr lang="zh-CN" altLang="en-US"/>
          </a:p>
        </p:txBody>
      </p:sp>
    </p:spTree>
    <p:extLst>
      <p:ext uri="{BB962C8B-B14F-4D97-AF65-F5344CB8AC3E}">
        <p14:creationId xmlns:p14="http://schemas.microsoft.com/office/powerpoint/2010/main" val="3606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200"/>
                                        </p:tgtEl>
                                        <p:attrNameLst>
                                          <p:attrName>style.visibility</p:attrName>
                                        </p:attrNameLst>
                                      </p:cBhvr>
                                      <p:to>
                                        <p:strVal val="visible"/>
                                      </p:to>
                                    </p:set>
                                    <p:anim calcmode="lin" valueType="num">
                                      <p:cBhvr additive="base">
                                        <p:cTn id="7" dur="500" fill="hold"/>
                                        <p:tgtEl>
                                          <p:spTgt spid="8200"/>
                                        </p:tgtEl>
                                        <p:attrNameLst>
                                          <p:attrName>ppt_x</p:attrName>
                                        </p:attrNameLst>
                                      </p:cBhvr>
                                      <p:tavLst>
                                        <p:tav tm="0">
                                          <p:val>
                                            <p:strVal val="#ppt_x"/>
                                          </p:val>
                                        </p:tav>
                                        <p:tav tm="100000">
                                          <p:val>
                                            <p:strVal val="#ppt_x"/>
                                          </p:val>
                                        </p:tav>
                                      </p:tavLst>
                                    </p:anim>
                                    <p:anim calcmode="lin" valueType="num">
                                      <p:cBhvr additive="base">
                                        <p:cTn id="8" dur="500" fill="hold"/>
                                        <p:tgtEl>
                                          <p:spTgt spid="82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836712"/>
            <a:ext cx="8915400" cy="5487888"/>
          </a:xfrm>
        </p:spPr>
        <p:txBody>
          <a:bodyPr>
            <a:normAutofit/>
          </a:bodyPr>
          <a:lstStyle/>
          <a:p>
            <a:pPr marL="0" indent="0">
              <a:buNone/>
            </a:pPr>
            <a:r>
              <a:rPr lang="zh-CN" altLang="zh-CN" sz="2800" dirty="0"/>
              <a:t>对在</a:t>
            </a:r>
            <a:r>
              <a:rPr lang="zh-CN" altLang="zh-CN" sz="2800" dirty="0" smtClean="0"/>
              <a:t>启发式</a:t>
            </a:r>
            <a:r>
              <a:rPr lang="en-US" altLang="zh-CN" sz="2800" dirty="0" smtClean="0"/>
              <a:t> </a:t>
            </a:r>
            <a:r>
              <a:rPr lang="zh-CN" altLang="zh-CN" sz="2800" dirty="0" smtClean="0"/>
              <a:t>算法</a:t>
            </a:r>
            <a:r>
              <a:rPr lang="zh-CN" altLang="zh-CN" sz="2800" dirty="0"/>
              <a:t>的估价</a:t>
            </a:r>
            <a:r>
              <a:rPr lang="zh-CN" altLang="zh-CN" sz="2800" dirty="0" smtClean="0"/>
              <a:t>函数</a:t>
            </a:r>
            <a:r>
              <a:rPr lang="en-US" altLang="zh-CN" sz="2800" dirty="0">
                <a:solidFill>
                  <a:srgbClr val="0000FF"/>
                </a:solidFill>
              </a:rPr>
              <a:t>f(n)=g(n)+h(n)</a:t>
            </a:r>
            <a:r>
              <a:rPr lang="en-US" altLang="zh-CN" sz="2800" dirty="0" smtClean="0"/>
              <a:t> </a:t>
            </a:r>
            <a:r>
              <a:rPr lang="zh-CN" altLang="zh-CN" sz="2800" dirty="0"/>
              <a:t>，下述几点值得说明。</a:t>
            </a:r>
            <a:endParaRPr lang="en-US" altLang="zh-CN" sz="2800" dirty="0" smtClean="0">
              <a:solidFill>
                <a:srgbClr val="FF0000"/>
              </a:solidFill>
            </a:endParaRPr>
          </a:p>
          <a:p>
            <a:pPr>
              <a:buFont typeface="Wingdings" panose="05000000000000000000" pitchFamily="2" charset="2"/>
              <a:buChar char="p"/>
            </a:pPr>
            <a:r>
              <a:rPr lang="en-US" altLang="zh-CN" sz="2800" dirty="0" smtClean="0">
                <a:solidFill>
                  <a:srgbClr val="FF0000"/>
                </a:solidFill>
              </a:rPr>
              <a:t>(1) h(n</a:t>
            </a:r>
            <a:r>
              <a:rPr lang="en-US" altLang="zh-CN" sz="2800" dirty="0">
                <a:solidFill>
                  <a:srgbClr val="FF0000"/>
                </a:solidFill>
              </a:rPr>
              <a:t>)</a:t>
            </a:r>
            <a:r>
              <a:rPr lang="zh-CN" altLang="en-US" sz="2800" dirty="0">
                <a:solidFill>
                  <a:srgbClr val="FF0000"/>
                </a:solidFill>
              </a:rPr>
              <a:t>接近</a:t>
            </a:r>
            <a:r>
              <a:rPr lang="en-US" altLang="zh-CN" sz="2800" dirty="0">
                <a:solidFill>
                  <a:srgbClr val="FF0000"/>
                </a:solidFill>
              </a:rPr>
              <a:t>h*(n)</a:t>
            </a:r>
            <a:r>
              <a:rPr lang="zh-CN" altLang="en-US" sz="2800" dirty="0">
                <a:solidFill>
                  <a:srgbClr val="FF0000"/>
                </a:solidFill>
              </a:rPr>
              <a:t>的程度</a:t>
            </a:r>
            <a:r>
              <a:rPr lang="en-US" altLang="zh-CN" sz="2800" dirty="0">
                <a:solidFill>
                  <a:srgbClr val="0000FF"/>
                </a:solidFill>
              </a:rPr>
              <a:t>——</a:t>
            </a:r>
            <a:r>
              <a:rPr lang="zh-CN" altLang="en-US" sz="2800" dirty="0">
                <a:solidFill>
                  <a:srgbClr val="FF0000"/>
                </a:solidFill>
              </a:rPr>
              <a:t>衡量启发式函数的强弱</a:t>
            </a:r>
          </a:p>
          <a:p>
            <a:pPr lvl="1">
              <a:buFont typeface="Wingdings" panose="05000000000000000000" pitchFamily="2" charset="2"/>
              <a:buChar char="u"/>
            </a:pPr>
            <a:r>
              <a:rPr lang="en-US" altLang="zh-CN" dirty="0">
                <a:solidFill>
                  <a:srgbClr val="FF0000"/>
                </a:solidFill>
              </a:rPr>
              <a:t>h(n)&lt;h*(n)</a:t>
            </a:r>
            <a:r>
              <a:rPr lang="zh-CN" altLang="en-US" dirty="0"/>
              <a:t>且</a:t>
            </a:r>
            <a:r>
              <a:rPr lang="zh-CN" altLang="en-US" dirty="0">
                <a:solidFill>
                  <a:srgbClr val="FF0000"/>
                </a:solidFill>
              </a:rPr>
              <a:t>差距较大</a:t>
            </a:r>
            <a:r>
              <a:rPr lang="zh-CN" altLang="en-US" dirty="0"/>
              <a:t>时，</a:t>
            </a:r>
            <a:r>
              <a:rPr lang="en-US" altLang="zh-CN" dirty="0">
                <a:solidFill>
                  <a:srgbClr val="0000FF"/>
                </a:solidFill>
              </a:rPr>
              <a:t>OPEN</a:t>
            </a:r>
            <a:r>
              <a:rPr lang="zh-CN" altLang="en-US" dirty="0">
                <a:solidFill>
                  <a:srgbClr val="0000FF"/>
                </a:solidFill>
              </a:rPr>
              <a:t>表中节点排序的误差较大</a:t>
            </a:r>
            <a:r>
              <a:rPr lang="zh-CN" altLang="en-US" dirty="0"/>
              <a:t>， </a:t>
            </a:r>
            <a:r>
              <a:rPr lang="en-US" altLang="zh-CN" dirty="0">
                <a:solidFill>
                  <a:srgbClr val="FF0000"/>
                </a:solidFill>
              </a:rPr>
              <a:t>h(n)</a:t>
            </a:r>
            <a:r>
              <a:rPr lang="zh-CN" altLang="en-US" dirty="0">
                <a:solidFill>
                  <a:srgbClr val="FF0000"/>
                </a:solidFill>
              </a:rPr>
              <a:t>过弱</a:t>
            </a:r>
            <a:r>
              <a:rPr lang="zh-CN" altLang="en-US" dirty="0"/>
              <a:t>，产生较大的搜索图；</a:t>
            </a:r>
          </a:p>
          <a:p>
            <a:pPr lvl="1">
              <a:buFont typeface="Wingdings" panose="05000000000000000000" pitchFamily="2" charset="2"/>
              <a:buChar char="u"/>
            </a:pPr>
            <a:r>
              <a:rPr lang="en-US" altLang="zh-CN" dirty="0">
                <a:solidFill>
                  <a:srgbClr val="FF0000"/>
                </a:solidFill>
              </a:rPr>
              <a:t>h(n)&gt;h*(n)</a:t>
            </a:r>
            <a:r>
              <a:rPr lang="zh-CN" altLang="en-US" dirty="0"/>
              <a:t>，</a:t>
            </a:r>
            <a:r>
              <a:rPr lang="en-US" altLang="zh-CN" dirty="0">
                <a:solidFill>
                  <a:srgbClr val="FF0000"/>
                </a:solidFill>
              </a:rPr>
              <a:t>h(n)</a:t>
            </a:r>
            <a:r>
              <a:rPr lang="zh-CN" altLang="en-US" dirty="0">
                <a:solidFill>
                  <a:srgbClr val="FF0000"/>
                </a:solidFill>
              </a:rPr>
              <a:t>过强</a:t>
            </a:r>
            <a:r>
              <a:rPr lang="zh-CN" altLang="en-US" dirty="0"/>
              <a:t>，</a:t>
            </a:r>
            <a:r>
              <a:rPr lang="en-US" altLang="zh-CN" dirty="0">
                <a:solidFill>
                  <a:srgbClr val="0000FF"/>
                </a:solidFill>
              </a:rPr>
              <a:t>A</a:t>
            </a:r>
            <a:r>
              <a:rPr lang="zh-CN" altLang="en-US" dirty="0">
                <a:solidFill>
                  <a:srgbClr val="0000FF"/>
                </a:solidFill>
              </a:rPr>
              <a:t>算法失去可采纳性</a:t>
            </a:r>
            <a:r>
              <a:rPr lang="zh-CN" altLang="en-US" dirty="0"/>
              <a:t>，不能确保找到最短解答路径；</a:t>
            </a:r>
          </a:p>
          <a:p>
            <a:pPr lvl="1">
              <a:buFont typeface="Wingdings" panose="05000000000000000000" pitchFamily="2" charset="2"/>
              <a:buChar char="u"/>
            </a:pPr>
            <a:r>
              <a:rPr lang="en-US" altLang="zh-CN" dirty="0">
                <a:solidFill>
                  <a:srgbClr val="FF0000"/>
                </a:solidFill>
              </a:rPr>
              <a:t>h(n)=h*(n)</a:t>
            </a:r>
            <a:r>
              <a:rPr lang="zh-CN" altLang="en-US" dirty="0">
                <a:solidFill>
                  <a:srgbClr val="FF0000"/>
                </a:solidFill>
              </a:rPr>
              <a:t>是最理想</a:t>
            </a:r>
            <a:r>
              <a:rPr lang="zh-CN" altLang="en-US" dirty="0"/>
              <a:t>的， </a:t>
            </a:r>
            <a:r>
              <a:rPr lang="en-US" altLang="zh-CN" dirty="0">
                <a:solidFill>
                  <a:srgbClr val="0000FF"/>
                </a:solidFill>
              </a:rPr>
              <a:t>OPEN</a:t>
            </a:r>
            <a:r>
              <a:rPr lang="zh-CN" altLang="en-US" dirty="0">
                <a:solidFill>
                  <a:srgbClr val="0000FF"/>
                </a:solidFill>
              </a:rPr>
              <a:t>表中节点排序没有误差</a:t>
            </a:r>
            <a:r>
              <a:rPr lang="zh-CN" altLang="en-US" dirty="0"/>
              <a:t>，可以确保产生最小的搜索图，搜索到最短解答路径；</a:t>
            </a:r>
          </a:p>
          <a:p>
            <a:pPr lvl="2">
              <a:buFont typeface="Wingdings" panose="05000000000000000000" pitchFamily="2" charset="2"/>
              <a:buChar char="Ø"/>
            </a:pPr>
            <a:r>
              <a:rPr lang="zh-CN" altLang="en-US" sz="2800" dirty="0"/>
              <a:t>无法设计</a:t>
            </a:r>
          </a:p>
          <a:p>
            <a:pPr lvl="1">
              <a:buFont typeface="Wingdings" panose="05000000000000000000" pitchFamily="2" charset="2"/>
              <a:buChar char="u"/>
            </a:pPr>
            <a:r>
              <a:rPr lang="en-US" altLang="zh-CN" dirty="0">
                <a:solidFill>
                  <a:srgbClr val="0000FF"/>
                </a:solidFill>
              </a:rPr>
              <a:t>A*</a:t>
            </a:r>
            <a:r>
              <a:rPr lang="zh-CN" altLang="en-US" dirty="0">
                <a:solidFill>
                  <a:srgbClr val="0000FF"/>
                </a:solidFill>
              </a:rPr>
              <a:t>算法搜索问题解答的关键</a:t>
            </a:r>
          </a:p>
          <a:p>
            <a:pPr lvl="2">
              <a:buFont typeface="Wingdings" panose="05000000000000000000" pitchFamily="2" charset="2"/>
              <a:buChar char="Ø"/>
            </a:pPr>
            <a:r>
              <a:rPr lang="en-US" altLang="zh-CN" sz="2800" dirty="0">
                <a:solidFill>
                  <a:srgbClr val="FF0000"/>
                </a:solidFill>
              </a:rPr>
              <a:t>h(n)</a:t>
            </a:r>
            <a:r>
              <a:rPr lang="zh-CN" altLang="en-US" sz="2800" dirty="0">
                <a:solidFill>
                  <a:srgbClr val="FF0000"/>
                </a:solidFill>
              </a:rPr>
              <a:t>在满足</a:t>
            </a:r>
            <a:r>
              <a:rPr lang="en-US" altLang="zh-CN" sz="2800" dirty="0">
                <a:solidFill>
                  <a:srgbClr val="FF0000"/>
                </a:solidFill>
              </a:rPr>
              <a:t>h(n) ≤ h*(n)</a:t>
            </a:r>
            <a:r>
              <a:rPr lang="zh-CN" altLang="en-US" sz="2800" dirty="0">
                <a:solidFill>
                  <a:srgbClr val="FF0000"/>
                </a:solidFill>
              </a:rPr>
              <a:t>的条件下，越大越好！</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38</a:t>
            </a:fld>
            <a:endParaRPr lang="zh-CN" altLang="en-US"/>
          </a:p>
        </p:txBody>
      </p:sp>
    </p:spTree>
    <p:extLst>
      <p:ext uri="{BB962C8B-B14F-4D97-AF65-F5344CB8AC3E}">
        <p14:creationId xmlns:p14="http://schemas.microsoft.com/office/powerpoint/2010/main" val="2922529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arn(inVertical)">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barn(inVertical)">
                                      <p:cBhvr>
                                        <p:cTn id="3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08720"/>
            <a:ext cx="8915400" cy="5415880"/>
          </a:xfrm>
        </p:spPr>
        <p:txBody>
          <a:bodyPr>
            <a:normAutofit/>
          </a:bodyPr>
          <a:lstStyle/>
          <a:p>
            <a:pPr>
              <a:buFont typeface="Wingdings" panose="05000000000000000000" pitchFamily="2" charset="2"/>
              <a:buChar char="p"/>
            </a:pPr>
            <a:r>
              <a:rPr lang="zh-CN" altLang="zh-CN" sz="2800" dirty="0"/>
              <a:t>⑵ 在不要求求得最优解的情况下，通过牺牲算法的可采纳性来</a:t>
            </a:r>
            <a:r>
              <a:rPr lang="zh-CN" altLang="zh-CN" sz="2800" dirty="0" smtClean="0"/>
              <a:t>换取</a:t>
            </a:r>
            <a:r>
              <a:rPr lang="zh-CN" altLang="en-US" sz="2800" dirty="0" smtClean="0"/>
              <a:t>好</a:t>
            </a:r>
            <a:r>
              <a:rPr lang="en-US" altLang="zh-CN" sz="2800" dirty="0" smtClean="0"/>
              <a:t>h(n)</a:t>
            </a:r>
            <a:r>
              <a:rPr lang="zh-CN" altLang="zh-CN" sz="2800" dirty="0" smtClean="0"/>
              <a:t>设计</a:t>
            </a:r>
            <a:r>
              <a:rPr lang="zh-CN" altLang="zh-CN" sz="2800" dirty="0"/>
              <a:t>的简化和</a:t>
            </a:r>
            <a:r>
              <a:rPr lang="zh-CN" altLang="zh-CN" sz="2800" dirty="0" smtClean="0"/>
              <a:t>减少</a:t>
            </a:r>
            <a:r>
              <a:rPr lang="en-US" altLang="zh-CN" sz="2800" dirty="0"/>
              <a:t>h(n)</a:t>
            </a:r>
            <a:r>
              <a:rPr lang="zh-CN" altLang="zh-CN" sz="2800" dirty="0" smtClean="0"/>
              <a:t>的</a:t>
            </a:r>
            <a:r>
              <a:rPr lang="zh-CN" altLang="zh-CN" sz="2800" dirty="0"/>
              <a:t>计算量有时是可行的。</a:t>
            </a:r>
          </a:p>
          <a:p>
            <a:pPr>
              <a:buFont typeface="Wingdings" panose="05000000000000000000" pitchFamily="2" charset="2"/>
              <a:buChar char="p"/>
            </a:pPr>
            <a:r>
              <a:rPr lang="zh-CN" altLang="zh-CN" sz="2800" dirty="0"/>
              <a:t>⑶ </a:t>
            </a:r>
            <a:r>
              <a:rPr lang="zh-CN" altLang="zh-CN" sz="2800" dirty="0" smtClean="0"/>
              <a:t>在</a:t>
            </a:r>
            <a:r>
              <a:rPr lang="en-US" altLang="zh-CN" sz="2800" dirty="0">
                <a:solidFill>
                  <a:srgbClr val="0000FF"/>
                </a:solidFill>
              </a:rPr>
              <a:t>f(n)=g(n)+h(n)</a:t>
            </a:r>
            <a:r>
              <a:rPr lang="zh-CN" altLang="zh-CN" sz="2800" dirty="0" smtClean="0"/>
              <a:t>中，</a:t>
            </a:r>
            <a:r>
              <a:rPr lang="en-US" altLang="zh-CN" sz="3200" dirty="0">
                <a:solidFill>
                  <a:srgbClr val="0000FF"/>
                </a:solidFill>
              </a:rPr>
              <a:t>g(n)</a:t>
            </a:r>
            <a:r>
              <a:rPr lang="zh-CN" altLang="zh-CN" sz="2800" dirty="0" smtClean="0"/>
              <a:t>较大</a:t>
            </a:r>
            <a:r>
              <a:rPr lang="zh-CN" altLang="zh-CN" sz="2800" dirty="0"/>
              <a:t>时使得算法更接近于宽度优先</a:t>
            </a:r>
            <a:r>
              <a:rPr lang="zh-CN" altLang="zh-CN" sz="2800" dirty="0" smtClean="0"/>
              <a:t>；</a:t>
            </a:r>
            <a:r>
              <a:rPr lang="en-US" altLang="zh-CN" sz="3200" dirty="0">
                <a:solidFill>
                  <a:srgbClr val="0000FF"/>
                </a:solidFill>
              </a:rPr>
              <a:t> h(n)</a:t>
            </a:r>
            <a:r>
              <a:rPr lang="zh-CN" altLang="zh-CN" sz="2800" dirty="0" smtClean="0"/>
              <a:t>较大</a:t>
            </a:r>
            <a:r>
              <a:rPr lang="zh-CN" altLang="zh-CN" sz="2800" dirty="0"/>
              <a:t>时使得算法更接近于深度优先。为了更有效地搜索解答，可以使用形</a:t>
            </a:r>
            <a:r>
              <a:rPr lang="zh-CN" altLang="zh-CN" sz="2800" dirty="0" smtClean="0"/>
              <a:t>如</a:t>
            </a:r>
            <a:r>
              <a:rPr lang="en-US" altLang="zh-CN" sz="3200" dirty="0">
                <a:solidFill>
                  <a:srgbClr val="0000FF"/>
                </a:solidFill>
              </a:rPr>
              <a:t>f(n)=g(n</a:t>
            </a:r>
            <a:r>
              <a:rPr lang="en-US" altLang="zh-CN" sz="3200" dirty="0" smtClean="0">
                <a:solidFill>
                  <a:srgbClr val="0000FF"/>
                </a:solidFill>
              </a:rPr>
              <a:t>)+</a:t>
            </a:r>
            <a:r>
              <a:rPr lang="en-US" altLang="zh-CN" sz="3200" dirty="0" err="1" smtClean="0">
                <a:solidFill>
                  <a:srgbClr val="0000FF"/>
                </a:solidFill>
              </a:rPr>
              <a:t>wh</a:t>
            </a:r>
            <a:r>
              <a:rPr lang="en-US" altLang="zh-CN" sz="3200" dirty="0" smtClean="0">
                <a:solidFill>
                  <a:srgbClr val="0000FF"/>
                </a:solidFill>
              </a:rPr>
              <a:t>(n</a:t>
            </a:r>
            <a:r>
              <a:rPr lang="en-US" altLang="zh-CN" sz="3200" dirty="0">
                <a:solidFill>
                  <a:srgbClr val="0000FF"/>
                </a:solidFill>
              </a:rPr>
              <a:t>)</a:t>
            </a:r>
            <a:r>
              <a:rPr lang="en-US" altLang="zh-CN" sz="2800" dirty="0" smtClean="0"/>
              <a:t> </a:t>
            </a:r>
            <a:r>
              <a:rPr lang="zh-CN" altLang="zh-CN" sz="2800" dirty="0"/>
              <a:t>的估价函数，</a:t>
            </a:r>
            <a:r>
              <a:rPr lang="zh-CN" altLang="zh-CN" sz="2800" dirty="0" smtClean="0"/>
              <a:t>其中</a:t>
            </a:r>
            <a:r>
              <a:rPr lang="en-US" altLang="zh-CN" sz="2800" dirty="0" smtClean="0"/>
              <a:t>w</a:t>
            </a:r>
            <a:r>
              <a:rPr lang="zh-CN" altLang="zh-CN" sz="2800" dirty="0" smtClean="0"/>
              <a:t>是</a:t>
            </a:r>
            <a:r>
              <a:rPr lang="zh-CN" altLang="zh-CN" sz="2800" dirty="0"/>
              <a:t>随深度增加而逐渐减少的权</a:t>
            </a:r>
            <a:r>
              <a:rPr lang="zh-CN" altLang="zh-CN" sz="2800" dirty="0" smtClean="0"/>
              <a:t>。</a:t>
            </a:r>
            <a:endParaRPr lang="en-US" altLang="zh-CN" sz="2800" dirty="0" smtClean="0"/>
          </a:p>
          <a:p>
            <a:pPr>
              <a:buFont typeface="Wingdings" panose="05000000000000000000" pitchFamily="2" charset="2"/>
              <a:buChar char="p"/>
            </a:pPr>
            <a:r>
              <a:rPr lang="zh-CN" altLang="zh-CN" sz="2800" dirty="0"/>
              <a:t>⑷ 在</a:t>
            </a:r>
            <a:r>
              <a:rPr lang="en-US" altLang="zh-CN" sz="2800" dirty="0"/>
              <a:t> </a:t>
            </a:r>
            <a:r>
              <a:rPr lang="en-US" altLang="zh-CN" sz="2800" dirty="0">
                <a:solidFill>
                  <a:srgbClr val="0000FF"/>
                </a:solidFill>
              </a:rPr>
              <a:t>g(n</a:t>
            </a:r>
            <a:r>
              <a:rPr lang="en-US" altLang="zh-CN" sz="2800" dirty="0" smtClean="0">
                <a:solidFill>
                  <a:srgbClr val="0000FF"/>
                </a:solidFill>
              </a:rPr>
              <a:t>)=0</a:t>
            </a:r>
            <a:r>
              <a:rPr lang="zh-CN" altLang="zh-CN" sz="2800" dirty="0" smtClean="0"/>
              <a:t>的</a:t>
            </a:r>
            <a:r>
              <a:rPr lang="zh-CN" altLang="zh-CN" sz="2800" dirty="0"/>
              <a:t>情况下，</a:t>
            </a:r>
            <a:r>
              <a:rPr lang="zh-CN" altLang="zh-CN" sz="2800" dirty="0" smtClean="0"/>
              <a:t>只用</a:t>
            </a:r>
            <a:r>
              <a:rPr lang="en-US" altLang="zh-CN" sz="2800" dirty="0">
                <a:solidFill>
                  <a:srgbClr val="0000FF"/>
                </a:solidFill>
              </a:rPr>
              <a:t>h(n)</a:t>
            </a:r>
            <a:r>
              <a:rPr lang="zh-CN" altLang="zh-CN" sz="2800" dirty="0" smtClean="0"/>
              <a:t>对</a:t>
            </a:r>
            <a:r>
              <a:rPr lang="en-US" altLang="zh-CN" sz="2800" dirty="0" smtClean="0"/>
              <a:t>OPEN</a:t>
            </a:r>
            <a:r>
              <a:rPr lang="zh-CN" altLang="zh-CN" sz="2800" dirty="0" smtClean="0"/>
              <a:t>表</a:t>
            </a:r>
            <a:r>
              <a:rPr lang="zh-CN" altLang="zh-CN" sz="2800" dirty="0"/>
              <a:t>中的待扩展结点进行排序，可以实现较为简单的搜索策略：</a:t>
            </a:r>
            <a:r>
              <a:rPr lang="zh-CN" altLang="zh-CN" sz="2800" b="1" dirty="0">
                <a:solidFill>
                  <a:srgbClr val="FF0000"/>
                </a:solidFill>
              </a:rPr>
              <a:t>爬山法</a:t>
            </a:r>
            <a:r>
              <a:rPr lang="zh-CN" altLang="zh-CN" sz="2800" dirty="0"/>
              <a:t>和</a:t>
            </a:r>
            <a:r>
              <a:rPr lang="zh-CN" altLang="zh-CN" sz="2800" b="1" dirty="0">
                <a:solidFill>
                  <a:srgbClr val="FF0000"/>
                </a:solidFill>
              </a:rPr>
              <a:t>回溯法</a:t>
            </a:r>
            <a:r>
              <a:rPr lang="zh-CN" altLang="zh-CN" sz="2800" dirty="0"/>
              <a:t>。</a:t>
            </a:r>
            <a:endParaRPr lang="zh-CN" altLang="en-US" sz="2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39</a:t>
            </a:fld>
            <a:endParaRPr lang="zh-CN" altLang="en-US"/>
          </a:p>
        </p:txBody>
      </p:sp>
    </p:spTree>
    <p:extLst>
      <p:ext uri="{BB962C8B-B14F-4D97-AF65-F5344CB8AC3E}">
        <p14:creationId xmlns:p14="http://schemas.microsoft.com/office/powerpoint/2010/main" val="4072292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3.1.1 </a:t>
            </a:r>
            <a:r>
              <a:rPr lang="zh-CN" altLang="zh-CN" dirty="0"/>
              <a:t>搜索的</a:t>
            </a:r>
            <a:r>
              <a:rPr lang="zh-CN" altLang="zh-CN" dirty="0" smtClean="0"/>
              <a:t>概念</a:t>
            </a:r>
            <a:endParaRPr lang="zh-CN" altLang="en-US" dirty="0"/>
          </a:p>
        </p:txBody>
      </p:sp>
      <p:sp>
        <p:nvSpPr>
          <p:cNvPr id="3" name="内容占位符 2"/>
          <p:cNvSpPr>
            <a:spLocks noGrp="1"/>
          </p:cNvSpPr>
          <p:nvPr>
            <p:ph idx="1"/>
          </p:nvPr>
        </p:nvSpPr>
        <p:spPr/>
        <p:txBody>
          <a:bodyPr/>
          <a:lstStyle/>
          <a:p>
            <a:pPr marL="0" indent="0">
              <a:lnSpc>
                <a:spcPct val="105000"/>
              </a:lnSpc>
            </a:pPr>
            <a:r>
              <a:rPr lang="zh-CN" altLang="en-US" dirty="0">
                <a:solidFill>
                  <a:srgbClr val="000000"/>
                </a:solidFill>
                <a:latin typeface="黑体" pitchFamily="2" charset="-122"/>
              </a:rPr>
              <a:t>给定的问题，智能系统的行为一般是</a:t>
            </a:r>
            <a:r>
              <a:rPr lang="zh-CN" altLang="en-US" dirty="0">
                <a:solidFill>
                  <a:srgbClr val="FF0000"/>
                </a:solidFill>
                <a:latin typeface="黑体" pitchFamily="2" charset="-122"/>
              </a:rPr>
              <a:t>找到能够达到所希望目标的动作序列</a:t>
            </a:r>
            <a:r>
              <a:rPr lang="zh-CN" altLang="en-US" dirty="0">
                <a:solidFill>
                  <a:srgbClr val="000000"/>
                </a:solidFill>
                <a:latin typeface="黑体" pitchFamily="2" charset="-122"/>
              </a:rPr>
              <a:t>，并使其所付出的</a:t>
            </a:r>
            <a:r>
              <a:rPr lang="zh-CN" altLang="en-US" dirty="0">
                <a:solidFill>
                  <a:srgbClr val="FF0000"/>
                </a:solidFill>
                <a:latin typeface="黑体" pitchFamily="2" charset="-122"/>
              </a:rPr>
              <a:t>代价最小、性能最好</a:t>
            </a:r>
            <a:r>
              <a:rPr lang="zh-CN" altLang="en-US" dirty="0">
                <a:solidFill>
                  <a:srgbClr val="000000"/>
                </a:solidFill>
                <a:latin typeface="黑体" pitchFamily="2" charset="-122"/>
              </a:rPr>
              <a:t>。</a:t>
            </a:r>
          </a:p>
          <a:p>
            <a:pPr marL="0" indent="0">
              <a:lnSpc>
                <a:spcPct val="105000"/>
              </a:lnSpc>
            </a:pPr>
            <a:r>
              <a:rPr lang="zh-CN" altLang="en-US" dirty="0">
                <a:solidFill>
                  <a:srgbClr val="000000"/>
                </a:solidFill>
                <a:latin typeface="黑体" pitchFamily="2" charset="-122"/>
              </a:rPr>
              <a:t>基于给定的问题</a:t>
            </a:r>
            <a:r>
              <a:rPr lang="zh-CN" altLang="en-US" dirty="0" smtClean="0">
                <a:solidFill>
                  <a:srgbClr val="000000"/>
                </a:solidFill>
                <a:latin typeface="黑体" pitchFamily="2" charset="-122"/>
              </a:rPr>
              <a:t>，搜索</a:t>
            </a:r>
            <a:r>
              <a:rPr lang="zh-CN" altLang="en-US" dirty="0">
                <a:solidFill>
                  <a:srgbClr val="000000"/>
                </a:solidFill>
                <a:latin typeface="黑体" pitchFamily="2" charset="-122"/>
              </a:rPr>
              <a:t>就是找到智能系统的</a:t>
            </a:r>
            <a:r>
              <a:rPr lang="zh-CN" altLang="en-US" dirty="0">
                <a:solidFill>
                  <a:srgbClr val="FF0000"/>
                </a:solidFill>
                <a:latin typeface="黑体" pitchFamily="2" charset="-122"/>
              </a:rPr>
              <a:t>动作序列的过程</a:t>
            </a:r>
            <a:r>
              <a:rPr lang="zh-CN" altLang="en-US" dirty="0">
                <a:solidFill>
                  <a:srgbClr val="000000"/>
                </a:solidFill>
                <a:latin typeface="黑体" pitchFamily="2" charset="-122"/>
              </a:rPr>
              <a:t>。 </a:t>
            </a:r>
          </a:p>
          <a:p>
            <a:r>
              <a:rPr lang="zh-CN" altLang="zh-CN" dirty="0"/>
              <a:t>搜索算法的</a:t>
            </a:r>
            <a:r>
              <a:rPr lang="zh-CN" altLang="zh-CN" dirty="0">
                <a:solidFill>
                  <a:srgbClr val="0000FF"/>
                </a:solidFill>
              </a:rPr>
              <a:t>输入是给定的问题</a:t>
            </a:r>
            <a:r>
              <a:rPr lang="zh-CN" altLang="zh-CN" dirty="0"/>
              <a:t>，</a:t>
            </a:r>
            <a:r>
              <a:rPr lang="zh-CN" altLang="zh-CN" dirty="0">
                <a:solidFill>
                  <a:srgbClr val="0000FF"/>
                </a:solidFill>
              </a:rPr>
              <a:t>输出是表示为动作序列的方案</a:t>
            </a:r>
            <a:r>
              <a:rPr lang="zh-CN" altLang="zh-CN" dirty="0"/>
              <a:t>。用搜索方法求解问题就是依据给定问题的信息，寻找从初始状态到某个目标状态的具有最优费用的动作序列。一旦有了方案，就可以执行该方案所给出的动作。</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a:t>
            </a:fld>
            <a:endParaRPr lang="zh-CN" altLang="en-US"/>
          </a:p>
        </p:txBody>
      </p:sp>
    </p:spTree>
    <p:extLst>
      <p:ext uri="{BB962C8B-B14F-4D97-AF65-F5344CB8AC3E}">
        <p14:creationId xmlns:p14="http://schemas.microsoft.com/office/powerpoint/2010/main" val="3431191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3.2.4 </a:t>
            </a:r>
            <a:r>
              <a:rPr lang="zh-CN" altLang="zh-CN" dirty="0"/>
              <a:t>状态空间抽象和生成</a:t>
            </a:r>
            <a:r>
              <a:rPr lang="en-US" altLang="zh-CN" dirty="0"/>
              <a:t>‑</a:t>
            </a:r>
            <a:r>
              <a:rPr lang="zh-CN" altLang="zh-CN" dirty="0"/>
              <a:t>测试</a:t>
            </a:r>
            <a:r>
              <a:rPr lang="zh-CN" altLang="zh-CN" dirty="0" smtClean="0"/>
              <a:t>法</a:t>
            </a:r>
            <a:endParaRPr lang="zh-CN" altLang="en-US" dirty="0"/>
          </a:p>
        </p:txBody>
      </p:sp>
      <p:sp>
        <p:nvSpPr>
          <p:cNvPr id="3" name="内容占位符 2"/>
          <p:cNvSpPr>
            <a:spLocks noGrp="1"/>
          </p:cNvSpPr>
          <p:nvPr>
            <p:ph idx="1"/>
          </p:nvPr>
        </p:nvSpPr>
        <p:spPr/>
        <p:txBody>
          <a:bodyPr/>
          <a:lstStyle/>
          <a:p>
            <a:r>
              <a:rPr lang="zh-CN" altLang="zh-CN" b="1" dirty="0">
                <a:solidFill>
                  <a:srgbClr val="FF0000"/>
                </a:solidFill>
              </a:rPr>
              <a:t>状态空间抽象</a:t>
            </a:r>
            <a:r>
              <a:rPr lang="zh-CN" altLang="zh-CN" dirty="0"/>
              <a:t>是减少搜索量的重要技术，其本质是将搜索的注意力集中于问题求解的重要因素。</a:t>
            </a:r>
          </a:p>
          <a:p>
            <a:r>
              <a:rPr lang="zh-CN" altLang="zh-CN" dirty="0"/>
              <a:t>对于一个复杂的状态空间，常用的方式是将其按子问题进行划分，子问题构成抽象空间。由于抽象空间一般比原有的状态空间小得多，因此搜索效率可能会得到大幅度的提高。对于复杂的问题，可以采用多级抽象。</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40</a:t>
            </a:fld>
            <a:endParaRPr lang="zh-CN" altLang="en-US"/>
          </a:p>
        </p:txBody>
      </p:sp>
    </p:spTree>
    <p:extLst>
      <p:ext uri="{BB962C8B-B14F-4D97-AF65-F5344CB8AC3E}">
        <p14:creationId xmlns:p14="http://schemas.microsoft.com/office/powerpoint/2010/main" val="1525903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692696"/>
            <a:ext cx="8982203" cy="5832648"/>
          </a:xfrm>
        </p:spPr>
        <p:txBody>
          <a:bodyPr>
            <a:normAutofit fontScale="92500" lnSpcReduction="10000"/>
          </a:bodyPr>
          <a:lstStyle/>
          <a:p>
            <a:r>
              <a:rPr lang="zh-CN" altLang="zh-CN" dirty="0"/>
              <a:t>状态空间搜索有时能表示为</a:t>
            </a:r>
            <a:r>
              <a:rPr lang="zh-CN" altLang="zh-CN" b="1" dirty="0">
                <a:solidFill>
                  <a:srgbClr val="FF0000"/>
                </a:solidFill>
              </a:rPr>
              <a:t>生成</a:t>
            </a:r>
            <a:r>
              <a:rPr lang="en-US" altLang="zh-CN" b="1" dirty="0">
                <a:solidFill>
                  <a:srgbClr val="FF0000"/>
                </a:solidFill>
              </a:rPr>
              <a:t>‑</a:t>
            </a:r>
            <a:r>
              <a:rPr lang="zh-CN" altLang="zh-CN" b="1" dirty="0">
                <a:solidFill>
                  <a:srgbClr val="FF0000"/>
                </a:solidFill>
              </a:rPr>
              <a:t>测试法</a:t>
            </a:r>
            <a:r>
              <a:rPr lang="zh-CN" altLang="zh-CN" dirty="0"/>
              <a:t>。搜索过程由两个部件合作完成，可能解的</a:t>
            </a:r>
            <a:r>
              <a:rPr lang="zh-CN" altLang="zh-CN" b="1" dirty="0">
                <a:solidFill>
                  <a:srgbClr val="FF0000"/>
                </a:solidFill>
              </a:rPr>
              <a:t>生成器</a:t>
            </a:r>
            <a:r>
              <a:rPr lang="zh-CN" altLang="zh-CN" dirty="0"/>
              <a:t>和修剪不正确解答的</a:t>
            </a:r>
            <a:r>
              <a:rPr lang="zh-CN" altLang="zh-CN" b="1" dirty="0">
                <a:solidFill>
                  <a:srgbClr val="FF0000"/>
                </a:solidFill>
              </a:rPr>
              <a:t>测试器</a:t>
            </a:r>
            <a:r>
              <a:rPr lang="zh-CN" altLang="zh-CN" dirty="0"/>
              <a:t>。生成器的性能取决于完备性和无冗余性，知识丰富的生成器常常会导致较高的搜索效率。</a:t>
            </a:r>
          </a:p>
          <a:p>
            <a:r>
              <a:rPr lang="zh-CN" altLang="zh-CN" dirty="0"/>
              <a:t>生成</a:t>
            </a:r>
            <a:r>
              <a:rPr lang="en-US" altLang="zh-CN" b="1" dirty="0"/>
              <a:t>‑</a:t>
            </a:r>
            <a:r>
              <a:rPr lang="zh-CN" altLang="zh-CN" dirty="0"/>
              <a:t>测试法可以描述如下</a:t>
            </a:r>
            <a:r>
              <a:rPr lang="zh-CN" altLang="zh-CN" dirty="0" smtClean="0"/>
              <a:t>：</a:t>
            </a:r>
            <a:endParaRPr lang="en-US" altLang="zh-CN" dirty="0" smtClean="0"/>
          </a:p>
          <a:p>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zh-CN" dirty="0"/>
              <a:t>例</a:t>
            </a:r>
            <a:r>
              <a:rPr lang="en-US" altLang="zh-CN" dirty="0"/>
              <a:t>: </a:t>
            </a:r>
            <a:r>
              <a:rPr lang="zh-CN" altLang="zh-CN" dirty="0"/>
              <a:t>从</a:t>
            </a:r>
            <a:r>
              <a:rPr lang="en-US" altLang="zh-CN" dirty="0"/>
              <a:t> n</a:t>
            </a:r>
            <a:r>
              <a:rPr lang="zh-CN" altLang="zh-CN" dirty="0"/>
              <a:t>个不同元素的集合</a:t>
            </a:r>
            <a:r>
              <a:rPr lang="en-US" altLang="zh-CN" dirty="0"/>
              <a:t>S</a:t>
            </a:r>
            <a:r>
              <a:rPr lang="zh-CN" altLang="zh-CN" dirty="0"/>
              <a:t>中选取</a:t>
            </a:r>
            <a:r>
              <a:rPr lang="en-US" altLang="zh-CN" dirty="0"/>
              <a:t> r</a:t>
            </a:r>
            <a:r>
              <a:rPr lang="zh-CN" altLang="zh-CN" dirty="0"/>
              <a:t>个不同元素作成不允许重复的</a:t>
            </a:r>
            <a:r>
              <a:rPr lang="en-US" altLang="zh-CN" dirty="0"/>
              <a:t> r-</a:t>
            </a:r>
            <a:r>
              <a:rPr lang="zh-CN" altLang="zh-CN" dirty="0"/>
              <a:t>组合的一种生成算法。</a:t>
            </a:r>
            <a:endParaRPr lang="zh-CN" altLang="en-US" dirty="0"/>
          </a:p>
          <a:p>
            <a:endParaRPr lang="zh-CN" altLang="zh-CN" dirty="0"/>
          </a:p>
          <a:p>
            <a:endParaRPr lang="zh-CN" altLang="en-US" dirty="0"/>
          </a:p>
        </p:txBody>
      </p:sp>
      <p:pic>
        <p:nvPicPr>
          <p:cNvPr id="18433" name="Picture 1" descr="C:\Users\zoutt\AppData\Roaming\Tencent\Users\173913062\QQ\WinTemp\RichOle\]R)XN)30NNIDP`@PPBPNB1T.pn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77635" y="2636913"/>
            <a:ext cx="6686550" cy="3419475"/>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41</a:t>
            </a:fld>
            <a:endParaRPr lang="zh-CN" altLang="en-US"/>
          </a:p>
        </p:txBody>
      </p:sp>
    </p:spTree>
    <p:extLst>
      <p:ext uri="{BB962C8B-B14F-4D97-AF65-F5344CB8AC3E}">
        <p14:creationId xmlns:p14="http://schemas.microsoft.com/office/powerpoint/2010/main" val="7836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8433"/>
                                        </p:tgtEl>
                                        <p:attrNameLst>
                                          <p:attrName>style.visibility</p:attrName>
                                        </p:attrNameLst>
                                      </p:cBhvr>
                                      <p:to>
                                        <p:strVal val="visible"/>
                                      </p:to>
                                    </p:set>
                                    <p:anim calcmode="lin" valueType="num">
                                      <p:cBhvr additive="base">
                                        <p:cTn id="17" dur="500" fill="hold"/>
                                        <p:tgtEl>
                                          <p:spTgt spid="18433"/>
                                        </p:tgtEl>
                                        <p:attrNameLst>
                                          <p:attrName>ppt_x</p:attrName>
                                        </p:attrNameLst>
                                      </p:cBhvr>
                                      <p:tavLst>
                                        <p:tav tm="0">
                                          <p:val>
                                            <p:strVal val="#ppt_x"/>
                                          </p:val>
                                        </p:tav>
                                        <p:tav tm="100000">
                                          <p:val>
                                            <p:strVal val="#ppt_x"/>
                                          </p:val>
                                        </p:tav>
                                      </p:tavLst>
                                    </p:anim>
                                    <p:anim calcmode="lin" valueType="num">
                                      <p:cBhvr additive="base">
                                        <p:cTn id="18" dur="500" fill="hold"/>
                                        <p:tgtEl>
                                          <p:spTgt spid="1843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Effect transition="in" filter="barn(inVertical)">
                                      <p:cBhvr>
                                        <p:cTn id="2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08720"/>
            <a:ext cx="8915400" cy="5415880"/>
          </a:xfrm>
        </p:spPr>
        <p:txBody>
          <a:bodyPr/>
          <a:lstStyle/>
          <a:p>
            <a:endParaRPr lang="zh-CN" altLang="en-US" dirty="0"/>
          </a:p>
        </p:txBody>
      </p:sp>
      <p:pic>
        <p:nvPicPr>
          <p:cNvPr id="19457" name="Picture 1" descr="C:\Users\zoutt\AppData\Roaming\Tencent\Users\173913062\QQ\WinTemp\RichOle\~SL~MF2S~SN_AB6B469K2EE.pn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0532" y="116632"/>
            <a:ext cx="8034893" cy="4457586"/>
          </a:xfrm>
          <a:prstGeom prst="rect">
            <a:avLst/>
          </a:prstGeom>
          <a:noFill/>
          <a:extLst>
            <a:ext uri="{909E8E84-426E-40DD-AFC4-6F175D3DCCD1}">
              <a14:hiddenFill xmlns:a14="http://schemas.microsoft.com/office/drawing/2010/main">
                <a:solidFill>
                  <a:srgbClr val="FFFFFF"/>
                </a:solidFill>
              </a14:hiddenFill>
            </a:ext>
          </a:extLst>
        </p:spPr>
      </p:pic>
      <p:pic>
        <p:nvPicPr>
          <p:cNvPr id="19458" name="Picture 2" descr="C:\Users\zoutt\AppData\Roaming\Tencent\Users\173913062\QQ\WinTemp\RichOle\_X@]ASTVI@M~U~%Y)%QU1PQ.pn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6506" y="4437113"/>
            <a:ext cx="9049005" cy="2613546"/>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42</a:t>
            </a:fld>
            <a:endParaRPr lang="zh-CN" altLang="en-US"/>
          </a:p>
        </p:txBody>
      </p:sp>
    </p:spTree>
    <p:extLst>
      <p:ext uri="{BB962C8B-B14F-4D97-AF65-F5344CB8AC3E}">
        <p14:creationId xmlns:p14="http://schemas.microsoft.com/office/powerpoint/2010/main" val="12751182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第</a:t>
            </a:r>
            <a:r>
              <a:rPr lang="en-US" altLang="zh-CN" dirty="0"/>
              <a:t>3.3</a:t>
            </a:r>
            <a:r>
              <a:rPr lang="zh-CN" altLang="en-US" dirty="0"/>
              <a:t>节 问题空间</a:t>
            </a:r>
            <a:r>
              <a:rPr lang="zh-CN" altLang="en-US" dirty="0" smtClean="0"/>
              <a:t>搜索</a:t>
            </a:r>
            <a:endParaRPr lang="zh-CN" altLang="en-US" dirty="0"/>
          </a:p>
        </p:txBody>
      </p:sp>
      <p:sp>
        <p:nvSpPr>
          <p:cNvPr id="3" name="内容占位符 2"/>
          <p:cNvSpPr>
            <a:spLocks noGrp="1"/>
          </p:cNvSpPr>
          <p:nvPr>
            <p:ph idx="1"/>
          </p:nvPr>
        </p:nvSpPr>
        <p:spPr/>
        <p:txBody>
          <a:bodyPr/>
          <a:lstStyle/>
          <a:p>
            <a:r>
              <a:rPr lang="en-US" altLang="zh-CN" b="1" dirty="0"/>
              <a:t>3.3.1 </a:t>
            </a:r>
            <a:r>
              <a:rPr lang="zh-CN" altLang="zh-CN" dirty="0"/>
              <a:t>问题归约描述</a:t>
            </a:r>
          </a:p>
          <a:p>
            <a:r>
              <a:rPr lang="en-US" altLang="zh-CN" b="1" dirty="0"/>
              <a:t>3.3.2 </a:t>
            </a:r>
            <a:r>
              <a:rPr lang="zh-CN" altLang="zh-CN" dirty="0"/>
              <a:t>与或图的盲目搜索</a:t>
            </a:r>
          </a:p>
          <a:p>
            <a:r>
              <a:rPr lang="en-US" altLang="zh-CN" b="1" dirty="0"/>
              <a:t>3.3.3 </a:t>
            </a:r>
            <a:r>
              <a:rPr lang="zh-CN" altLang="zh-CN" dirty="0"/>
              <a:t>与或图的启发式搜索</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43</a:t>
            </a:fld>
            <a:endParaRPr lang="zh-CN" altLang="en-US"/>
          </a:p>
        </p:txBody>
      </p:sp>
    </p:spTree>
    <p:extLst>
      <p:ext uri="{BB962C8B-B14F-4D97-AF65-F5344CB8AC3E}">
        <p14:creationId xmlns:p14="http://schemas.microsoft.com/office/powerpoint/2010/main" val="175994832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3.3.1 </a:t>
            </a:r>
            <a:r>
              <a:rPr lang="zh-CN" altLang="zh-CN" dirty="0"/>
              <a:t>问题归约</a:t>
            </a:r>
            <a:r>
              <a:rPr lang="zh-CN" altLang="zh-CN" dirty="0" smtClean="0"/>
              <a:t>描述</a:t>
            </a:r>
            <a:endParaRPr lang="zh-CN" altLang="en-US" dirty="0"/>
          </a:p>
        </p:txBody>
      </p:sp>
      <p:sp>
        <p:nvSpPr>
          <p:cNvPr id="3" name="内容占位符 2"/>
          <p:cNvSpPr>
            <a:spLocks noGrp="1"/>
          </p:cNvSpPr>
          <p:nvPr>
            <p:ph idx="1"/>
          </p:nvPr>
        </p:nvSpPr>
        <p:spPr/>
        <p:txBody>
          <a:bodyPr>
            <a:normAutofit/>
          </a:bodyPr>
          <a:lstStyle/>
          <a:p>
            <a:r>
              <a:rPr lang="zh-CN" altLang="zh-CN" dirty="0"/>
              <a:t>启发式搜索可以应用的第二个问题是</a:t>
            </a:r>
            <a:r>
              <a:rPr lang="en-US" altLang="zh-CN" dirty="0">
                <a:solidFill>
                  <a:srgbClr val="FF0000"/>
                </a:solidFill>
              </a:rPr>
              <a:t>AND-OR</a:t>
            </a:r>
            <a:r>
              <a:rPr lang="zh-CN" altLang="zh-CN" b="1" dirty="0">
                <a:solidFill>
                  <a:srgbClr val="FF0000"/>
                </a:solidFill>
              </a:rPr>
              <a:t>图</a:t>
            </a:r>
            <a:r>
              <a:rPr lang="zh-CN" altLang="zh-CN" dirty="0">
                <a:solidFill>
                  <a:srgbClr val="FF0000"/>
                </a:solidFill>
              </a:rPr>
              <a:t>（</a:t>
            </a:r>
            <a:r>
              <a:rPr lang="zh-CN" altLang="zh-CN" b="1" dirty="0">
                <a:solidFill>
                  <a:srgbClr val="FF0000"/>
                </a:solidFill>
              </a:rPr>
              <a:t>与或图</a:t>
            </a:r>
            <a:r>
              <a:rPr lang="zh-CN" altLang="zh-CN" dirty="0">
                <a:solidFill>
                  <a:srgbClr val="FF0000"/>
                </a:solidFill>
              </a:rPr>
              <a:t>）</a:t>
            </a:r>
            <a:r>
              <a:rPr lang="zh-CN" altLang="zh-CN" dirty="0"/>
              <a:t>的反向推理问题</a:t>
            </a:r>
            <a:r>
              <a:rPr lang="zh-CN" altLang="zh-CN" dirty="0" smtClean="0"/>
              <a:t>。</a:t>
            </a:r>
            <a:endParaRPr lang="en-US" altLang="zh-CN" dirty="0" smtClean="0"/>
          </a:p>
          <a:p>
            <a:r>
              <a:rPr lang="en-US" altLang="zh-CN" dirty="0" smtClean="0">
                <a:solidFill>
                  <a:srgbClr val="FF0000"/>
                </a:solidFill>
              </a:rPr>
              <a:t>AND-OR</a:t>
            </a:r>
            <a:r>
              <a:rPr lang="zh-CN" altLang="zh-CN" dirty="0"/>
              <a:t>图的反向推理过程可以看作是一个问题归约过程，问题归约是不同于状态空间法的另一种问题描述和求解的方法，所有问题归约的最终目的是产生本原问题。</a:t>
            </a:r>
          </a:p>
          <a:p>
            <a:r>
              <a:rPr lang="zh-CN" altLang="zh-CN" dirty="0" smtClean="0"/>
              <a:t>在</a:t>
            </a:r>
            <a:r>
              <a:rPr lang="zh-CN" altLang="zh-CN" dirty="0"/>
              <a:t>问题求解过程中，问题归约将一个大的问题变换成若干个子问题，子问题又可以分解成更小的子问题，这样一直分解到可以直接求解为止，全部子问题的解就是原问题的解；称原问题为</a:t>
            </a:r>
            <a:r>
              <a:rPr lang="zh-CN" altLang="zh-CN" b="1" dirty="0">
                <a:solidFill>
                  <a:srgbClr val="FF0000"/>
                </a:solidFill>
              </a:rPr>
              <a:t>初始问题</a:t>
            </a:r>
            <a:r>
              <a:rPr lang="zh-CN" altLang="zh-CN" dirty="0"/>
              <a:t>，可直接求解的问题为</a:t>
            </a:r>
            <a:r>
              <a:rPr lang="zh-CN" altLang="zh-CN" b="1" dirty="0">
                <a:solidFill>
                  <a:srgbClr val="FF0000"/>
                </a:solidFill>
              </a:rPr>
              <a:t>本原问题</a:t>
            </a:r>
            <a:r>
              <a:rPr lang="zh-CN" altLang="zh-CN" dirty="0"/>
              <a:t>。</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44</a:t>
            </a:fld>
            <a:endParaRPr lang="zh-CN" altLang="en-US"/>
          </a:p>
        </p:txBody>
      </p:sp>
    </p:spTree>
    <p:extLst>
      <p:ext uri="{BB962C8B-B14F-4D97-AF65-F5344CB8AC3E}">
        <p14:creationId xmlns:p14="http://schemas.microsoft.com/office/powerpoint/2010/main" val="260451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764704"/>
            <a:ext cx="8915400" cy="5559896"/>
          </a:xfrm>
        </p:spPr>
        <p:txBody>
          <a:bodyPr>
            <a:normAutofit/>
          </a:bodyPr>
          <a:lstStyle/>
          <a:p>
            <a:r>
              <a:rPr lang="zh-CN" altLang="zh-CN" b="1" dirty="0">
                <a:solidFill>
                  <a:srgbClr val="FF0000"/>
                </a:solidFill>
              </a:rPr>
              <a:t>问题归约</a:t>
            </a:r>
            <a:r>
              <a:rPr lang="zh-CN" altLang="zh-CN" dirty="0"/>
              <a:t>可以用</a:t>
            </a:r>
            <a:r>
              <a:rPr lang="zh-CN" altLang="zh-CN" dirty="0" smtClean="0"/>
              <a:t>三元组</a:t>
            </a:r>
            <a:r>
              <a:rPr lang="zh-CN" altLang="en-US" dirty="0">
                <a:latin typeface="黑体" pitchFamily="49" charset="-122"/>
              </a:rPr>
              <a:t>（</a:t>
            </a:r>
            <a:r>
              <a:rPr lang="en-US" altLang="zh-CN" dirty="0">
                <a:latin typeface="黑体" pitchFamily="49" charset="-122"/>
              </a:rPr>
              <a:t>S</a:t>
            </a:r>
            <a:r>
              <a:rPr lang="en-US" altLang="zh-CN" baseline="-25000" dirty="0">
                <a:latin typeface="黑体" pitchFamily="49" charset="-122"/>
              </a:rPr>
              <a:t>0</a:t>
            </a:r>
            <a:r>
              <a:rPr lang="zh-CN" altLang="en-US" dirty="0" smtClean="0">
                <a:latin typeface="黑体" pitchFamily="49" charset="-122"/>
              </a:rPr>
              <a:t>，</a:t>
            </a:r>
            <a:r>
              <a:rPr lang="en-US" altLang="zh-CN" dirty="0" smtClean="0">
                <a:latin typeface="黑体" pitchFamily="49" charset="-122"/>
              </a:rPr>
              <a:t>O</a:t>
            </a:r>
            <a:r>
              <a:rPr lang="zh-CN" altLang="en-US" dirty="0" smtClean="0">
                <a:latin typeface="黑体" pitchFamily="49" charset="-122"/>
              </a:rPr>
              <a:t>，</a:t>
            </a:r>
            <a:r>
              <a:rPr lang="en-US" altLang="zh-CN" dirty="0">
                <a:latin typeface="黑体" pitchFamily="49" charset="-122"/>
              </a:rPr>
              <a:t>P</a:t>
            </a:r>
            <a:r>
              <a:rPr lang="zh-CN" altLang="en-US" dirty="0">
                <a:latin typeface="黑体" pitchFamily="49" charset="-122"/>
              </a:rPr>
              <a:t>）</a:t>
            </a:r>
            <a:r>
              <a:rPr lang="en-US" altLang="zh-CN" dirty="0" smtClean="0"/>
              <a:t> </a:t>
            </a:r>
            <a:r>
              <a:rPr lang="zh-CN" altLang="zh-CN" dirty="0"/>
              <a:t>表示，其中</a:t>
            </a:r>
          </a:p>
          <a:p>
            <a:pPr>
              <a:buFont typeface="Wingdings" panose="05000000000000000000" pitchFamily="2" charset="2"/>
              <a:buChar char="Ø"/>
            </a:pPr>
            <a:r>
              <a:rPr lang="zh-CN" altLang="zh-CN" dirty="0"/>
              <a:t>⑴ </a:t>
            </a:r>
            <a:r>
              <a:rPr lang="en-US" altLang="zh-CN" dirty="0">
                <a:latin typeface="黑体" pitchFamily="49" charset="-122"/>
              </a:rPr>
              <a:t>S</a:t>
            </a:r>
            <a:r>
              <a:rPr lang="en-US" altLang="zh-CN" baseline="-25000" dirty="0">
                <a:latin typeface="黑体" pitchFamily="49" charset="-122"/>
              </a:rPr>
              <a:t>0</a:t>
            </a:r>
            <a:r>
              <a:rPr lang="zh-CN" altLang="zh-CN" dirty="0" smtClean="0"/>
              <a:t>是</a:t>
            </a:r>
            <a:r>
              <a:rPr lang="zh-CN" altLang="zh-CN" dirty="0"/>
              <a:t>初始问题，即要求解的问题；</a:t>
            </a:r>
          </a:p>
          <a:p>
            <a:pPr>
              <a:buFont typeface="Wingdings" panose="05000000000000000000" pitchFamily="2" charset="2"/>
              <a:buChar char="Ø"/>
            </a:pPr>
            <a:r>
              <a:rPr lang="zh-CN" altLang="zh-CN" dirty="0"/>
              <a:t>⑵ </a:t>
            </a:r>
            <a:r>
              <a:rPr lang="en-US" altLang="zh-CN" dirty="0">
                <a:latin typeface="黑体" pitchFamily="49" charset="-122"/>
              </a:rPr>
              <a:t>O</a:t>
            </a:r>
            <a:r>
              <a:rPr lang="zh-CN" altLang="zh-CN" dirty="0" smtClean="0"/>
              <a:t>是</a:t>
            </a:r>
            <a:r>
              <a:rPr lang="zh-CN" altLang="zh-CN" dirty="0"/>
              <a:t>本原问题集，其中的每一个问题是不用证明的，自然成立的，如公理、已知事实等，或已证明过的问题；</a:t>
            </a:r>
          </a:p>
          <a:p>
            <a:pPr>
              <a:buFont typeface="Wingdings" panose="05000000000000000000" pitchFamily="2" charset="2"/>
              <a:buChar char="Ø"/>
            </a:pPr>
            <a:r>
              <a:rPr lang="zh-CN" altLang="zh-CN" dirty="0"/>
              <a:t>⑶ </a:t>
            </a:r>
            <a:r>
              <a:rPr lang="en-US" altLang="zh-CN" dirty="0">
                <a:latin typeface="黑体" pitchFamily="49" charset="-122"/>
              </a:rPr>
              <a:t>P</a:t>
            </a:r>
            <a:r>
              <a:rPr lang="zh-CN" altLang="zh-CN" dirty="0" smtClean="0"/>
              <a:t>是</a:t>
            </a:r>
            <a:r>
              <a:rPr lang="zh-CN" altLang="zh-CN" dirty="0"/>
              <a:t>操作算子集，它是一组变换规则，通过一个操作算子把一个问题化成若干个子问题。</a:t>
            </a:r>
          </a:p>
          <a:p>
            <a:r>
              <a:rPr lang="zh-CN" altLang="zh-CN" dirty="0"/>
              <a:t>问题归约表示方法就是由初始问题出发，运用操作算子产生一些子问题，对子问题再运用操作算子产生子问题的子问题，这样一直进行到产生的问题均为本原问题，则问题得解。</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45</a:t>
            </a:fld>
            <a:endParaRPr lang="zh-CN" altLang="en-US"/>
          </a:p>
        </p:txBody>
      </p:sp>
    </p:spTree>
    <p:extLst>
      <p:ext uri="{BB962C8B-B14F-4D97-AF65-F5344CB8AC3E}">
        <p14:creationId xmlns:p14="http://schemas.microsoft.com/office/powerpoint/2010/main" val="3235158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lstStyle/>
          <a:p>
            <a:r>
              <a:rPr lang="zh-CN" altLang="zh-CN" dirty="0"/>
              <a:t>问题归约过程可以用一个</a:t>
            </a:r>
            <a:r>
              <a:rPr lang="en-US" altLang="zh-CN" dirty="0">
                <a:solidFill>
                  <a:srgbClr val="FF0000"/>
                </a:solidFill>
              </a:rPr>
              <a:t>AND-OR</a:t>
            </a:r>
            <a:r>
              <a:rPr lang="zh-CN" altLang="zh-CN" dirty="0"/>
              <a:t>图进行表示。在</a:t>
            </a:r>
            <a:r>
              <a:rPr lang="en-US" altLang="zh-CN" dirty="0">
                <a:solidFill>
                  <a:srgbClr val="FF0000"/>
                </a:solidFill>
              </a:rPr>
              <a:t>AND-OR</a:t>
            </a:r>
            <a:r>
              <a:rPr lang="zh-CN" altLang="zh-CN" dirty="0"/>
              <a:t>图中，结点用于表示问题或子问题，如果</a:t>
            </a:r>
            <a:r>
              <a:rPr lang="zh-CN" altLang="zh-CN" dirty="0" smtClean="0"/>
              <a:t>问题</a:t>
            </a:r>
            <a:r>
              <a:rPr lang="en-US" altLang="zh-CN" dirty="0" smtClean="0"/>
              <a:t>P</a:t>
            </a:r>
            <a:r>
              <a:rPr lang="zh-CN" altLang="zh-CN" dirty="0" smtClean="0"/>
              <a:t>的</a:t>
            </a:r>
            <a:r>
              <a:rPr lang="zh-CN" altLang="zh-CN" dirty="0"/>
              <a:t>解决可以归约为</a:t>
            </a:r>
            <a:r>
              <a:rPr lang="zh-CN" altLang="zh-CN" dirty="0" smtClean="0"/>
              <a:t>求解</a:t>
            </a:r>
            <a:r>
              <a:rPr lang="en-US" altLang="zh-CN" dirty="0" smtClean="0"/>
              <a:t>k</a:t>
            </a:r>
            <a:r>
              <a:rPr lang="zh-CN" altLang="zh-CN" dirty="0" smtClean="0"/>
              <a:t>个问题</a:t>
            </a:r>
            <a:r>
              <a:rPr lang="en-US" altLang="zh-CN" dirty="0" smtClean="0"/>
              <a:t>P1 ,…,</a:t>
            </a:r>
            <a:r>
              <a:rPr lang="en-US" altLang="zh-CN" dirty="0" err="1" smtClean="0"/>
              <a:t>Pk</a:t>
            </a:r>
            <a:r>
              <a:rPr lang="en-US" altLang="zh-CN" dirty="0" smtClean="0"/>
              <a:t> </a:t>
            </a:r>
            <a:r>
              <a:rPr lang="zh-CN" altLang="zh-CN" dirty="0"/>
              <a:t>，则从表示问题</a:t>
            </a:r>
            <a:r>
              <a:rPr lang="en-US" altLang="zh-CN" dirty="0"/>
              <a:t> </a:t>
            </a:r>
            <a:r>
              <a:rPr lang="en-US" altLang="zh-CN" dirty="0" smtClean="0"/>
              <a:t>P</a:t>
            </a:r>
            <a:r>
              <a:rPr lang="zh-CN" altLang="zh-CN" dirty="0" smtClean="0"/>
              <a:t>的</a:t>
            </a:r>
            <a:r>
              <a:rPr lang="zh-CN" altLang="zh-CN" dirty="0"/>
              <a:t>结点用一条</a:t>
            </a:r>
            <a:r>
              <a:rPr lang="en-US" altLang="zh-CN" b="1" dirty="0"/>
              <a:t> </a:t>
            </a:r>
            <a:r>
              <a:rPr lang="en-US" altLang="zh-CN" b="1" dirty="0" smtClean="0">
                <a:solidFill>
                  <a:srgbClr val="FF0000"/>
                </a:solidFill>
              </a:rPr>
              <a:t>k‑</a:t>
            </a:r>
            <a:r>
              <a:rPr lang="zh-CN" altLang="zh-CN" b="1" dirty="0">
                <a:solidFill>
                  <a:srgbClr val="FF0000"/>
                </a:solidFill>
              </a:rPr>
              <a:t>连接弧</a:t>
            </a:r>
            <a:r>
              <a:rPr lang="zh-CN" altLang="zh-CN" dirty="0"/>
              <a:t>连接到表示问题</a:t>
            </a:r>
            <a:r>
              <a:rPr lang="en-US" altLang="zh-CN" dirty="0"/>
              <a:t> P1 ,…,</a:t>
            </a:r>
            <a:r>
              <a:rPr lang="en-US" altLang="zh-CN" dirty="0" err="1"/>
              <a:t>Pk</a:t>
            </a:r>
            <a:r>
              <a:rPr lang="en-US" altLang="zh-CN" dirty="0" smtClean="0"/>
              <a:t> </a:t>
            </a:r>
            <a:r>
              <a:rPr lang="zh-CN" altLang="zh-CN" dirty="0"/>
              <a:t>的结点。</a:t>
            </a:r>
          </a:p>
          <a:p>
            <a:r>
              <a:rPr lang="zh-CN" altLang="zh-CN" dirty="0" smtClean="0"/>
              <a:t>例如</a:t>
            </a:r>
            <a:r>
              <a:rPr lang="zh-CN" altLang="zh-CN" dirty="0"/>
              <a:t>，假设问题</a:t>
            </a:r>
            <a:r>
              <a:rPr lang="en-US" altLang="zh-CN" dirty="0"/>
              <a:t> </a:t>
            </a:r>
            <a:r>
              <a:rPr lang="en-US" altLang="zh-CN" dirty="0" smtClean="0"/>
              <a:t>A</a:t>
            </a:r>
            <a:r>
              <a:rPr lang="zh-CN" altLang="zh-CN" dirty="0" smtClean="0"/>
              <a:t>既</a:t>
            </a:r>
            <a:r>
              <a:rPr lang="zh-CN" altLang="zh-CN" dirty="0"/>
              <a:t>可</a:t>
            </a:r>
            <a:r>
              <a:rPr lang="zh-CN" altLang="zh-CN" dirty="0" smtClean="0"/>
              <a:t>通过</a:t>
            </a:r>
            <a:endParaRPr lang="en-US" altLang="zh-CN" dirty="0" smtClean="0"/>
          </a:p>
          <a:p>
            <a:pPr marL="0" indent="0">
              <a:buNone/>
            </a:pPr>
            <a:r>
              <a:rPr lang="zh-CN" altLang="zh-CN" dirty="0" smtClean="0"/>
              <a:t>问题</a:t>
            </a:r>
            <a:r>
              <a:rPr lang="en-US" altLang="zh-CN" dirty="0" smtClean="0"/>
              <a:t>C1 </a:t>
            </a:r>
            <a:r>
              <a:rPr lang="zh-CN" altLang="zh-CN" dirty="0" smtClean="0"/>
              <a:t>与</a:t>
            </a:r>
            <a:r>
              <a:rPr lang="en-US" altLang="zh-CN" dirty="0" smtClean="0"/>
              <a:t>C2 </a:t>
            </a:r>
            <a:r>
              <a:rPr lang="zh-CN" altLang="zh-CN" dirty="0"/>
              <a:t>，也可</a:t>
            </a:r>
            <a:r>
              <a:rPr lang="zh-CN" altLang="zh-CN" dirty="0" smtClean="0"/>
              <a:t>通过问</a:t>
            </a:r>
            <a:endParaRPr lang="en-US" altLang="zh-CN" dirty="0" smtClean="0"/>
          </a:p>
          <a:p>
            <a:pPr marL="0" indent="0">
              <a:buNone/>
            </a:pPr>
            <a:r>
              <a:rPr lang="zh-CN" altLang="zh-CN" dirty="0" smtClean="0"/>
              <a:t>题</a:t>
            </a:r>
            <a:r>
              <a:rPr lang="en-US" altLang="zh-CN" dirty="0" smtClean="0"/>
              <a:t> C3</a:t>
            </a:r>
            <a:r>
              <a:rPr lang="zh-CN" altLang="zh-CN" dirty="0" smtClean="0"/>
              <a:t>、</a:t>
            </a:r>
            <a:r>
              <a:rPr lang="en-US" altLang="zh-CN" dirty="0" smtClean="0"/>
              <a:t> C4</a:t>
            </a:r>
            <a:r>
              <a:rPr lang="zh-CN" altLang="zh-CN" dirty="0" smtClean="0"/>
              <a:t>和</a:t>
            </a:r>
            <a:r>
              <a:rPr lang="en-US" altLang="zh-CN" dirty="0" smtClean="0"/>
              <a:t>C5 </a:t>
            </a:r>
            <a:r>
              <a:rPr lang="zh-CN" altLang="zh-CN" dirty="0"/>
              <a:t>来</a:t>
            </a:r>
            <a:r>
              <a:rPr lang="zh-CN" altLang="zh-CN" dirty="0" smtClean="0"/>
              <a:t>解决。</a:t>
            </a:r>
            <a:endParaRPr lang="en-US" altLang="zh-CN" dirty="0" smtClean="0"/>
          </a:p>
          <a:p>
            <a:pPr marL="0" indent="0">
              <a:buNone/>
            </a:pPr>
            <a:endParaRPr lang="en-US" altLang="zh-CN" dirty="0" smtClean="0"/>
          </a:p>
          <a:p>
            <a:r>
              <a:rPr lang="zh-CN" altLang="zh-CN" dirty="0" smtClean="0"/>
              <a:t> </a:t>
            </a:r>
            <a:r>
              <a:rPr lang="zh-CN" altLang="zh-CN" dirty="0"/>
              <a:t>问题</a:t>
            </a:r>
            <a:r>
              <a:rPr lang="en-US" altLang="zh-CN" dirty="0"/>
              <a:t> </a:t>
            </a:r>
            <a:r>
              <a:rPr lang="en-US" altLang="zh-CN" dirty="0" smtClean="0"/>
              <a:t>C1</a:t>
            </a:r>
            <a:r>
              <a:rPr lang="zh-CN" altLang="zh-CN" dirty="0" smtClean="0"/>
              <a:t>和</a:t>
            </a:r>
            <a:r>
              <a:rPr lang="en-US" altLang="zh-CN" dirty="0" smtClean="0"/>
              <a:t> C2</a:t>
            </a:r>
            <a:r>
              <a:rPr lang="zh-CN" altLang="zh-CN" dirty="0" smtClean="0"/>
              <a:t>构成</a:t>
            </a:r>
            <a:r>
              <a:rPr lang="zh-CN" altLang="zh-CN" dirty="0"/>
              <a:t>了</a:t>
            </a:r>
            <a:r>
              <a:rPr lang="zh-CN" altLang="zh-CN" dirty="0" smtClean="0"/>
              <a:t>问题</a:t>
            </a:r>
            <a:r>
              <a:rPr lang="en-US" altLang="zh-CN" dirty="0"/>
              <a:t>A</a:t>
            </a:r>
            <a:r>
              <a:rPr lang="en-US" altLang="zh-CN" dirty="0" smtClean="0"/>
              <a:t> </a:t>
            </a:r>
            <a:r>
              <a:rPr lang="zh-CN" altLang="zh-CN" dirty="0"/>
              <a:t>的一个后继问题的集合，</a:t>
            </a:r>
            <a:r>
              <a:rPr lang="zh-CN" altLang="zh-CN" dirty="0" smtClean="0"/>
              <a:t>问题</a:t>
            </a:r>
            <a:r>
              <a:rPr lang="en-US" altLang="zh-CN" dirty="0" smtClean="0"/>
              <a:t>C3 </a:t>
            </a:r>
            <a:r>
              <a:rPr lang="zh-CN" altLang="zh-CN" dirty="0"/>
              <a:t>、</a:t>
            </a:r>
            <a:r>
              <a:rPr lang="en-US" altLang="zh-CN" dirty="0"/>
              <a:t> </a:t>
            </a:r>
            <a:r>
              <a:rPr lang="en-US" altLang="zh-CN" dirty="0" smtClean="0"/>
              <a:t>C4</a:t>
            </a:r>
            <a:r>
              <a:rPr lang="zh-CN" altLang="zh-CN" dirty="0" smtClean="0"/>
              <a:t>和</a:t>
            </a:r>
            <a:r>
              <a:rPr lang="en-US" altLang="zh-CN" dirty="0" smtClean="0"/>
              <a:t>C5 </a:t>
            </a:r>
            <a:r>
              <a:rPr lang="zh-CN" altLang="zh-CN" dirty="0"/>
              <a:t>构成</a:t>
            </a:r>
            <a:r>
              <a:rPr lang="zh-CN" altLang="zh-CN" dirty="0" smtClean="0"/>
              <a:t>了</a:t>
            </a:r>
            <a:r>
              <a:rPr lang="en-US" altLang="zh-CN" dirty="0" smtClean="0"/>
              <a:t>A </a:t>
            </a:r>
            <a:r>
              <a:rPr lang="zh-CN" altLang="zh-CN" dirty="0"/>
              <a:t>的另一个后继问题集合。</a:t>
            </a:r>
          </a:p>
          <a:p>
            <a:endParaRPr lang="zh-CN" altLang="en-US"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5035" y="2636912"/>
            <a:ext cx="3895739" cy="2448272"/>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46</a:t>
            </a:fld>
            <a:endParaRPr lang="zh-CN" altLang="en-US"/>
          </a:p>
        </p:txBody>
      </p:sp>
    </p:spTree>
    <p:extLst>
      <p:ext uri="{BB962C8B-B14F-4D97-AF65-F5344CB8AC3E}">
        <p14:creationId xmlns:p14="http://schemas.microsoft.com/office/powerpoint/2010/main" val="229756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0482"/>
                                        </p:tgtEl>
                                        <p:attrNameLst>
                                          <p:attrName>style.visibility</p:attrName>
                                        </p:attrNameLst>
                                      </p:cBhvr>
                                      <p:to>
                                        <p:strVal val="visible"/>
                                      </p:to>
                                    </p:set>
                                    <p:anim calcmode="lin" valueType="num">
                                      <p:cBhvr additive="base">
                                        <p:cTn id="23" dur="500" fill="hold"/>
                                        <p:tgtEl>
                                          <p:spTgt spid="20482"/>
                                        </p:tgtEl>
                                        <p:attrNameLst>
                                          <p:attrName>ppt_x</p:attrName>
                                        </p:attrNameLst>
                                      </p:cBhvr>
                                      <p:tavLst>
                                        <p:tav tm="0">
                                          <p:val>
                                            <p:strVal val="#ppt_x"/>
                                          </p:val>
                                        </p:tav>
                                        <p:tav tm="100000">
                                          <p:val>
                                            <p:strVal val="#ppt_x"/>
                                          </p:val>
                                        </p:tav>
                                      </p:tavLst>
                                    </p:anim>
                                    <p:anim calcmode="lin" valueType="num">
                                      <p:cBhvr additive="base">
                                        <p:cTn id="24" dur="500" fill="hold"/>
                                        <p:tgtEl>
                                          <p:spTgt spid="2048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barn(inVertical)">
                                      <p:cBhvr>
                                        <p:cTn id="2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lstStyle/>
          <a:p>
            <a:r>
              <a:rPr lang="zh-CN" altLang="zh-CN" dirty="0"/>
              <a:t>由结点及</a:t>
            </a:r>
            <a:r>
              <a:rPr lang="en-US" altLang="zh-CN" b="1" dirty="0"/>
              <a:t> </a:t>
            </a:r>
            <a:r>
              <a:rPr lang="en-US" altLang="zh-CN" b="1" dirty="0">
                <a:solidFill>
                  <a:srgbClr val="FF0000"/>
                </a:solidFill>
              </a:rPr>
              <a:t>k</a:t>
            </a:r>
            <a:r>
              <a:rPr lang="en-US" altLang="zh-CN" b="1" dirty="0" smtClean="0">
                <a:solidFill>
                  <a:srgbClr val="FF0000"/>
                </a:solidFill>
              </a:rPr>
              <a:t>‑</a:t>
            </a:r>
            <a:r>
              <a:rPr lang="zh-CN" altLang="zh-CN" dirty="0">
                <a:solidFill>
                  <a:srgbClr val="FF0000"/>
                </a:solidFill>
              </a:rPr>
              <a:t>连接弧</a:t>
            </a:r>
            <a:r>
              <a:rPr lang="zh-CN" altLang="zh-CN" dirty="0"/>
              <a:t>组成的图，称为</a:t>
            </a:r>
            <a:r>
              <a:rPr lang="en-US" altLang="zh-CN" dirty="0"/>
              <a:t>AND-OR</a:t>
            </a:r>
            <a:r>
              <a:rPr lang="zh-CN" altLang="zh-CN" dirty="0"/>
              <a:t>图，当所有</a:t>
            </a:r>
            <a:r>
              <a:rPr lang="en-US" altLang="zh-CN" b="1" dirty="0"/>
              <a:t> </a:t>
            </a:r>
            <a:r>
              <a:rPr lang="en-US" altLang="zh-CN" b="1" dirty="0" smtClean="0">
                <a:solidFill>
                  <a:srgbClr val="FF0000"/>
                </a:solidFill>
              </a:rPr>
              <a:t>k</a:t>
            </a:r>
            <a:r>
              <a:rPr lang="zh-CN" altLang="zh-CN" dirty="0" smtClean="0"/>
              <a:t>均</a:t>
            </a:r>
            <a:r>
              <a:rPr lang="zh-CN" altLang="zh-CN" dirty="0"/>
              <a:t>为</a:t>
            </a:r>
            <a:r>
              <a:rPr lang="en-US" altLang="zh-CN" dirty="0"/>
              <a:t>1</a:t>
            </a:r>
            <a:r>
              <a:rPr lang="zh-CN" altLang="zh-CN" dirty="0"/>
              <a:t>时，就变为普通的</a:t>
            </a:r>
            <a:r>
              <a:rPr lang="en-US" altLang="zh-CN" dirty="0"/>
              <a:t> </a:t>
            </a:r>
            <a:r>
              <a:rPr lang="en-US" altLang="zh-CN" dirty="0" smtClean="0"/>
              <a:t>OR</a:t>
            </a:r>
            <a:r>
              <a:rPr lang="zh-CN" altLang="zh-CN" dirty="0" smtClean="0"/>
              <a:t>图。</a:t>
            </a:r>
            <a:endParaRPr lang="en-US" altLang="zh-CN" dirty="0" smtClean="0"/>
          </a:p>
          <a:p>
            <a:r>
              <a:rPr lang="en-US" altLang="zh-CN" dirty="0" smtClean="0"/>
              <a:t> k&gt;1</a:t>
            </a:r>
            <a:r>
              <a:rPr lang="zh-CN" altLang="zh-CN" dirty="0" smtClean="0"/>
              <a:t>的</a:t>
            </a:r>
            <a:r>
              <a:rPr lang="zh-CN" altLang="zh-CN" dirty="0"/>
              <a:t>连接弧连接的子结点称为</a:t>
            </a:r>
            <a:r>
              <a:rPr lang="zh-CN" altLang="zh-CN" b="1" dirty="0">
                <a:solidFill>
                  <a:srgbClr val="FF0000"/>
                </a:solidFill>
              </a:rPr>
              <a:t>与结点</a:t>
            </a:r>
            <a:r>
              <a:rPr lang="zh-CN" altLang="zh-CN" dirty="0" smtClean="0"/>
              <a:t>；</a:t>
            </a:r>
            <a:endParaRPr lang="en-US" altLang="zh-CN" dirty="0" smtClean="0"/>
          </a:p>
          <a:p>
            <a:r>
              <a:rPr lang="en-US" altLang="zh-CN" b="1" dirty="0" smtClean="0"/>
              <a:t> k=1</a:t>
            </a:r>
            <a:r>
              <a:rPr lang="zh-CN" altLang="zh-CN" dirty="0" smtClean="0"/>
              <a:t>的</a:t>
            </a:r>
            <a:r>
              <a:rPr lang="zh-CN" altLang="zh-CN" dirty="0"/>
              <a:t>连接弧连接的子结点称为</a:t>
            </a:r>
            <a:r>
              <a:rPr lang="zh-CN" altLang="zh-CN" b="1" dirty="0">
                <a:solidFill>
                  <a:srgbClr val="FF0000"/>
                </a:solidFill>
              </a:rPr>
              <a:t>或结点</a:t>
            </a:r>
            <a:r>
              <a:rPr lang="zh-CN" altLang="zh-CN" dirty="0"/>
              <a:t>。</a:t>
            </a:r>
          </a:p>
          <a:p>
            <a:r>
              <a:rPr lang="zh-CN" altLang="zh-CN" dirty="0"/>
              <a:t>当然，可以对</a:t>
            </a:r>
            <a:r>
              <a:rPr lang="en-US" altLang="zh-CN" dirty="0"/>
              <a:t>AND-OR</a:t>
            </a:r>
            <a:r>
              <a:rPr lang="zh-CN" altLang="zh-CN" dirty="0"/>
              <a:t>图进行变换，引进某些附加结点，以便使含有一个以上后继问题的每个集合能够聚集在它们各自不同的父辈结点之下。</a:t>
            </a:r>
          </a:p>
          <a:p>
            <a:r>
              <a:rPr lang="zh-CN" altLang="zh-CN" dirty="0"/>
              <a:t>将问题求解归约为</a:t>
            </a:r>
            <a:r>
              <a:rPr lang="en-US" altLang="zh-CN" dirty="0"/>
              <a:t>AND-OR</a:t>
            </a:r>
            <a:r>
              <a:rPr lang="zh-CN" altLang="zh-CN" dirty="0"/>
              <a:t>图搜索时，将初始结点表示初始问题描述，对应于本原问题的结点称为</a:t>
            </a:r>
            <a:r>
              <a:rPr lang="zh-CN" altLang="zh-CN" b="1" dirty="0">
                <a:solidFill>
                  <a:srgbClr val="FF0000"/>
                </a:solidFill>
              </a:rPr>
              <a:t>叶结点</a:t>
            </a:r>
            <a:r>
              <a:rPr lang="zh-CN" altLang="zh-CN" dirty="0"/>
              <a:t>。</a:t>
            </a:r>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47</a:t>
            </a:fld>
            <a:endParaRPr lang="zh-CN" altLang="en-US"/>
          </a:p>
        </p:txBody>
      </p:sp>
    </p:spTree>
    <p:extLst>
      <p:ext uri="{BB962C8B-B14F-4D97-AF65-F5344CB8AC3E}">
        <p14:creationId xmlns:p14="http://schemas.microsoft.com/office/powerpoint/2010/main" val="126406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7454" y="116632"/>
            <a:ext cx="8915400" cy="1143000"/>
          </a:xfrm>
        </p:spPr>
        <p:txBody>
          <a:bodyPr>
            <a:normAutofit/>
          </a:bodyPr>
          <a:lstStyle/>
          <a:p>
            <a:r>
              <a:rPr lang="en-US" altLang="zh-CN" b="1" dirty="0"/>
              <a:t>3.3.2 </a:t>
            </a:r>
            <a:r>
              <a:rPr lang="zh-CN" altLang="zh-CN" dirty="0"/>
              <a:t>与或图的</a:t>
            </a:r>
            <a:r>
              <a:rPr lang="zh-CN" altLang="zh-CN" dirty="0" smtClean="0"/>
              <a:t>盲目搜索</a:t>
            </a:r>
            <a:endParaRPr lang="zh-CN" altLang="en-US" dirty="0"/>
          </a:p>
        </p:txBody>
      </p:sp>
      <p:sp>
        <p:nvSpPr>
          <p:cNvPr id="3" name="内容占位符 2"/>
          <p:cNvSpPr>
            <a:spLocks noGrp="1"/>
          </p:cNvSpPr>
          <p:nvPr>
            <p:ph idx="1"/>
          </p:nvPr>
        </p:nvSpPr>
        <p:spPr>
          <a:xfrm>
            <a:off x="507454" y="1268728"/>
            <a:ext cx="8915400" cy="4479776"/>
          </a:xfrm>
        </p:spPr>
        <p:txBody>
          <a:bodyPr/>
          <a:lstStyle/>
          <a:p>
            <a:r>
              <a:rPr lang="zh-CN" altLang="zh-CN" dirty="0"/>
              <a:t>在</a:t>
            </a:r>
            <a:r>
              <a:rPr lang="en-US" altLang="zh-CN" dirty="0"/>
              <a:t>AND-OR</a:t>
            </a:r>
            <a:r>
              <a:rPr lang="zh-CN" altLang="zh-CN" dirty="0"/>
              <a:t>图上执行搜索过程，其目的在于表明初始结点是有解的。</a:t>
            </a:r>
          </a:p>
          <a:p>
            <a:r>
              <a:rPr lang="en-US" altLang="zh-CN" dirty="0" smtClean="0"/>
              <a:t>1. AND-OR</a:t>
            </a:r>
            <a:r>
              <a:rPr lang="zh-CN" altLang="zh-CN" dirty="0"/>
              <a:t>图中的一个</a:t>
            </a:r>
            <a:r>
              <a:rPr lang="zh-CN" altLang="zh-CN" b="1" dirty="0">
                <a:solidFill>
                  <a:srgbClr val="FF0000"/>
                </a:solidFill>
              </a:rPr>
              <a:t>可解结点</a:t>
            </a:r>
            <a:r>
              <a:rPr lang="zh-CN" altLang="zh-CN" dirty="0"/>
              <a:t>可递归地定义如下：</a:t>
            </a:r>
          </a:p>
          <a:p>
            <a:pPr>
              <a:buFont typeface="Wingdings" panose="05000000000000000000" pitchFamily="2" charset="2"/>
              <a:buChar char="Ø"/>
            </a:pPr>
            <a:r>
              <a:rPr lang="zh-CN" altLang="zh-CN" dirty="0"/>
              <a:t>⑴ 叶结点是可解结点；</a:t>
            </a:r>
          </a:p>
          <a:p>
            <a:pPr>
              <a:buFont typeface="Wingdings" panose="05000000000000000000" pitchFamily="2" charset="2"/>
              <a:buChar char="Ø"/>
            </a:pPr>
            <a:r>
              <a:rPr lang="zh-CN" altLang="zh-CN" dirty="0"/>
              <a:t>⑵ 如果结点</a:t>
            </a:r>
            <a:r>
              <a:rPr lang="en-US" altLang="zh-CN" dirty="0"/>
              <a:t> </a:t>
            </a:r>
            <a:r>
              <a:rPr lang="en-US" altLang="zh-CN" dirty="0" smtClean="0"/>
              <a:t>n</a:t>
            </a:r>
            <a:r>
              <a:rPr lang="zh-CN" altLang="zh-CN" dirty="0" smtClean="0"/>
              <a:t>有</a:t>
            </a:r>
            <a:r>
              <a:rPr lang="zh-CN" altLang="zh-CN" dirty="0"/>
              <a:t>一条向外发出</a:t>
            </a:r>
            <a:r>
              <a:rPr lang="zh-CN" altLang="zh-CN" dirty="0" smtClean="0"/>
              <a:t>的</a:t>
            </a:r>
            <a:r>
              <a:rPr lang="en-US" altLang="zh-CN" dirty="0" smtClean="0"/>
              <a:t>k</a:t>
            </a:r>
            <a:r>
              <a:rPr lang="en-US" altLang="zh-CN" b="1" dirty="0" smtClean="0"/>
              <a:t> </a:t>
            </a:r>
            <a:r>
              <a:rPr lang="en-US" altLang="zh-CN" b="1" dirty="0"/>
              <a:t>‑</a:t>
            </a:r>
            <a:r>
              <a:rPr lang="zh-CN" altLang="zh-CN" dirty="0"/>
              <a:t>连接弧，则当</a:t>
            </a:r>
            <a:r>
              <a:rPr lang="zh-CN" altLang="zh-CN" dirty="0" smtClean="0"/>
              <a:t>该</a:t>
            </a:r>
            <a:r>
              <a:rPr lang="en-US" altLang="zh-CN" dirty="0" smtClean="0"/>
              <a:t>k</a:t>
            </a:r>
            <a:r>
              <a:rPr lang="en-US" altLang="zh-CN" b="1" dirty="0" smtClean="0"/>
              <a:t> </a:t>
            </a:r>
            <a:r>
              <a:rPr lang="en-US" altLang="zh-CN" b="1" dirty="0"/>
              <a:t>‑</a:t>
            </a:r>
            <a:r>
              <a:rPr lang="zh-CN" altLang="zh-CN" dirty="0"/>
              <a:t>连接弧所指向的所有</a:t>
            </a:r>
            <a:r>
              <a:rPr lang="en-US" altLang="zh-CN" b="1" dirty="0"/>
              <a:t> </a:t>
            </a:r>
            <a:r>
              <a:rPr lang="en-US" altLang="zh-CN" b="1" dirty="0" smtClean="0"/>
              <a:t>k</a:t>
            </a:r>
            <a:r>
              <a:rPr lang="zh-CN" altLang="zh-CN" dirty="0" smtClean="0"/>
              <a:t>个</a:t>
            </a:r>
            <a:r>
              <a:rPr lang="zh-CN" altLang="zh-CN" dirty="0"/>
              <a:t>后继结点都是可解结点时，</a:t>
            </a:r>
            <a:r>
              <a:rPr lang="en-US" altLang="zh-CN" dirty="0"/>
              <a:t> </a:t>
            </a:r>
            <a:r>
              <a:rPr lang="zh-CN" altLang="zh-CN" dirty="0" smtClean="0"/>
              <a:t>为</a:t>
            </a:r>
            <a:r>
              <a:rPr lang="en-US" altLang="zh-CN" dirty="0" smtClean="0"/>
              <a:t>n</a:t>
            </a:r>
            <a:r>
              <a:rPr lang="zh-CN" altLang="zh-CN" dirty="0" smtClean="0"/>
              <a:t>可</a:t>
            </a:r>
            <a:r>
              <a:rPr lang="zh-CN" altLang="zh-CN" dirty="0"/>
              <a:t>解结点。</a:t>
            </a:r>
            <a:endParaRPr lang="zh-CN" altLang="en-US" dirty="0"/>
          </a:p>
        </p:txBody>
      </p:sp>
      <p:grpSp>
        <p:nvGrpSpPr>
          <p:cNvPr id="37" name="组合 36"/>
          <p:cNvGrpSpPr/>
          <p:nvPr/>
        </p:nvGrpSpPr>
        <p:grpSpPr>
          <a:xfrm>
            <a:off x="3086150" y="4260428"/>
            <a:ext cx="1073150" cy="1905000"/>
            <a:chOff x="4748808" y="4683968"/>
            <a:chExt cx="990600" cy="1905000"/>
          </a:xfrm>
        </p:grpSpPr>
        <p:sp>
          <p:nvSpPr>
            <p:cNvPr id="4" name="Oval 4"/>
            <p:cNvSpPr>
              <a:spLocks noChangeArrowheads="1"/>
            </p:cNvSpPr>
            <p:nvPr/>
          </p:nvSpPr>
          <p:spPr bwMode="auto">
            <a:xfrm>
              <a:off x="5206008" y="4683968"/>
              <a:ext cx="228600" cy="2286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zh-CN" sz="2400" b="1">
                <a:latin typeface="Verdana" pitchFamily="34" charset="0"/>
              </a:endParaRPr>
            </a:p>
          </p:txBody>
        </p:sp>
        <p:sp>
          <p:nvSpPr>
            <p:cNvPr id="5" name="Oval 5"/>
            <p:cNvSpPr>
              <a:spLocks noChangeArrowheads="1"/>
            </p:cNvSpPr>
            <p:nvPr/>
          </p:nvSpPr>
          <p:spPr bwMode="auto">
            <a:xfrm>
              <a:off x="4748808" y="5522168"/>
              <a:ext cx="228600" cy="2286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zh-CN" sz="2400" b="1">
                <a:latin typeface="Verdana" pitchFamily="34" charset="0"/>
              </a:endParaRPr>
            </a:p>
          </p:txBody>
        </p:sp>
        <p:sp>
          <p:nvSpPr>
            <p:cNvPr id="6" name="Oval 6"/>
            <p:cNvSpPr>
              <a:spLocks noChangeArrowheads="1"/>
            </p:cNvSpPr>
            <p:nvPr/>
          </p:nvSpPr>
          <p:spPr bwMode="auto">
            <a:xfrm>
              <a:off x="5358408" y="5522168"/>
              <a:ext cx="228600" cy="228600"/>
            </a:xfrm>
            <a:prstGeom prst="ellipse">
              <a:avLst/>
            </a:prstGeom>
            <a:solidFill>
              <a:schemeClr val="accent1"/>
            </a:solidFill>
            <a:ln w="38100">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zh-CN" sz="2400" b="1">
                <a:latin typeface="Verdana" pitchFamily="34" charset="0"/>
              </a:endParaRPr>
            </a:p>
          </p:txBody>
        </p:sp>
        <p:cxnSp>
          <p:nvCxnSpPr>
            <p:cNvPr id="7" name="AutoShape 7"/>
            <p:cNvCxnSpPr>
              <a:cxnSpLocks noChangeShapeType="1"/>
              <a:stCxn id="4" idx="4"/>
              <a:endCxn id="5" idx="0"/>
            </p:cNvCxnSpPr>
            <p:nvPr/>
          </p:nvCxnSpPr>
          <p:spPr bwMode="auto">
            <a:xfrm flipH="1">
              <a:off x="4863108" y="4931618"/>
              <a:ext cx="457200" cy="5715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 name="AutoShape 8"/>
            <p:cNvCxnSpPr>
              <a:cxnSpLocks noChangeShapeType="1"/>
              <a:stCxn id="4" idx="4"/>
              <a:endCxn id="6" idx="0"/>
            </p:cNvCxnSpPr>
            <p:nvPr/>
          </p:nvCxnSpPr>
          <p:spPr bwMode="auto">
            <a:xfrm>
              <a:off x="5320308" y="4931618"/>
              <a:ext cx="152400" cy="5715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 name="Arc 9"/>
            <p:cNvSpPr>
              <a:spLocks/>
            </p:cNvSpPr>
            <p:nvPr/>
          </p:nvSpPr>
          <p:spPr bwMode="auto">
            <a:xfrm rot="5054883">
              <a:off x="5056783" y="4909393"/>
              <a:ext cx="387350" cy="241300"/>
            </a:xfrm>
            <a:custGeom>
              <a:avLst/>
              <a:gdLst>
                <a:gd name="T0" fmla="*/ 2147483647 w 21600"/>
                <a:gd name="T1" fmla="*/ 0 h 13515"/>
                <a:gd name="T2" fmla="*/ 2147483647 w 21600"/>
                <a:gd name="T3" fmla="*/ 2147483647 h 13515"/>
                <a:gd name="T4" fmla="*/ 0 w 21600"/>
                <a:gd name="T5" fmla="*/ 2147483647 h 13515"/>
                <a:gd name="T6" fmla="*/ 0 60000 65536"/>
                <a:gd name="T7" fmla="*/ 0 60000 65536"/>
                <a:gd name="T8" fmla="*/ 0 60000 65536"/>
                <a:gd name="T9" fmla="*/ 0 w 21600"/>
                <a:gd name="T10" fmla="*/ 0 h 13515"/>
                <a:gd name="T11" fmla="*/ 21600 w 21600"/>
                <a:gd name="T12" fmla="*/ 13515 h 13515"/>
              </a:gdLst>
              <a:ahLst/>
              <a:cxnLst>
                <a:cxn ang="T6">
                  <a:pos x="T0" y="T1"/>
                </a:cxn>
                <a:cxn ang="T7">
                  <a:pos x="T2" y="T3"/>
                </a:cxn>
                <a:cxn ang="T8">
                  <a:pos x="T4" y="T5"/>
                </a:cxn>
              </a:cxnLst>
              <a:rect l="T9" t="T10" r="T11" b="T12"/>
              <a:pathLst>
                <a:path w="21600" h="13515" fill="none" extrusionOk="0">
                  <a:moveTo>
                    <a:pt x="21486" y="-1"/>
                  </a:moveTo>
                  <a:cubicBezTo>
                    <a:pt x="21562" y="735"/>
                    <a:pt x="21600" y="1473"/>
                    <a:pt x="21600" y="2213"/>
                  </a:cubicBezTo>
                  <a:cubicBezTo>
                    <a:pt x="21600" y="6202"/>
                    <a:pt x="20494" y="10114"/>
                    <a:pt x="18407" y="13515"/>
                  </a:cubicBezTo>
                </a:path>
                <a:path w="21600" h="13515" stroke="0" extrusionOk="0">
                  <a:moveTo>
                    <a:pt x="21486" y="-1"/>
                  </a:moveTo>
                  <a:cubicBezTo>
                    <a:pt x="21562" y="735"/>
                    <a:pt x="21600" y="1473"/>
                    <a:pt x="21600" y="2213"/>
                  </a:cubicBezTo>
                  <a:cubicBezTo>
                    <a:pt x="21600" y="6202"/>
                    <a:pt x="20494" y="10114"/>
                    <a:pt x="18407" y="13515"/>
                  </a:cubicBezTo>
                  <a:lnTo>
                    <a:pt x="0" y="2213"/>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 name="Oval 10"/>
            <p:cNvSpPr>
              <a:spLocks noChangeArrowheads="1"/>
            </p:cNvSpPr>
            <p:nvPr/>
          </p:nvSpPr>
          <p:spPr bwMode="auto">
            <a:xfrm>
              <a:off x="4748808" y="6360368"/>
              <a:ext cx="228600" cy="228600"/>
            </a:xfrm>
            <a:prstGeom prst="ellipse">
              <a:avLst/>
            </a:prstGeom>
            <a:solidFill>
              <a:schemeClr val="accent1"/>
            </a:solidFill>
            <a:ln w="38100">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zh-CN" sz="2400" b="1">
                <a:latin typeface="Verdana" pitchFamily="34" charset="0"/>
              </a:endParaRPr>
            </a:p>
          </p:txBody>
        </p:sp>
        <p:sp>
          <p:nvSpPr>
            <p:cNvPr id="11" name="Oval 11"/>
            <p:cNvSpPr>
              <a:spLocks noChangeArrowheads="1"/>
            </p:cNvSpPr>
            <p:nvPr/>
          </p:nvSpPr>
          <p:spPr bwMode="auto">
            <a:xfrm>
              <a:off x="5129808" y="6360368"/>
              <a:ext cx="228600" cy="228600"/>
            </a:xfrm>
            <a:prstGeom prst="ellipse">
              <a:avLst/>
            </a:prstGeom>
            <a:solidFill>
              <a:schemeClr val="accent1"/>
            </a:solidFill>
            <a:ln w="38100">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zh-CN" sz="2400" b="1">
                <a:latin typeface="Verdana" pitchFamily="34" charset="0"/>
              </a:endParaRPr>
            </a:p>
          </p:txBody>
        </p:sp>
        <p:sp>
          <p:nvSpPr>
            <p:cNvPr id="12" name="Oval 12"/>
            <p:cNvSpPr>
              <a:spLocks noChangeArrowheads="1"/>
            </p:cNvSpPr>
            <p:nvPr/>
          </p:nvSpPr>
          <p:spPr bwMode="auto">
            <a:xfrm>
              <a:off x="5510808" y="6360368"/>
              <a:ext cx="228600" cy="228600"/>
            </a:xfrm>
            <a:prstGeom prst="ellipse">
              <a:avLst/>
            </a:prstGeom>
            <a:solidFill>
              <a:schemeClr val="accent1"/>
            </a:solidFill>
            <a:ln w="38100">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zh-CN" sz="2400" b="1">
                <a:latin typeface="Verdana" pitchFamily="34" charset="0"/>
              </a:endParaRPr>
            </a:p>
          </p:txBody>
        </p:sp>
        <p:cxnSp>
          <p:nvCxnSpPr>
            <p:cNvPr id="13" name="AutoShape 13"/>
            <p:cNvCxnSpPr>
              <a:cxnSpLocks noChangeShapeType="1"/>
              <a:stCxn id="5" idx="4"/>
              <a:endCxn id="10" idx="0"/>
            </p:cNvCxnSpPr>
            <p:nvPr/>
          </p:nvCxnSpPr>
          <p:spPr bwMode="auto">
            <a:xfrm>
              <a:off x="4863108" y="5769818"/>
              <a:ext cx="0" cy="5715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 name="AutoShape 14"/>
            <p:cNvCxnSpPr>
              <a:cxnSpLocks noChangeShapeType="1"/>
              <a:stCxn id="5" idx="4"/>
              <a:endCxn id="11" idx="0"/>
            </p:cNvCxnSpPr>
            <p:nvPr/>
          </p:nvCxnSpPr>
          <p:spPr bwMode="auto">
            <a:xfrm>
              <a:off x="4863108" y="5769818"/>
              <a:ext cx="381000" cy="5715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 name="AutoShape 15"/>
            <p:cNvCxnSpPr>
              <a:cxnSpLocks noChangeShapeType="1"/>
              <a:stCxn id="5" idx="4"/>
              <a:endCxn id="12" idx="0"/>
            </p:cNvCxnSpPr>
            <p:nvPr/>
          </p:nvCxnSpPr>
          <p:spPr bwMode="auto">
            <a:xfrm>
              <a:off x="4863108" y="5769818"/>
              <a:ext cx="762000" cy="5715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6" name="Arc 16"/>
            <p:cNvSpPr>
              <a:spLocks/>
            </p:cNvSpPr>
            <p:nvPr/>
          </p:nvSpPr>
          <p:spPr bwMode="auto">
            <a:xfrm rot="4035433">
              <a:off x="4747221" y="5676155"/>
              <a:ext cx="387350" cy="384175"/>
            </a:xfrm>
            <a:custGeom>
              <a:avLst/>
              <a:gdLst>
                <a:gd name="T0" fmla="*/ 2147483647 w 21600"/>
                <a:gd name="T1" fmla="*/ 0 h 21526"/>
                <a:gd name="T2" fmla="*/ 2147483647 w 21600"/>
                <a:gd name="T3" fmla="*/ 2147483647 h 21526"/>
                <a:gd name="T4" fmla="*/ 0 w 21600"/>
                <a:gd name="T5" fmla="*/ 2147483647 h 21526"/>
                <a:gd name="T6" fmla="*/ 0 60000 65536"/>
                <a:gd name="T7" fmla="*/ 0 60000 65536"/>
                <a:gd name="T8" fmla="*/ 0 60000 65536"/>
                <a:gd name="T9" fmla="*/ 0 w 21600"/>
                <a:gd name="T10" fmla="*/ 0 h 21526"/>
                <a:gd name="T11" fmla="*/ 21600 w 21600"/>
                <a:gd name="T12" fmla="*/ 21526 h 21526"/>
              </a:gdLst>
              <a:ahLst/>
              <a:cxnLst>
                <a:cxn ang="T6">
                  <a:pos x="T0" y="T1"/>
                </a:cxn>
                <a:cxn ang="T7">
                  <a:pos x="T2" y="T3"/>
                </a:cxn>
                <a:cxn ang="T8">
                  <a:pos x="T4" y="T5"/>
                </a:cxn>
              </a:cxnLst>
              <a:rect l="T9" t="T10" r="T11" b="T12"/>
              <a:pathLst>
                <a:path w="21600" h="21526" fill="none" extrusionOk="0">
                  <a:moveTo>
                    <a:pt x="19027" y="-1"/>
                  </a:moveTo>
                  <a:cubicBezTo>
                    <a:pt x="20716" y="3143"/>
                    <a:pt x="21600" y="6655"/>
                    <a:pt x="21600" y="10224"/>
                  </a:cubicBezTo>
                  <a:cubicBezTo>
                    <a:pt x="21600" y="14213"/>
                    <a:pt x="20494" y="18125"/>
                    <a:pt x="18407" y="21526"/>
                  </a:cubicBezTo>
                </a:path>
                <a:path w="21600" h="21526" stroke="0" extrusionOk="0">
                  <a:moveTo>
                    <a:pt x="19027" y="-1"/>
                  </a:moveTo>
                  <a:cubicBezTo>
                    <a:pt x="20716" y="3143"/>
                    <a:pt x="21600" y="6655"/>
                    <a:pt x="21600" y="10224"/>
                  </a:cubicBezTo>
                  <a:cubicBezTo>
                    <a:pt x="21600" y="14213"/>
                    <a:pt x="20494" y="18125"/>
                    <a:pt x="18407" y="21526"/>
                  </a:cubicBezTo>
                  <a:lnTo>
                    <a:pt x="0" y="10224"/>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38" name="组合 37"/>
          <p:cNvGrpSpPr/>
          <p:nvPr/>
        </p:nvGrpSpPr>
        <p:grpSpPr>
          <a:xfrm>
            <a:off x="5955754" y="4188296"/>
            <a:ext cx="1733550" cy="1905000"/>
            <a:chOff x="6958608" y="4836368"/>
            <a:chExt cx="1600200" cy="1905000"/>
          </a:xfrm>
        </p:grpSpPr>
        <p:sp>
          <p:nvSpPr>
            <p:cNvPr id="17" name="Oval 19"/>
            <p:cNvSpPr>
              <a:spLocks noChangeArrowheads="1"/>
            </p:cNvSpPr>
            <p:nvPr/>
          </p:nvSpPr>
          <p:spPr bwMode="auto">
            <a:xfrm>
              <a:off x="8025408" y="4836368"/>
              <a:ext cx="228600" cy="2286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zh-CN" sz="2400" b="1">
                <a:latin typeface="Verdana" pitchFamily="34" charset="0"/>
              </a:endParaRPr>
            </a:p>
          </p:txBody>
        </p:sp>
        <p:sp>
          <p:nvSpPr>
            <p:cNvPr id="18" name="Oval 20"/>
            <p:cNvSpPr>
              <a:spLocks noChangeArrowheads="1"/>
            </p:cNvSpPr>
            <p:nvPr/>
          </p:nvSpPr>
          <p:spPr bwMode="auto">
            <a:xfrm>
              <a:off x="7568208" y="5674568"/>
              <a:ext cx="228600" cy="2286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zh-CN" sz="2400" b="1">
                <a:latin typeface="Verdana" pitchFamily="34" charset="0"/>
              </a:endParaRPr>
            </a:p>
          </p:txBody>
        </p:sp>
        <p:sp>
          <p:nvSpPr>
            <p:cNvPr id="19" name="Oval 21"/>
            <p:cNvSpPr>
              <a:spLocks noChangeArrowheads="1"/>
            </p:cNvSpPr>
            <p:nvPr/>
          </p:nvSpPr>
          <p:spPr bwMode="auto">
            <a:xfrm>
              <a:off x="8177808" y="5674568"/>
              <a:ext cx="228600" cy="228600"/>
            </a:xfrm>
            <a:prstGeom prst="ellipse">
              <a:avLst/>
            </a:prstGeom>
            <a:solidFill>
              <a:schemeClr val="accent1"/>
            </a:solidFill>
            <a:ln w="38100">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zh-CN" sz="2400" b="1">
                <a:latin typeface="Verdana" pitchFamily="34" charset="0"/>
              </a:endParaRPr>
            </a:p>
          </p:txBody>
        </p:sp>
        <p:cxnSp>
          <p:nvCxnSpPr>
            <p:cNvPr id="20" name="AutoShape 22"/>
            <p:cNvCxnSpPr>
              <a:cxnSpLocks noChangeShapeType="1"/>
              <a:stCxn id="17" idx="4"/>
              <a:endCxn id="18" idx="0"/>
            </p:cNvCxnSpPr>
            <p:nvPr/>
          </p:nvCxnSpPr>
          <p:spPr bwMode="auto">
            <a:xfrm flipH="1">
              <a:off x="7682508" y="5084018"/>
              <a:ext cx="457200" cy="5715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 name="AutoShape 23"/>
            <p:cNvCxnSpPr>
              <a:cxnSpLocks noChangeShapeType="1"/>
              <a:stCxn id="17" idx="4"/>
              <a:endCxn id="19" idx="0"/>
            </p:cNvCxnSpPr>
            <p:nvPr/>
          </p:nvCxnSpPr>
          <p:spPr bwMode="auto">
            <a:xfrm>
              <a:off x="8139708" y="5084018"/>
              <a:ext cx="152400" cy="5715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2" name="Arc 24"/>
            <p:cNvSpPr>
              <a:spLocks/>
            </p:cNvSpPr>
            <p:nvPr/>
          </p:nvSpPr>
          <p:spPr bwMode="auto">
            <a:xfrm rot="5054883">
              <a:off x="7876183" y="5061793"/>
              <a:ext cx="387350" cy="241300"/>
            </a:xfrm>
            <a:custGeom>
              <a:avLst/>
              <a:gdLst>
                <a:gd name="T0" fmla="*/ 2147483647 w 21600"/>
                <a:gd name="T1" fmla="*/ 0 h 13515"/>
                <a:gd name="T2" fmla="*/ 2147483647 w 21600"/>
                <a:gd name="T3" fmla="*/ 2147483647 h 13515"/>
                <a:gd name="T4" fmla="*/ 0 w 21600"/>
                <a:gd name="T5" fmla="*/ 2147483647 h 13515"/>
                <a:gd name="T6" fmla="*/ 0 60000 65536"/>
                <a:gd name="T7" fmla="*/ 0 60000 65536"/>
                <a:gd name="T8" fmla="*/ 0 60000 65536"/>
                <a:gd name="T9" fmla="*/ 0 w 21600"/>
                <a:gd name="T10" fmla="*/ 0 h 13515"/>
                <a:gd name="T11" fmla="*/ 21600 w 21600"/>
                <a:gd name="T12" fmla="*/ 13515 h 13515"/>
              </a:gdLst>
              <a:ahLst/>
              <a:cxnLst>
                <a:cxn ang="T6">
                  <a:pos x="T0" y="T1"/>
                </a:cxn>
                <a:cxn ang="T7">
                  <a:pos x="T2" y="T3"/>
                </a:cxn>
                <a:cxn ang="T8">
                  <a:pos x="T4" y="T5"/>
                </a:cxn>
              </a:cxnLst>
              <a:rect l="T9" t="T10" r="T11" b="T12"/>
              <a:pathLst>
                <a:path w="21600" h="13515" fill="none" extrusionOk="0">
                  <a:moveTo>
                    <a:pt x="21486" y="-1"/>
                  </a:moveTo>
                  <a:cubicBezTo>
                    <a:pt x="21562" y="735"/>
                    <a:pt x="21600" y="1473"/>
                    <a:pt x="21600" y="2213"/>
                  </a:cubicBezTo>
                  <a:cubicBezTo>
                    <a:pt x="21600" y="6202"/>
                    <a:pt x="20494" y="10114"/>
                    <a:pt x="18407" y="13515"/>
                  </a:cubicBezTo>
                </a:path>
                <a:path w="21600" h="13515" stroke="0" extrusionOk="0">
                  <a:moveTo>
                    <a:pt x="21486" y="-1"/>
                  </a:moveTo>
                  <a:cubicBezTo>
                    <a:pt x="21562" y="735"/>
                    <a:pt x="21600" y="1473"/>
                    <a:pt x="21600" y="2213"/>
                  </a:cubicBezTo>
                  <a:cubicBezTo>
                    <a:pt x="21600" y="6202"/>
                    <a:pt x="20494" y="10114"/>
                    <a:pt x="18407" y="13515"/>
                  </a:cubicBezTo>
                  <a:lnTo>
                    <a:pt x="0" y="2213"/>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 name="Oval 25"/>
            <p:cNvSpPr>
              <a:spLocks noChangeArrowheads="1"/>
            </p:cNvSpPr>
            <p:nvPr/>
          </p:nvSpPr>
          <p:spPr bwMode="auto">
            <a:xfrm>
              <a:off x="7568208" y="6512768"/>
              <a:ext cx="228600" cy="228600"/>
            </a:xfrm>
            <a:prstGeom prst="ellipse">
              <a:avLst/>
            </a:prstGeom>
            <a:solidFill>
              <a:schemeClr val="accent1"/>
            </a:solidFill>
            <a:ln w="38100">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zh-CN" sz="2400" b="1">
                <a:latin typeface="Verdana" pitchFamily="34" charset="0"/>
              </a:endParaRPr>
            </a:p>
          </p:txBody>
        </p:sp>
        <p:sp>
          <p:nvSpPr>
            <p:cNvPr id="24" name="Oval 26"/>
            <p:cNvSpPr>
              <a:spLocks noChangeArrowheads="1"/>
            </p:cNvSpPr>
            <p:nvPr/>
          </p:nvSpPr>
          <p:spPr bwMode="auto">
            <a:xfrm>
              <a:off x="7949208" y="6512768"/>
              <a:ext cx="228600" cy="228600"/>
            </a:xfrm>
            <a:prstGeom prst="ellipse">
              <a:avLst/>
            </a:prstGeom>
            <a:solidFill>
              <a:schemeClr val="accent1"/>
            </a:solidFill>
            <a:ln w="38100">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zh-CN" sz="2400" b="1">
                <a:latin typeface="Verdana" pitchFamily="34" charset="0"/>
              </a:endParaRPr>
            </a:p>
          </p:txBody>
        </p:sp>
        <p:sp>
          <p:nvSpPr>
            <p:cNvPr id="25" name="Oval 27"/>
            <p:cNvSpPr>
              <a:spLocks noChangeArrowheads="1"/>
            </p:cNvSpPr>
            <p:nvPr/>
          </p:nvSpPr>
          <p:spPr bwMode="auto">
            <a:xfrm>
              <a:off x="8330208" y="6512768"/>
              <a:ext cx="228600" cy="228600"/>
            </a:xfrm>
            <a:prstGeom prst="ellipse">
              <a:avLst/>
            </a:prstGeom>
            <a:solidFill>
              <a:schemeClr val="accent1"/>
            </a:solidFill>
            <a:ln w="38100">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zh-CN" sz="2400" b="1">
                <a:latin typeface="Verdana" pitchFamily="34" charset="0"/>
              </a:endParaRPr>
            </a:p>
          </p:txBody>
        </p:sp>
        <p:cxnSp>
          <p:nvCxnSpPr>
            <p:cNvPr id="26" name="AutoShape 28"/>
            <p:cNvCxnSpPr>
              <a:cxnSpLocks noChangeShapeType="1"/>
              <a:stCxn id="18" idx="4"/>
              <a:endCxn id="23" idx="0"/>
            </p:cNvCxnSpPr>
            <p:nvPr/>
          </p:nvCxnSpPr>
          <p:spPr bwMode="auto">
            <a:xfrm>
              <a:off x="7682508" y="5922218"/>
              <a:ext cx="0" cy="5715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 name="AutoShape 29"/>
            <p:cNvCxnSpPr>
              <a:cxnSpLocks noChangeShapeType="1"/>
              <a:stCxn id="18" idx="4"/>
              <a:endCxn id="24" idx="0"/>
            </p:cNvCxnSpPr>
            <p:nvPr/>
          </p:nvCxnSpPr>
          <p:spPr bwMode="auto">
            <a:xfrm>
              <a:off x="7682508" y="5922218"/>
              <a:ext cx="381000" cy="5715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8" name="AutoShape 30"/>
            <p:cNvCxnSpPr>
              <a:cxnSpLocks noChangeShapeType="1"/>
              <a:stCxn id="18" idx="4"/>
              <a:endCxn id="25" idx="0"/>
            </p:cNvCxnSpPr>
            <p:nvPr/>
          </p:nvCxnSpPr>
          <p:spPr bwMode="auto">
            <a:xfrm>
              <a:off x="7682508" y="5922218"/>
              <a:ext cx="762000" cy="5715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9" name="Arc 31"/>
            <p:cNvSpPr>
              <a:spLocks/>
            </p:cNvSpPr>
            <p:nvPr/>
          </p:nvSpPr>
          <p:spPr bwMode="auto">
            <a:xfrm rot="4035433">
              <a:off x="7566621" y="5828555"/>
              <a:ext cx="387350" cy="384175"/>
            </a:xfrm>
            <a:custGeom>
              <a:avLst/>
              <a:gdLst>
                <a:gd name="T0" fmla="*/ 2147483647 w 21600"/>
                <a:gd name="T1" fmla="*/ 0 h 21526"/>
                <a:gd name="T2" fmla="*/ 2147483647 w 21600"/>
                <a:gd name="T3" fmla="*/ 2147483647 h 21526"/>
                <a:gd name="T4" fmla="*/ 0 w 21600"/>
                <a:gd name="T5" fmla="*/ 2147483647 h 21526"/>
                <a:gd name="T6" fmla="*/ 0 60000 65536"/>
                <a:gd name="T7" fmla="*/ 0 60000 65536"/>
                <a:gd name="T8" fmla="*/ 0 60000 65536"/>
                <a:gd name="T9" fmla="*/ 0 w 21600"/>
                <a:gd name="T10" fmla="*/ 0 h 21526"/>
                <a:gd name="T11" fmla="*/ 21600 w 21600"/>
                <a:gd name="T12" fmla="*/ 21526 h 21526"/>
              </a:gdLst>
              <a:ahLst/>
              <a:cxnLst>
                <a:cxn ang="T6">
                  <a:pos x="T0" y="T1"/>
                </a:cxn>
                <a:cxn ang="T7">
                  <a:pos x="T2" y="T3"/>
                </a:cxn>
                <a:cxn ang="T8">
                  <a:pos x="T4" y="T5"/>
                </a:cxn>
              </a:cxnLst>
              <a:rect l="T9" t="T10" r="T11" b="T12"/>
              <a:pathLst>
                <a:path w="21600" h="21526" fill="none" extrusionOk="0">
                  <a:moveTo>
                    <a:pt x="19027" y="-1"/>
                  </a:moveTo>
                  <a:cubicBezTo>
                    <a:pt x="20716" y="3143"/>
                    <a:pt x="21600" y="6655"/>
                    <a:pt x="21600" y="10224"/>
                  </a:cubicBezTo>
                  <a:cubicBezTo>
                    <a:pt x="21600" y="14213"/>
                    <a:pt x="20494" y="18125"/>
                    <a:pt x="18407" y="21526"/>
                  </a:cubicBezTo>
                </a:path>
                <a:path w="21600" h="21526" stroke="0" extrusionOk="0">
                  <a:moveTo>
                    <a:pt x="19027" y="-1"/>
                  </a:moveTo>
                  <a:cubicBezTo>
                    <a:pt x="20716" y="3143"/>
                    <a:pt x="21600" y="6655"/>
                    <a:pt x="21600" y="10224"/>
                  </a:cubicBezTo>
                  <a:cubicBezTo>
                    <a:pt x="21600" y="14213"/>
                    <a:pt x="20494" y="18125"/>
                    <a:pt x="18407" y="21526"/>
                  </a:cubicBezTo>
                  <a:lnTo>
                    <a:pt x="0" y="10224"/>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 name="Oval 32"/>
            <p:cNvSpPr>
              <a:spLocks noChangeArrowheads="1"/>
            </p:cNvSpPr>
            <p:nvPr/>
          </p:nvSpPr>
          <p:spPr bwMode="auto">
            <a:xfrm>
              <a:off x="6958608" y="6512768"/>
              <a:ext cx="228600" cy="2286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zh-CN" sz="2400" b="1">
                <a:latin typeface="Verdana" pitchFamily="34" charset="0"/>
              </a:endParaRPr>
            </a:p>
          </p:txBody>
        </p:sp>
        <p:cxnSp>
          <p:nvCxnSpPr>
            <p:cNvPr id="31" name="AutoShape 33"/>
            <p:cNvCxnSpPr>
              <a:cxnSpLocks noChangeShapeType="1"/>
              <a:stCxn id="18" idx="4"/>
              <a:endCxn id="30" idx="0"/>
            </p:cNvCxnSpPr>
            <p:nvPr/>
          </p:nvCxnSpPr>
          <p:spPr bwMode="auto">
            <a:xfrm flipH="1">
              <a:off x="7072908" y="5922218"/>
              <a:ext cx="609600" cy="5715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32" name="Rectangle 34"/>
          <p:cNvSpPr>
            <a:spLocks noChangeArrowheads="1"/>
          </p:cNvSpPr>
          <p:nvPr/>
        </p:nvSpPr>
        <p:spPr bwMode="auto">
          <a:xfrm>
            <a:off x="1916423" y="4077072"/>
            <a:ext cx="1320800" cy="366713"/>
          </a:xfrm>
          <a:prstGeom prst="rect">
            <a:avLst/>
          </a:prstGeom>
          <a:solidFill>
            <a:srgbClr val="FF0000"/>
          </a:solidFill>
          <a:ln>
            <a:noFill/>
          </a:ln>
          <a:extLst>
            <a:ext uri="{91240B29-F687-4F45-9708-019B960494DF}">
              <a14:hiddenLine xmlns:a14="http://schemas.microsoft.com/office/drawing/2010/main" w="50800"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1" dirty="0">
                <a:solidFill>
                  <a:schemeClr val="bg1"/>
                </a:solidFill>
                <a:ea typeface="黑体" pitchFamily="49" charset="-122"/>
              </a:rPr>
              <a:t>可</a:t>
            </a:r>
            <a:r>
              <a:rPr lang="zh-CN" altLang="en-US" b="1" dirty="0" smtClean="0">
                <a:solidFill>
                  <a:schemeClr val="bg1"/>
                </a:solidFill>
                <a:ea typeface="黑体" pitchFamily="49" charset="-122"/>
              </a:rPr>
              <a:t>解</a:t>
            </a:r>
            <a:r>
              <a:rPr lang="zh-CN" altLang="en-US" b="1" dirty="0">
                <a:solidFill>
                  <a:schemeClr val="bg1"/>
                </a:solidFill>
                <a:ea typeface="黑体" pitchFamily="49" charset="-122"/>
              </a:rPr>
              <a:t>节点</a:t>
            </a:r>
          </a:p>
        </p:txBody>
      </p:sp>
      <p:sp>
        <p:nvSpPr>
          <p:cNvPr id="33" name="Rectangle 35"/>
          <p:cNvSpPr>
            <a:spLocks noChangeArrowheads="1"/>
          </p:cNvSpPr>
          <p:nvPr/>
        </p:nvSpPr>
        <p:spPr bwMode="auto">
          <a:xfrm>
            <a:off x="1352600" y="5034383"/>
            <a:ext cx="1485900" cy="366713"/>
          </a:xfrm>
          <a:prstGeom prst="rect">
            <a:avLst/>
          </a:prstGeom>
          <a:solidFill>
            <a:srgbClr val="FF0000"/>
          </a:solidFill>
          <a:ln>
            <a:noFill/>
          </a:ln>
          <a:extLst>
            <a:ext uri="{91240B29-F687-4F45-9708-019B960494DF}">
              <a14:hiddenLine xmlns:a14="http://schemas.microsoft.com/office/drawing/2010/main" w="50800"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1" dirty="0">
                <a:solidFill>
                  <a:schemeClr val="bg1"/>
                </a:solidFill>
                <a:ea typeface="黑体" pitchFamily="49" charset="-122"/>
              </a:rPr>
              <a:t>可</a:t>
            </a:r>
            <a:r>
              <a:rPr lang="zh-CN" altLang="en-US" b="1" dirty="0" smtClean="0">
                <a:solidFill>
                  <a:schemeClr val="bg1"/>
                </a:solidFill>
                <a:ea typeface="黑体" pitchFamily="49" charset="-122"/>
              </a:rPr>
              <a:t>解</a:t>
            </a:r>
            <a:r>
              <a:rPr lang="zh-CN" altLang="en-US" b="1" dirty="0">
                <a:solidFill>
                  <a:schemeClr val="bg1"/>
                </a:solidFill>
                <a:ea typeface="黑体" pitchFamily="49" charset="-122"/>
              </a:rPr>
              <a:t>节点</a:t>
            </a:r>
          </a:p>
        </p:txBody>
      </p:sp>
      <p:sp>
        <p:nvSpPr>
          <p:cNvPr id="34" name="Rectangle 36"/>
          <p:cNvSpPr>
            <a:spLocks noChangeArrowheads="1"/>
          </p:cNvSpPr>
          <p:nvPr/>
        </p:nvSpPr>
        <p:spPr bwMode="auto">
          <a:xfrm>
            <a:off x="5488547" y="4112097"/>
            <a:ext cx="1444625" cy="366713"/>
          </a:xfrm>
          <a:prstGeom prst="rect">
            <a:avLst/>
          </a:prstGeom>
          <a:solidFill>
            <a:srgbClr val="FF0000"/>
          </a:solidFill>
          <a:ln>
            <a:noFill/>
          </a:ln>
          <a:extLst>
            <a:ext uri="{91240B29-F687-4F45-9708-019B960494DF}">
              <a14:hiddenLine xmlns:a14="http://schemas.microsoft.com/office/drawing/2010/main" w="50800"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1" dirty="0">
                <a:solidFill>
                  <a:schemeClr val="bg1"/>
                </a:solidFill>
                <a:ea typeface="黑体" pitchFamily="49" charset="-122"/>
              </a:rPr>
              <a:t>可</a:t>
            </a:r>
            <a:r>
              <a:rPr lang="zh-CN" altLang="en-US" b="1" dirty="0" smtClean="0">
                <a:solidFill>
                  <a:schemeClr val="bg1"/>
                </a:solidFill>
                <a:ea typeface="黑体" pitchFamily="49" charset="-122"/>
              </a:rPr>
              <a:t>解</a:t>
            </a:r>
            <a:r>
              <a:rPr lang="zh-CN" altLang="en-US" b="1" dirty="0">
                <a:solidFill>
                  <a:schemeClr val="bg1"/>
                </a:solidFill>
                <a:ea typeface="黑体" pitchFamily="49" charset="-122"/>
              </a:rPr>
              <a:t>节点</a:t>
            </a:r>
          </a:p>
        </p:txBody>
      </p:sp>
      <p:sp>
        <p:nvSpPr>
          <p:cNvPr id="35" name="Rectangle 37"/>
          <p:cNvSpPr>
            <a:spLocks noChangeArrowheads="1"/>
          </p:cNvSpPr>
          <p:nvPr/>
        </p:nvSpPr>
        <p:spPr bwMode="auto">
          <a:xfrm>
            <a:off x="5047704" y="4950297"/>
            <a:ext cx="1362075" cy="366713"/>
          </a:xfrm>
          <a:prstGeom prst="rect">
            <a:avLst/>
          </a:prstGeom>
          <a:solidFill>
            <a:srgbClr val="FF0000"/>
          </a:solidFill>
          <a:ln>
            <a:noFill/>
          </a:ln>
          <a:extLst>
            <a:ext uri="{91240B29-F687-4F45-9708-019B960494DF}">
              <a14:hiddenLine xmlns:a14="http://schemas.microsoft.com/office/drawing/2010/main" w="50800"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1" dirty="0">
                <a:solidFill>
                  <a:schemeClr val="bg1"/>
                </a:solidFill>
                <a:ea typeface="黑体" pitchFamily="49" charset="-122"/>
              </a:rPr>
              <a:t>可</a:t>
            </a:r>
            <a:r>
              <a:rPr lang="zh-CN" altLang="en-US" b="1" dirty="0" smtClean="0">
                <a:solidFill>
                  <a:schemeClr val="bg1"/>
                </a:solidFill>
                <a:ea typeface="黑体" pitchFamily="49" charset="-122"/>
              </a:rPr>
              <a:t>解</a:t>
            </a:r>
            <a:r>
              <a:rPr lang="zh-CN" altLang="en-US" b="1" dirty="0">
                <a:solidFill>
                  <a:schemeClr val="bg1"/>
                </a:solidFill>
                <a:ea typeface="黑体" pitchFamily="49" charset="-122"/>
              </a:rPr>
              <a:t>节点</a:t>
            </a:r>
          </a:p>
        </p:txBody>
      </p:sp>
      <p:sp>
        <p:nvSpPr>
          <p:cNvPr id="39" name="灯片编号占位符 38"/>
          <p:cNvSpPr>
            <a:spLocks noGrp="1"/>
          </p:cNvSpPr>
          <p:nvPr>
            <p:ph type="sldNum" sz="quarter" idx="12"/>
          </p:nvPr>
        </p:nvSpPr>
        <p:spPr>
          <a:xfrm>
            <a:off x="8736012" y="6356351"/>
            <a:ext cx="825500" cy="365125"/>
          </a:xfrm>
        </p:spPr>
        <p:txBody>
          <a:bodyPr/>
          <a:lstStyle/>
          <a:p>
            <a:fld id="{0C913308-F349-4B6D-A68A-DD1791B4A57B}" type="slidenum">
              <a:rPr lang="zh-CN" altLang="en-US" smtClean="0"/>
              <a:t>48</a:t>
            </a:fld>
            <a:endParaRPr lang="zh-CN" altLang="en-US"/>
          </a:p>
        </p:txBody>
      </p:sp>
    </p:spTree>
    <p:extLst>
      <p:ext uri="{BB962C8B-B14F-4D97-AF65-F5344CB8AC3E}">
        <p14:creationId xmlns:p14="http://schemas.microsoft.com/office/powerpoint/2010/main" val="2606112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additive="base">
                                        <p:cTn id="22" dur="500" fill="hold"/>
                                        <p:tgtEl>
                                          <p:spTgt spid="37"/>
                                        </p:tgtEl>
                                        <p:attrNameLst>
                                          <p:attrName>ppt_x</p:attrName>
                                        </p:attrNameLst>
                                      </p:cBhvr>
                                      <p:tavLst>
                                        <p:tav tm="0">
                                          <p:val>
                                            <p:strVal val="#ppt_x"/>
                                          </p:val>
                                        </p:tav>
                                        <p:tav tm="100000">
                                          <p:val>
                                            <p:strVal val="#ppt_x"/>
                                          </p:val>
                                        </p:tav>
                                      </p:tavLst>
                                    </p:anim>
                                    <p:anim calcmode="lin" valueType="num">
                                      <p:cBhvr additive="base">
                                        <p:cTn id="23"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33"/>
                                        </p:tgtEl>
                                        <p:attrNameLst>
                                          <p:attrName>style.visibility</p:attrName>
                                        </p:attrNameLst>
                                      </p:cBhvr>
                                      <p:to>
                                        <p:strVal val="visible"/>
                                      </p:to>
                                    </p:set>
                                    <p:anim calcmode="lin" valueType="num">
                                      <p:cBhvr additive="base">
                                        <p:cTn id="28" dur="500" fill="hold"/>
                                        <p:tgtEl>
                                          <p:spTgt spid="33"/>
                                        </p:tgtEl>
                                        <p:attrNameLst>
                                          <p:attrName>ppt_x</p:attrName>
                                        </p:attrNameLst>
                                      </p:cBhvr>
                                      <p:tavLst>
                                        <p:tav tm="0">
                                          <p:val>
                                            <p:strVal val="#ppt_x"/>
                                          </p:val>
                                        </p:tav>
                                        <p:tav tm="100000">
                                          <p:val>
                                            <p:strVal val="#ppt_x"/>
                                          </p:val>
                                        </p:tav>
                                      </p:tavLst>
                                    </p:anim>
                                    <p:anim calcmode="lin" valueType="num">
                                      <p:cBhvr additive="base">
                                        <p:cTn id="29"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32"/>
                                        </p:tgtEl>
                                        <p:attrNameLst>
                                          <p:attrName>style.visibility</p:attrName>
                                        </p:attrNameLst>
                                      </p:cBhvr>
                                      <p:to>
                                        <p:strVal val="visible"/>
                                      </p:to>
                                    </p:set>
                                    <p:anim calcmode="lin" valueType="num">
                                      <p:cBhvr additive="base">
                                        <p:cTn id="34" dur="500" fill="hold"/>
                                        <p:tgtEl>
                                          <p:spTgt spid="32"/>
                                        </p:tgtEl>
                                        <p:attrNameLst>
                                          <p:attrName>ppt_x</p:attrName>
                                        </p:attrNameLst>
                                      </p:cBhvr>
                                      <p:tavLst>
                                        <p:tav tm="0">
                                          <p:val>
                                            <p:strVal val="#ppt_x"/>
                                          </p:val>
                                        </p:tav>
                                        <p:tav tm="100000">
                                          <p:val>
                                            <p:strVal val="#ppt_x"/>
                                          </p:val>
                                        </p:tav>
                                      </p:tavLst>
                                    </p:anim>
                                    <p:anim calcmode="lin" valueType="num">
                                      <p:cBhvr additive="base">
                                        <p:cTn id="35"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38"/>
                                        </p:tgtEl>
                                        <p:attrNameLst>
                                          <p:attrName>style.visibility</p:attrName>
                                        </p:attrNameLst>
                                      </p:cBhvr>
                                      <p:to>
                                        <p:strVal val="visible"/>
                                      </p:to>
                                    </p:set>
                                    <p:anim calcmode="lin" valueType="num">
                                      <p:cBhvr additive="base">
                                        <p:cTn id="40" dur="500" fill="hold"/>
                                        <p:tgtEl>
                                          <p:spTgt spid="38"/>
                                        </p:tgtEl>
                                        <p:attrNameLst>
                                          <p:attrName>ppt_x</p:attrName>
                                        </p:attrNameLst>
                                      </p:cBhvr>
                                      <p:tavLst>
                                        <p:tav tm="0">
                                          <p:val>
                                            <p:strVal val="#ppt_x"/>
                                          </p:val>
                                        </p:tav>
                                        <p:tav tm="100000">
                                          <p:val>
                                            <p:strVal val="#ppt_x"/>
                                          </p:val>
                                        </p:tav>
                                      </p:tavLst>
                                    </p:anim>
                                    <p:anim calcmode="lin" valueType="num">
                                      <p:cBhvr additive="base">
                                        <p:cTn id="41"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35"/>
                                        </p:tgtEl>
                                        <p:attrNameLst>
                                          <p:attrName>style.visibility</p:attrName>
                                        </p:attrNameLst>
                                      </p:cBhvr>
                                      <p:to>
                                        <p:strVal val="visible"/>
                                      </p:to>
                                    </p:set>
                                    <p:anim calcmode="lin" valueType="num">
                                      <p:cBhvr additive="base">
                                        <p:cTn id="46" dur="500" fill="hold"/>
                                        <p:tgtEl>
                                          <p:spTgt spid="35"/>
                                        </p:tgtEl>
                                        <p:attrNameLst>
                                          <p:attrName>ppt_x</p:attrName>
                                        </p:attrNameLst>
                                      </p:cBhvr>
                                      <p:tavLst>
                                        <p:tav tm="0">
                                          <p:val>
                                            <p:strVal val="#ppt_x"/>
                                          </p:val>
                                        </p:tav>
                                        <p:tav tm="100000">
                                          <p:val>
                                            <p:strVal val="#ppt_x"/>
                                          </p:val>
                                        </p:tav>
                                      </p:tavLst>
                                    </p:anim>
                                    <p:anim calcmode="lin" valueType="num">
                                      <p:cBhvr additive="base">
                                        <p:cTn id="47"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34"/>
                                        </p:tgtEl>
                                        <p:attrNameLst>
                                          <p:attrName>style.visibility</p:attrName>
                                        </p:attrNameLst>
                                      </p:cBhvr>
                                      <p:to>
                                        <p:strVal val="visible"/>
                                      </p:to>
                                    </p:set>
                                    <p:anim calcmode="lin" valueType="num">
                                      <p:cBhvr additive="base">
                                        <p:cTn id="52" dur="500" fill="hold"/>
                                        <p:tgtEl>
                                          <p:spTgt spid="34"/>
                                        </p:tgtEl>
                                        <p:attrNameLst>
                                          <p:attrName>ppt_x</p:attrName>
                                        </p:attrNameLst>
                                      </p:cBhvr>
                                      <p:tavLst>
                                        <p:tav tm="0">
                                          <p:val>
                                            <p:strVal val="#ppt_x"/>
                                          </p:val>
                                        </p:tav>
                                        <p:tav tm="100000">
                                          <p:val>
                                            <p:strVal val="#ppt_x"/>
                                          </p:val>
                                        </p:tav>
                                      </p:tavLst>
                                    </p:anim>
                                    <p:anim calcmode="lin" valueType="num">
                                      <p:cBhvr additive="base">
                                        <p:cTn id="5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lstStyle/>
          <a:p>
            <a:r>
              <a:rPr lang="en-US" altLang="zh-CN" b="1" dirty="0" smtClean="0">
                <a:solidFill>
                  <a:srgbClr val="FF0000"/>
                </a:solidFill>
              </a:rPr>
              <a:t>2. </a:t>
            </a:r>
            <a:r>
              <a:rPr lang="zh-CN" altLang="zh-CN" b="1" dirty="0" smtClean="0">
                <a:solidFill>
                  <a:srgbClr val="FF0000"/>
                </a:solidFill>
              </a:rPr>
              <a:t>不可</a:t>
            </a:r>
            <a:r>
              <a:rPr lang="zh-CN" altLang="zh-CN" b="1" dirty="0">
                <a:solidFill>
                  <a:srgbClr val="FF0000"/>
                </a:solidFill>
              </a:rPr>
              <a:t>解结点</a:t>
            </a:r>
            <a:r>
              <a:rPr lang="zh-CN" altLang="zh-CN" dirty="0"/>
              <a:t>可递归定义如下：</a:t>
            </a:r>
          </a:p>
          <a:p>
            <a:pPr>
              <a:buFont typeface="Wingdings" panose="05000000000000000000" pitchFamily="2" charset="2"/>
              <a:buChar char="Ø"/>
            </a:pPr>
            <a:r>
              <a:rPr lang="zh-CN" altLang="zh-CN" dirty="0"/>
              <a:t>⑴ 没有后裔结点的非叶结点是不可解结点；</a:t>
            </a:r>
          </a:p>
          <a:p>
            <a:pPr>
              <a:buFont typeface="Wingdings" panose="05000000000000000000" pitchFamily="2" charset="2"/>
              <a:buChar char="Ø"/>
            </a:pPr>
            <a:r>
              <a:rPr lang="zh-CN" altLang="zh-CN" dirty="0"/>
              <a:t>⑵ 若</a:t>
            </a:r>
            <a:r>
              <a:rPr lang="zh-CN" altLang="zh-CN" dirty="0" smtClean="0"/>
              <a:t>结点</a:t>
            </a:r>
            <a:r>
              <a:rPr lang="en-US" altLang="zh-CN" dirty="0" smtClean="0"/>
              <a:t>n </a:t>
            </a:r>
            <a:r>
              <a:rPr lang="zh-CN" altLang="zh-CN" dirty="0"/>
              <a:t>的每一个向外发出的连接弧都至少指向一个不可解结点，则</a:t>
            </a:r>
            <a:r>
              <a:rPr lang="en-US" altLang="zh-CN" dirty="0"/>
              <a:t> </a:t>
            </a:r>
            <a:r>
              <a:rPr lang="en-US" altLang="zh-CN" dirty="0" smtClean="0"/>
              <a:t>n</a:t>
            </a:r>
            <a:r>
              <a:rPr lang="zh-CN" altLang="zh-CN" dirty="0" smtClean="0"/>
              <a:t>是</a:t>
            </a:r>
            <a:r>
              <a:rPr lang="zh-CN" altLang="zh-CN" dirty="0"/>
              <a:t>不可解结点。</a:t>
            </a:r>
          </a:p>
          <a:p>
            <a:r>
              <a:rPr lang="zh-CN" altLang="zh-CN" dirty="0"/>
              <a:t>也就是说，一个结点如果不是可解的，那么它就是不可解的。</a:t>
            </a:r>
            <a:endParaRPr lang="zh-CN" altLang="en-US" dirty="0"/>
          </a:p>
        </p:txBody>
      </p:sp>
      <p:sp>
        <p:nvSpPr>
          <p:cNvPr id="19" name="Rectangle 35"/>
          <p:cNvSpPr>
            <a:spLocks noChangeArrowheads="1"/>
          </p:cNvSpPr>
          <p:nvPr/>
        </p:nvSpPr>
        <p:spPr bwMode="auto">
          <a:xfrm>
            <a:off x="1162365" y="4038601"/>
            <a:ext cx="1444625" cy="366713"/>
          </a:xfrm>
          <a:prstGeom prst="rect">
            <a:avLst/>
          </a:prstGeom>
          <a:solidFill>
            <a:srgbClr val="FF0000"/>
          </a:solidFill>
          <a:ln>
            <a:noFill/>
          </a:ln>
          <a:extLst>
            <a:ext uri="{91240B29-F687-4F45-9708-019B960494DF}">
              <a14:hiddenLine xmlns:a14="http://schemas.microsoft.com/office/drawing/2010/main" w="50800"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1" dirty="0">
                <a:solidFill>
                  <a:schemeClr val="bg1"/>
                </a:solidFill>
                <a:ea typeface="黑体" pitchFamily="49" charset="-122"/>
              </a:rPr>
              <a:t>可</a:t>
            </a:r>
            <a:r>
              <a:rPr lang="zh-CN" altLang="en-US" b="1" dirty="0" smtClean="0">
                <a:solidFill>
                  <a:schemeClr val="bg1"/>
                </a:solidFill>
                <a:ea typeface="黑体" pitchFamily="49" charset="-122"/>
              </a:rPr>
              <a:t>解</a:t>
            </a:r>
            <a:r>
              <a:rPr lang="zh-CN" altLang="en-US" b="1" dirty="0">
                <a:solidFill>
                  <a:schemeClr val="bg1"/>
                </a:solidFill>
                <a:ea typeface="黑体" pitchFamily="49" charset="-122"/>
              </a:rPr>
              <a:t>节点</a:t>
            </a:r>
          </a:p>
        </p:txBody>
      </p:sp>
      <p:sp>
        <p:nvSpPr>
          <p:cNvPr id="20" name="Rectangle 37"/>
          <p:cNvSpPr>
            <a:spLocks noChangeArrowheads="1"/>
          </p:cNvSpPr>
          <p:nvPr/>
        </p:nvSpPr>
        <p:spPr bwMode="auto">
          <a:xfrm>
            <a:off x="584515" y="4876801"/>
            <a:ext cx="1527175" cy="366713"/>
          </a:xfrm>
          <a:prstGeom prst="rect">
            <a:avLst/>
          </a:prstGeom>
          <a:solidFill>
            <a:srgbClr val="FF0000"/>
          </a:solidFill>
          <a:ln>
            <a:noFill/>
          </a:ln>
          <a:extLst>
            <a:ext uri="{91240B29-F687-4F45-9708-019B960494DF}">
              <a14:hiddenLine xmlns:a14="http://schemas.microsoft.com/office/drawing/2010/main" w="50800"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1" dirty="0">
                <a:solidFill>
                  <a:schemeClr val="bg1"/>
                </a:solidFill>
                <a:ea typeface="黑体" pitchFamily="49" charset="-122"/>
              </a:rPr>
              <a:t>可</a:t>
            </a:r>
            <a:r>
              <a:rPr lang="zh-CN" altLang="en-US" b="1" dirty="0" smtClean="0">
                <a:solidFill>
                  <a:schemeClr val="bg1"/>
                </a:solidFill>
                <a:ea typeface="黑体" pitchFamily="49" charset="-122"/>
              </a:rPr>
              <a:t>解</a:t>
            </a:r>
            <a:r>
              <a:rPr lang="zh-CN" altLang="en-US" b="1" dirty="0">
                <a:solidFill>
                  <a:schemeClr val="bg1"/>
                </a:solidFill>
                <a:ea typeface="黑体" pitchFamily="49" charset="-122"/>
              </a:rPr>
              <a:t>节点</a:t>
            </a:r>
          </a:p>
        </p:txBody>
      </p:sp>
      <p:grpSp>
        <p:nvGrpSpPr>
          <p:cNvPr id="40" name="组合 39"/>
          <p:cNvGrpSpPr/>
          <p:nvPr/>
        </p:nvGrpSpPr>
        <p:grpSpPr>
          <a:xfrm>
            <a:off x="2228636" y="4114800"/>
            <a:ext cx="2896129" cy="1905000"/>
            <a:chOff x="2057202" y="4114800"/>
            <a:chExt cx="2673350" cy="1905000"/>
          </a:xfrm>
        </p:grpSpPr>
        <p:sp>
          <p:nvSpPr>
            <p:cNvPr id="4" name="Oval 4"/>
            <p:cNvSpPr>
              <a:spLocks noChangeArrowheads="1"/>
            </p:cNvSpPr>
            <p:nvPr/>
          </p:nvSpPr>
          <p:spPr bwMode="auto">
            <a:xfrm>
              <a:off x="2520752" y="4114800"/>
              <a:ext cx="228600" cy="2286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zh-CN" sz="2400" b="1">
                <a:latin typeface="Verdana" pitchFamily="34" charset="0"/>
              </a:endParaRPr>
            </a:p>
          </p:txBody>
        </p:sp>
        <p:sp>
          <p:nvSpPr>
            <p:cNvPr id="5" name="Oval 5"/>
            <p:cNvSpPr>
              <a:spLocks noChangeArrowheads="1"/>
            </p:cNvSpPr>
            <p:nvPr/>
          </p:nvSpPr>
          <p:spPr bwMode="auto">
            <a:xfrm>
              <a:off x="2063552" y="4953000"/>
              <a:ext cx="228600" cy="2286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zh-CN" sz="2400" b="1">
                <a:latin typeface="Verdana" pitchFamily="34" charset="0"/>
              </a:endParaRPr>
            </a:p>
          </p:txBody>
        </p:sp>
        <p:sp>
          <p:nvSpPr>
            <p:cNvPr id="6" name="Oval 6"/>
            <p:cNvSpPr>
              <a:spLocks noChangeArrowheads="1"/>
            </p:cNvSpPr>
            <p:nvPr/>
          </p:nvSpPr>
          <p:spPr bwMode="auto">
            <a:xfrm>
              <a:off x="2673152" y="4953000"/>
              <a:ext cx="228600" cy="228600"/>
            </a:xfrm>
            <a:prstGeom prst="ellipse">
              <a:avLst/>
            </a:prstGeom>
            <a:solidFill>
              <a:schemeClr val="accent1"/>
            </a:solidFill>
            <a:ln w="38100">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zh-CN" sz="2400" b="1">
                <a:latin typeface="Verdana" pitchFamily="34" charset="0"/>
              </a:endParaRPr>
            </a:p>
          </p:txBody>
        </p:sp>
        <p:cxnSp>
          <p:nvCxnSpPr>
            <p:cNvPr id="7" name="AutoShape 7"/>
            <p:cNvCxnSpPr>
              <a:cxnSpLocks noChangeShapeType="1"/>
              <a:stCxn id="4" idx="4"/>
              <a:endCxn id="5" idx="0"/>
            </p:cNvCxnSpPr>
            <p:nvPr/>
          </p:nvCxnSpPr>
          <p:spPr bwMode="auto">
            <a:xfrm flipH="1">
              <a:off x="2177852" y="4362450"/>
              <a:ext cx="457200" cy="5715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 name="AutoShape 8"/>
            <p:cNvCxnSpPr>
              <a:cxnSpLocks noChangeShapeType="1"/>
              <a:stCxn id="4" idx="4"/>
              <a:endCxn id="6" idx="0"/>
            </p:cNvCxnSpPr>
            <p:nvPr/>
          </p:nvCxnSpPr>
          <p:spPr bwMode="auto">
            <a:xfrm>
              <a:off x="2635052" y="4362450"/>
              <a:ext cx="152400" cy="5715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 name="Arc 9"/>
            <p:cNvSpPr>
              <a:spLocks/>
            </p:cNvSpPr>
            <p:nvPr/>
          </p:nvSpPr>
          <p:spPr bwMode="auto">
            <a:xfrm rot="5054883">
              <a:off x="2371527" y="4340225"/>
              <a:ext cx="387350" cy="241300"/>
            </a:xfrm>
            <a:custGeom>
              <a:avLst/>
              <a:gdLst>
                <a:gd name="T0" fmla="*/ 2147483647 w 21600"/>
                <a:gd name="T1" fmla="*/ 0 h 13515"/>
                <a:gd name="T2" fmla="*/ 2147483647 w 21600"/>
                <a:gd name="T3" fmla="*/ 2147483647 h 13515"/>
                <a:gd name="T4" fmla="*/ 0 w 21600"/>
                <a:gd name="T5" fmla="*/ 2147483647 h 13515"/>
                <a:gd name="T6" fmla="*/ 0 60000 65536"/>
                <a:gd name="T7" fmla="*/ 0 60000 65536"/>
                <a:gd name="T8" fmla="*/ 0 60000 65536"/>
                <a:gd name="T9" fmla="*/ 0 w 21600"/>
                <a:gd name="T10" fmla="*/ 0 h 13515"/>
                <a:gd name="T11" fmla="*/ 21600 w 21600"/>
                <a:gd name="T12" fmla="*/ 13515 h 13515"/>
              </a:gdLst>
              <a:ahLst/>
              <a:cxnLst>
                <a:cxn ang="T6">
                  <a:pos x="T0" y="T1"/>
                </a:cxn>
                <a:cxn ang="T7">
                  <a:pos x="T2" y="T3"/>
                </a:cxn>
                <a:cxn ang="T8">
                  <a:pos x="T4" y="T5"/>
                </a:cxn>
              </a:cxnLst>
              <a:rect l="T9" t="T10" r="T11" b="T12"/>
              <a:pathLst>
                <a:path w="21600" h="13515" fill="none" extrusionOk="0">
                  <a:moveTo>
                    <a:pt x="21486" y="-1"/>
                  </a:moveTo>
                  <a:cubicBezTo>
                    <a:pt x="21562" y="735"/>
                    <a:pt x="21600" y="1473"/>
                    <a:pt x="21600" y="2213"/>
                  </a:cubicBezTo>
                  <a:cubicBezTo>
                    <a:pt x="21600" y="6202"/>
                    <a:pt x="20494" y="10114"/>
                    <a:pt x="18407" y="13515"/>
                  </a:cubicBezTo>
                </a:path>
                <a:path w="21600" h="13515" stroke="0" extrusionOk="0">
                  <a:moveTo>
                    <a:pt x="21486" y="-1"/>
                  </a:moveTo>
                  <a:cubicBezTo>
                    <a:pt x="21562" y="735"/>
                    <a:pt x="21600" y="1473"/>
                    <a:pt x="21600" y="2213"/>
                  </a:cubicBezTo>
                  <a:cubicBezTo>
                    <a:pt x="21600" y="6202"/>
                    <a:pt x="20494" y="10114"/>
                    <a:pt x="18407" y="13515"/>
                  </a:cubicBezTo>
                  <a:lnTo>
                    <a:pt x="0" y="2213"/>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 name="Oval 10"/>
            <p:cNvSpPr>
              <a:spLocks noChangeArrowheads="1"/>
            </p:cNvSpPr>
            <p:nvPr/>
          </p:nvSpPr>
          <p:spPr bwMode="auto">
            <a:xfrm>
              <a:off x="2063552" y="5791200"/>
              <a:ext cx="228600" cy="228600"/>
            </a:xfrm>
            <a:prstGeom prst="ellipse">
              <a:avLst/>
            </a:prstGeom>
            <a:solidFill>
              <a:schemeClr val="accent1"/>
            </a:solidFill>
            <a:ln w="38100">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zh-CN" sz="2400" b="1">
                <a:latin typeface="Verdana" pitchFamily="34" charset="0"/>
              </a:endParaRPr>
            </a:p>
          </p:txBody>
        </p:sp>
        <p:sp>
          <p:nvSpPr>
            <p:cNvPr id="11" name="Oval 11"/>
            <p:cNvSpPr>
              <a:spLocks noChangeArrowheads="1"/>
            </p:cNvSpPr>
            <p:nvPr/>
          </p:nvSpPr>
          <p:spPr bwMode="auto">
            <a:xfrm>
              <a:off x="2444552" y="5791200"/>
              <a:ext cx="228600" cy="228600"/>
            </a:xfrm>
            <a:prstGeom prst="ellipse">
              <a:avLst/>
            </a:prstGeom>
            <a:solidFill>
              <a:schemeClr val="accent1"/>
            </a:solidFill>
            <a:ln w="38100">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zh-CN" sz="2400" b="1">
                <a:latin typeface="Verdana" pitchFamily="34" charset="0"/>
              </a:endParaRPr>
            </a:p>
          </p:txBody>
        </p:sp>
        <p:sp>
          <p:nvSpPr>
            <p:cNvPr id="12" name="Oval 12"/>
            <p:cNvSpPr>
              <a:spLocks noChangeArrowheads="1"/>
            </p:cNvSpPr>
            <p:nvPr/>
          </p:nvSpPr>
          <p:spPr bwMode="auto">
            <a:xfrm>
              <a:off x="2825552" y="5791200"/>
              <a:ext cx="228600" cy="228600"/>
            </a:xfrm>
            <a:prstGeom prst="ellipse">
              <a:avLst/>
            </a:prstGeom>
            <a:solidFill>
              <a:schemeClr val="accent1"/>
            </a:solidFill>
            <a:ln w="38100">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zh-CN" sz="2400" b="1">
                <a:latin typeface="Verdana" pitchFamily="34" charset="0"/>
              </a:endParaRPr>
            </a:p>
          </p:txBody>
        </p:sp>
        <p:cxnSp>
          <p:nvCxnSpPr>
            <p:cNvPr id="13" name="AutoShape 13"/>
            <p:cNvCxnSpPr>
              <a:cxnSpLocks noChangeShapeType="1"/>
              <a:stCxn id="5" idx="4"/>
              <a:endCxn id="10" idx="0"/>
            </p:cNvCxnSpPr>
            <p:nvPr/>
          </p:nvCxnSpPr>
          <p:spPr bwMode="auto">
            <a:xfrm>
              <a:off x="2177852" y="5200650"/>
              <a:ext cx="0" cy="5715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 name="AutoShape 14"/>
            <p:cNvCxnSpPr>
              <a:cxnSpLocks noChangeShapeType="1"/>
              <a:stCxn id="5" idx="4"/>
              <a:endCxn id="11" idx="0"/>
            </p:cNvCxnSpPr>
            <p:nvPr/>
          </p:nvCxnSpPr>
          <p:spPr bwMode="auto">
            <a:xfrm>
              <a:off x="2177852" y="5200650"/>
              <a:ext cx="381000" cy="5715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 name="AutoShape 15"/>
            <p:cNvCxnSpPr>
              <a:cxnSpLocks noChangeShapeType="1"/>
              <a:stCxn id="5" idx="4"/>
              <a:endCxn id="12" idx="0"/>
            </p:cNvCxnSpPr>
            <p:nvPr/>
          </p:nvCxnSpPr>
          <p:spPr bwMode="auto">
            <a:xfrm>
              <a:off x="2177852" y="5200650"/>
              <a:ext cx="762000" cy="5715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6" name="Arc 16"/>
            <p:cNvSpPr>
              <a:spLocks/>
            </p:cNvSpPr>
            <p:nvPr/>
          </p:nvSpPr>
          <p:spPr bwMode="auto">
            <a:xfrm rot="4035433">
              <a:off x="2055615" y="5078412"/>
              <a:ext cx="387350" cy="384175"/>
            </a:xfrm>
            <a:custGeom>
              <a:avLst/>
              <a:gdLst>
                <a:gd name="T0" fmla="*/ 2147483647 w 21600"/>
                <a:gd name="T1" fmla="*/ 0 h 21526"/>
                <a:gd name="T2" fmla="*/ 2147483647 w 21600"/>
                <a:gd name="T3" fmla="*/ 2147483647 h 21526"/>
                <a:gd name="T4" fmla="*/ 0 w 21600"/>
                <a:gd name="T5" fmla="*/ 2147483647 h 21526"/>
                <a:gd name="T6" fmla="*/ 0 60000 65536"/>
                <a:gd name="T7" fmla="*/ 0 60000 65536"/>
                <a:gd name="T8" fmla="*/ 0 60000 65536"/>
                <a:gd name="T9" fmla="*/ 0 w 21600"/>
                <a:gd name="T10" fmla="*/ 0 h 21526"/>
                <a:gd name="T11" fmla="*/ 21600 w 21600"/>
                <a:gd name="T12" fmla="*/ 21526 h 21526"/>
              </a:gdLst>
              <a:ahLst/>
              <a:cxnLst>
                <a:cxn ang="T6">
                  <a:pos x="T0" y="T1"/>
                </a:cxn>
                <a:cxn ang="T7">
                  <a:pos x="T2" y="T3"/>
                </a:cxn>
                <a:cxn ang="T8">
                  <a:pos x="T4" y="T5"/>
                </a:cxn>
              </a:cxnLst>
              <a:rect l="T9" t="T10" r="T11" b="T12"/>
              <a:pathLst>
                <a:path w="21600" h="21526" fill="none" extrusionOk="0">
                  <a:moveTo>
                    <a:pt x="19027" y="-1"/>
                  </a:moveTo>
                  <a:cubicBezTo>
                    <a:pt x="20716" y="3143"/>
                    <a:pt x="21600" y="6655"/>
                    <a:pt x="21600" y="10224"/>
                  </a:cubicBezTo>
                  <a:cubicBezTo>
                    <a:pt x="21600" y="14213"/>
                    <a:pt x="20494" y="18125"/>
                    <a:pt x="18407" y="21526"/>
                  </a:cubicBezTo>
                </a:path>
                <a:path w="21600" h="21526" stroke="0" extrusionOk="0">
                  <a:moveTo>
                    <a:pt x="19027" y="-1"/>
                  </a:moveTo>
                  <a:cubicBezTo>
                    <a:pt x="20716" y="3143"/>
                    <a:pt x="21600" y="6655"/>
                    <a:pt x="21600" y="10224"/>
                  </a:cubicBezTo>
                  <a:cubicBezTo>
                    <a:pt x="21600" y="14213"/>
                    <a:pt x="20494" y="18125"/>
                    <a:pt x="18407" y="21526"/>
                  </a:cubicBezTo>
                  <a:lnTo>
                    <a:pt x="0" y="10224"/>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 name="Oval 17"/>
            <p:cNvSpPr>
              <a:spLocks noChangeArrowheads="1"/>
            </p:cNvSpPr>
            <p:nvPr/>
          </p:nvSpPr>
          <p:spPr bwMode="auto">
            <a:xfrm>
              <a:off x="3282752" y="4953000"/>
              <a:ext cx="228600" cy="2286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zh-CN" sz="2400" b="1">
                <a:latin typeface="Verdana" pitchFamily="34" charset="0"/>
              </a:endParaRPr>
            </a:p>
          </p:txBody>
        </p:sp>
        <p:cxnSp>
          <p:nvCxnSpPr>
            <p:cNvPr id="18" name="AutoShape 18"/>
            <p:cNvCxnSpPr>
              <a:cxnSpLocks noChangeShapeType="1"/>
              <a:stCxn id="4" idx="4"/>
              <a:endCxn id="17" idx="1"/>
            </p:cNvCxnSpPr>
            <p:nvPr/>
          </p:nvCxnSpPr>
          <p:spPr bwMode="auto">
            <a:xfrm>
              <a:off x="2635052" y="4362450"/>
              <a:ext cx="681038" cy="604838"/>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1" name="Rectangle 38"/>
            <p:cNvSpPr>
              <a:spLocks noChangeArrowheads="1"/>
            </p:cNvSpPr>
            <p:nvPr/>
          </p:nvSpPr>
          <p:spPr bwMode="auto">
            <a:xfrm>
              <a:off x="3130352" y="5257800"/>
              <a:ext cx="1600200" cy="366713"/>
            </a:xfrm>
            <a:prstGeom prst="rect">
              <a:avLst/>
            </a:prstGeom>
            <a:solidFill>
              <a:srgbClr val="0000FF"/>
            </a:solidFill>
            <a:ln>
              <a:noFill/>
            </a:ln>
            <a:extLst>
              <a:ext uri="{91240B29-F687-4F45-9708-019B960494DF}">
                <a14:hiddenLine xmlns:a14="http://schemas.microsoft.com/office/drawing/2010/main" w="50800"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1" dirty="0" smtClean="0">
                  <a:solidFill>
                    <a:schemeClr val="bg1"/>
                  </a:solidFill>
                  <a:ea typeface="黑体" pitchFamily="49" charset="-122"/>
                </a:rPr>
                <a:t>不</a:t>
              </a:r>
              <a:r>
                <a:rPr lang="zh-CN" altLang="en-US" b="1" dirty="0">
                  <a:solidFill>
                    <a:schemeClr val="bg1"/>
                  </a:solidFill>
                  <a:ea typeface="黑体" pitchFamily="49" charset="-122"/>
                </a:rPr>
                <a:t>可</a:t>
              </a:r>
              <a:r>
                <a:rPr lang="zh-CN" altLang="en-US" b="1" dirty="0" smtClean="0">
                  <a:solidFill>
                    <a:schemeClr val="bg1"/>
                  </a:solidFill>
                  <a:ea typeface="黑体" pitchFamily="49" charset="-122"/>
                </a:rPr>
                <a:t>解</a:t>
              </a:r>
              <a:r>
                <a:rPr lang="zh-CN" altLang="en-US" b="1" dirty="0">
                  <a:solidFill>
                    <a:schemeClr val="bg1"/>
                  </a:solidFill>
                  <a:ea typeface="黑体" pitchFamily="49" charset="-122"/>
                </a:rPr>
                <a:t>节点</a:t>
              </a:r>
            </a:p>
          </p:txBody>
        </p:sp>
      </p:grpSp>
      <p:grpSp>
        <p:nvGrpSpPr>
          <p:cNvPr id="41" name="组合 40"/>
          <p:cNvGrpSpPr/>
          <p:nvPr/>
        </p:nvGrpSpPr>
        <p:grpSpPr>
          <a:xfrm>
            <a:off x="5967113" y="4114800"/>
            <a:ext cx="3308879" cy="1905000"/>
            <a:chOff x="5508104" y="4114800"/>
            <a:chExt cx="3054350" cy="1905000"/>
          </a:xfrm>
        </p:grpSpPr>
        <p:sp>
          <p:nvSpPr>
            <p:cNvPr id="22" name="Oval 19"/>
            <p:cNvSpPr>
              <a:spLocks noChangeArrowheads="1"/>
            </p:cNvSpPr>
            <p:nvPr/>
          </p:nvSpPr>
          <p:spPr bwMode="auto">
            <a:xfrm>
              <a:off x="5971654" y="4114800"/>
              <a:ext cx="228600" cy="2286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zh-CN" sz="2400" b="1">
                <a:latin typeface="Verdana" pitchFamily="34" charset="0"/>
              </a:endParaRPr>
            </a:p>
          </p:txBody>
        </p:sp>
        <p:sp>
          <p:nvSpPr>
            <p:cNvPr id="23" name="Oval 20"/>
            <p:cNvSpPr>
              <a:spLocks noChangeArrowheads="1"/>
            </p:cNvSpPr>
            <p:nvPr/>
          </p:nvSpPr>
          <p:spPr bwMode="auto">
            <a:xfrm>
              <a:off x="5514454" y="4953000"/>
              <a:ext cx="228600" cy="2286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zh-CN" sz="2400" b="1">
                <a:latin typeface="Verdana" pitchFamily="34" charset="0"/>
              </a:endParaRPr>
            </a:p>
          </p:txBody>
        </p:sp>
        <p:sp>
          <p:nvSpPr>
            <p:cNvPr id="24" name="Oval 21"/>
            <p:cNvSpPr>
              <a:spLocks noChangeArrowheads="1"/>
            </p:cNvSpPr>
            <p:nvPr/>
          </p:nvSpPr>
          <p:spPr bwMode="auto">
            <a:xfrm>
              <a:off x="6124054" y="4953000"/>
              <a:ext cx="228600" cy="228600"/>
            </a:xfrm>
            <a:prstGeom prst="ellipse">
              <a:avLst/>
            </a:prstGeom>
            <a:solidFill>
              <a:schemeClr val="accent1"/>
            </a:solidFill>
            <a:ln w="38100">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zh-CN" sz="2400" b="1">
                <a:latin typeface="Verdana" pitchFamily="34" charset="0"/>
              </a:endParaRPr>
            </a:p>
          </p:txBody>
        </p:sp>
        <p:cxnSp>
          <p:nvCxnSpPr>
            <p:cNvPr id="25" name="AutoShape 22"/>
            <p:cNvCxnSpPr>
              <a:cxnSpLocks noChangeShapeType="1"/>
              <a:stCxn id="22" idx="4"/>
              <a:endCxn id="23" idx="0"/>
            </p:cNvCxnSpPr>
            <p:nvPr/>
          </p:nvCxnSpPr>
          <p:spPr bwMode="auto">
            <a:xfrm flipH="1">
              <a:off x="5628754" y="4362450"/>
              <a:ext cx="457200" cy="5715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6" name="AutoShape 23"/>
            <p:cNvCxnSpPr>
              <a:cxnSpLocks noChangeShapeType="1"/>
              <a:stCxn id="22" idx="4"/>
              <a:endCxn id="24" idx="0"/>
            </p:cNvCxnSpPr>
            <p:nvPr/>
          </p:nvCxnSpPr>
          <p:spPr bwMode="auto">
            <a:xfrm>
              <a:off x="6085954" y="4362450"/>
              <a:ext cx="152400" cy="5715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7" name="Arc 24"/>
            <p:cNvSpPr>
              <a:spLocks/>
            </p:cNvSpPr>
            <p:nvPr/>
          </p:nvSpPr>
          <p:spPr bwMode="auto">
            <a:xfrm rot="5054883">
              <a:off x="5893073" y="4263231"/>
              <a:ext cx="387350" cy="382588"/>
            </a:xfrm>
            <a:custGeom>
              <a:avLst/>
              <a:gdLst>
                <a:gd name="T0" fmla="*/ 2147483647 w 21600"/>
                <a:gd name="T1" fmla="*/ 0 h 21438"/>
                <a:gd name="T2" fmla="*/ 2147483647 w 21600"/>
                <a:gd name="T3" fmla="*/ 2147483647 h 21438"/>
                <a:gd name="T4" fmla="*/ 0 w 21600"/>
                <a:gd name="T5" fmla="*/ 2147483647 h 21438"/>
                <a:gd name="T6" fmla="*/ 0 60000 65536"/>
                <a:gd name="T7" fmla="*/ 0 60000 65536"/>
                <a:gd name="T8" fmla="*/ 0 60000 65536"/>
                <a:gd name="T9" fmla="*/ 0 w 21600"/>
                <a:gd name="T10" fmla="*/ 0 h 21438"/>
                <a:gd name="T11" fmla="*/ 21600 w 21600"/>
                <a:gd name="T12" fmla="*/ 21438 h 21438"/>
              </a:gdLst>
              <a:ahLst/>
              <a:cxnLst>
                <a:cxn ang="T6">
                  <a:pos x="T0" y="T1"/>
                </a:cxn>
                <a:cxn ang="T7">
                  <a:pos x="T2" y="T3"/>
                </a:cxn>
                <a:cxn ang="T8">
                  <a:pos x="T4" y="T5"/>
                </a:cxn>
              </a:cxnLst>
              <a:rect l="T9" t="T10" r="T11" b="T12"/>
              <a:pathLst>
                <a:path w="21600" h="21438" fill="none" extrusionOk="0">
                  <a:moveTo>
                    <a:pt x="19074" y="-1"/>
                  </a:moveTo>
                  <a:cubicBezTo>
                    <a:pt x="20732" y="3121"/>
                    <a:pt x="21600" y="6601"/>
                    <a:pt x="21600" y="10136"/>
                  </a:cubicBezTo>
                  <a:cubicBezTo>
                    <a:pt x="21600" y="14125"/>
                    <a:pt x="20494" y="18037"/>
                    <a:pt x="18407" y="21438"/>
                  </a:cubicBezTo>
                </a:path>
                <a:path w="21600" h="21438" stroke="0" extrusionOk="0">
                  <a:moveTo>
                    <a:pt x="19074" y="-1"/>
                  </a:moveTo>
                  <a:cubicBezTo>
                    <a:pt x="20732" y="3121"/>
                    <a:pt x="21600" y="6601"/>
                    <a:pt x="21600" y="10136"/>
                  </a:cubicBezTo>
                  <a:cubicBezTo>
                    <a:pt x="21600" y="14125"/>
                    <a:pt x="20494" y="18037"/>
                    <a:pt x="18407" y="21438"/>
                  </a:cubicBezTo>
                  <a:lnTo>
                    <a:pt x="0" y="10136"/>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 name="Oval 25"/>
            <p:cNvSpPr>
              <a:spLocks noChangeArrowheads="1"/>
            </p:cNvSpPr>
            <p:nvPr/>
          </p:nvSpPr>
          <p:spPr bwMode="auto">
            <a:xfrm>
              <a:off x="5514454" y="5791200"/>
              <a:ext cx="228600" cy="228600"/>
            </a:xfrm>
            <a:prstGeom prst="ellipse">
              <a:avLst/>
            </a:prstGeom>
            <a:solidFill>
              <a:schemeClr val="accent1"/>
            </a:solidFill>
            <a:ln w="38100">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zh-CN" sz="2400" b="1">
                <a:latin typeface="Verdana" pitchFamily="34" charset="0"/>
              </a:endParaRPr>
            </a:p>
          </p:txBody>
        </p:sp>
        <p:sp>
          <p:nvSpPr>
            <p:cNvPr id="29" name="Oval 26"/>
            <p:cNvSpPr>
              <a:spLocks noChangeArrowheads="1"/>
            </p:cNvSpPr>
            <p:nvPr/>
          </p:nvSpPr>
          <p:spPr bwMode="auto">
            <a:xfrm>
              <a:off x="5895454" y="5791200"/>
              <a:ext cx="228600" cy="228600"/>
            </a:xfrm>
            <a:prstGeom prst="ellipse">
              <a:avLst/>
            </a:prstGeom>
            <a:solidFill>
              <a:schemeClr val="accent1"/>
            </a:solidFill>
            <a:ln w="38100">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zh-CN" sz="2400" b="1">
                <a:latin typeface="Verdana" pitchFamily="34" charset="0"/>
              </a:endParaRPr>
            </a:p>
          </p:txBody>
        </p:sp>
        <p:sp>
          <p:nvSpPr>
            <p:cNvPr id="30" name="Oval 27"/>
            <p:cNvSpPr>
              <a:spLocks noChangeArrowheads="1"/>
            </p:cNvSpPr>
            <p:nvPr/>
          </p:nvSpPr>
          <p:spPr bwMode="auto">
            <a:xfrm>
              <a:off x="6276454" y="5791200"/>
              <a:ext cx="228600" cy="228600"/>
            </a:xfrm>
            <a:prstGeom prst="ellipse">
              <a:avLst/>
            </a:prstGeom>
            <a:solidFill>
              <a:schemeClr val="accent1"/>
            </a:solidFill>
            <a:ln w="38100">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zh-CN" sz="2400" b="1">
                <a:latin typeface="Verdana" pitchFamily="34" charset="0"/>
              </a:endParaRPr>
            </a:p>
          </p:txBody>
        </p:sp>
        <p:cxnSp>
          <p:nvCxnSpPr>
            <p:cNvPr id="31" name="AutoShape 28"/>
            <p:cNvCxnSpPr>
              <a:cxnSpLocks noChangeShapeType="1"/>
              <a:stCxn id="23" idx="4"/>
              <a:endCxn id="28" idx="0"/>
            </p:cNvCxnSpPr>
            <p:nvPr/>
          </p:nvCxnSpPr>
          <p:spPr bwMode="auto">
            <a:xfrm>
              <a:off x="5628754" y="5200650"/>
              <a:ext cx="0" cy="5715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29"/>
            <p:cNvCxnSpPr>
              <a:cxnSpLocks noChangeShapeType="1"/>
              <a:stCxn id="23" idx="4"/>
              <a:endCxn id="29" idx="0"/>
            </p:cNvCxnSpPr>
            <p:nvPr/>
          </p:nvCxnSpPr>
          <p:spPr bwMode="auto">
            <a:xfrm>
              <a:off x="5628754" y="5200650"/>
              <a:ext cx="381000" cy="5715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 name="AutoShape 30"/>
            <p:cNvCxnSpPr>
              <a:cxnSpLocks noChangeShapeType="1"/>
              <a:stCxn id="23" idx="4"/>
              <a:endCxn id="30" idx="0"/>
            </p:cNvCxnSpPr>
            <p:nvPr/>
          </p:nvCxnSpPr>
          <p:spPr bwMode="auto">
            <a:xfrm>
              <a:off x="5628754" y="5200650"/>
              <a:ext cx="762000" cy="5715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4" name="Arc 31"/>
            <p:cNvSpPr>
              <a:spLocks/>
            </p:cNvSpPr>
            <p:nvPr/>
          </p:nvSpPr>
          <p:spPr bwMode="auto">
            <a:xfrm rot="4035433">
              <a:off x="5506517" y="5078412"/>
              <a:ext cx="387350" cy="384175"/>
            </a:xfrm>
            <a:custGeom>
              <a:avLst/>
              <a:gdLst>
                <a:gd name="T0" fmla="*/ 2147483647 w 21600"/>
                <a:gd name="T1" fmla="*/ 0 h 21526"/>
                <a:gd name="T2" fmla="*/ 2147483647 w 21600"/>
                <a:gd name="T3" fmla="*/ 2147483647 h 21526"/>
                <a:gd name="T4" fmla="*/ 0 w 21600"/>
                <a:gd name="T5" fmla="*/ 2147483647 h 21526"/>
                <a:gd name="T6" fmla="*/ 0 60000 65536"/>
                <a:gd name="T7" fmla="*/ 0 60000 65536"/>
                <a:gd name="T8" fmla="*/ 0 60000 65536"/>
                <a:gd name="T9" fmla="*/ 0 w 21600"/>
                <a:gd name="T10" fmla="*/ 0 h 21526"/>
                <a:gd name="T11" fmla="*/ 21600 w 21600"/>
                <a:gd name="T12" fmla="*/ 21526 h 21526"/>
              </a:gdLst>
              <a:ahLst/>
              <a:cxnLst>
                <a:cxn ang="T6">
                  <a:pos x="T0" y="T1"/>
                </a:cxn>
                <a:cxn ang="T7">
                  <a:pos x="T2" y="T3"/>
                </a:cxn>
                <a:cxn ang="T8">
                  <a:pos x="T4" y="T5"/>
                </a:cxn>
              </a:cxnLst>
              <a:rect l="T9" t="T10" r="T11" b="T12"/>
              <a:pathLst>
                <a:path w="21600" h="21526" fill="none" extrusionOk="0">
                  <a:moveTo>
                    <a:pt x="19027" y="-1"/>
                  </a:moveTo>
                  <a:cubicBezTo>
                    <a:pt x="20716" y="3143"/>
                    <a:pt x="21600" y="6655"/>
                    <a:pt x="21600" y="10224"/>
                  </a:cubicBezTo>
                  <a:cubicBezTo>
                    <a:pt x="21600" y="14213"/>
                    <a:pt x="20494" y="18125"/>
                    <a:pt x="18407" y="21526"/>
                  </a:cubicBezTo>
                </a:path>
                <a:path w="21600" h="21526" stroke="0" extrusionOk="0">
                  <a:moveTo>
                    <a:pt x="19027" y="-1"/>
                  </a:moveTo>
                  <a:cubicBezTo>
                    <a:pt x="20716" y="3143"/>
                    <a:pt x="21600" y="6655"/>
                    <a:pt x="21600" y="10224"/>
                  </a:cubicBezTo>
                  <a:cubicBezTo>
                    <a:pt x="21600" y="14213"/>
                    <a:pt x="20494" y="18125"/>
                    <a:pt x="18407" y="21526"/>
                  </a:cubicBezTo>
                  <a:lnTo>
                    <a:pt x="0" y="10224"/>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5" name="Oval 32"/>
            <p:cNvSpPr>
              <a:spLocks noChangeArrowheads="1"/>
            </p:cNvSpPr>
            <p:nvPr/>
          </p:nvSpPr>
          <p:spPr bwMode="auto">
            <a:xfrm>
              <a:off x="6733654" y="4953000"/>
              <a:ext cx="228600" cy="2286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zh-CN" sz="2400" b="1">
                <a:latin typeface="Verdana" pitchFamily="34" charset="0"/>
              </a:endParaRPr>
            </a:p>
          </p:txBody>
        </p:sp>
        <p:cxnSp>
          <p:nvCxnSpPr>
            <p:cNvPr id="36" name="AutoShape 33"/>
            <p:cNvCxnSpPr>
              <a:cxnSpLocks noChangeShapeType="1"/>
              <a:stCxn id="22" idx="4"/>
              <a:endCxn id="35" idx="1"/>
            </p:cNvCxnSpPr>
            <p:nvPr/>
          </p:nvCxnSpPr>
          <p:spPr bwMode="auto">
            <a:xfrm>
              <a:off x="6085954" y="4362450"/>
              <a:ext cx="681038" cy="604838"/>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7" name="Rectangle 36"/>
            <p:cNvSpPr>
              <a:spLocks noChangeArrowheads="1"/>
            </p:cNvSpPr>
            <p:nvPr/>
          </p:nvSpPr>
          <p:spPr bwMode="auto">
            <a:xfrm>
              <a:off x="7038454" y="4876800"/>
              <a:ext cx="1524000" cy="366713"/>
            </a:xfrm>
            <a:prstGeom prst="rect">
              <a:avLst/>
            </a:prstGeom>
            <a:solidFill>
              <a:srgbClr val="0000FF"/>
            </a:solidFill>
            <a:ln>
              <a:noFill/>
            </a:ln>
            <a:extLst>
              <a:ext uri="{91240B29-F687-4F45-9708-019B960494DF}">
                <a14:hiddenLine xmlns:a14="http://schemas.microsoft.com/office/drawing/2010/main" w="50800"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1" dirty="0" smtClean="0">
                  <a:solidFill>
                    <a:schemeClr val="bg1"/>
                  </a:solidFill>
                  <a:ea typeface="黑体" pitchFamily="49" charset="-122"/>
                </a:rPr>
                <a:t>不</a:t>
              </a:r>
              <a:r>
                <a:rPr lang="zh-CN" altLang="en-US" b="1" dirty="0">
                  <a:solidFill>
                    <a:schemeClr val="bg1"/>
                  </a:solidFill>
                  <a:ea typeface="黑体" pitchFamily="49" charset="-122"/>
                </a:rPr>
                <a:t>可</a:t>
              </a:r>
              <a:r>
                <a:rPr lang="zh-CN" altLang="en-US" b="1" dirty="0" smtClean="0">
                  <a:solidFill>
                    <a:schemeClr val="bg1"/>
                  </a:solidFill>
                  <a:ea typeface="黑体" pitchFamily="49" charset="-122"/>
                </a:rPr>
                <a:t>解</a:t>
              </a:r>
              <a:r>
                <a:rPr lang="zh-CN" altLang="en-US" b="1" dirty="0">
                  <a:solidFill>
                    <a:schemeClr val="bg1"/>
                  </a:solidFill>
                  <a:ea typeface="黑体" pitchFamily="49" charset="-122"/>
                </a:rPr>
                <a:t>节点</a:t>
              </a:r>
            </a:p>
          </p:txBody>
        </p:sp>
      </p:grpSp>
      <p:sp>
        <p:nvSpPr>
          <p:cNvPr id="38" name="Rectangle 39"/>
          <p:cNvSpPr>
            <a:spLocks noChangeArrowheads="1"/>
          </p:cNvSpPr>
          <p:nvPr/>
        </p:nvSpPr>
        <p:spPr bwMode="auto">
          <a:xfrm>
            <a:off x="6799492" y="3849148"/>
            <a:ext cx="1651000" cy="366713"/>
          </a:xfrm>
          <a:prstGeom prst="rect">
            <a:avLst/>
          </a:prstGeom>
          <a:solidFill>
            <a:srgbClr val="0000FF"/>
          </a:solidFill>
          <a:ln>
            <a:noFill/>
          </a:ln>
          <a:extLst>
            <a:ext uri="{91240B29-F687-4F45-9708-019B960494DF}">
              <a14:hiddenLine xmlns:a14="http://schemas.microsoft.com/office/drawing/2010/main" w="50800"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1" dirty="0" smtClean="0">
                <a:solidFill>
                  <a:schemeClr val="bg1"/>
                </a:solidFill>
                <a:ea typeface="黑体" pitchFamily="49" charset="-122"/>
              </a:rPr>
              <a:t>不</a:t>
            </a:r>
            <a:r>
              <a:rPr lang="zh-CN" altLang="en-US" b="1" dirty="0">
                <a:solidFill>
                  <a:schemeClr val="bg1"/>
                </a:solidFill>
                <a:ea typeface="黑体" pitchFamily="49" charset="-122"/>
              </a:rPr>
              <a:t>可</a:t>
            </a:r>
            <a:r>
              <a:rPr lang="zh-CN" altLang="en-US" b="1" dirty="0" smtClean="0">
                <a:solidFill>
                  <a:schemeClr val="bg1"/>
                </a:solidFill>
                <a:ea typeface="黑体" pitchFamily="49" charset="-122"/>
              </a:rPr>
              <a:t>解</a:t>
            </a:r>
            <a:r>
              <a:rPr lang="zh-CN" altLang="en-US" b="1" dirty="0">
                <a:solidFill>
                  <a:schemeClr val="bg1"/>
                </a:solidFill>
                <a:ea typeface="黑体" pitchFamily="49" charset="-122"/>
              </a:rPr>
              <a:t>节点</a:t>
            </a:r>
          </a:p>
        </p:txBody>
      </p:sp>
      <p:sp>
        <p:nvSpPr>
          <p:cNvPr id="42" name="灯片编号占位符 41"/>
          <p:cNvSpPr>
            <a:spLocks noGrp="1"/>
          </p:cNvSpPr>
          <p:nvPr>
            <p:ph type="sldNum" sz="quarter" idx="12"/>
          </p:nvPr>
        </p:nvSpPr>
        <p:spPr/>
        <p:txBody>
          <a:bodyPr/>
          <a:lstStyle/>
          <a:p>
            <a:fld id="{0C913308-F349-4B6D-A68A-DD1791B4A57B}" type="slidenum">
              <a:rPr lang="zh-CN" altLang="en-US" smtClean="0"/>
              <a:t>49</a:t>
            </a:fld>
            <a:endParaRPr lang="zh-CN" altLang="en-US"/>
          </a:p>
        </p:txBody>
      </p:sp>
    </p:spTree>
    <p:extLst>
      <p:ext uri="{BB962C8B-B14F-4D97-AF65-F5344CB8AC3E}">
        <p14:creationId xmlns:p14="http://schemas.microsoft.com/office/powerpoint/2010/main" val="126406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40"/>
                                        </p:tgtEl>
                                        <p:attrNameLst>
                                          <p:attrName>style.visibility</p:attrName>
                                        </p:attrNameLst>
                                      </p:cBhvr>
                                      <p:to>
                                        <p:strVal val="visible"/>
                                      </p:to>
                                    </p:set>
                                    <p:anim calcmode="lin" valueType="num">
                                      <p:cBhvr additive="base">
                                        <p:cTn id="22" dur="500" fill="hold"/>
                                        <p:tgtEl>
                                          <p:spTgt spid="40"/>
                                        </p:tgtEl>
                                        <p:attrNameLst>
                                          <p:attrName>ppt_x</p:attrName>
                                        </p:attrNameLst>
                                      </p:cBhvr>
                                      <p:tavLst>
                                        <p:tav tm="0">
                                          <p:val>
                                            <p:strVal val="#ppt_x"/>
                                          </p:val>
                                        </p:tav>
                                        <p:tav tm="100000">
                                          <p:val>
                                            <p:strVal val="#ppt_x"/>
                                          </p:val>
                                        </p:tav>
                                      </p:tavLst>
                                    </p:anim>
                                    <p:anim calcmode="lin" valueType="num">
                                      <p:cBhvr additive="base">
                                        <p:cTn id="23"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500" fill="hold"/>
                                        <p:tgtEl>
                                          <p:spTgt spid="20"/>
                                        </p:tgtEl>
                                        <p:attrNameLst>
                                          <p:attrName>ppt_x</p:attrName>
                                        </p:attrNameLst>
                                      </p:cBhvr>
                                      <p:tavLst>
                                        <p:tav tm="0">
                                          <p:val>
                                            <p:strVal val="#ppt_x"/>
                                          </p:val>
                                        </p:tav>
                                        <p:tav tm="100000">
                                          <p:val>
                                            <p:strVal val="#ppt_x"/>
                                          </p:val>
                                        </p:tav>
                                      </p:tavLst>
                                    </p:anim>
                                    <p:anim calcmode="lin" valueType="num">
                                      <p:cBhvr additive="base">
                                        <p:cTn id="29"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additive="base">
                                        <p:cTn id="34" dur="500" fill="hold"/>
                                        <p:tgtEl>
                                          <p:spTgt spid="19"/>
                                        </p:tgtEl>
                                        <p:attrNameLst>
                                          <p:attrName>ppt_x</p:attrName>
                                        </p:attrNameLst>
                                      </p:cBhvr>
                                      <p:tavLst>
                                        <p:tav tm="0">
                                          <p:val>
                                            <p:strVal val="#ppt_x"/>
                                          </p:val>
                                        </p:tav>
                                        <p:tav tm="100000">
                                          <p:val>
                                            <p:strVal val="#ppt_x"/>
                                          </p:val>
                                        </p:tav>
                                      </p:tavLst>
                                    </p:anim>
                                    <p:anim calcmode="lin" valueType="num">
                                      <p:cBhvr additive="base">
                                        <p:cTn id="35"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41"/>
                                        </p:tgtEl>
                                        <p:attrNameLst>
                                          <p:attrName>style.visibility</p:attrName>
                                        </p:attrNameLst>
                                      </p:cBhvr>
                                      <p:to>
                                        <p:strVal val="visible"/>
                                      </p:to>
                                    </p:set>
                                    <p:anim calcmode="lin" valueType="num">
                                      <p:cBhvr additive="base">
                                        <p:cTn id="40" dur="500" fill="hold"/>
                                        <p:tgtEl>
                                          <p:spTgt spid="41"/>
                                        </p:tgtEl>
                                        <p:attrNameLst>
                                          <p:attrName>ppt_x</p:attrName>
                                        </p:attrNameLst>
                                      </p:cBhvr>
                                      <p:tavLst>
                                        <p:tav tm="0">
                                          <p:val>
                                            <p:strVal val="#ppt_x"/>
                                          </p:val>
                                        </p:tav>
                                        <p:tav tm="100000">
                                          <p:val>
                                            <p:strVal val="#ppt_x"/>
                                          </p:val>
                                        </p:tav>
                                      </p:tavLst>
                                    </p:anim>
                                    <p:anim calcmode="lin" valueType="num">
                                      <p:cBhvr additive="base">
                                        <p:cTn id="41"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38"/>
                                        </p:tgtEl>
                                        <p:attrNameLst>
                                          <p:attrName>style.visibility</p:attrName>
                                        </p:attrNameLst>
                                      </p:cBhvr>
                                      <p:to>
                                        <p:strVal val="visible"/>
                                      </p:to>
                                    </p:set>
                                    <p:anim calcmode="lin" valueType="num">
                                      <p:cBhvr additive="base">
                                        <p:cTn id="46" dur="500" fill="hold"/>
                                        <p:tgtEl>
                                          <p:spTgt spid="38"/>
                                        </p:tgtEl>
                                        <p:attrNameLst>
                                          <p:attrName>ppt_x</p:attrName>
                                        </p:attrNameLst>
                                      </p:cBhvr>
                                      <p:tavLst>
                                        <p:tav tm="0">
                                          <p:val>
                                            <p:strVal val="#ppt_x"/>
                                          </p:val>
                                        </p:tav>
                                        <p:tav tm="100000">
                                          <p:val>
                                            <p:strVal val="#ppt_x"/>
                                          </p:val>
                                        </p:tav>
                                      </p:tavLst>
                                    </p:anim>
                                    <p:anim calcmode="lin" valueType="num">
                                      <p:cBhvr additive="base">
                                        <p:cTn id="47"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3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3.1.1 </a:t>
            </a:r>
            <a:r>
              <a:rPr lang="zh-CN" altLang="zh-CN" dirty="0"/>
              <a:t>搜索的概念</a:t>
            </a:r>
            <a:endParaRPr lang="zh-CN" altLang="en-US" dirty="0"/>
          </a:p>
        </p:txBody>
      </p:sp>
      <p:sp>
        <p:nvSpPr>
          <p:cNvPr id="3" name="内容占位符 2"/>
          <p:cNvSpPr>
            <a:spLocks noGrp="1"/>
          </p:cNvSpPr>
          <p:nvPr>
            <p:ph idx="1"/>
          </p:nvPr>
        </p:nvSpPr>
        <p:spPr/>
        <p:txBody>
          <a:bodyPr/>
          <a:lstStyle/>
          <a:p>
            <a:r>
              <a:rPr lang="zh-CN" altLang="zh-CN" dirty="0"/>
              <a:t>搜索问题主要关心下述问题：</a:t>
            </a:r>
          </a:p>
          <a:p>
            <a:pPr>
              <a:buFont typeface="Wingdings" panose="05000000000000000000" pitchFamily="2" charset="2"/>
              <a:buChar char="Ø"/>
            </a:pPr>
            <a:r>
              <a:rPr lang="zh-CN" altLang="zh-CN" dirty="0"/>
              <a:t>⑴ 在哪里搜索（搜索空间）；</a:t>
            </a:r>
          </a:p>
          <a:p>
            <a:pPr>
              <a:buFont typeface="Wingdings" panose="05000000000000000000" pitchFamily="2" charset="2"/>
              <a:buChar char="Ø"/>
            </a:pPr>
            <a:r>
              <a:rPr lang="zh-CN" altLang="zh-CN" dirty="0"/>
              <a:t>⑵ 从哪里开始搜索（初始状态）；</a:t>
            </a:r>
          </a:p>
          <a:p>
            <a:pPr>
              <a:buFont typeface="Wingdings" panose="05000000000000000000" pitchFamily="2" charset="2"/>
              <a:buChar char="Ø"/>
            </a:pPr>
            <a:r>
              <a:rPr lang="zh-CN" altLang="zh-CN" dirty="0"/>
              <a:t>⑶ 搜索什么（目标）；</a:t>
            </a:r>
          </a:p>
          <a:p>
            <a:pPr>
              <a:buFont typeface="Wingdings" panose="05000000000000000000" pitchFamily="2" charset="2"/>
              <a:buChar char="Ø"/>
            </a:pPr>
            <a:r>
              <a:rPr lang="zh-CN" altLang="zh-CN" dirty="0"/>
              <a:t>⑷ 怎样从一个状态到达另一个状态（动作）；</a:t>
            </a:r>
          </a:p>
          <a:p>
            <a:pPr>
              <a:buFont typeface="Wingdings" panose="05000000000000000000" pitchFamily="2" charset="2"/>
              <a:buChar char="Ø"/>
            </a:pPr>
            <a:r>
              <a:rPr lang="zh-CN" altLang="zh-CN" dirty="0"/>
              <a:t>⑸ 怎样评价动作序列的优劣（费用计算）。</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a:t>
            </a:fld>
            <a:endParaRPr lang="zh-CN" altLang="en-US"/>
          </a:p>
        </p:txBody>
      </p:sp>
    </p:spTree>
    <p:extLst>
      <p:ext uri="{BB962C8B-B14F-4D97-AF65-F5344CB8AC3E}">
        <p14:creationId xmlns:p14="http://schemas.microsoft.com/office/powerpoint/2010/main" val="293827461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5" name="Rectangle 3"/>
          <p:cNvSpPr>
            <a:spLocks noGrp="1" noChangeArrowheads="1"/>
          </p:cNvSpPr>
          <p:nvPr>
            <p:ph type="body" idx="1"/>
          </p:nvPr>
        </p:nvSpPr>
        <p:spPr>
          <a:xfrm>
            <a:off x="412750" y="836712"/>
            <a:ext cx="4457700" cy="5183088"/>
          </a:xfrm>
        </p:spPr>
        <p:txBody>
          <a:bodyPr>
            <a:normAutofit/>
          </a:bodyPr>
          <a:lstStyle/>
          <a:p>
            <a:pPr>
              <a:buFont typeface="Wingdings" panose="05000000000000000000" pitchFamily="2" charset="2"/>
              <a:buChar char="p"/>
            </a:pPr>
            <a:r>
              <a:rPr lang="en-US" altLang="zh-CN" sz="2400" dirty="0">
                <a:solidFill>
                  <a:srgbClr val="FF0000"/>
                </a:solidFill>
              </a:rPr>
              <a:t>3. </a:t>
            </a:r>
            <a:r>
              <a:rPr lang="zh-CN" altLang="zh-CN" sz="2400" b="1" dirty="0">
                <a:solidFill>
                  <a:srgbClr val="FF0000"/>
                </a:solidFill>
              </a:rPr>
              <a:t>解图</a:t>
            </a:r>
            <a:endParaRPr lang="zh-CN" altLang="en-US" sz="2400" dirty="0">
              <a:solidFill>
                <a:srgbClr val="FF0000"/>
              </a:solidFill>
            </a:endParaRPr>
          </a:p>
          <a:p>
            <a:pPr>
              <a:buFont typeface="Wingdings" panose="05000000000000000000" pitchFamily="2" charset="2"/>
              <a:buChar char="p"/>
            </a:pPr>
            <a:r>
              <a:rPr lang="zh-CN" altLang="zh-CN" sz="2400" dirty="0"/>
              <a:t>能导致初始结点可解的那些可解结点及有关连接弧所组成的子图称为</a:t>
            </a:r>
            <a:r>
              <a:rPr lang="zh-CN" altLang="zh-CN" sz="2400" dirty="0" smtClean="0"/>
              <a:t>该</a:t>
            </a:r>
            <a:r>
              <a:rPr lang="en-US" altLang="zh-CN" sz="2400" dirty="0" smtClean="0"/>
              <a:t>AND-OR </a:t>
            </a:r>
            <a:r>
              <a:rPr lang="zh-CN" altLang="zh-CN" sz="2400" dirty="0"/>
              <a:t>图的</a:t>
            </a:r>
            <a:r>
              <a:rPr lang="zh-CN" altLang="zh-CN" sz="2400" b="1" dirty="0"/>
              <a:t>解图</a:t>
            </a:r>
            <a:r>
              <a:rPr lang="zh-CN" altLang="en-US" sz="2400" b="1" dirty="0" smtClean="0"/>
              <a:t>。</a:t>
            </a:r>
            <a:endParaRPr lang="en-US" altLang="zh-CN" sz="2400" dirty="0" smtClean="0"/>
          </a:p>
          <a:p>
            <a:pPr>
              <a:buFont typeface="Wingdings" panose="05000000000000000000" pitchFamily="2" charset="2"/>
              <a:buChar char="p"/>
            </a:pPr>
            <a:r>
              <a:rPr lang="en-US" altLang="zh-CN" dirty="0" smtClean="0">
                <a:solidFill>
                  <a:srgbClr val="FF0000"/>
                </a:solidFill>
                <a:sym typeface="Symbol" pitchFamily="18" charset="2"/>
              </a:rPr>
              <a:t>4. </a:t>
            </a:r>
            <a:r>
              <a:rPr lang="zh-CN" altLang="en-US" dirty="0" smtClean="0">
                <a:solidFill>
                  <a:srgbClr val="FF0000"/>
                </a:solidFill>
                <a:sym typeface="Symbol" pitchFamily="18" charset="2"/>
              </a:rPr>
              <a:t>解图的生成</a:t>
            </a:r>
          </a:p>
          <a:p>
            <a:pPr lvl="1" eaLnBrk="1" hangingPunct="1">
              <a:lnSpc>
                <a:spcPct val="90000"/>
              </a:lnSpc>
              <a:buFont typeface="Wingdings" panose="05000000000000000000" pitchFamily="2" charset="2"/>
              <a:buChar char="Ø"/>
            </a:pPr>
            <a:r>
              <a:rPr lang="zh-CN" altLang="en-US" dirty="0" smtClean="0">
                <a:sym typeface="Symbol" pitchFamily="18" charset="2"/>
              </a:rPr>
              <a:t>自</a:t>
            </a:r>
            <a:r>
              <a:rPr lang="zh-CN" altLang="en-US" dirty="0" smtClean="0">
                <a:solidFill>
                  <a:srgbClr val="0000FF"/>
                </a:solidFill>
                <a:sym typeface="Symbol" pitchFamily="18" charset="2"/>
              </a:rPr>
              <a:t>根节点</a:t>
            </a:r>
            <a:r>
              <a:rPr lang="zh-CN" altLang="en-US" dirty="0" smtClean="0">
                <a:sym typeface="Symbol" pitchFamily="18" charset="2"/>
              </a:rPr>
              <a:t>开始选</a:t>
            </a:r>
            <a:r>
              <a:rPr lang="en-US" altLang="zh-CN" dirty="0" smtClean="0">
                <a:solidFill>
                  <a:srgbClr val="0000FF"/>
                </a:solidFill>
                <a:sym typeface="Symbol" pitchFamily="18" charset="2"/>
              </a:rPr>
              <a:t>K-</a:t>
            </a:r>
            <a:r>
              <a:rPr lang="zh-CN" altLang="en-US" dirty="0" smtClean="0">
                <a:solidFill>
                  <a:srgbClr val="0000FF"/>
                </a:solidFill>
                <a:sym typeface="Symbol" pitchFamily="18" charset="2"/>
              </a:rPr>
              <a:t>连接</a:t>
            </a:r>
            <a:r>
              <a:rPr lang="en-US" altLang="zh-CN" dirty="0" smtClean="0">
                <a:sym typeface="Symbol" pitchFamily="18" charset="2"/>
              </a:rPr>
              <a:t>;</a:t>
            </a:r>
          </a:p>
          <a:p>
            <a:pPr lvl="1" eaLnBrk="1" hangingPunct="1">
              <a:lnSpc>
                <a:spcPct val="90000"/>
              </a:lnSpc>
              <a:buFont typeface="Wingdings" panose="05000000000000000000" pitchFamily="2" charset="2"/>
              <a:buChar char="Ø"/>
            </a:pPr>
            <a:r>
              <a:rPr lang="zh-CN" altLang="en-US" dirty="0" smtClean="0">
                <a:sym typeface="Symbol" pitchFamily="18" charset="2"/>
              </a:rPr>
              <a:t>从该</a:t>
            </a:r>
            <a:r>
              <a:rPr lang="en-US" altLang="zh-CN" dirty="0" smtClean="0">
                <a:solidFill>
                  <a:srgbClr val="0000FF"/>
                </a:solidFill>
                <a:sym typeface="Symbol" pitchFamily="18" charset="2"/>
              </a:rPr>
              <a:t>K-</a:t>
            </a:r>
            <a:r>
              <a:rPr lang="zh-CN" altLang="en-US" dirty="0" smtClean="0">
                <a:solidFill>
                  <a:srgbClr val="0000FF"/>
                </a:solidFill>
                <a:sym typeface="Symbol" pitchFamily="18" charset="2"/>
              </a:rPr>
              <a:t>连接</a:t>
            </a:r>
            <a:r>
              <a:rPr lang="zh-CN" altLang="en-US" dirty="0" smtClean="0">
                <a:sym typeface="Symbol" pitchFamily="18" charset="2"/>
              </a:rPr>
              <a:t>指向的</a:t>
            </a:r>
            <a:r>
              <a:rPr lang="zh-CN" altLang="en-US" dirty="0" smtClean="0">
                <a:solidFill>
                  <a:srgbClr val="0000FF"/>
                </a:solidFill>
                <a:sym typeface="Symbol" pitchFamily="18" charset="2"/>
              </a:rPr>
              <a:t>每个子节点</a:t>
            </a:r>
            <a:r>
              <a:rPr lang="zh-CN" altLang="en-US" dirty="0" smtClean="0">
                <a:sym typeface="Symbol" pitchFamily="18" charset="2"/>
              </a:rPr>
              <a:t>出发，再选一</a:t>
            </a:r>
            <a:r>
              <a:rPr lang="en-US" altLang="zh-CN" dirty="0" smtClean="0">
                <a:solidFill>
                  <a:srgbClr val="0000FF"/>
                </a:solidFill>
                <a:sym typeface="Symbol" pitchFamily="18" charset="2"/>
              </a:rPr>
              <a:t>K-</a:t>
            </a:r>
            <a:r>
              <a:rPr lang="zh-CN" altLang="en-US" dirty="0" smtClean="0">
                <a:solidFill>
                  <a:srgbClr val="0000FF"/>
                </a:solidFill>
                <a:sym typeface="Symbol" pitchFamily="18" charset="2"/>
              </a:rPr>
              <a:t>连接</a:t>
            </a:r>
            <a:r>
              <a:rPr lang="en-US" altLang="zh-CN" dirty="0" smtClean="0">
                <a:sym typeface="Symbol" pitchFamily="18" charset="2"/>
              </a:rPr>
              <a:t>;</a:t>
            </a:r>
          </a:p>
          <a:p>
            <a:pPr lvl="1" eaLnBrk="1" hangingPunct="1">
              <a:lnSpc>
                <a:spcPct val="90000"/>
              </a:lnSpc>
              <a:buFont typeface="Wingdings" panose="05000000000000000000" pitchFamily="2" charset="2"/>
              <a:buChar char="Ø"/>
            </a:pPr>
            <a:r>
              <a:rPr lang="zh-CN" altLang="en-US" dirty="0" smtClean="0">
                <a:sym typeface="Symbol" pitchFamily="18" charset="2"/>
              </a:rPr>
              <a:t>如此反复进行，直到所有</a:t>
            </a:r>
            <a:r>
              <a:rPr lang="en-US" altLang="zh-CN" dirty="0" smtClean="0">
                <a:solidFill>
                  <a:srgbClr val="0000FF"/>
                </a:solidFill>
                <a:sym typeface="Symbol" pitchFamily="18" charset="2"/>
              </a:rPr>
              <a:t>K-</a:t>
            </a:r>
            <a:r>
              <a:rPr lang="zh-CN" altLang="en-US" dirty="0" smtClean="0">
                <a:solidFill>
                  <a:srgbClr val="0000FF"/>
                </a:solidFill>
                <a:sym typeface="Symbol" pitchFamily="18" charset="2"/>
              </a:rPr>
              <a:t>连接</a:t>
            </a:r>
            <a:r>
              <a:rPr lang="zh-CN" altLang="en-US" dirty="0" smtClean="0">
                <a:sym typeface="Symbol" pitchFamily="18" charset="2"/>
              </a:rPr>
              <a:t>都指向</a:t>
            </a:r>
            <a:r>
              <a:rPr lang="zh-CN" altLang="en-US" dirty="0" smtClean="0">
                <a:solidFill>
                  <a:srgbClr val="FF0000"/>
                </a:solidFill>
                <a:sym typeface="Symbol" pitchFamily="18" charset="2"/>
              </a:rPr>
              <a:t>终节点</a:t>
            </a:r>
            <a:r>
              <a:rPr lang="zh-CN" altLang="en-US" dirty="0" smtClean="0">
                <a:sym typeface="Symbol" pitchFamily="18" charset="2"/>
              </a:rPr>
              <a:t>为止</a:t>
            </a:r>
            <a:r>
              <a:rPr lang="en-US" altLang="zh-CN" dirty="0" smtClean="0">
                <a:sym typeface="Symbol" pitchFamily="18" charset="2"/>
              </a:rPr>
              <a:t>.</a:t>
            </a:r>
          </a:p>
        </p:txBody>
      </p:sp>
      <p:cxnSp>
        <p:nvCxnSpPr>
          <p:cNvPr id="207876" name="AutoShape 4"/>
          <p:cNvCxnSpPr>
            <a:cxnSpLocks noChangeShapeType="1"/>
            <a:stCxn id="202759" idx="4"/>
            <a:endCxn id="207878" idx="0"/>
          </p:cNvCxnSpPr>
          <p:nvPr/>
        </p:nvCxnSpPr>
        <p:spPr bwMode="auto">
          <a:xfrm flipH="1">
            <a:off x="5572125" y="2076450"/>
            <a:ext cx="1981200" cy="5715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02759" name="Oval 5"/>
          <p:cNvSpPr>
            <a:spLocks noChangeArrowheads="1"/>
          </p:cNvSpPr>
          <p:nvPr/>
        </p:nvSpPr>
        <p:spPr bwMode="auto">
          <a:xfrm>
            <a:off x="7429500" y="1828800"/>
            <a:ext cx="247650" cy="2286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zh-CN" sz="2400" b="1">
              <a:latin typeface="Verdana" pitchFamily="34" charset="0"/>
            </a:endParaRPr>
          </a:p>
        </p:txBody>
      </p:sp>
      <p:sp>
        <p:nvSpPr>
          <p:cNvPr id="207878" name="Oval 6"/>
          <p:cNvSpPr>
            <a:spLocks noChangeArrowheads="1"/>
          </p:cNvSpPr>
          <p:nvPr/>
        </p:nvSpPr>
        <p:spPr bwMode="auto">
          <a:xfrm>
            <a:off x="5448300" y="2667000"/>
            <a:ext cx="247650" cy="2286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zh-CN" sz="2400" b="1">
              <a:latin typeface="Verdana" pitchFamily="34" charset="0"/>
            </a:endParaRPr>
          </a:p>
        </p:txBody>
      </p:sp>
      <p:sp>
        <p:nvSpPr>
          <p:cNvPr id="207879" name="Oval 7"/>
          <p:cNvSpPr>
            <a:spLocks noChangeArrowheads="1"/>
          </p:cNvSpPr>
          <p:nvPr/>
        </p:nvSpPr>
        <p:spPr bwMode="auto">
          <a:xfrm>
            <a:off x="6438900" y="2667000"/>
            <a:ext cx="247650" cy="2286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zh-CN" sz="2400" b="1">
              <a:latin typeface="Verdana" pitchFamily="34" charset="0"/>
            </a:endParaRPr>
          </a:p>
        </p:txBody>
      </p:sp>
      <p:sp>
        <p:nvSpPr>
          <p:cNvPr id="207880" name="Oval 8"/>
          <p:cNvSpPr>
            <a:spLocks noChangeArrowheads="1"/>
          </p:cNvSpPr>
          <p:nvPr/>
        </p:nvSpPr>
        <p:spPr bwMode="auto">
          <a:xfrm>
            <a:off x="7429500" y="2667000"/>
            <a:ext cx="247650" cy="2286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zh-CN" sz="2400" b="1">
              <a:latin typeface="Verdana" pitchFamily="34" charset="0"/>
            </a:endParaRPr>
          </a:p>
        </p:txBody>
      </p:sp>
      <p:sp>
        <p:nvSpPr>
          <p:cNvPr id="207881" name="Oval 9"/>
          <p:cNvSpPr>
            <a:spLocks noChangeArrowheads="1"/>
          </p:cNvSpPr>
          <p:nvPr/>
        </p:nvSpPr>
        <p:spPr bwMode="auto">
          <a:xfrm>
            <a:off x="9245600" y="2667000"/>
            <a:ext cx="247650" cy="2286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zh-CN" sz="2400" b="1">
              <a:latin typeface="Verdana" pitchFamily="34" charset="0"/>
            </a:endParaRPr>
          </a:p>
        </p:txBody>
      </p:sp>
      <p:sp>
        <p:nvSpPr>
          <p:cNvPr id="207882" name="Oval 10"/>
          <p:cNvSpPr>
            <a:spLocks noChangeArrowheads="1"/>
          </p:cNvSpPr>
          <p:nvPr/>
        </p:nvSpPr>
        <p:spPr bwMode="auto">
          <a:xfrm>
            <a:off x="8337550" y="2667000"/>
            <a:ext cx="247650" cy="2286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zh-CN" sz="2400" b="1">
              <a:latin typeface="Verdana" pitchFamily="34" charset="0"/>
            </a:endParaRPr>
          </a:p>
        </p:txBody>
      </p:sp>
      <p:cxnSp>
        <p:nvCxnSpPr>
          <p:cNvPr id="207883" name="AutoShape 11"/>
          <p:cNvCxnSpPr>
            <a:cxnSpLocks noChangeShapeType="1"/>
            <a:stCxn id="202759" idx="4"/>
            <a:endCxn id="207879" idx="0"/>
          </p:cNvCxnSpPr>
          <p:nvPr/>
        </p:nvCxnSpPr>
        <p:spPr bwMode="auto">
          <a:xfrm flipH="1">
            <a:off x="6562725" y="2076450"/>
            <a:ext cx="990600" cy="5715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7884" name="AutoShape 12"/>
          <p:cNvCxnSpPr>
            <a:cxnSpLocks noChangeShapeType="1"/>
            <a:stCxn id="202759" idx="4"/>
            <a:endCxn id="207880" idx="0"/>
          </p:cNvCxnSpPr>
          <p:nvPr/>
        </p:nvCxnSpPr>
        <p:spPr bwMode="auto">
          <a:xfrm>
            <a:off x="7553325" y="2076450"/>
            <a:ext cx="0" cy="5715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7885" name="AutoShape 13"/>
          <p:cNvCxnSpPr>
            <a:cxnSpLocks noChangeShapeType="1"/>
            <a:stCxn id="202759" idx="4"/>
            <a:endCxn id="207881" idx="0"/>
          </p:cNvCxnSpPr>
          <p:nvPr/>
        </p:nvCxnSpPr>
        <p:spPr bwMode="auto">
          <a:xfrm>
            <a:off x="7553325" y="2076450"/>
            <a:ext cx="1816100" cy="5715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7886" name="AutoShape 14"/>
          <p:cNvCxnSpPr>
            <a:cxnSpLocks noChangeShapeType="1"/>
            <a:stCxn id="202759" idx="4"/>
            <a:endCxn id="207882" idx="0"/>
          </p:cNvCxnSpPr>
          <p:nvPr/>
        </p:nvCxnSpPr>
        <p:spPr bwMode="auto">
          <a:xfrm>
            <a:off x="7553325" y="2076450"/>
            <a:ext cx="908050" cy="5715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07887" name="Arc 15"/>
          <p:cNvSpPr>
            <a:spLocks/>
          </p:cNvSpPr>
          <p:nvPr/>
        </p:nvSpPr>
        <p:spPr bwMode="auto">
          <a:xfrm rot="7851470">
            <a:off x="6796419" y="2141869"/>
            <a:ext cx="387350" cy="218413"/>
          </a:xfrm>
          <a:custGeom>
            <a:avLst/>
            <a:gdLst>
              <a:gd name="T0" fmla="*/ 2147483647 w 21598"/>
              <a:gd name="T1" fmla="*/ 2147483647 h 11302"/>
              <a:gd name="T2" fmla="*/ 2147483647 w 21598"/>
              <a:gd name="T3" fmla="*/ 2147483647 h 11302"/>
              <a:gd name="T4" fmla="*/ 0 w 21598"/>
              <a:gd name="T5" fmla="*/ 0 h 11302"/>
              <a:gd name="T6" fmla="*/ 0 60000 65536"/>
              <a:gd name="T7" fmla="*/ 0 60000 65536"/>
              <a:gd name="T8" fmla="*/ 0 60000 65536"/>
              <a:gd name="T9" fmla="*/ 0 w 21598"/>
              <a:gd name="T10" fmla="*/ 0 h 11302"/>
              <a:gd name="T11" fmla="*/ 21598 w 21598"/>
              <a:gd name="T12" fmla="*/ 11302 h 11302"/>
            </a:gdLst>
            <a:ahLst/>
            <a:cxnLst>
              <a:cxn ang="T6">
                <a:pos x="T0" y="T1"/>
              </a:cxn>
              <a:cxn ang="T7">
                <a:pos x="T2" y="T3"/>
              </a:cxn>
              <a:cxn ang="T8">
                <a:pos x="T4" y="T5"/>
              </a:cxn>
            </a:cxnLst>
            <a:rect l="T9" t="T10" r="T11" b="T12"/>
            <a:pathLst>
              <a:path w="21598" h="11302" fill="none" extrusionOk="0">
                <a:moveTo>
                  <a:pt x="21597" y="293"/>
                </a:moveTo>
                <a:cubicBezTo>
                  <a:pt x="21545" y="4183"/>
                  <a:pt x="20442" y="7987"/>
                  <a:pt x="18407" y="11302"/>
                </a:cubicBezTo>
              </a:path>
              <a:path w="21598" h="11302" stroke="0" extrusionOk="0">
                <a:moveTo>
                  <a:pt x="21597" y="293"/>
                </a:moveTo>
                <a:cubicBezTo>
                  <a:pt x="21545" y="4183"/>
                  <a:pt x="20442" y="7987"/>
                  <a:pt x="18407" y="11302"/>
                </a:cubicBezTo>
                <a:lnTo>
                  <a:pt x="0" y="0"/>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7888" name="Arc 16"/>
          <p:cNvSpPr>
            <a:spLocks/>
          </p:cNvSpPr>
          <p:nvPr/>
        </p:nvSpPr>
        <p:spPr bwMode="auto">
          <a:xfrm rot="10557047">
            <a:off x="7512050" y="1981200"/>
            <a:ext cx="357717" cy="385763"/>
          </a:xfrm>
          <a:custGeom>
            <a:avLst/>
            <a:gdLst>
              <a:gd name="T0" fmla="*/ 0 w 18375"/>
              <a:gd name="T1" fmla="*/ 2147483647 h 21587"/>
              <a:gd name="T2" fmla="*/ 2147483647 w 18375"/>
              <a:gd name="T3" fmla="*/ 0 h 21587"/>
              <a:gd name="T4" fmla="*/ 2147483647 w 18375"/>
              <a:gd name="T5" fmla="*/ 2147483647 h 21587"/>
              <a:gd name="T6" fmla="*/ 0 60000 65536"/>
              <a:gd name="T7" fmla="*/ 0 60000 65536"/>
              <a:gd name="T8" fmla="*/ 0 60000 65536"/>
              <a:gd name="T9" fmla="*/ 0 w 18375"/>
              <a:gd name="T10" fmla="*/ 0 h 21587"/>
              <a:gd name="T11" fmla="*/ 18375 w 18375"/>
              <a:gd name="T12" fmla="*/ 21587 h 21587"/>
            </a:gdLst>
            <a:ahLst/>
            <a:cxnLst>
              <a:cxn ang="T6">
                <a:pos x="T0" y="T1"/>
              </a:cxn>
              <a:cxn ang="T7">
                <a:pos x="T2" y="T3"/>
              </a:cxn>
              <a:cxn ang="T8">
                <a:pos x="T4" y="T5"/>
              </a:cxn>
            </a:cxnLst>
            <a:rect l="T9" t="T10" r="T11" b="T12"/>
            <a:pathLst>
              <a:path w="18375" h="21587" fill="none" extrusionOk="0">
                <a:moveTo>
                  <a:pt x="-1" y="10232"/>
                </a:moveTo>
                <a:cubicBezTo>
                  <a:pt x="3794" y="4091"/>
                  <a:pt x="10406" y="252"/>
                  <a:pt x="17621" y="0"/>
                </a:cubicBezTo>
              </a:path>
              <a:path w="18375" h="21587" stroke="0" extrusionOk="0">
                <a:moveTo>
                  <a:pt x="-1" y="10232"/>
                </a:moveTo>
                <a:cubicBezTo>
                  <a:pt x="3794" y="4091"/>
                  <a:pt x="10406" y="252"/>
                  <a:pt x="17621" y="0"/>
                </a:cubicBezTo>
                <a:lnTo>
                  <a:pt x="18375" y="21587"/>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7889" name="Oval 17"/>
          <p:cNvSpPr>
            <a:spLocks noChangeArrowheads="1"/>
          </p:cNvSpPr>
          <p:nvPr/>
        </p:nvSpPr>
        <p:spPr bwMode="auto">
          <a:xfrm>
            <a:off x="5035550" y="3733800"/>
            <a:ext cx="247650" cy="2286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zh-CN" sz="2400" b="1">
              <a:latin typeface="Verdana" pitchFamily="34" charset="0"/>
            </a:endParaRPr>
          </a:p>
        </p:txBody>
      </p:sp>
      <p:sp>
        <p:nvSpPr>
          <p:cNvPr id="207890" name="Oval 18"/>
          <p:cNvSpPr>
            <a:spLocks noChangeArrowheads="1"/>
          </p:cNvSpPr>
          <p:nvPr/>
        </p:nvSpPr>
        <p:spPr bwMode="auto">
          <a:xfrm>
            <a:off x="5530850" y="3733800"/>
            <a:ext cx="247650" cy="2286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zh-CN" sz="2400" b="1">
              <a:latin typeface="Verdana" pitchFamily="34" charset="0"/>
            </a:endParaRPr>
          </a:p>
        </p:txBody>
      </p:sp>
      <p:sp>
        <p:nvSpPr>
          <p:cNvPr id="207891" name="Oval 19"/>
          <p:cNvSpPr>
            <a:spLocks noChangeArrowheads="1"/>
          </p:cNvSpPr>
          <p:nvPr/>
        </p:nvSpPr>
        <p:spPr bwMode="auto">
          <a:xfrm>
            <a:off x="6026150" y="3733800"/>
            <a:ext cx="247650" cy="2286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zh-CN" sz="2400" b="1">
              <a:latin typeface="Verdana" pitchFamily="34" charset="0"/>
            </a:endParaRPr>
          </a:p>
        </p:txBody>
      </p:sp>
      <p:cxnSp>
        <p:nvCxnSpPr>
          <p:cNvPr id="207892" name="AutoShape 20"/>
          <p:cNvCxnSpPr>
            <a:cxnSpLocks noChangeShapeType="1"/>
            <a:stCxn id="207878" idx="4"/>
            <a:endCxn id="207889" idx="0"/>
          </p:cNvCxnSpPr>
          <p:nvPr/>
        </p:nvCxnSpPr>
        <p:spPr bwMode="auto">
          <a:xfrm flipH="1">
            <a:off x="5159375" y="2914650"/>
            <a:ext cx="412750" cy="8001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7893" name="AutoShape 21"/>
          <p:cNvCxnSpPr>
            <a:cxnSpLocks noChangeShapeType="1"/>
            <a:stCxn id="207878" idx="4"/>
            <a:endCxn id="207890" idx="0"/>
          </p:cNvCxnSpPr>
          <p:nvPr/>
        </p:nvCxnSpPr>
        <p:spPr bwMode="auto">
          <a:xfrm>
            <a:off x="5572125" y="2914650"/>
            <a:ext cx="82550" cy="8001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7894" name="AutoShape 22"/>
          <p:cNvCxnSpPr>
            <a:cxnSpLocks noChangeShapeType="1"/>
            <a:stCxn id="207878" idx="4"/>
            <a:endCxn id="207891" idx="0"/>
          </p:cNvCxnSpPr>
          <p:nvPr/>
        </p:nvCxnSpPr>
        <p:spPr bwMode="auto">
          <a:xfrm>
            <a:off x="5572125" y="2914650"/>
            <a:ext cx="577850" cy="8001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07895" name="Oval 23"/>
          <p:cNvSpPr>
            <a:spLocks noChangeArrowheads="1"/>
          </p:cNvSpPr>
          <p:nvPr/>
        </p:nvSpPr>
        <p:spPr bwMode="auto">
          <a:xfrm>
            <a:off x="6934200" y="3733800"/>
            <a:ext cx="247650" cy="228600"/>
          </a:xfrm>
          <a:prstGeom prst="ellipse">
            <a:avLst/>
          </a:prstGeom>
          <a:solidFill>
            <a:schemeClr val="accent1"/>
          </a:solidFill>
          <a:ln w="38100">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zh-CN" sz="2400" b="1">
              <a:latin typeface="Verdana" pitchFamily="34" charset="0"/>
            </a:endParaRPr>
          </a:p>
        </p:txBody>
      </p:sp>
      <p:sp>
        <p:nvSpPr>
          <p:cNvPr id="207896" name="Oval 24"/>
          <p:cNvSpPr>
            <a:spLocks noChangeArrowheads="1"/>
          </p:cNvSpPr>
          <p:nvPr/>
        </p:nvSpPr>
        <p:spPr bwMode="auto">
          <a:xfrm>
            <a:off x="7924800" y="3733800"/>
            <a:ext cx="247650" cy="2286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zh-CN" sz="2400" b="1">
              <a:latin typeface="Verdana" pitchFamily="34" charset="0"/>
            </a:endParaRPr>
          </a:p>
        </p:txBody>
      </p:sp>
      <p:sp>
        <p:nvSpPr>
          <p:cNvPr id="207897" name="Oval 25"/>
          <p:cNvSpPr>
            <a:spLocks noChangeArrowheads="1"/>
          </p:cNvSpPr>
          <p:nvPr/>
        </p:nvSpPr>
        <p:spPr bwMode="auto">
          <a:xfrm>
            <a:off x="8832850" y="3733800"/>
            <a:ext cx="247650" cy="2286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zh-CN" sz="2400" b="1">
              <a:latin typeface="Verdana" pitchFamily="34" charset="0"/>
            </a:endParaRPr>
          </a:p>
        </p:txBody>
      </p:sp>
      <p:sp>
        <p:nvSpPr>
          <p:cNvPr id="207898" name="Oval 26"/>
          <p:cNvSpPr>
            <a:spLocks noChangeArrowheads="1"/>
          </p:cNvSpPr>
          <p:nvPr/>
        </p:nvSpPr>
        <p:spPr bwMode="auto">
          <a:xfrm>
            <a:off x="9493250" y="3733800"/>
            <a:ext cx="247650" cy="228600"/>
          </a:xfrm>
          <a:prstGeom prst="ellipse">
            <a:avLst/>
          </a:prstGeom>
          <a:solidFill>
            <a:schemeClr val="accent1"/>
          </a:solidFill>
          <a:ln w="38100">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zh-CN" sz="2400" b="1">
              <a:latin typeface="Verdana" pitchFamily="34" charset="0"/>
            </a:endParaRPr>
          </a:p>
        </p:txBody>
      </p:sp>
      <p:cxnSp>
        <p:nvCxnSpPr>
          <p:cNvPr id="207899" name="AutoShape 27"/>
          <p:cNvCxnSpPr>
            <a:cxnSpLocks noChangeShapeType="1"/>
            <a:stCxn id="207879" idx="4"/>
            <a:endCxn id="207895" idx="0"/>
          </p:cNvCxnSpPr>
          <p:nvPr/>
        </p:nvCxnSpPr>
        <p:spPr bwMode="auto">
          <a:xfrm>
            <a:off x="6562725" y="2914650"/>
            <a:ext cx="495300" cy="8001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7900" name="AutoShape 28"/>
          <p:cNvCxnSpPr>
            <a:cxnSpLocks noChangeShapeType="1"/>
            <a:stCxn id="207880" idx="4"/>
            <a:endCxn id="207895" idx="0"/>
          </p:cNvCxnSpPr>
          <p:nvPr/>
        </p:nvCxnSpPr>
        <p:spPr bwMode="auto">
          <a:xfrm flipH="1">
            <a:off x="7058025" y="2914650"/>
            <a:ext cx="495300" cy="8001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7901" name="AutoShape 29"/>
          <p:cNvCxnSpPr>
            <a:cxnSpLocks noChangeShapeType="1"/>
            <a:stCxn id="207880" idx="4"/>
            <a:endCxn id="207896" idx="0"/>
          </p:cNvCxnSpPr>
          <p:nvPr/>
        </p:nvCxnSpPr>
        <p:spPr bwMode="auto">
          <a:xfrm>
            <a:off x="7553325" y="2914650"/>
            <a:ext cx="495300" cy="8001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7902" name="AutoShape 30"/>
          <p:cNvCxnSpPr>
            <a:cxnSpLocks noChangeShapeType="1"/>
            <a:stCxn id="207882" idx="4"/>
            <a:endCxn id="207896" idx="0"/>
          </p:cNvCxnSpPr>
          <p:nvPr/>
        </p:nvCxnSpPr>
        <p:spPr bwMode="auto">
          <a:xfrm flipH="1">
            <a:off x="8048625" y="2914650"/>
            <a:ext cx="412750" cy="8001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7903" name="AutoShape 31"/>
          <p:cNvCxnSpPr>
            <a:cxnSpLocks noChangeShapeType="1"/>
            <a:stCxn id="207882" idx="4"/>
            <a:endCxn id="207897" idx="0"/>
          </p:cNvCxnSpPr>
          <p:nvPr/>
        </p:nvCxnSpPr>
        <p:spPr bwMode="auto">
          <a:xfrm>
            <a:off x="8461375" y="2914650"/>
            <a:ext cx="495300" cy="8001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7904" name="AutoShape 32"/>
          <p:cNvCxnSpPr>
            <a:cxnSpLocks noChangeShapeType="1"/>
            <a:stCxn id="207881" idx="4"/>
            <a:endCxn id="207897" idx="0"/>
          </p:cNvCxnSpPr>
          <p:nvPr/>
        </p:nvCxnSpPr>
        <p:spPr bwMode="auto">
          <a:xfrm flipH="1">
            <a:off x="8956675" y="2914650"/>
            <a:ext cx="412750" cy="8001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7905" name="AutoShape 33"/>
          <p:cNvCxnSpPr>
            <a:cxnSpLocks noChangeShapeType="1"/>
            <a:stCxn id="207881" idx="4"/>
            <a:endCxn id="207898" idx="0"/>
          </p:cNvCxnSpPr>
          <p:nvPr/>
        </p:nvCxnSpPr>
        <p:spPr bwMode="auto">
          <a:xfrm>
            <a:off x="9369425" y="2914650"/>
            <a:ext cx="247650" cy="8001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07906" name="Oval 34"/>
          <p:cNvSpPr>
            <a:spLocks noChangeArrowheads="1"/>
          </p:cNvSpPr>
          <p:nvPr/>
        </p:nvSpPr>
        <p:spPr bwMode="auto">
          <a:xfrm>
            <a:off x="5035550" y="4648200"/>
            <a:ext cx="247650" cy="2286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zh-CN" sz="2400" b="1">
              <a:latin typeface="Verdana" pitchFamily="34" charset="0"/>
            </a:endParaRPr>
          </a:p>
        </p:txBody>
      </p:sp>
      <p:sp>
        <p:nvSpPr>
          <p:cNvPr id="207907" name="Oval 35"/>
          <p:cNvSpPr>
            <a:spLocks noChangeArrowheads="1"/>
          </p:cNvSpPr>
          <p:nvPr/>
        </p:nvSpPr>
        <p:spPr bwMode="auto">
          <a:xfrm>
            <a:off x="5695950" y="4648200"/>
            <a:ext cx="247650" cy="228600"/>
          </a:xfrm>
          <a:prstGeom prst="ellipse">
            <a:avLst/>
          </a:prstGeom>
          <a:solidFill>
            <a:schemeClr val="accent1"/>
          </a:solidFill>
          <a:ln w="38100">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zh-CN" sz="2400" b="1">
              <a:latin typeface="Verdana" pitchFamily="34" charset="0"/>
            </a:endParaRPr>
          </a:p>
        </p:txBody>
      </p:sp>
      <p:sp>
        <p:nvSpPr>
          <p:cNvPr id="207908" name="Oval 36"/>
          <p:cNvSpPr>
            <a:spLocks noChangeArrowheads="1"/>
          </p:cNvSpPr>
          <p:nvPr/>
        </p:nvSpPr>
        <p:spPr bwMode="auto">
          <a:xfrm>
            <a:off x="6356350" y="4648200"/>
            <a:ext cx="247650" cy="228600"/>
          </a:xfrm>
          <a:prstGeom prst="ellipse">
            <a:avLst/>
          </a:prstGeom>
          <a:solidFill>
            <a:schemeClr val="accent1"/>
          </a:solidFill>
          <a:ln w="38100">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zh-CN" sz="2400" b="1">
              <a:latin typeface="Verdana" pitchFamily="34" charset="0"/>
            </a:endParaRPr>
          </a:p>
        </p:txBody>
      </p:sp>
      <p:sp>
        <p:nvSpPr>
          <p:cNvPr id="207909" name="Oval 37"/>
          <p:cNvSpPr>
            <a:spLocks noChangeArrowheads="1"/>
          </p:cNvSpPr>
          <p:nvPr/>
        </p:nvSpPr>
        <p:spPr bwMode="auto">
          <a:xfrm>
            <a:off x="7512050" y="4648200"/>
            <a:ext cx="247650" cy="228600"/>
          </a:xfrm>
          <a:prstGeom prst="ellipse">
            <a:avLst/>
          </a:prstGeom>
          <a:solidFill>
            <a:schemeClr val="accent1"/>
          </a:solidFill>
          <a:ln w="38100">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zh-CN" sz="2400" b="1">
              <a:latin typeface="Verdana" pitchFamily="34" charset="0"/>
            </a:endParaRPr>
          </a:p>
        </p:txBody>
      </p:sp>
      <p:sp>
        <p:nvSpPr>
          <p:cNvPr id="207910" name="Oval 38"/>
          <p:cNvSpPr>
            <a:spLocks noChangeArrowheads="1"/>
          </p:cNvSpPr>
          <p:nvPr/>
        </p:nvSpPr>
        <p:spPr bwMode="auto">
          <a:xfrm>
            <a:off x="8337550" y="4648200"/>
            <a:ext cx="247650" cy="228600"/>
          </a:xfrm>
          <a:prstGeom prst="ellipse">
            <a:avLst/>
          </a:prstGeom>
          <a:solidFill>
            <a:schemeClr val="accent1"/>
          </a:solidFill>
          <a:ln w="38100">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zh-CN" sz="2400" b="1">
              <a:latin typeface="Verdana" pitchFamily="34" charset="0"/>
            </a:endParaRPr>
          </a:p>
        </p:txBody>
      </p:sp>
      <p:cxnSp>
        <p:nvCxnSpPr>
          <p:cNvPr id="207911" name="AutoShape 39"/>
          <p:cNvCxnSpPr>
            <a:cxnSpLocks noChangeShapeType="1"/>
            <a:stCxn id="207889" idx="4"/>
            <a:endCxn id="207906" idx="0"/>
          </p:cNvCxnSpPr>
          <p:nvPr/>
        </p:nvCxnSpPr>
        <p:spPr bwMode="auto">
          <a:xfrm>
            <a:off x="5159375" y="3981450"/>
            <a:ext cx="0" cy="6477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7912" name="AutoShape 40"/>
          <p:cNvCxnSpPr>
            <a:cxnSpLocks noChangeShapeType="1"/>
            <a:stCxn id="207889" idx="4"/>
            <a:endCxn id="207907" idx="0"/>
          </p:cNvCxnSpPr>
          <p:nvPr/>
        </p:nvCxnSpPr>
        <p:spPr bwMode="auto">
          <a:xfrm>
            <a:off x="5159375" y="3981450"/>
            <a:ext cx="660400" cy="6477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07913" name="Arc 41"/>
          <p:cNvSpPr>
            <a:spLocks/>
          </p:cNvSpPr>
          <p:nvPr/>
        </p:nvSpPr>
        <p:spPr bwMode="auto">
          <a:xfrm rot="4035433">
            <a:off x="5446383" y="2980068"/>
            <a:ext cx="387350" cy="218414"/>
          </a:xfrm>
          <a:custGeom>
            <a:avLst/>
            <a:gdLst>
              <a:gd name="T0" fmla="*/ 2147483647 w 21598"/>
              <a:gd name="T1" fmla="*/ 2147483647 h 11302"/>
              <a:gd name="T2" fmla="*/ 2147483647 w 21598"/>
              <a:gd name="T3" fmla="*/ 2147483647 h 11302"/>
              <a:gd name="T4" fmla="*/ 0 w 21598"/>
              <a:gd name="T5" fmla="*/ 0 h 11302"/>
              <a:gd name="T6" fmla="*/ 0 60000 65536"/>
              <a:gd name="T7" fmla="*/ 0 60000 65536"/>
              <a:gd name="T8" fmla="*/ 0 60000 65536"/>
              <a:gd name="T9" fmla="*/ 0 w 21598"/>
              <a:gd name="T10" fmla="*/ 0 h 11302"/>
              <a:gd name="T11" fmla="*/ 21598 w 21598"/>
              <a:gd name="T12" fmla="*/ 11302 h 11302"/>
            </a:gdLst>
            <a:ahLst/>
            <a:cxnLst>
              <a:cxn ang="T6">
                <a:pos x="T0" y="T1"/>
              </a:cxn>
              <a:cxn ang="T7">
                <a:pos x="T2" y="T3"/>
              </a:cxn>
              <a:cxn ang="T8">
                <a:pos x="T4" y="T5"/>
              </a:cxn>
            </a:cxnLst>
            <a:rect l="T9" t="T10" r="T11" b="T12"/>
            <a:pathLst>
              <a:path w="21598" h="11302" fill="none" extrusionOk="0">
                <a:moveTo>
                  <a:pt x="21597" y="293"/>
                </a:moveTo>
                <a:cubicBezTo>
                  <a:pt x="21545" y="4183"/>
                  <a:pt x="20442" y="7987"/>
                  <a:pt x="18407" y="11302"/>
                </a:cubicBezTo>
              </a:path>
              <a:path w="21598" h="11302" stroke="0" extrusionOk="0">
                <a:moveTo>
                  <a:pt x="21597" y="293"/>
                </a:moveTo>
                <a:cubicBezTo>
                  <a:pt x="21545" y="4183"/>
                  <a:pt x="20442" y="7987"/>
                  <a:pt x="18407" y="11302"/>
                </a:cubicBezTo>
                <a:lnTo>
                  <a:pt x="0" y="0"/>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7914" name="Arc 42"/>
          <p:cNvSpPr>
            <a:spLocks/>
          </p:cNvSpPr>
          <p:nvPr/>
        </p:nvSpPr>
        <p:spPr bwMode="auto">
          <a:xfrm rot="4035433">
            <a:off x="8192029" y="2876021"/>
            <a:ext cx="387350" cy="261408"/>
          </a:xfrm>
          <a:custGeom>
            <a:avLst/>
            <a:gdLst>
              <a:gd name="T0" fmla="*/ 2147483647 w 21600"/>
              <a:gd name="T1" fmla="*/ 0 h 13515"/>
              <a:gd name="T2" fmla="*/ 2147483647 w 21600"/>
              <a:gd name="T3" fmla="*/ 2147483647 h 13515"/>
              <a:gd name="T4" fmla="*/ 0 w 21600"/>
              <a:gd name="T5" fmla="*/ 2147483647 h 13515"/>
              <a:gd name="T6" fmla="*/ 0 60000 65536"/>
              <a:gd name="T7" fmla="*/ 0 60000 65536"/>
              <a:gd name="T8" fmla="*/ 0 60000 65536"/>
              <a:gd name="T9" fmla="*/ 0 w 21600"/>
              <a:gd name="T10" fmla="*/ 0 h 13515"/>
              <a:gd name="T11" fmla="*/ 21600 w 21600"/>
              <a:gd name="T12" fmla="*/ 13515 h 13515"/>
            </a:gdLst>
            <a:ahLst/>
            <a:cxnLst>
              <a:cxn ang="T6">
                <a:pos x="T0" y="T1"/>
              </a:cxn>
              <a:cxn ang="T7">
                <a:pos x="T2" y="T3"/>
              </a:cxn>
              <a:cxn ang="T8">
                <a:pos x="T4" y="T5"/>
              </a:cxn>
            </a:cxnLst>
            <a:rect l="T9" t="T10" r="T11" b="T12"/>
            <a:pathLst>
              <a:path w="21600" h="13515" fill="none" extrusionOk="0">
                <a:moveTo>
                  <a:pt x="21486" y="-1"/>
                </a:moveTo>
                <a:cubicBezTo>
                  <a:pt x="21562" y="735"/>
                  <a:pt x="21600" y="1473"/>
                  <a:pt x="21600" y="2213"/>
                </a:cubicBezTo>
                <a:cubicBezTo>
                  <a:pt x="21600" y="6202"/>
                  <a:pt x="20494" y="10114"/>
                  <a:pt x="18407" y="13515"/>
                </a:cubicBezTo>
              </a:path>
              <a:path w="21600" h="13515" stroke="0" extrusionOk="0">
                <a:moveTo>
                  <a:pt x="21486" y="-1"/>
                </a:moveTo>
                <a:cubicBezTo>
                  <a:pt x="21562" y="735"/>
                  <a:pt x="21600" y="1473"/>
                  <a:pt x="21600" y="2213"/>
                </a:cubicBezTo>
                <a:cubicBezTo>
                  <a:pt x="21600" y="6202"/>
                  <a:pt x="20494" y="10114"/>
                  <a:pt x="18407" y="13515"/>
                </a:cubicBezTo>
                <a:lnTo>
                  <a:pt x="0" y="2213"/>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7915" name="Arc 43"/>
          <p:cNvSpPr>
            <a:spLocks/>
          </p:cNvSpPr>
          <p:nvPr/>
        </p:nvSpPr>
        <p:spPr bwMode="auto">
          <a:xfrm rot="4035433">
            <a:off x="9078583" y="2903868"/>
            <a:ext cx="387350" cy="218414"/>
          </a:xfrm>
          <a:custGeom>
            <a:avLst/>
            <a:gdLst>
              <a:gd name="T0" fmla="*/ 2147483647 w 21598"/>
              <a:gd name="T1" fmla="*/ 2147483647 h 11302"/>
              <a:gd name="T2" fmla="*/ 2147483647 w 21598"/>
              <a:gd name="T3" fmla="*/ 2147483647 h 11302"/>
              <a:gd name="T4" fmla="*/ 0 w 21598"/>
              <a:gd name="T5" fmla="*/ 0 h 11302"/>
              <a:gd name="T6" fmla="*/ 0 60000 65536"/>
              <a:gd name="T7" fmla="*/ 0 60000 65536"/>
              <a:gd name="T8" fmla="*/ 0 60000 65536"/>
              <a:gd name="T9" fmla="*/ 0 w 21598"/>
              <a:gd name="T10" fmla="*/ 0 h 11302"/>
              <a:gd name="T11" fmla="*/ 21598 w 21598"/>
              <a:gd name="T12" fmla="*/ 11302 h 11302"/>
            </a:gdLst>
            <a:ahLst/>
            <a:cxnLst>
              <a:cxn ang="T6">
                <a:pos x="T0" y="T1"/>
              </a:cxn>
              <a:cxn ang="T7">
                <a:pos x="T2" y="T3"/>
              </a:cxn>
              <a:cxn ang="T8">
                <a:pos x="T4" y="T5"/>
              </a:cxn>
            </a:cxnLst>
            <a:rect l="T9" t="T10" r="T11" b="T12"/>
            <a:pathLst>
              <a:path w="21598" h="11302" fill="none" extrusionOk="0">
                <a:moveTo>
                  <a:pt x="21597" y="293"/>
                </a:moveTo>
                <a:cubicBezTo>
                  <a:pt x="21545" y="4183"/>
                  <a:pt x="20442" y="7987"/>
                  <a:pt x="18407" y="11302"/>
                </a:cubicBezTo>
              </a:path>
              <a:path w="21598" h="11302" stroke="0" extrusionOk="0">
                <a:moveTo>
                  <a:pt x="21597" y="293"/>
                </a:moveTo>
                <a:cubicBezTo>
                  <a:pt x="21545" y="4183"/>
                  <a:pt x="20442" y="7987"/>
                  <a:pt x="18407" y="11302"/>
                </a:cubicBezTo>
                <a:lnTo>
                  <a:pt x="0" y="0"/>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cxnSp>
        <p:nvCxnSpPr>
          <p:cNvPr id="207916" name="AutoShape 44"/>
          <p:cNvCxnSpPr>
            <a:cxnSpLocks noChangeShapeType="1"/>
            <a:stCxn id="207890" idx="4"/>
            <a:endCxn id="207907" idx="0"/>
          </p:cNvCxnSpPr>
          <p:nvPr/>
        </p:nvCxnSpPr>
        <p:spPr bwMode="auto">
          <a:xfrm>
            <a:off x="5654675" y="3981450"/>
            <a:ext cx="165100" cy="6477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7917" name="AutoShape 45"/>
          <p:cNvCxnSpPr>
            <a:cxnSpLocks noChangeShapeType="1"/>
            <a:stCxn id="207891" idx="4"/>
            <a:endCxn id="207907" idx="0"/>
          </p:cNvCxnSpPr>
          <p:nvPr/>
        </p:nvCxnSpPr>
        <p:spPr bwMode="auto">
          <a:xfrm flipH="1">
            <a:off x="5819775" y="3981450"/>
            <a:ext cx="330200" cy="6477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7918" name="AutoShape 46"/>
          <p:cNvCxnSpPr>
            <a:cxnSpLocks noChangeShapeType="1"/>
            <a:stCxn id="207891" idx="4"/>
            <a:endCxn id="207908" idx="0"/>
          </p:cNvCxnSpPr>
          <p:nvPr/>
        </p:nvCxnSpPr>
        <p:spPr bwMode="auto">
          <a:xfrm>
            <a:off x="6149975" y="3981450"/>
            <a:ext cx="330200" cy="6477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7919" name="AutoShape 47"/>
          <p:cNvCxnSpPr>
            <a:cxnSpLocks noChangeShapeType="1"/>
            <a:stCxn id="207896" idx="4"/>
            <a:endCxn id="207909" idx="0"/>
          </p:cNvCxnSpPr>
          <p:nvPr/>
        </p:nvCxnSpPr>
        <p:spPr bwMode="auto">
          <a:xfrm flipH="1">
            <a:off x="7635875" y="3981450"/>
            <a:ext cx="412750" cy="6477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7920" name="AutoShape 48"/>
          <p:cNvCxnSpPr>
            <a:cxnSpLocks noChangeShapeType="1"/>
            <a:stCxn id="207896" idx="4"/>
            <a:endCxn id="207910" idx="0"/>
          </p:cNvCxnSpPr>
          <p:nvPr/>
        </p:nvCxnSpPr>
        <p:spPr bwMode="auto">
          <a:xfrm>
            <a:off x="8048625" y="3981450"/>
            <a:ext cx="412750" cy="6477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7921" name="AutoShape 49"/>
          <p:cNvCxnSpPr>
            <a:cxnSpLocks noChangeShapeType="1"/>
            <a:stCxn id="207897" idx="4"/>
            <a:endCxn id="207910" idx="0"/>
          </p:cNvCxnSpPr>
          <p:nvPr/>
        </p:nvCxnSpPr>
        <p:spPr bwMode="auto">
          <a:xfrm flipH="1">
            <a:off x="8461375" y="3981450"/>
            <a:ext cx="495300" cy="6477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07922" name="Arc 50"/>
          <p:cNvSpPr>
            <a:spLocks/>
          </p:cNvSpPr>
          <p:nvPr/>
        </p:nvSpPr>
        <p:spPr bwMode="auto">
          <a:xfrm rot="4035433">
            <a:off x="7779279" y="3872971"/>
            <a:ext cx="387350" cy="261408"/>
          </a:xfrm>
          <a:custGeom>
            <a:avLst/>
            <a:gdLst>
              <a:gd name="T0" fmla="*/ 2147483647 w 21600"/>
              <a:gd name="T1" fmla="*/ 0 h 13515"/>
              <a:gd name="T2" fmla="*/ 2147483647 w 21600"/>
              <a:gd name="T3" fmla="*/ 2147483647 h 13515"/>
              <a:gd name="T4" fmla="*/ 0 w 21600"/>
              <a:gd name="T5" fmla="*/ 2147483647 h 13515"/>
              <a:gd name="T6" fmla="*/ 0 60000 65536"/>
              <a:gd name="T7" fmla="*/ 0 60000 65536"/>
              <a:gd name="T8" fmla="*/ 0 60000 65536"/>
              <a:gd name="T9" fmla="*/ 0 w 21600"/>
              <a:gd name="T10" fmla="*/ 0 h 13515"/>
              <a:gd name="T11" fmla="*/ 21600 w 21600"/>
              <a:gd name="T12" fmla="*/ 13515 h 13515"/>
            </a:gdLst>
            <a:ahLst/>
            <a:cxnLst>
              <a:cxn ang="T6">
                <a:pos x="T0" y="T1"/>
              </a:cxn>
              <a:cxn ang="T7">
                <a:pos x="T2" y="T3"/>
              </a:cxn>
              <a:cxn ang="T8">
                <a:pos x="T4" y="T5"/>
              </a:cxn>
            </a:cxnLst>
            <a:rect l="T9" t="T10" r="T11" b="T12"/>
            <a:pathLst>
              <a:path w="21600" h="13515" fill="none" extrusionOk="0">
                <a:moveTo>
                  <a:pt x="21486" y="-1"/>
                </a:moveTo>
                <a:cubicBezTo>
                  <a:pt x="21562" y="735"/>
                  <a:pt x="21600" y="1473"/>
                  <a:pt x="21600" y="2213"/>
                </a:cubicBezTo>
                <a:cubicBezTo>
                  <a:pt x="21600" y="6202"/>
                  <a:pt x="20494" y="10114"/>
                  <a:pt x="18407" y="13515"/>
                </a:cubicBezTo>
              </a:path>
              <a:path w="21600" h="13515" stroke="0" extrusionOk="0">
                <a:moveTo>
                  <a:pt x="21486" y="-1"/>
                </a:moveTo>
                <a:cubicBezTo>
                  <a:pt x="21562" y="735"/>
                  <a:pt x="21600" y="1473"/>
                  <a:pt x="21600" y="2213"/>
                </a:cubicBezTo>
                <a:cubicBezTo>
                  <a:pt x="21600" y="6202"/>
                  <a:pt x="20494" y="10114"/>
                  <a:pt x="18407" y="13515"/>
                </a:cubicBezTo>
                <a:lnTo>
                  <a:pt x="0" y="2213"/>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7923" name="Arc 51"/>
          <p:cNvSpPr>
            <a:spLocks/>
          </p:cNvSpPr>
          <p:nvPr/>
        </p:nvSpPr>
        <p:spPr bwMode="auto">
          <a:xfrm rot="4035433">
            <a:off x="5880629" y="3949171"/>
            <a:ext cx="387350" cy="261408"/>
          </a:xfrm>
          <a:custGeom>
            <a:avLst/>
            <a:gdLst>
              <a:gd name="T0" fmla="*/ 2147483647 w 21600"/>
              <a:gd name="T1" fmla="*/ 0 h 13515"/>
              <a:gd name="T2" fmla="*/ 2147483647 w 21600"/>
              <a:gd name="T3" fmla="*/ 2147483647 h 13515"/>
              <a:gd name="T4" fmla="*/ 0 w 21600"/>
              <a:gd name="T5" fmla="*/ 2147483647 h 13515"/>
              <a:gd name="T6" fmla="*/ 0 60000 65536"/>
              <a:gd name="T7" fmla="*/ 0 60000 65536"/>
              <a:gd name="T8" fmla="*/ 0 60000 65536"/>
              <a:gd name="T9" fmla="*/ 0 w 21600"/>
              <a:gd name="T10" fmla="*/ 0 h 13515"/>
              <a:gd name="T11" fmla="*/ 21600 w 21600"/>
              <a:gd name="T12" fmla="*/ 13515 h 13515"/>
            </a:gdLst>
            <a:ahLst/>
            <a:cxnLst>
              <a:cxn ang="T6">
                <a:pos x="T0" y="T1"/>
              </a:cxn>
              <a:cxn ang="T7">
                <a:pos x="T2" y="T3"/>
              </a:cxn>
              <a:cxn ang="T8">
                <a:pos x="T4" y="T5"/>
              </a:cxn>
            </a:cxnLst>
            <a:rect l="T9" t="T10" r="T11" b="T12"/>
            <a:pathLst>
              <a:path w="21600" h="13515" fill="none" extrusionOk="0">
                <a:moveTo>
                  <a:pt x="21486" y="-1"/>
                </a:moveTo>
                <a:cubicBezTo>
                  <a:pt x="21562" y="735"/>
                  <a:pt x="21600" y="1473"/>
                  <a:pt x="21600" y="2213"/>
                </a:cubicBezTo>
                <a:cubicBezTo>
                  <a:pt x="21600" y="6202"/>
                  <a:pt x="20494" y="10114"/>
                  <a:pt x="18407" y="13515"/>
                </a:cubicBezTo>
              </a:path>
              <a:path w="21600" h="13515" stroke="0" extrusionOk="0">
                <a:moveTo>
                  <a:pt x="21486" y="-1"/>
                </a:moveTo>
                <a:cubicBezTo>
                  <a:pt x="21562" y="735"/>
                  <a:pt x="21600" y="1473"/>
                  <a:pt x="21600" y="2213"/>
                </a:cubicBezTo>
                <a:cubicBezTo>
                  <a:pt x="21600" y="6202"/>
                  <a:pt x="20494" y="10114"/>
                  <a:pt x="18407" y="13515"/>
                </a:cubicBezTo>
                <a:lnTo>
                  <a:pt x="0" y="2213"/>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2806" name="Arc 52"/>
          <p:cNvSpPr>
            <a:spLocks/>
          </p:cNvSpPr>
          <p:nvPr/>
        </p:nvSpPr>
        <p:spPr bwMode="auto">
          <a:xfrm rot="4035433">
            <a:off x="4972579" y="3949171"/>
            <a:ext cx="387350" cy="261408"/>
          </a:xfrm>
          <a:custGeom>
            <a:avLst/>
            <a:gdLst>
              <a:gd name="T0" fmla="*/ 2147483647 w 21600"/>
              <a:gd name="T1" fmla="*/ 0 h 13515"/>
              <a:gd name="T2" fmla="*/ 2147483647 w 21600"/>
              <a:gd name="T3" fmla="*/ 2147483647 h 13515"/>
              <a:gd name="T4" fmla="*/ 0 w 21600"/>
              <a:gd name="T5" fmla="*/ 2147483647 h 13515"/>
              <a:gd name="T6" fmla="*/ 0 60000 65536"/>
              <a:gd name="T7" fmla="*/ 0 60000 65536"/>
              <a:gd name="T8" fmla="*/ 0 60000 65536"/>
              <a:gd name="T9" fmla="*/ 0 w 21600"/>
              <a:gd name="T10" fmla="*/ 0 h 13515"/>
              <a:gd name="T11" fmla="*/ 21600 w 21600"/>
              <a:gd name="T12" fmla="*/ 13515 h 13515"/>
            </a:gdLst>
            <a:ahLst/>
            <a:cxnLst>
              <a:cxn ang="T6">
                <a:pos x="T0" y="T1"/>
              </a:cxn>
              <a:cxn ang="T7">
                <a:pos x="T2" y="T3"/>
              </a:cxn>
              <a:cxn ang="T8">
                <a:pos x="T4" y="T5"/>
              </a:cxn>
            </a:cxnLst>
            <a:rect l="T9" t="T10" r="T11" b="T12"/>
            <a:pathLst>
              <a:path w="21600" h="13515" fill="none" extrusionOk="0">
                <a:moveTo>
                  <a:pt x="21486" y="-1"/>
                </a:moveTo>
                <a:cubicBezTo>
                  <a:pt x="21562" y="735"/>
                  <a:pt x="21600" y="1473"/>
                  <a:pt x="21600" y="2213"/>
                </a:cubicBezTo>
                <a:cubicBezTo>
                  <a:pt x="21600" y="6202"/>
                  <a:pt x="20494" y="10114"/>
                  <a:pt x="18407" y="13515"/>
                </a:cubicBezTo>
              </a:path>
              <a:path w="21600" h="13515" stroke="0" extrusionOk="0">
                <a:moveTo>
                  <a:pt x="21486" y="-1"/>
                </a:moveTo>
                <a:cubicBezTo>
                  <a:pt x="21562" y="735"/>
                  <a:pt x="21600" y="1473"/>
                  <a:pt x="21600" y="2213"/>
                </a:cubicBezTo>
                <a:cubicBezTo>
                  <a:pt x="21600" y="6202"/>
                  <a:pt x="20494" y="10114"/>
                  <a:pt x="18407" y="13515"/>
                </a:cubicBezTo>
                <a:lnTo>
                  <a:pt x="0" y="2213"/>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7925" name="Oval 53"/>
          <p:cNvSpPr>
            <a:spLocks noChangeArrowheads="1"/>
          </p:cNvSpPr>
          <p:nvPr/>
        </p:nvSpPr>
        <p:spPr bwMode="auto">
          <a:xfrm>
            <a:off x="5035550" y="5486400"/>
            <a:ext cx="247650" cy="228600"/>
          </a:xfrm>
          <a:prstGeom prst="ellipse">
            <a:avLst/>
          </a:prstGeom>
          <a:solidFill>
            <a:schemeClr val="accent1"/>
          </a:solidFill>
          <a:ln w="38100">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zh-CN" sz="2400" b="1">
              <a:latin typeface="Verdana" pitchFamily="34" charset="0"/>
            </a:endParaRPr>
          </a:p>
        </p:txBody>
      </p:sp>
      <p:sp>
        <p:nvSpPr>
          <p:cNvPr id="207926" name="Oval 54"/>
          <p:cNvSpPr>
            <a:spLocks noChangeArrowheads="1"/>
          </p:cNvSpPr>
          <p:nvPr/>
        </p:nvSpPr>
        <p:spPr bwMode="auto">
          <a:xfrm>
            <a:off x="5448300" y="5486400"/>
            <a:ext cx="247650" cy="228600"/>
          </a:xfrm>
          <a:prstGeom prst="ellipse">
            <a:avLst/>
          </a:prstGeom>
          <a:solidFill>
            <a:schemeClr val="accent1"/>
          </a:solidFill>
          <a:ln w="38100">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zh-CN" sz="2400" b="1">
              <a:latin typeface="Verdana" pitchFamily="34" charset="0"/>
            </a:endParaRPr>
          </a:p>
        </p:txBody>
      </p:sp>
      <p:sp>
        <p:nvSpPr>
          <p:cNvPr id="207927" name="Oval 55"/>
          <p:cNvSpPr>
            <a:spLocks noChangeArrowheads="1"/>
          </p:cNvSpPr>
          <p:nvPr/>
        </p:nvSpPr>
        <p:spPr bwMode="auto">
          <a:xfrm>
            <a:off x="5861050" y="5486400"/>
            <a:ext cx="247650" cy="228600"/>
          </a:xfrm>
          <a:prstGeom prst="ellipse">
            <a:avLst/>
          </a:prstGeom>
          <a:solidFill>
            <a:schemeClr val="accent1"/>
          </a:solidFill>
          <a:ln w="38100">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zh-CN" sz="2400" b="1">
              <a:latin typeface="Verdana" pitchFamily="34" charset="0"/>
            </a:endParaRPr>
          </a:p>
        </p:txBody>
      </p:sp>
      <p:cxnSp>
        <p:nvCxnSpPr>
          <p:cNvPr id="207928" name="AutoShape 56"/>
          <p:cNvCxnSpPr>
            <a:cxnSpLocks noChangeShapeType="1"/>
            <a:stCxn id="207906" idx="4"/>
            <a:endCxn id="207925" idx="0"/>
          </p:cNvCxnSpPr>
          <p:nvPr/>
        </p:nvCxnSpPr>
        <p:spPr bwMode="auto">
          <a:xfrm>
            <a:off x="5159375" y="4895850"/>
            <a:ext cx="0" cy="5715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7929" name="AutoShape 57"/>
          <p:cNvCxnSpPr>
            <a:cxnSpLocks noChangeShapeType="1"/>
            <a:stCxn id="207906" idx="4"/>
            <a:endCxn id="207926" idx="0"/>
          </p:cNvCxnSpPr>
          <p:nvPr/>
        </p:nvCxnSpPr>
        <p:spPr bwMode="auto">
          <a:xfrm>
            <a:off x="5159375" y="4895850"/>
            <a:ext cx="412750" cy="5715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7930" name="AutoShape 58"/>
          <p:cNvCxnSpPr>
            <a:cxnSpLocks noChangeShapeType="1"/>
            <a:stCxn id="207906" idx="4"/>
            <a:endCxn id="207927" idx="0"/>
          </p:cNvCxnSpPr>
          <p:nvPr/>
        </p:nvCxnSpPr>
        <p:spPr bwMode="auto">
          <a:xfrm>
            <a:off x="5159375" y="4895850"/>
            <a:ext cx="825500" cy="5715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02813" name="Arc 59"/>
          <p:cNvSpPr>
            <a:spLocks/>
          </p:cNvSpPr>
          <p:nvPr/>
        </p:nvSpPr>
        <p:spPr bwMode="auto">
          <a:xfrm rot="4035433">
            <a:off x="5043091" y="4757605"/>
            <a:ext cx="387350" cy="416190"/>
          </a:xfrm>
          <a:custGeom>
            <a:avLst/>
            <a:gdLst>
              <a:gd name="T0" fmla="*/ 2147483647 w 21600"/>
              <a:gd name="T1" fmla="*/ 0 h 21526"/>
              <a:gd name="T2" fmla="*/ 2147483647 w 21600"/>
              <a:gd name="T3" fmla="*/ 2147483647 h 21526"/>
              <a:gd name="T4" fmla="*/ 0 w 21600"/>
              <a:gd name="T5" fmla="*/ 2147483647 h 21526"/>
              <a:gd name="T6" fmla="*/ 0 60000 65536"/>
              <a:gd name="T7" fmla="*/ 0 60000 65536"/>
              <a:gd name="T8" fmla="*/ 0 60000 65536"/>
              <a:gd name="T9" fmla="*/ 0 w 21600"/>
              <a:gd name="T10" fmla="*/ 0 h 21526"/>
              <a:gd name="T11" fmla="*/ 21600 w 21600"/>
              <a:gd name="T12" fmla="*/ 21526 h 21526"/>
            </a:gdLst>
            <a:ahLst/>
            <a:cxnLst>
              <a:cxn ang="T6">
                <a:pos x="T0" y="T1"/>
              </a:cxn>
              <a:cxn ang="T7">
                <a:pos x="T2" y="T3"/>
              </a:cxn>
              <a:cxn ang="T8">
                <a:pos x="T4" y="T5"/>
              </a:cxn>
            </a:cxnLst>
            <a:rect l="T9" t="T10" r="T11" b="T12"/>
            <a:pathLst>
              <a:path w="21600" h="21526" fill="none" extrusionOk="0">
                <a:moveTo>
                  <a:pt x="19027" y="-1"/>
                </a:moveTo>
                <a:cubicBezTo>
                  <a:pt x="20716" y="3143"/>
                  <a:pt x="21600" y="6655"/>
                  <a:pt x="21600" y="10224"/>
                </a:cubicBezTo>
                <a:cubicBezTo>
                  <a:pt x="21600" y="14213"/>
                  <a:pt x="20494" y="18125"/>
                  <a:pt x="18407" y="21526"/>
                </a:cubicBezTo>
              </a:path>
              <a:path w="21600" h="21526" stroke="0" extrusionOk="0">
                <a:moveTo>
                  <a:pt x="19027" y="-1"/>
                </a:moveTo>
                <a:cubicBezTo>
                  <a:pt x="20716" y="3143"/>
                  <a:pt x="21600" y="6655"/>
                  <a:pt x="21600" y="10224"/>
                </a:cubicBezTo>
                <a:cubicBezTo>
                  <a:pt x="21600" y="14213"/>
                  <a:pt x="20494" y="18125"/>
                  <a:pt x="18407" y="21526"/>
                </a:cubicBezTo>
                <a:lnTo>
                  <a:pt x="0" y="10224"/>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t>50</a:t>
            </a:fld>
            <a:endParaRPr lang="zh-CN" altLang="en-US"/>
          </a:p>
        </p:txBody>
      </p:sp>
    </p:spTree>
    <p:extLst>
      <p:ext uri="{BB962C8B-B14F-4D97-AF65-F5344CB8AC3E}">
        <p14:creationId xmlns:p14="http://schemas.microsoft.com/office/powerpoint/2010/main" val="22520393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07875">
                                            <p:txEl>
                                              <p:pRg st="2" end="2"/>
                                            </p:txEl>
                                          </p:spTgt>
                                        </p:tgtEl>
                                        <p:attrNameLst>
                                          <p:attrName>style.visibility</p:attrName>
                                        </p:attrNameLst>
                                      </p:cBhvr>
                                      <p:to>
                                        <p:strVal val="visible"/>
                                      </p:to>
                                    </p:set>
                                    <p:animEffect transition="in" filter="barn(inVertical)">
                                      <p:cBhvr>
                                        <p:cTn id="7" dur="500"/>
                                        <p:tgtEl>
                                          <p:spTgt spid="20787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7875">
                                            <p:txEl>
                                              <p:pRg st="3" end="3"/>
                                            </p:txEl>
                                          </p:spTgt>
                                        </p:tgtEl>
                                        <p:attrNameLst>
                                          <p:attrName>style.visibility</p:attrName>
                                        </p:attrNameLst>
                                      </p:cBhvr>
                                      <p:to>
                                        <p:strVal val="visible"/>
                                      </p:to>
                                    </p:set>
                                    <p:animEffect transition="in" filter="blinds(horizontal)">
                                      <p:cBhvr>
                                        <p:cTn id="12" dur="500"/>
                                        <p:tgtEl>
                                          <p:spTgt spid="20787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7" presetClass="emph" presetSubtype="2" fill="hold" nodeType="clickEffect">
                                  <p:stCondLst>
                                    <p:cond delay="0"/>
                                  </p:stCondLst>
                                  <p:childTnLst>
                                    <p:animClr clrSpc="rgb" dir="cw">
                                      <p:cBhvr>
                                        <p:cTn id="16" dur="500" fill="hold"/>
                                        <p:tgtEl>
                                          <p:spTgt spid="207876"/>
                                        </p:tgtEl>
                                        <p:attrNameLst>
                                          <p:attrName>stroke.color</p:attrName>
                                        </p:attrNameLst>
                                      </p:cBhvr>
                                      <p:to>
                                        <a:srgbClr val="0000FF"/>
                                      </p:to>
                                    </p:animClr>
                                    <p:set>
                                      <p:cBhvr>
                                        <p:cTn id="17" dur="500" fill="hold"/>
                                        <p:tgtEl>
                                          <p:spTgt spid="207876"/>
                                        </p:tgtEl>
                                        <p:attrNameLst>
                                          <p:attrName>stroke.on</p:attrName>
                                        </p:attrNameLst>
                                      </p:cBhvr>
                                      <p:to>
                                        <p:strVal val="true"/>
                                      </p:to>
                                    </p:set>
                                  </p:childTnLst>
                                </p:cTn>
                              </p:par>
                              <p:par>
                                <p:cTn id="18" presetID="7" presetClass="emph" presetSubtype="2" fill="hold" nodeType="withEffect">
                                  <p:stCondLst>
                                    <p:cond delay="0"/>
                                  </p:stCondLst>
                                  <p:childTnLst>
                                    <p:animClr clrSpc="rgb" dir="cw">
                                      <p:cBhvr>
                                        <p:cTn id="19" dur="500" fill="hold"/>
                                        <p:tgtEl>
                                          <p:spTgt spid="207883"/>
                                        </p:tgtEl>
                                        <p:attrNameLst>
                                          <p:attrName>stroke.color</p:attrName>
                                        </p:attrNameLst>
                                      </p:cBhvr>
                                      <p:to>
                                        <a:srgbClr val="0000FF"/>
                                      </p:to>
                                    </p:animClr>
                                    <p:set>
                                      <p:cBhvr>
                                        <p:cTn id="20" dur="500" fill="hold"/>
                                        <p:tgtEl>
                                          <p:spTgt spid="207883"/>
                                        </p:tgtEl>
                                        <p:attrNameLst>
                                          <p:attrName>stroke.on</p:attrName>
                                        </p:attrNameLst>
                                      </p:cBhvr>
                                      <p:to>
                                        <p:strVal val="true"/>
                                      </p:to>
                                    </p:set>
                                  </p:childTnLst>
                                </p:cTn>
                              </p:par>
                              <p:par>
                                <p:cTn id="21" presetID="7" presetClass="emph" presetSubtype="2" fill="hold" nodeType="withEffect">
                                  <p:stCondLst>
                                    <p:cond delay="0"/>
                                  </p:stCondLst>
                                  <p:childTnLst>
                                    <p:animClr clrSpc="rgb" dir="cw">
                                      <p:cBhvr>
                                        <p:cTn id="22" dur="500" fill="hold"/>
                                        <p:tgtEl>
                                          <p:spTgt spid="207879"/>
                                        </p:tgtEl>
                                        <p:attrNameLst>
                                          <p:attrName>stroke.color</p:attrName>
                                        </p:attrNameLst>
                                      </p:cBhvr>
                                      <p:to>
                                        <a:srgbClr val="0000FF"/>
                                      </p:to>
                                    </p:animClr>
                                    <p:set>
                                      <p:cBhvr>
                                        <p:cTn id="23" dur="500" fill="hold"/>
                                        <p:tgtEl>
                                          <p:spTgt spid="207879"/>
                                        </p:tgtEl>
                                        <p:attrNameLst>
                                          <p:attrName>stroke.on</p:attrName>
                                        </p:attrNameLst>
                                      </p:cBhvr>
                                      <p:to>
                                        <p:strVal val="true"/>
                                      </p:to>
                                    </p:set>
                                  </p:childTnLst>
                                </p:cTn>
                              </p:par>
                              <p:par>
                                <p:cTn id="24" presetID="7" presetClass="emph" presetSubtype="2" fill="hold" nodeType="withEffect">
                                  <p:stCondLst>
                                    <p:cond delay="0"/>
                                  </p:stCondLst>
                                  <p:childTnLst>
                                    <p:animClr clrSpc="rgb" dir="cw">
                                      <p:cBhvr>
                                        <p:cTn id="25" dur="500" fill="hold"/>
                                        <p:tgtEl>
                                          <p:spTgt spid="207878"/>
                                        </p:tgtEl>
                                        <p:attrNameLst>
                                          <p:attrName>stroke.color</p:attrName>
                                        </p:attrNameLst>
                                      </p:cBhvr>
                                      <p:to>
                                        <a:srgbClr val="0000FF"/>
                                      </p:to>
                                    </p:animClr>
                                    <p:set>
                                      <p:cBhvr>
                                        <p:cTn id="26" dur="500" fill="hold"/>
                                        <p:tgtEl>
                                          <p:spTgt spid="207878"/>
                                        </p:tgtEl>
                                        <p:attrNameLst>
                                          <p:attrName>stroke.on</p:attrName>
                                        </p:attrNameLst>
                                      </p:cBhvr>
                                      <p:to>
                                        <p:strVal val="tru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07875">
                                            <p:txEl>
                                              <p:pRg st="4" end="4"/>
                                            </p:txEl>
                                          </p:spTgt>
                                        </p:tgtEl>
                                        <p:attrNameLst>
                                          <p:attrName>style.visibility</p:attrName>
                                        </p:attrNameLst>
                                      </p:cBhvr>
                                      <p:to>
                                        <p:strVal val="visible"/>
                                      </p:to>
                                    </p:set>
                                    <p:animEffect transition="in" filter="blinds(horizontal)">
                                      <p:cBhvr>
                                        <p:cTn id="31" dur="500"/>
                                        <p:tgtEl>
                                          <p:spTgt spid="207875">
                                            <p:txEl>
                                              <p:pRg st="4" end="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7" presetClass="emph" presetSubtype="2" fill="hold" nodeType="clickEffect">
                                  <p:stCondLst>
                                    <p:cond delay="0"/>
                                  </p:stCondLst>
                                  <p:childTnLst>
                                    <p:animClr clrSpc="rgb" dir="cw">
                                      <p:cBhvr>
                                        <p:cTn id="35" dur="500" fill="hold"/>
                                        <p:tgtEl>
                                          <p:spTgt spid="207892"/>
                                        </p:tgtEl>
                                        <p:attrNameLst>
                                          <p:attrName>stroke.color</p:attrName>
                                        </p:attrNameLst>
                                      </p:cBhvr>
                                      <p:to>
                                        <a:srgbClr val="0000FF"/>
                                      </p:to>
                                    </p:animClr>
                                    <p:set>
                                      <p:cBhvr>
                                        <p:cTn id="36" dur="500" fill="hold"/>
                                        <p:tgtEl>
                                          <p:spTgt spid="207892"/>
                                        </p:tgtEl>
                                        <p:attrNameLst>
                                          <p:attrName>stroke.on</p:attrName>
                                        </p:attrNameLst>
                                      </p:cBhvr>
                                      <p:to>
                                        <p:strVal val="true"/>
                                      </p:to>
                                    </p:set>
                                  </p:childTnLst>
                                </p:cTn>
                              </p:par>
                              <p:par>
                                <p:cTn id="37" presetID="7" presetClass="emph" presetSubtype="2" fill="hold" nodeType="withEffect">
                                  <p:stCondLst>
                                    <p:cond delay="0"/>
                                  </p:stCondLst>
                                  <p:childTnLst>
                                    <p:animClr clrSpc="rgb" dir="cw">
                                      <p:cBhvr>
                                        <p:cTn id="38" dur="500" fill="hold"/>
                                        <p:tgtEl>
                                          <p:spTgt spid="207889"/>
                                        </p:tgtEl>
                                        <p:attrNameLst>
                                          <p:attrName>stroke.color</p:attrName>
                                        </p:attrNameLst>
                                      </p:cBhvr>
                                      <p:to>
                                        <a:srgbClr val="0000FF"/>
                                      </p:to>
                                    </p:animClr>
                                    <p:set>
                                      <p:cBhvr>
                                        <p:cTn id="39" dur="500" fill="hold"/>
                                        <p:tgtEl>
                                          <p:spTgt spid="207889"/>
                                        </p:tgtEl>
                                        <p:attrNameLst>
                                          <p:attrName>stroke.on</p:attrName>
                                        </p:attrNameLst>
                                      </p:cBhvr>
                                      <p:to>
                                        <p:strVal val="tru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07875">
                                            <p:txEl>
                                              <p:pRg st="5" end="5"/>
                                            </p:txEl>
                                          </p:spTgt>
                                        </p:tgtEl>
                                        <p:attrNameLst>
                                          <p:attrName>style.visibility</p:attrName>
                                        </p:attrNameLst>
                                      </p:cBhvr>
                                      <p:to>
                                        <p:strVal val="visible"/>
                                      </p:to>
                                    </p:set>
                                    <p:animEffect transition="in" filter="blinds(horizontal)">
                                      <p:cBhvr>
                                        <p:cTn id="44" dur="500"/>
                                        <p:tgtEl>
                                          <p:spTgt spid="207875">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7" presetClass="emph" presetSubtype="2" fill="hold" nodeType="clickEffect">
                                  <p:stCondLst>
                                    <p:cond delay="0"/>
                                  </p:stCondLst>
                                  <p:childTnLst>
                                    <p:animClr clrSpc="rgb" dir="cw">
                                      <p:cBhvr>
                                        <p:cTn id="48" dur="500" fill="hold"/>
                                        <p:tgtEl>
                                          <p:spTgt spid="207911"/>
                                        </p:tgtEl>
                                        <p:attrNameLst>
                                          <p:attrName>stroke.color</p:attrName>
                                        </p:attrNameLst>
                                      </p:cBhvr>
                                      <p:to>
                                        <a:srgbClr val="0000FF"/>
                                      </p:to>
                                    </p:animClr>
                                    <p:set>
                                      <p:cBhvr>
                                        <p:cTn id="49" dur="500" fill="hold"/>
                                        <p:tgtEl>
                                          <p:spTgt spid="207911"/>
                                        </p:tgtEl>
                                        <p:attrNameLst>
                                          <p:attrName>stroke.on</p:attrName>
                                        </p:attrNameLst>
                                      </p:cBhvr>
                                      <p:to>
                                        <p:strVal val="true"/>
                                      </p:to>
                                    </p:set>
                                  </p:childTnLst>
                                </p:cTn>
                              </p:par>
                              <p:par>
                                <p:cTn id="50" presetID="7" presetClass="emph" presetSubtype="2" fill="hold" nodeType="withEffect">
                                  <p:stCondLst>
                                    <p:cond delay="0"/>
                                  </p:stCondLst>
                                  <p:childTnLst>
                                    <p:animClr clrSpc="rgb" dir="cw">
                                      <p:cBhvr>
                                        <p:cTn id="51" dur="500" fill="hold"/>
                                        <p:tgtEl>
                                          <p:spTgt spid="207912"/>
                                        </p:tgtEl>
                                        <p:attrNameLst>
                                          <p:attrName>stroke.color</p:attrName>
                                        </p:attrNameLst>
                                      </p:cBhvr>
                                      <p:to>
                                        <a:srgbClr val="0000FF"/>
                                      </p:to>
                                    </p:animClr>
                                    <p:set>
                                      <p:cBhvr>
                                        <p:cTn id="52" dur="500" fill="hold"/>
                                        <p:tgtEl>
                                          <p:spTgt spid="207912"/>
                                        </p:tgtEl>
                                        <p:attrNameLst>
                                          <p:attrName>stroke.on</p:attrName>
                                        </p:attrNameLst>
                                      </p:cBhvr>
                                      <p:to>
                                        <p:strVal val="true"/>
                                      </p:to>
                                    </p:set>
                                  </p:childTnLst>
                                </p:cTn>
                              </p:par>
                              <p:par>
                                <p:cTn id="53" presetID="7" presetClass="emph" presetSubtype="2" fill="hold" nodeType="withEffect">
                                  <p:stCondLst>
                                    <p:cond delay="0"/>
                                  </p:stCondLst>
                                  <p:childTnLst>
                                    <p:animClr clrSpc="rgb" dir="cw">
                                      <p:cBhvr>
                                        <p:cTn id="54" dur="500" fill="hold"/>
                                        <p:tgtEl>
                                          <p:spTgt spid="207907"/>
                                        </p:tgtEl>
                                        <p:attrNameLst>
                                          <p:attrName>stroke.color</p:attrName>
                                        </p:attrNameLst>
                                      </p:cBhvr>
                                      <p:to>
                                        <a:srgbClr val="0000FF"/>
                                      </p:to>
                                    </p:animClr>
                                    <p:set>
                                      <p:cBhvr>
                                        <p:cTn id="55" dur="500" fill="hold"/>
                                        <p:tgtEl>
                                          <p:spTgt spid="207907"/>
                                        </p:tgtEl>
                                        <p:attrNameLst>
                                          <p:attrName>stroke.on</p:attrName>
                                        </p:attrNameLst>
                                      </p:cBhvr>
                                      <p:to>
                                        <p:strVal val="true"/>
                                      </p:to>
                                    </p:set>
                                  </p:childTnLst>
                                </p:cTn>
                              </p:par>
                              <p:par>
                                <p:cTn id="56" presetID="7" presetClass="emph" presetSubtype="2" fill="hold" nodeType="withEffect">
                                  <p:stCondLst>
                                    <p:cond delay="0"/>
                                  </p:stCondLst>
                                  <p:childTnLst>
                                    <p:animClr clrSpc="rgb" dir="cw">
                                      <p:cBhvr>
                                        <p:cTn id="57" dur="500" fill="hold"/>
                                        <p:tgtEl>
                                          <p:spTgt spid="207906"/>
                                        </p:tgtEl>
                                        <p:attrNameLst>
                                          <p:attrName>stroke.color</p:attrName>
                                        </p:attrNameLst>
                                      </p:cBhvr>
                                      <p:to>
                                        <a:srgbClr val="0000FF"/>
                                      </p:to>
                                    </p:animClr>
                                    <p:set>
                                      <p:cBhvr>
                                        <p:cTn id="58" dur="500" fill="hold"/>
                                        <p:tgtEl>
                                          <p:spTgt spid="207906"/>
                                        </p:tgtEl>
                                        <p:attrNameLst>
                                          <p:attrName>stroke.on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7" presetClass="emph" presetSubtype="2" fill="hold" nodeType="clickEffect">
                                  <p:stCondLst>
                                    <p:cond delay="0"/>
                                  </p:stCondLst>
                                  <p:childTnLst>
                                    <p:animClr clrSpc="rgb" dir="cw">
                                      <p:cBhvr>
                                        <p:cTn id="62" dur="500" fill="hold"/>
                                        <p:tgtEl>
                                          <p:spTgt spid="207928"/>
                                        </p:tgtEl>
                                        <p:attrNameLst>
                                          <p:attrName>stroke.color</p:attrName>
                                        </p:attrNameLst>
                                      </p:cBhvr>
                                      <p:to>
                                        <a:srgbClr val="0000FF"/>
                                      </p:to>
                                    </p:animClr>
                                    <p:set>
                                      <p:cBhvr>
                                        <p:cTn id="63" dur="500" fill="hold"/>
                                        <p:tgtEl>
                                          <p:spTgt spid="207928"/>
                                        </p:tgtEl>
                                        <p:attrNameLst>
                                          <p:attrName>stroke.on</p:attrName>
                                        </p:attrNameLst>
                                      </p:cBhvr>
                                      <p:to>
                                        <p:strVal val="true"/>
                                      </p:to>
                                    </p:set>
                                  </p:childTnLst>
                                </p:cTn>
                              </p:par>
                              <p:par>
                                <p:cTn id="64" presetID="7" presetClass="emph" presetSubtype="2" fill="hold" nodeType="withEffect">
                                  <p:stCondLst>
                                    <p:cond delay="0"/>
                                  </p:stCondLst>
                                  <p:childTnLst>
                                    <p:animClr clrSpc="rgb" dir="cw">
                                      <p:cBhvr>
                                        <p:cTn id="65" dur="500" fill="hold"/>
                                        <p:tgtEl>
                                          <p:spTgt spid="207929"/>
                                        </p:tgtEl>
                                        <p:attrNameLst>
                                          <p:attrName>stroke.color</p:attrName>
                                        </p:attrNameLst>
                                      </p:cBhvr>
                                      <p:to>
                                        <a:srgbClr val="0000FF"/>
                                      </p:to>
                                    </p:animClr>
                                    <p:set>
                                      <p:cBhvr>
                                        <p:cTn id="66" dur="500" fill="hold"/>
                                        <p:tgtEl>
                                          <p:spTgt spid="207929"/>
                                        </p:tgtEl>
                                        <p:attrNameLst>
                                          <p:attrName>stroke.on</p:attrName>
                                        </p:attrNameLst>
                                      </p:cBhvr>
                                      <p:to>
                                        <p:strVal val="true"/>
                                      </p:to>
                                    </p:set>
                                  </p:childTnLst>
                                </p:cTn>
                              </p:par>
                              <p:par>
                                <p:cTn id="67" presetID="7" presetClass="emph" presetSubtype="2" fill="hold" nodeType="withEffect">
                                  <p:stCondLst>
                                    <p:cond delay="0"/>
                                  </p:stCondLst>
                                  <p:childTnLst>
                                    <p:animClr clrSpc="rgb" dir="cw">
                                      <p:cBhvr>
                                        <p:cTn id="68" dur="500" fill="hold"/>
                                        <p:tgtEl>
                                          <p:spTgt spid="207930"/>
                                        </p:tgtEl>
                                        <p:attrNameLst>
                                          <p:attrName>stroke.color</p:attrName>
                                        </p:attrNameLst>
                                      </p:cBhvr>
                                      <p:to>
                                        <a:srgbClr val="0000FF"/>
                                      </p:to>
                                    </p:animClr>
                                    <p:set>
                                      <p:cBhvr>
                                        <p:cTn id="69" dur="500" fill="hold"/>
                                        <p:tgtEl>
                                          <p:spTgt spid="207930"/>
                                        </p:tgtEl>
                                        <p:attrNameLst>
                                          <p:attrName>stroke.on</p:attrName>
                                        </p:attrNameLst>
                                      </p:cBhvr>
                                      <p:to>
                                        <p:strVal val="true"/>
                                      </p:to>
                                    </p:set>
                                  </p:childTnLst>
                                </p:cTn>
                              </p:par>
                              <p:par>
                                <p:cTn id="70" presetID="7" presetClass="emph" presetSubtype="2" fill="hold" nodeType="withEffect">
                                  <p:stCondLst>
                                    <p:cond delay="0"/>
                                  </p:stCondLst>
                                  <p:childTnLst>
                                    <p:animClr clrSpc="rgb" dir="cw">
                                      <p:cBhvr>
                                        <p:cTn id="71" dur="500" fill="hold"/>
                                        <p:tgtEl>
                                          <p:spTgt spid="207927"/>
                                        </p:tgtEl>
                                        <p:attrNameLst>
                                          <p:attrName>stroke.color</p:attrName>
                                        </p:attrNameLst>
                                      </p:cBhvr>
                                      <p:to>
                                        <a:srgbClr val="0000FF"/>
                                      </p:to>
                                    </p:animClr>
                                    <p:set>
                                      <p:cBhvr>
                                        <p:cTn id="72" dur="500" fill="hold"/>
                                        <p:tgtEl>
                                          <p:spTgt spid="207927"/>
                                        </p:tgtEl>
                                        <p:attrNameLst>
                                          <p:attrName>stroke.on</p:attrName>
                                        </p:attrNameLst>
                                      </p:cBhvr>
                                      <p:to>
                                        <p:strVal val="true"/>
                                      </p:to>
                                    </p:set>
                                  </p:childTnLst>
                                </p:cTn>
                              </p:par>
                              <p:par>
                                <p:cTn id="73" presetID="7" presetClass="emph" presetSubtype="2" fill="hold" nodeType="withEffect">
                                  <p:stCondLst>
                                    <p:cond delay="0"/>
                                  </p:stCondLst>
                                  <p:childTnLst>
                                    <p:animClr clrSpc="rgb" dir="cw">
                                      <p:cBhvr>
                                        <p:cTn id="74" dur="500" fill="hold"/>
                                        <p:tgtEl>
                                          <p:spTgt spid="207926"/>
                                        </p:tgtEl>
                                        <p:attrNameLst>
                                          <p:attrName>stroke.color</p:attrName>
                                        </p:attrNameLst>
                                      </p:cBhvr>
                                      <p:to>
                                        <a:srgbClr val="0000FF"/>
                                      </p:to>
                                    </p:animClr>
                                    <p:set>
                                      <p:cBhvr>
                                        <p:cTn id="75" dur="500" fill="hold"/>
                                        <p:tgtEl>
                                          <p:spTgt spid="207926"/>
                                        </p:tgtEl>
                                        <p:attrNameLst>
                                          <p:attrName>stroke.on</p:attrName>
                                        </p:attrNameLst>
                                      </p:cBhvr>
                                      <p:to>
                                        <p:strVal val="true"/>
                                      </p:to>
                                    </p:set>
                                  </p:childTnLst>
                                </p:cTn>
                              </p:par>
                              <p:par>
                                <p:cTn id="76" presetID="7" presetClass="emph" presetSubtype="2" fill="hold" nodeType="withEffect">
                                  <p:stCondLst>
                                    <p:cond delay="0"/>
                                  </p:stCondLst>
                                  <p:childTnLst>
                                    <p:animClr clrSpc="rgb" dir="cw">
                                      <p:cBhvr>
                                        <p:cTn id="77" dur="500" fill="hold"/>
                                        <p:tgtEl>
                                          <p:spTgt spid="207925"/>
                                        </p:tgtEl>
                                        <p:attrNameLst>
                                          <p:attrName>stroke.color</p:attrName>
                                        </p:attrNameLst>
                                      </p:cBhvr>
                                      <p:to>
                                        <a:srgbClr val="0000FF"/>
                                      </p:to>
                                    </p:animClr>
                                    <p:set>
                                      <p:cBhvr>
                                        <p:cTn id="78" dur="500" fill="hold"/>
                                        <p:tgtEl>
                                          <p:spTgt spid="207925"/>
                                        </p:tgtEl>
                                        <p:attrNameLst>
                                          <p:attrName>stroke.on</p:attrName>
                                        </p:attrNameLst>
                                      </p:cBhvr>
                                      <p:to>
                                        <p:strVal val="true"/>
                                      </p:to>
                                    </p:set>
                                  </p:childTnLst>
                                </p:cTn>
                              </p:par>
                            </p:childTnLst>
                          </p:cTn>
                        </p:par>
                      </p:childTnLst>
                    </p:cTn>
                  </p:par>
                  <p:par>
                    <p:cTn id="79" fill="hold">
                      <p:stCondLst>
                        <p:cond delay="indefinite"/>
                      </p:stCondLst>
                      <p:childTnLst>
                        <p:par>
                          <p:cTn id="80" fill="hold">
                            <p:stCondLst>
                              <p:cond delay="0"/>
                            </p:stCondLst>
                            <p:childTnLst>
                              <p:par>
                                <p:cTn id="81" presetID="7" presetClass="emph" presetSubtype="2" fill="hold" nodeType="clickEffect">
                                  <p:stCondLst>
                                    <p:cond delay="0"/>
                                  </p:stCondLst>
                                  <p:childTnLst>
                                    <p:animClr clrSpc="rgb" dir="cw">
                                      <p:cBhvr>
                                        <p:cTn id="82" dur="500" fill="hold"/>
                                        <p:tgtEl>
                                          <p:spTgt spid="207899"/>
                                        </p:tgtEl>
                                        <p:attrNameLst>
                                          <p:attrName>stroke.color</p:attrName>
                                        </p:attrNameLst>
                                      </p:cBhvr>
                                      <p:to>
                                        <a:srgbClr val="0000FF"/>
                                      </p:to>
                                    </p:animClr>
                                    <p:set>
                                      <p:cBhvr>
                                        <p:cTn id="83" dur="500" fill="hold"/>
                                        <p:tgtEl>
                                          <p:spTgt spid="207899"/>
                                        </p:tgtEl>
                                        <p:attrNameLst>
                                          <p:attrName>stroke.on</p:attrName>
                                        </p:attrNameLst>
                                      </p:cBhvr>
                                      <p:to>
                                        <p:strVal val="true"/>
                                      </p:to>
                                    </p:set>
                                  </p:childTnLst>
                                </p:cTn>
                              </p:par>
                              <p:par>
                                <p:cTn id="84" presetID="7" presetClass="emph" presetSubtype="2" fill="hold" nodeType="withEffect">
                                  <p:stCondLst>
                                    <p:cond delay="0"/>
                                  </p:stCondLst>
                                  <p:childTnLst>
                                    <p:animClr clrSpc="rgb" dir="cw">
                                      <p:cBhvr>
                                        <p:cTn id="85" dur="500" fill="hold"/>
                                        <p:tgtEl>
                                          <p:spTgt spid="207895"/>
                                        </p:tgtEl>
                                        <p:attrNameLst>
                                          <p:attrName>stroke.color</p:attrName>
                                        </p:attrNameLst>
                                      </p:cBhvr>
                                      <p:to>
                                        <a:srgbClr val="0000FF"/>
                                      </p:to>
                                    </p:animClr>
                                    <p:set>
                                      <p:cBhvr>
                                        <p:cTn id="86" dur="500" fill="hold"/>
                                        <p:tgtEl>
                                          <p:spTgt spid="207895"/>
                                        </p:tgtEl>
                                        <p:attrNameLst>
                                          <p:attrName>stroke.on</p:attrName>
                                        </p:attrNameLst>
                                      </p:cBhvr>
                                      <p:to>
                                        <p:strVal val="true"/>
                                      </p:to>
                                    </p:set>
                                  </p:childTnLst>
                                </p:cTn>
                              </p:par>
                            </p:childTnLst>
                          </p:cTn>
                        </p:par>
                      </p:childTnLst>
                    </p:cTn>
                  </p:par>
                  <p:par>
                    <p:cTn id="87" fill="hold">
                      <p:stCondLst>
                        <p:cond delay="indefinite"/>
                      </p:stCondLst>
                      <p:childTnLst>
                        <p:par>
                          <p:cTn id="88" fill="hold">
                            <p:stCondLst>
                              <p:cond delay="0"/>
                            </p:stCondLst>
                            <p:childTnLst>
                              <p:par>
                                <p:cTn id="89" presetID="2" presetClass="exit" presetSubtype="4" fill="hold" grpId="0" nodeType="clickEffect">
                                  <p:stCondLst>
                                    <p:cond delay="0"/>
                                  </p:stCondLst>
                                  <p:childTnLst>
                                    <p:anim calcmode="lin" valueType="num">
                                      <p:cBhvr additive="base">
                                        <p:cTn id="90" dur="500"/>
                                        <p:tgtEl>
                                          <p:spTgt spid="207880"/>
                                        </p:tgtEl>
                                        <p:attrNameLst>
                                          <p:attrName>ppt_x</p:attrName>
                                        </p:attrNameLst>
                                      </p:cBhvr>
                                      <p:tavLst>
                                        <p:tav tm="0">
                                          <p:val>
                                            <p:strVal val="ppt_x"/>
                                          </p:val>
                                        </p:tav>
                                        <p:tav tm="100000">
                                          <p:val>
                                            <p:strVal val="ppt_x"/>
                                          </p:val>
                                        </p:tav>
                                      </p:tavLst>
                                    </p:anim>
                                    <p:anim calcmode="lin" valueType="num">
                                      <p:cBhvr additive="base">
                                        <p:cTn id="91" dur="500"/>
                                        <p:tgtEl>
                                          <p:spTgt spid="207880"/>
                                        </p:tgtEl>
                                        <p:attrNameLst>
                                          <p:attrName>ppt_y</p:attrName>
                                        </p:attrNameLst>
                                      </p:cBhvr>
                                      <p:tavLst>
                                        <p:tav tm="0">
                                          <p:val>
                                            <p:strVal val="ppt_y"/>
                                          </p:val>
                                        </p:tav>
                                        <p:tav tm="100000">
                                          <p:val>
                                            <p:strVal val="1+ppt_h/2"/>
                                          </p:val>
                                        </p:tav>
                                      </p:tavLst>
                                    </p:anim>
                                    <p:set>
                                      <p:cBhvr>
                                        <p:cTn id="92" dur="1" fill="hold">
                                          <p:stCondLst>
                                            <p:cond delay="499"/>
                                          </p:stCondLst>
                                        </p:cTn>
                                        <p:tgtEl>
                                          <p:spTgt spid="207880"/>
                                        </p:tgtEl>
                                        <p:attrNameLst>
                                          <p:attrName>style.visibility</p:attrName>
                                        </p:attrNameLst>
                                      </p:cBhvr>
                                      <p:to>
                                        <p:strVal val="hidden"/>
                                      </p:to>
                                    </p:set>
                                  </p:childTnLst>
                                </p:cTn>
                              </p:par>
                              <p:par>
                                <p:cTn id="93" presetID="2" presetClass="exit" presetSubtype="4" fill="hold" grpId="0" nodeType="withEffect">
                                  <p:stCondLst>
                                    <p:cond delay="0"/>
                                  </p:stCondLst>
                                  <p:childTnLst>
                                    <p:anim calcmode="lin" valueType="num">
                                      <p:cBhvr additive="base">
                                        <p:cTn id="94" dur="500"/>
                                        <p:tgtEl>
                                          <p:spTgt spid="207881"/>
                                        </p:tgtEl>
                                        <p:attrNameLst>
                                          <p:attrName>ppt_x</p:attrName>
                                        </p:attrNameLst>
                                      </p:cBhvr>
                                      <p:tavLst>
                                        <p:tav tm="0">
                                          <p:val>
                                            <p:strVal val="ppt_x"/>
                                          </p:val>
                                        </p:tav>
                                        <p:tav tm="100000">
                                          <p:val>
                                            <p:strVal val="ppt_x"/>
                                          </p:val>
                                        </p:tav>
                                      </p:tavLst>
                                    </p:anim>
                                    <p:anim calcmode="lin" valueType="num">
                                      <p:cBhvr additive="base">
                                        <p:cTn id="95" dur="500"/>
                                        <p:tgtEl>
                                          <p:spTgt spid="207881"/>
                                        </p:tgtEl>
                                        <p:attrNameLst>
                                          <p:attrName>ppt_y</p:attrName>
                                        </p:attrNameLst>
                                      </p:cBhvr>
                                      <p:tavLst>
                                        <p:tav tm="0">
                                          <p:val>
                                            <p:strVal val="ppt_y"/>
                                          </p:val>
                                        </p:tav>
                                        <p:tav tm="100000">
                                          <p:val>
                                            <p:strVal val="1+ppt_h/2"/>
                                          </p:val>
                                        </p:tav>
                                      </p:tavLst>
                                    </p:anim>
                                    <p:set>
                                      <p:cBhvr>
                                        <p:cTn id="96" dur="1" fill="hold">
                                          <p:stCondLst>
                                            <p:cond delay="499"/>
                                          </p:stCondLst>
                                        </p:cTn>
                                        <p:tgtEl>
                                          <p:spTgt spid="207881"/>
                                        </p:tgtEl>
                                        <p:attrNameLst>
                                          <p:attrName>style.visibility</p:attrName>
                                        </p:attrNameLst>
                                      </p:cBhvr>
                                      <p:to>
                                        <p:strVal val="hidden"/>
                                      </p:to>
                                    </p:set>
                                  </p:childTnLst>
                                </p:cTn>
                              </p:par>
                              <p:par>
                                <p:cTn id="97" presetID="2" presetClass="exit" presetSubtype="4" fill="hold" grpId="0" nodeType="withEffect">
                                  <p:stCondLst>
                                    <p:cond delay="0"/>
                                  </p:stCondLst>
                                  <p:childTnLst>
                                    <p:anim calcmode="lin" valueType="num">
                                      <p:cBhvr additive="base">
                                        <p:cTn id="98" dur="500"/>
                                        <p:tgtEl>
                                          <p:spTgt spid="207882"/>
                                        </p:tgtEl>
                                        <p:attrNameLst>
                                          <p:attrName>ppt_x</p:attrName>
                                        </p:attrNameLst>
                                      </p:cBhvr>
                                      <p:tavLst>
                                        <p:tav tm="0">
                                          <p:val>
                                            <p:strVal val="ppt_x"/>
                                          </p:val>
                                        </p:tav>
                                        <p:tav tm="100000">
                                          <p:val>
                                            <p:strVal val="ppt_x"/>
                                          </p:val>
                                        </p:tav>
                                      </p:tavLst>
                                    </p:anim>
                                    <p:anim calcmode="lin" valueType="num">
                                      <p:cBhvr additive="base">
                                        <p:cTn id="99" dur="500"/>
                                        <p:tgtEl>
                                          <p:spTgt spid="207882"/>
                                        </p:tgtEl>
                                        <p:attrNameLst>
                                          <p:attrName>ppt_y</p:attrName>
                                        </p:attrNameLst>
                                      </p:cBhvr>
                                      <p:tavLst>
                                        <p:tav tm="0">
                                          <p:val>
                                            <p:strVal val="ppt_y"/>
                                          </p:val>
                                        </p:tav>
                                        <p:tav tm="100000">
                                          <p:val>
                                            <p:strVal val="1+ppt_h/2"/>
                                          </p:val>
                                        </p:tav>
                                      </p:tavLst>
                                    </p:anim>
                                    <p:set>
                                      <p:cBhvr>
                                        <p:cTn id="100" dur="1" fill="hold">
                                          <p:stCondLst>
                                            <p:cond delay="499"/>
                                          </p:stCondLst>
                                        </p:cTn>
                                        <p:tgtEl>
                                          <p:spTgt spid="207882"/>
                                        </p:tgtEl>
                                        <p:attrNameLst>
                                          <p:attrName>style.visibility</p:attrName>
                                        </p:attrNameLst>
                                      </p:cBhvr>
                                      <p:to>
                                        <p:strVal val="hidden"/>
                                      </p:to>
                                    </p:set>
                                  </p:childTnLst>
                                </p:cTn>
                              </p:par>
                              <p:par>
                                <p:cTn id="101" presetID="2" presetClass="exit" presetSubtype="4" fill="hold" nodeType="withEffect">
                                  <p:stCondLst>
                                    <p:cond delay="0"/>
                                  </p:stCondLst>
                                  <p:childTnLst>
                                    <p:anim calcmode="lin" valueType="num">
                                      <p:cBhvr additive="base">
                                        <p:cTn id="102" dur="500"/>
                                        <p:tgtEl>
                                          <p:spTgt spid="207884"/>
                                        </p:tgtEl>
                                        <p:attrNameLst>
                                          <p:attrName>ppt_x</p:attrName>
                                        </p:attrNameLst>
                                      </p:cBhvr>
                                      <p:tavLst>
                                        <p:tav tm="0">
                                          <p:val>
                                            <p:strVal val="ppt_x"/>
                                          </p:val>
                                        </p:tav>
                                        <p:tav tm="100000">
                                          <p:val>
                                            <p:strVal val="ppt_x"/>
                                          </p:val>
                                        </p:tav>
                                      </p:tavLst>
                                    </p:anim>
                                    <p:anim calcmode="lin" valueType="num">
                                      <p:cBhvr additive="base">
                                        <p:cTn id="103" dur="500"/>
                                        <p:tgtEl>
                                          <p:spTgt spid="207884"/>
                                        </p:tgtEl>
                                        <p:attrNameLst>
                                          <p:attrName>ppt_y</p:attrName>
                                        </p:attrNameLst>
                                      </p:cBhvr>
                                      <p:tavLst>
                                        <p:tav tm="0">
                                          <p:val>
                                            <p:strVal val="ppt_y"/>
                                          </p:val>
                                        </p:tav>
                                        <p:tav tm="100000">
                                          <p:val>
                                            <p:strVal val="1+ppt_h/2"/>
                                          </p:val>
                                        </p:tav>
                                      </p:tavLst>
                                    </p:anim>
                                    <p:set>
                                      <p:cBhvr>
                                        <p:cTn id="104" dur="1" fill="hold">
                                          <p:stCondLst>
                                            <p:cond delay="499"/>
                                          </p:stCondLst>
                                        </p:cTn>
                                        <p:tgtEl>
                                          <p:spTgt spid="207884"/>
                                        </p:tgtEl>
                                        <p:attrNameLst>
                                          <p:attrName>style.visibility</p:attrName>
                                        </p:attrNameLst>
                                      </p:cBhvr>
                                      <p:to>
                                        <p:strVal val="hidden"/>
                                      </p:to>
                                    </p:set>
                                  </p:childTnLst>
                                </p:cTn>
                              </p:par>
                              <p:par>
                                <p:cTn id="105" presetID="2" presetClass="exit" presetSubtype="4" fill="hold" nodeType="withEffect">
                                  <p:stCondLst>
                                    <p:cond delay="0"/>
                                  </p:stCondLst>
                                  <p:childTnLst>
                                    <p:anim calcmode="lin" valueType="num">
                                      <p:cBhvr additive="base">
                                        <p:cTn id="106" dur="500"/>
                                        <p:tgtEl>
                                          <p:spTgt spid="207885"/>
                                        </p:tgtEl>
                                        <p:attrNameLst>
                                          <p:attrName>ppt_x</p:attrName>
                                        </p:attrNameLst>
                                      </p:cBhvr>
                                      <p:tavLst>
                                        <p:tav tm="0">
                                          <p:val>
                                            <p:strVal val="ppt_x"/>
                                          </p:val>
                                        </p:tav>
                                        <p:tav tm="100000">
                                          <p:val>
                                            <p:strVal val="ppt_x"/>
                                          </p:val>
                                        </p:tav>
                                      </p:tavLst>
                                    </p:anim>
                                    <p:anim calcmode="lin" valueType="num">
                                      <p:cBhvr additive="base">
                                        <p:cTn id="107" dur="500"/>
                                        <p:tgtEl>
                                          <p:spTgt spid="207885"/>
                                        </p:tgtEl>
                                        <p:attrNameLst>
                                          <p:attrName>ppt_y</p:attrName>
                                        </p:attrNameLst>
                                      </p:cBhvr>
                                      <p:tavLst>
                                        <p:tav tm="0">
                                          <p:val>
                                            <p:strVal val="ppt_y"/>
                                          </p:val>
                                        </p:tav>
                                        <p:tav tm="100000">
                                          <p:val>
                                            <p:strVal val="1+ppt_h/2"/>
                                          </p:val>
                                        </p:tav>
                                      </p:tavLst>
                                    </p:anim>
                                    <p:set>
                                      <p:cBhvr>
                                        <p:cTn id="108" dur="1" fill="hold">
                                          <p:stCondLst>
                                            <p:cond delay="499"/>
                                          </p:stCondLst>
                                        </p:cTn>
                                        <p:tgtEl>
                                          <p:spTgt spid="207885"/>
                                        </p:tgtEl>
                                        <p:attrNameLst>
                                          <p:attrName>style.visibility</p:attrName>
                                        </p:attrNameLst>
                                      </p:cBhvr>
                                      <p:to>
                                        <p:strVal val="hidden"/>
                                      </p:to>
                                    </p:set>
                                  </p:childTnLst>
                                </p:cTn>
                              </p:par>
                              <p:par>
                                <p:cTn id="109" presetID="2" presetClass="exit" presetSubtype="4" fill="hold" nodeType="withEffect">
                                  <p:stCondLst>
                                    <p:cond delay="0"/>
                                  </p:stCondLst>
                                  <p:childTnLst>
                                    <p:anim calcmode="lin" valueType="num">
                                      <p:cBhvr additive="base">
                                        <p:cTn id="110" dur="500"/>
                                        <p:tgtEl>
                                          <p:spTgt spid="207886"/>
                                        </p:tgtEl>
                                        <p:attrNameLst>
                                          <p:attrName>ppt_x</p:attrName>
                                        </p:attrNameLst>
                                      </p:cBhvr>
                                      <p:tavLst>
                                        <p:tav tm="0">
                                          <p:val>
                                            <p:strVal val="ppt_x"/>
                                          </p:val>
                                        </p:tav>
                                        <p:tav tm="100000">
                                          <p:val>
                                            <p:strVal val="ppt_x"/>
                                          </p:val>
                                        </p:tav>
                                      </p:tavLst>
                                    </p:anim>
                                    <p:anim calcmode="lin" valueType="num">
                                      <p:cBhvr additive="base">
                                        <p:cTn id="111" dur="500"/>
                                        <p:tgtEl>
                                          <p:spTgt spid="207886"/>
                                        </p:tgtEl>
                                        <p:attrNameLst>
                                          <p:attrName>ppt_y</p:attrName>
                                        </p:attrNameLst>
                                      </p:cBhvr>
                                      <p:tavLst>
                                        <p:tav tm="0">
                                          <p:val>
                                            <p:strVal val="ppt_y"/>
                                          </p:val>
                                        </p:tav>
                                        <p:tav tm="100000">
                                          <p:val>
                                            <p:strVal val="1+ppt_h/2"/>
                                          </p:val>
                                        </p:tav>
                                      </p:tavLst>
                                    </p:anim>
                                    <p:set>
                                      <p:cBhvr>
                                        <p:cTn id="112" dur="1" fill="hold">
                                          <p:stCondLst>
                                            <p:cond delay="499"/>
                                          </p:stCondLst>
                                        </p:cTn>
                                        <p:tgtEl>
                                          <p:spTgt spid="207886"/>
                                        </p:tgtEl>
                                        <p:attrNameLst>
                                          <p:attrName>style.visibility</p:attrName>
                                        </p:attrNameLst>
                                      </p:cBhvr>
                                      <p:to>
                                        <p:strVal val="hidden"/>
                                      </p:to>
                                    </p:set>
                                  </p:childTnLst>
                                </p:cTn>
                              </p:par>
                              <p:par>
                                <p:cTn id="113" presetID="2" presetClass="exit" presetSubtype="4" fill="hold" grpId="0" nodeType="withEffect">
                                  <p:stCondLst>
                                    <p:cond delay="0"/>
                                  </p:stCondLst>
                                  <p:childTnLst>
                                    <p:anim calcmode="lin" valueType="num">
                                      <p:cBhvr additive="base">
                                        <p:cTn id="114" dur="500"/>
                                        <p:tgtEl>
                                          <p:spTgt spid="207888"/>
                                        </p:tgtEl>
                                        <p:attrNameLst>
                                          <p:attrName>ppt_x</p:attrName>
                                        </p:attrNameLst>
                                      </p:cBhvr>
                                      <p:tavLst>
                                        <p:tav tm="0">
                                          <p:val>
                                            <p:strVal val="ppt_x"/>
                                          </p:val>
                                        </p:tav>
                                        <p:tav tm="100000">
                                          <p:val>
                                            <p:strVal val="ppt_x"/>
                                          </p:val>
                                        </p:tav>
                                      </p:tavLst>
                                    </p:anim>
                                    <p:anim calcmode="lin" valueType="num">
                                      <p:cBhvr additive="base">
                                        <p:cTn id="115" dur="500"/>
                                        <p:tgtEl>
                                          <p:spTgt spid="207888"/>
                                        </p:tgtEl>
                                        <p:attrNameLst>
                                          <p:attrName>ppt_y</p:attrName>
                                        </p:attrNameLst>
                                      </p:cBhvr>
                                      <p:tavLst>
                                        <p:tav tm="0">
                                          <p:val>
                                            <p:strVal val="ppt_y"/>
                                          </p:val>
                                        </p:tav>
                                        <p:tav tm="100000">
                                          <p:val>
                                            <p:strVal val="1+ppt_h/2"/>
                                          </p:val>
                                        </p:tav>
                                      </p:tavLst>
                                    </p:anim>
                                    <p:set>
                                      <p:cBhvr>
                                        <p:cTn id="116" dur="1" fill="hold">
                                          <p:stCondLst>
                                            <p:cond delay="499"/>
                                          </p:stCondLst>
                                        </p:cTn>
                                        <p:tgtEl>
                                          <p:spTgt spid="207888"/>
                                        </p:tgtEl>
                                        <p:attrNameLst>
                                          <p:attrName>style.visibility</p:attrName>
                                        </p:attrNameLst>
                                      </p:cBhvr>
                                      <p:to>
                                        <p:strVal val="hidden"/>
                                      </p:to>
                                    </p:set>
                                  </p:childTnLst>
                                </p:cTn>
                              </p:par>
                              <p:par>
                                <p:cTn id="117" presetID="2" presetClass="exit" presetSubtype="4" fill="hold" grpId="0" nodeType="withEffect">
                                  <p:stCondLst>
                                    <p:cond delay="0"/>
                                  </p:stCondLst>
                                  <p:childTnLst>
                                    <p:anim calcmode="lin" valueType="num">
                                      <p:cBhvr additive="base">
                                        <p:cTn id="118" dur="500"/>
                                        <p:tgtEl>
                                          <p:spTgt spid="207896"/>
                                        </p:tgtEl>
                                        <p:attrNameLst>
                                          <p:attrName>ppt_x</p:attrName>
                                        </p:attrNameLst>
                                      </p:cBhvr>
                                      <p:tavLst>
                                        <p:tav tm="0">
                                          <p:val>
                                            <p:strVal val="ppt_x"/>
                                          </p:val>
                                        </p:tav>
                                        <p:tav tm="100000">
                                          <p:val>
                                            <p:strVal val="ppt_x"/>
                                          </p:val>
                                        </p:tav>
                                      </p:tavLst>
                                    </p:anim>
                                    <p:anim calcmode="lin" valueType="num">
                                      <p:cBhvr additive="base">
                                        <p:cTn id="119" dur="500"/>
                                        <p:tgtEl>
                                          <p:spTgt spid="207896"/>
                                        </p:tgtEl>
                                        <p:attrNameLst>
                                          <p:attrName>ppt_y</p:attrName>
                                        </p:attrNameLst>
                                      </p:cBhvr>
                                      <p:tavLst>
                                        <p:tav tm="0">
                                          <p:val>
                                            <p:strVal val="ppt_y"/>
                                          </p:val>
                                        </p:tav>
                                        <p:tav tm="100000">
                                          <p:val>
                                            <p:strVal val="1+ppt_h/2"/>
                                          </p:val>
                                        </p:tav>
                                      </p:tavLst>
                                    </p:anim>
                                    <p:set>
                                      <p:cBhvr>
                                        <p:cTn id="120" dur="1" fill="hold">
                                          <p:stCondLst>
                                            <p:cond delay="499"/>
                                          </p:stCondLst>
                                        </p:cTn>
                                        <p:tgtEl>
                                          <p:spTgt spid="207896"/>
                                        </p:tgtEl>
                                        <p:attrNameLst>
                                          <p:attrName>style.visibility</p:attrName>
                                        </p:attrNameLst>
                                      </p:cBhvr>
                                      <p:to>
                                        <p:strVal val="hidden"/>
                                      </p:to>
                                    </p:set>
                                  </p:childTnLst>
                                </p:cTn>
                              </p:par>
                              <p:par>
                                <p:cTn id="121" presetID="2" presetClass="exit" presetSubtype="4" fill="hold" grpId="0" nodeType="withEffect">
                                  <p:stCondLst>
                                    <p:cond delay="0"/>
                                  </p:stCondLst>
                                  <p:childTnLst>
                                    <p:anim calcmode="lin" valueType="num">
                                      <p:cBhvr additive="base">
                                        <p:cTn id="122" dur="500"/>
                                        <p:tgtEl>
                                          <p:spTgt spid="207897"/>
                                        </p:tgtEl>
                                        <p:attrNameLst>
                                          <p:attrName>ppt_x</p:attrName>
                                        </p:attrNameLst>
                                      </p:cBhvr>
                                      <p:tavLst>
                                        <p:tav tm="0">
                                          <p:val>
                                            <p:strVal val="ppt_x"/>
                                          </p:val>
                                        </p:tav>
                                        <p:tav tm="100000">
                                          <p:val>
                                            <p:strVal val="ppt_x"/>
                                          </p:val>
                                        </p:tav>
                                      </p:tavLst>
                                    </p:anim>
                                    <p:anim calcmode="lin" valueType="num">
                                      <p:cBhvr additive="base">
                                        <p:cTn id="123" dur="500"/>
                                        <p:tgtEl>
                                          <p:spTgt spid="207897"/>
                                        </p:tgtEl>
                                        <p:attrNameLst>
                                          <p:attrName>ppt_y</p:attrName>
                                        </p:attrNameLst>
                                      </p:cBhvr>
                                      <p:tavLst>
                                        <p:tav tm="0">
                                          <p:val>
                                            <p:strVal val="ppt_y"/>
                                          </p:val>
                                        </p:tav>
                                        <p:tav tm="100000">
                                          <p:val>
                                            <p:strVal val="1+ppt_h/2"/>
                                          </p:val>
                                        </p:tav>
                                      </p:tavLst>
                                    </p:anim>
                                    <p:set>
                                      <p:cBhvr>
                                        <p:cTn id="124" dur="1" fill="hold">
                                          <p:stCondLst>
                                            <p:cond delay="499"/>
                                          </p:stCondLst>
                                        </p:cTn>
                                        <p:tgtEl>
                                          <p:spTgt spid="207897"/>
                                        </p:tgtEl>
                                        <p:attrNameLst>
                                          <p:attrName>style.visibility</p:attrName>
                                        </p:attrNameLst>
                                      </p:cBhvr>
                                      <p:to>
                                        <p:strVal val="hidden"/>
                                      </p:to>
                                    </p:set>
                                  </p:childTnLst>
                                </p:cTn>
                              </p:par>
                              <p:par>
                                <p:cTn id="125" presetID="2" presetClass="exit" presetSubtype="4" fill="hold" grpId="0" nodeType="withEffect">
                                  <p:stCondLst>
                                    <p:cond delay="0"/>
                                  </p:stCondLst>
                                  <p:childTnLst>
                                    <p:anim calcmode="lin" valueType="num">
                                      <p:cBhvr additive="base">
                                        <p:cTn id="126" dur="500"/>
                                        <p:tgtEl>
                                          <p:spTgt spid="207898"/>
                                        </p:tgtEl>
                                        <p:attrNameLst>
                                          <p:attrName>ppt_x</p:attrName>
                                        </p:attrNameLst>
                                      </p:cBhvr>
                                      <p:tavLst>
                                        <p:tav tm="0">
                                          <p:val>
                                            <p:strVal val="ppt_x"/>
                                          </p:val>
                                        </p:tav>
                                        <p:tav tm="100000">
                                          <p:val>
                                            <p:strVal val="ppt_x"/>
                                          </p:val>
                                        </p:tav>
                                      </p:tavLst>
                                    </p:anim>
                                    <p:anim calcmode="lin" valueType="num">
                                      <p:cBhvr additive="base">
                                        <p:cTn id="127" dur="500"/>
                                        <p:tgtEl>
                                          <p:spTgt spid="207898"/>
                                        </p:tgtEl>
                                        <p:attrNameLst>
                                          <p:attrName>ppt_y</p:attrName>
                                        </p:attrNameLst>
                                      </p:cBhvr>
                                      <p:tavLst>
                                        <p:tav tm="0">
                                          <p:val>
                                            <p:strVal val="ppt_y"/>
                                          </p:val>
                                        </p:tav>
                                        <p:tav tm="100000">
                                          <p:val>
                                            <p:strVal val="1+ppt_h/2"/>
                                          </p:val>
                                        </p:tav>
                                      </p:tavLst>
                                    </p:anim>
                                    <p:set>
                                      <p:cBhvr>
                                        <p:cTn id="128" dur="1" fill="hold">
                                          <p:stCondLst>
                                            <p:cond delay="499"/>
                                          </p:stCondLst>
                                        </p:cTn>
                                        <p:tgtEl>
                                          <p:spTgt spid="207898"/>
                                        </p:tgtEl>
                                        <p:attrNameLst>
                                          <p:attrName>style.visibility</p:attrName>
                                        </p:attrNameLst>
                                      </p:cBhvr>
                                      <p:to>
                                        <p:strVal val="hidden"/>
                                      </p:to>
                                    </p:set>
                                  </p:childTnLst>
                                </p:cTn>
                              </p:par>
                              <p:par>
                                <p:cTn id="129" presetID="2" presetClass="exit" presetSubtype="4" fill="hold" nodeType="withEffect">
                                  <p:stCondLst>
                                    <p:cond delay="0"/>
                                  </p:stCondLst>
                                  <p:childTnLst>
                                    <p:anim calcmode="lin" valueType="num">
                                      <p:cBhvr additive="base">
                                        <p:cTn id="130" dur="500"/>
                                        <p:tgtEl>
                                          <p:spTgt spid="207901"/>
                                        </p:tgtEl>
                                        <p:attrNameLst>
                                          <p:attrName>ppt_x</p:attrName>
                                        </p:attrNameLst>
                                      </p:cBhvr>
                                      <p:tavLst>
                                        <p:tav tm="0">
                                          <p:val>
                                            <p:strVal val="ppt_x"/>
                                          </p:val>
                                        </p:tav>
                                        <p:tav tm="100000">
                                          <p:val>
                                            <p:strVal val="ppt_x"/>
                                          </p:val>
                                        </p:tav>
                                      </p:tavLst>
                                    </p:anim>
                                    <p:anim calcmode="lin" valueType="num">
                                      <p:cBhvr additive="base">
                                        <p:cTn id="131" dur="500"/>
                                        <p:tgtEl>
                                          <p:spTgt spid="207901"/>
                                        </p:tgtEl>
                                        <p:attrNameLst>
                                          <p:attrName>ppt_y</p:attrName>
                                        </p:attrNameLst>
                                      </p:cBhvr>
                                      <p:tavLst>
                                        <p:tav tm="0">
                                          <p:val>
                                            <p:strVal val="ppt_y"/>
                                          </p:val>
                                        </p:tav>
                                        <p:tav tm="100000">
                                          <p:val>
                                            <p:strVal val="1+ppt_h/2"/>
                                          </p:val>
                                        </p:tav>
                                      </p:tavLst>
                                    </p:anim>
                                    <p:set>
                                      <p:cBhvr>
                                        <p:cTn id="132" dur="1" fill="hold">
                                          <p:stCondLst>
                                            <p:cond delay="499"/>
                                          </p:stCondLst>
                                        </p:cTn>
                                        <p:tgtEl>
                                          <p:spTgt spid="207901"/>
                                        </p:tgtEl>
                                        <p:attrNameLst>
                                          <p:attrName>style.visibility</p:attrName>
                                        </p:attrNameLst>
                                      </p:cBhvr>
                                      <p:to>
                                        <p:strVal val="hidden"/>
                                      </p:to>
                                    </p:set>
                                  </p:childTnLst>
                                </p:cTn>
                              </p:par>
                              <p:par>
                                <p:cTn id="133" presetID="2" presetClass="exit" presetSubtype="4" fill="hold" nodeType="withEffect">
                                  <p:stCondLst>
                                    <p:cond delay="0"/>
                                  </p:stCondLst>
                                  <p:childTnLst>
                                    <p:anim calcmode="lin" valueType="num">
                                      <p:cBhvr additive="base">
                                        <p:cTn id="134" dur="500"/>
                                        <p:tgtEl>
                                          <p:spTgt spid="207902"/>
                                        </p:tgtEl>
                                        <p:attrNameLst>
                                          <p:attrName>ppt_x</p:attrName>
                                        </p:attrNameLst>
                                      </p:cBhvr>
                                      <p:tavLst>
                                        <p:tav tm="0">
                                          <p:val>
                                            <p:strVal val="ppt_x"/>
                                          </p:val>
                                        </p:tav>
                                        <p:tav tm="100000">
                                          <p:val>
                                            <p:strVal val="ppt_x"/>
                                          </p:val>
                                        </p:tav>
                                      </p:tavLst>
                                    </p:anim>
                                    <p:anim calcmode="lin" valueType="num">
                                      <p:cBhvr additive="base">
                                        <p:cTn id="135" dur="500"/>
                                        <p:tgtEl>
                                          <p:spTgt spid="207902"/>
                                        </p:tgtEl>
                                        <p:attrNameLst>
                                          <p:attrName>ppt_y</p:attrName>
                                        </p:attrNameLst>
                                      </p:cBhvr>
                                      <p:tavLst>
                                        <p:tav tm="0">
                                          <p:val>
                                            <p:strVal val="ppt_y"/>
                                          </p:val>
                                        </p:tav>
                                        <p:tav tm="100000">
                                          <p:val>
                                            <p:strVal val="1+ppt_h/2"/>
                                          </p:val>
                                        </p:tav>
                                      </p:tavLst>
                                    </p:anim>
                                    <p:set>
                                      <p:cBhvr>
                                        <p:cTn id="136" dur="1" fill="hold">
                                          <p:stCondLst>
                                            <p:cond delay="499"/>
                                          </p:stCondLst>
                                        </p:cTn>
                                        <p:tgtEl>
                                          <p:spTgt spid="207902"/>
                                        </p:tgtEl>
                                        <p:attrNameLst>
                                          <p:attrName>style.visibility</p:attrName>
                                        </p:attrNameLst>
                                      </p:cBhvr>
                                      <p:to>
                                        <p:strVal val="hidden"/>
                                      </p:to>
                                    </p:set>
                                  </p:childTnLst>
                                </p:cTn>
                              </p:par>
                              <p:par>
                                <p:cTn id="137" presetID="2" presetClass="exit" presetSubtype="4" fill="hold" nodeType="withEffect">
                                  <p:stCondLst>
                                    <p:cond delay="0"/>
                                  </p:stCondLst>
                                  <p:childTnLst>
                                    <p:anim calcmode="lin" valueType="num">
                                      <p:cBhvr additive="base">
                                        <p:cTn id="138" dur="500"/>
                                        <p:tgtEl>
                                          <p:spTgt spid="207903"/>
                                        </p:tgtEl>
                                        <p:attrNameLst>
                                          <p:attrName>ppt_x</p:attrName>
                                        </p:attrNameLst>
                                      </p:cBhvr>
                                      <p:tavLst>
                                        <p:tav tm="0">
                                          <p:val>
                                            <p:strVal val="ppt_x"/>
                                          </p:val>
                                        </p:tav>
                                        <p:tav tm="100000">
                                          <p:val>
                                            <p:strVal val="ppt_x"/>
                                          </p:val>
                                        </p:tav>
                                      </p:tavLst>
                                    </p:anim>
                                    <p:anim calcmode="lin" valueType="num">
                                      <p:cBhvr additive="base">
                                        <p:cTn id="139" dur="500"/>
                                        <p:tgtEl>
                                          <p:spTgt spid="207903"/>
                                        </p:tgtEl>
                                        <p:attrNameLst>
                                          <p:attrName>ppt_y</p:attrName>
                                        </p:attrNameLst>
                                      </p:cBhvr>
                                      <p:tavLst>
                                        <p:tav tm="0">
                                          <p:val>
                                            <p:strVal val="ppt_y"/>
                                          </p:val>
                                        </p:tav>
                                        <p:tav tm="100000">
                                          <p:val>
                                            <p:strVal val="1+ppt_h/2"/>
                                          </p:val>
                                        </p:tav>
                                      </p:tavLst>
                                    </p:anim>
                                    <p:set>
                                      <p:cBhvr>
                                        <p:cTn id="140" dur="1" fill="hold">
                                          <p:stCondLst>
                                            <p:cond delay="499"/>
                                          </p:stCondLst>
                                        </p:cTn>
                                        <p:tgtEl>
                                          <p:spTgt spid="207903"/>
                                        </p:tgtEl>
                                        <p:attrNameLst>
                                          <p:attrName>style.visibility</p:attrName>
                                        </p:attrNameLst>
                                      </p:cBhvr>
                                      <p:to>
                                        <p:strVal val="hidden"/>
                                      </p:to>
                                    </p:set>
                                  </p:childTnLst>
                                </p:cTn>
                              </p:par>
                              <p:par>
                                <p:cTn id="141" presetID="2" presetClass="exit" presetSubtype="4" fill="hold" nodeType="withEffect">
                                  <p:stCondLst>
                                    <p:cond delay="0"/>
                                  </p:stCondLst>
                                  <p:childTnLst>
                                    <p:anim calcmode="lin" valueType="num">
                                      <p:cBhvr additive="base">
                                        <p:cTn id="142" dur="500"/>
                                        <p:tgtEl>
                                          <p:spTgt spid="207904"/>
                                        </p:tgtEl>
                                        <p:attrNameLst>
                                          <p:attrName>ppt_x</p:attrName>
                                        </p:attrNameLst>
                                      </p:cBhvr>
                                      <p:tavLst>
                                        <p:tav tm="0">
                                          <p:val>
                                            <p:strVal val="ppt_x"/>
                                          </p:val>
                                        </p:tav>
                                        <p:tav tm="100000">
                                          <p:val>
                                            <p:strVal val="ppt_x"/>
                                          </p:val>
                                        </p:tav>
                                      </p:tavLst>
                                    </p:anim>
                                    <p:anim calcmode="lin" valueType="num">
                                      <p:cBhvr additive="base">
                                        <p:cTn id="143" dur="500"/>
                                        <p:tgtEl>
                                          <p:spTgt spid="207904"/>
                                        </p:tgtEl>
                                        <p:attrNameLst>
                                          <p:attrName>ppt_y</p:attrName>
                                        </p:attrNameLst>
                                      </p:cBhvr>
                                      <p:tavLst>
                                        <p:tav tm="0">
                                          <p:val>
                                            <p:strVal val="ppt_y"/>
                                          </p:val>
                                        </p:tav>
                                        <p:tav tm="100000">
                                          <p:val>
                                            <p:strVal val="1+ppt_h/2"/>
                                          </p:val>
                                        </p:tav>
                                      </p:tavLst>
                                    </p:anim>
                                    <p:set>
                                      <p:cBhvr>
                                        <p:cTn id="144" dur="1" fill="hold">
                                          <p:stCondLst>
                                            <p:cond delay="499"/>
                                          </p:stCondLst>
                                        </p:cTn>
                                        <p:tgtEl>
                                          <p:spTgt spid="207904"/>
                                        </p:tgtEl>
                                        <p:attrNameLst>
                                          <p:attrName>style.visibility</p:attrName>
                                        </p:attrNameLst>
                                      </p:cBhvr>
                                      <p:to>
                                        <p:strVal val="hidden"/>
                                      </p:to>
                                    </p:set>
                                  </p:childTnLst>
                                </p:cTn>
                              </p:par>
                              <p:par>
                                <p:cTn id="145" presetID="2" presetClass="exit" presetSubtype="4" fill="hold" nodeType="withEffect">
                                  <p:stCondLst>
                                    <p:cond delay="0"/>
                                  </p:stCondLst>
                                  <p:childTnLst>
                                    <p:anim calcmode="lin" valueType="num">
                                      <p:cBhvr additive="base">
                                        <p:cTn id="146" dur="500"/>
                                        <p:tgtEl>
                                          <p:spTgt spid="207905"/>
                                        </p:tgtEl>
                                        <p:attrNameLst>
                                          <p:attrName>ppt_x</p:attrName>
                                        </p:attrNameLst>
                                      </p:cBhvr>
                                      <p:tavLst>
                                        <p:tav tm="0">
                                          <p:val>
                                            <p:strVal val="ppt_x"/>
                                          </p:val>
                                        </p:tav>
                                        <p:tav tm="100000">
                                          <p:val>
                                            <p:strVal val="ppt_x"/>
                                          </p:val>
                                        </p:tav>
                                      </p:tavLst>
                                    </p:anim>
                                    <p:anim calcmode="lin" valueType="num">
                                      <p:cBhvr additive="base">
                                        <p:cTn id="147" dur="500"/>
                                        <p:tgtEl>
                                          <p:spTgt spid="207905"/>
                                        </p:tgtEl>
                                        <p:attrNameLst>
                                          <p:attrName>ppt_y</p:attrName>
                                        </p:attrNameLst>
                                      </p:cBhvr>
                                      <p:tavLst>
                                        <p:tav tm="0">
                                          <p:val>
                                            <p:strVal val="ppt_y"/>
                                          </p:val>
                                        </p:tav>
                                        <p:tav tm="100000">
                                          <p:val>
                                            <p:strVal val="1+ppt_h/2"/>
                                          </p:val>
                                        </p:tav>
                                      </p:tavLst>
                                    </p:anim>
                                    <p:set>
                                      <p:cBhvr>
                                        <p:cTn id="148" dur="1" fill="hold">
                                          <p:stCondLst>
                                            <p:cond delay="499"/>
                                          </p:stCondLst>
                                        </p:cTn>
                                        <p:tgtEl>
                                          <p:spTgt spid="207905"/>
                                        </p:tgtEl>
                                        <p:attrNameLst>
                                          <p:attrName>style.visibility</p:attrName>
                                        </p:attrNameLst>
                                      </p:cBhvr>
                                      <p:to>
                                        <p:strVal val="hidden"/>
                                      </p:to>
                                    </p:set>
                                  </p:childTnLst>
                                </p:cTn>
                              </p:par>
                              <p:par>
                                <p:cTn id="149" presetID="2" presetClass="exit" presetSubtype="4" fill="hold" grpId="0" nodeType="withEffect">
                                  <p:stCondLst>
                                    <p:cond delay="0"/>
                                  </p:stCondLst>
                                  <p:childTnLst>
                                    <p:anim calcmode="lin" valueType="num">
                                      <p:cBhvr additive="base">
                                        <p:cTn id="150" dur="500"/>
                                        <p:tgtEl>
                                          <p:spTgt spid="207909"/>
                                        </p:tgtEl>
                                        <p:attrNameLst>
                                          <p:attrName>ppt_x</p:attrName>
                                        </p:attrNameLst>
                                      </p:cBhvr>
                                      <p:tavLst>
                                        <p:tav tm="0">
                                          <p:val>
                                            <p:strVal val="ppt_x"/>
                                          </p:val>
                                        </p:tav>
                                        <p:tav tm="100000">
                                          <p:val>
                                            <p:strVal val="ppt_x"/>
                                          </p:val>
                                        </p:tav>
                                      </p:tavLst>
                                    </p:anim>
                                    <p:anim calcmode="lin" valueType="num">
                                      <p:cBhvr additive="base">
                                        <p:cTn id="151" dur="500"/>
                                        <p:tgtEl>
                                          <p:spTgt spid="207909"/>
                                        </p:tgtEl>
                                        <p:attrNameLst>
                                          <p:attrName>ppt_y</p:attrName>
                                        </p:attrNameLst>
                                      </p:cBhvr>
                                      <p:tavLst>
                                        <p:tav tm="0">
                                          <p:val>
                                            <p:strVal val="ppt_y"/>
                                          </p:val>
                                        </p:tav>
                                        <p:tav tm="100000">
                                          <p:val>
                                            <p:strVal val="1+ppt_h/2"/>
                                          </p:val>
                                        </p:tav>
                                      </p:tavLst>
                                    </p:anim>
                                    <p:set>
                                      <p:cBhvr>
                                        <p:cTn id="152" dur="1" fill="hold">
                                          <p:stCondLst>
                                            <p:cond delay="499"/>
                                          </p:stCondLst>
                                        </p:cTn>
                                        <p:tgtEl>
                                          <p:spTgt spid="207909"/>
                                        </p:tgtEl>
                                        <p:attrNameLst>
                                          <p:attrName>style.visibility</p:attrName>
                                        </p:attrNameLst>
                                      </p:cBhvr>
                                      <p:to>
                                        <p:strVal val="hidden"/>
                                      </p:to>
                                    </p:set>
                                  </p:childTnLst>
                                </p:cTn>
                              </p:par>
                              <p:par>
                                <p:cTn id="153" presetID="2" presetClass="exit" presetSubtype="4" fill="hold" grpId="0" nodeType="withEffect">
                                  <p:stCondLst>
                                    <p:cond delay="0"/>
                                  </p:stCondLst>
                                  <p:childTnLst>
                                    <p:anim calcmode="lin" valueType="num">
                                      <p:cBhvr additive="base">
                                        <p:cTn id="154" dur="500"/>
                                        <p:tgtEl>
                                          <p:spTgt spid="207910"/>
                                        </p:tgtEl>
                                        <p:attrNameLst>
                                          <p:attrName>ppt_x</p:attrName>
                                        </p:attrNameLst>
                                      </p:cBhvr>
                                      <p:tavLst>
                                        <p:tav tm="0">
                                          <p:val>
                                            <p:strVal val="ppt_x"/>
                                          </p:val>
                                        </p:tav>
                                        <p:tav tm="100000">
                                          <p:val>
                                            <p:strVal val="ppt_x"/>
                                          </p:val>
                                        </p:tav>
                                      </p:tavLst>
                                    </p:anim>
                                    <p:anim calcmode="lin" valueType="num">
                                      <p:cBhvr additive="base">
                                        <p:cTn id="155" dur="500"/>
                                        <p:tgtEl>
                                          <p:spTgt spid="207910"/>
                                        </p:tgtEl>
                                        <p:attrNameLst>
                                          <p:attrName>ppt_y</p:attrName>
                                        </p:attrNameLst>
                                      </p:cBhvr>
                                      <p:tavLst>
                                        <p:tav tm="0">
                                          <p:val>
                                            <p:strVal val="ppt_y"/>
                                          </p:val>
                                        </p:tav>
                                        <p:tav tm="100000">
                                          <p:val>
                                            <p:strVal val="1+ppt_h/2"/>
                                          </p:val>
                                        </p:tav>
                                      </p:tavLst>
                                    </p:anim>
                                    <p:set>
                                      <p:cBhvr>
                                        <p:cTn id="156" dur="1" fill="hold">
                                          <p:stCondLst>
                                            <p:cond delay="499"/>
                                          </p:stCondLst>
                                        </p:cTn>
                                        <p:tgtEl>
                                          <p:spTgt spid="207910"/>
                                        </p:tgtEl>
                                        <p:attrNameLst>
                                          <p:attrName>style.visibility</p:attrName>
                                        </p:attrNameLst>
                                      </p:cBhvr>
                                      <p:to>
                                        <p:strVal val="hidden"/>
                                      </p:to>
                                    </p:set>
                                  </p:childTnLst>
                                </p:cTn>
                              </p:par>
                              <p:par>
                                <p:cTn id="157" presetID="2" presetClass="exit" presetSubtype="4" fill="hold" grpId="0" nodeType="withEffect">
                                  <p:stCondLst>
                                    <p:cond delay="0"/>
                                  </p:stCondLst>
                                  <p:childTnLst>
                                    <p:anim calcmode="lin" valueType="num">
                                      <p:cBhvr additive="base">
                                        <p:cTn id="158" dur="500"/>
                                        <p:tgtEl>
                                          <p:spTgt spid="207914"/>
                                        </p:tgtEl>
                                        <p:attrNameLst>
                                          <p:attrName>ppt_x</p:attrName>
                                        </p:attrNameLst>
                                      </p:cBhvr>
                                      <p:tavLst>
                                        <p:tav tm="0">
                                          <p:val>
                                            <p:strVal val="ppt_x"/>
                                          </p:val>
                                        </p:tav>
                                        <p:tav tm="100000">
                                          <p:val>
                                            <p:strVal val="ppt_x"/>
                                          </p:val>
                                        </p:tav>
                                      </p:tavLst>
                                    </p:anim>
                                    <p:anim calcmode="lin" valueType="num">
                                      <p:cBhvr additive="base">
                                        <p:cTn id="159" dur="500"/>
                                        <p:tgtEl>
                                          <p:spTgt spid="207914"/>
                                        </p:tgtEl>
                                        <p:attrNameLst>
                                          <p:attrName>ppt_y</p:attrName>
                                        </p:attrNameLst>
                                      </p:cBhvr>
                                      <p:tavLst>
                                        <p:tav tm="0">
                                          <p:val>
                                            <p:strVal val="ppt_y"/>
                                          </p:val>
                                        </p:tav>
                                        <p:tav tm="100000">
                                          <p:val>
                                            <p:strVal val="1+ppt_h/2"/>
                                          </p:val>
                                        </p:tav>
                                      </p:tavLst>
                                    </p:anim>
                                    <p:set>
                                      <p:cBhvr>
                                        <p:cTn id="160" dur="1" fill="hold">
                                          <p:stCondLst>
                                            <p:cond delay="499"/>
                                          </p:stCondLst>
                                        </p:cTn>
                                        <p:tgtEl>
                                          <p:spTgt spid="207914"/>
                                        </p:tgtEl>
                                        <p:attrNameLst>
                                          <p:attrName>style.visibility</p:attrName>
                                        </p:attrNameLst>
                                      </p:cBhvr>
                                      <p:to>
                                        <p:strVal val="hidden"/>
                                      </p:to>
                                    </p:set>
                                  </p:childTnLst>
                                </p:cTn>
                              </p:par>
                              <p:par>
                                <p:cTn id="161" presetID="2" presetClass="exit" presetSubtype="4" fill="hold" grpId="0" nodeType="withEffect">
                                  <p:stCondLst>
                                    <p:cond delay="0"/>
                                  </p:stCondLst>
                                  <p:childTnLst>
                                    <p:anim calcmode="lin" valueType="num">
                                      <p:cBhvr additive="base">
                                        <p:cTn id="162" dur="500"/>
                                        <p:tgtEl>
                                          <p:spTgt spid="207915"/>
                                        </p:tgtEl>
                                        <p:attrNameLst>
                                          <p:attrName>ppt_x</p:attrName>
                                        </p:attrNameLst>
                                      </p:cBhvr>
                                      <p:tavLst>
                                        <p:tav tm="0">
                                          <p:val>
                                            <p:strVal val="ppt_x"/>
                                          </p:val>
                                        </p:tav>
                                        <p:tav tm="100000">
                                          <p:val>
                                            <p:strVal val="ppt_x"/>
                                          </p:val>
                                        </p:tav>
                                      </p:tavLst>
                                    </p:anim>
                                    <p:anim calcmode="lin" valueType="num">
                                      <p:cBhvr additive="base">
                                        <p:cTn id="163" dur="500"/>
                                        <p:tgtEl>
                                          <p:spTgt spid="207915"/>
                                        </p:tgtEl>
                                        <p:attrNameLst>
                                          <p:attrName>ppt_y</p:attrName>
                                        </p:attrNameLst>
                                      </p:cBhvr>
                                      <p:tavLst>
                                        <p:tav tm="0">
                                          <p:val>
                                            <p:strVal val="ppt_y"/>
                                          </p:val>
                                        </p:tav>
                                        <p:tav tm="100000">
                                          <p:val>
                                            <p:strVal val="1+ppt_h/2"/>
                                          </p:val>
                                        </p:tav>
                                      </p:tavLst>
                                    </p:anim>
                                    <p:set>
                                      <p:cBhvr>
                                        <p:cTn id="164" dur="1" fill="hold">
                                          <p:stCondLst>
                                            <p:cond delay="499"/>
                                          </p:stCondLst>
                                        </p:cTn>
                                        <p:tgtEl>
                                          <p:spTgt spid="207915"/>
                                        </p:tgtEl>
                                        <p:attrNameLst>
                                          <p:attrName>style.visibility</p:attrName>
                                        </p:attrNameLst>
                                      </p:cBhvr>
                                      <p:to>
                                        <p:strVal val="hidden"/>
                                      </p:to>
                                    </p:set>
                                  </p:childTnLst>
                                </p:cTn>
                              </p:par>
                              <p:par>
                                <p:cTn id="165" presetID="2" presetClass="exit" presetSubtype="4" fill="hold" nodeType="withEffect">
                                  <p:stCondLst>
                                    <p:cond delay="0"/>
                                  </p:stCondLst>
                                  <p:childTnLst>
                                    <p:anim calcmode="lin" valueType="num">
                                      <p:cBhvr additive="base">
                                        <p:cTn id="166" dur="500"/>
                                        <p:tgtEl>
                                          <p:spTgt spid="207919"/>
                                        </p:tgtEl>
                                        <p:attrNameLst>
                                          <p:attrName>ppt_x</p:attrName>
                                        </p:attrNameLst>
                                      </p:cBhvr>
                                      <p:tavLst>
                                        <p:tav tm="0">
                                          <p:val>
                                            <p:strVal val="ppt_x"/>
                                          </p:val>
                                        </p:tav>
                                        <p:tav tm="100000">
                                          <p:val>
                                            <p:strVal val="ppt_x"/>
                                          </p:val>
                                        </p:tav>
                                      </p:tavLst>
                                    </p:anim>
                                    <p:anim calcmode="lin" valueType="num">
                                      <p:cBhvr additive="base">
                                        <p:cTn id="167" dur="500"/>
                                        <p:tgtEl>
                                          <p:spTgt spid="207919"/>
                                        </p:tgtEl>
                                        <p:attrNameLst>
                                          <p:attrName>ppt_y</p:attrName>
                                        </p:attrNameLst>
                                      </p:cBhvr>
                                      <p:tavLst>
                                        <p:tav tm="0">
                                          <p:val>
                                            <p:strVal val="ppt_y"/>
                                          </p:val>
                                        </p:tav>
                                        <p:tav tm="100000">
                                          <p:val>
                                            <p:strVal val="1+ppt_h/2"/>
                                          </p:val>
                                        </p:tav>
                                      </p:tavLst>
                                    </p:anim>
                                    <p:set>
                                      <p:cBhvr>
                                        <p:cTn id="168" dur="1" fill="hold">
                                          <p:stCondLst>
                                            <p:cond delay="499"/>
                                          </p:stCondLst>
                                        </p:cTn>
                                        <p:tgtEl>
                                          <p:spTgt spid="207919"/>
                                        </p:tgtEl>
                                        <p:attrNameLst>
                                          <p:attrName>style.visibility</p:attrName>
                                        </p:attrNameLst>
                                      </p:cBhvr>
                                      <p:to>
                                        <p:strVal val="hidden"/>
                                      </p:to>
                                    </p:set>
                                  </p:childTnLst>
                                </p:cTn>
                              </p:par>
                              <p:par>
                                <p:cTn id="169" presetID="2" presetClass="exit" presetSubtype="4" fill="hold" nodeType="withEffect">
                                  <p:stCondLst>
                                    <p:cond delay="0"/>
                                  </p:stCondLst>
                                  <p:childTnLst>
                                    <p:anim calcmode="lin" valueType="num">
                                      <p:cBhvr additive="base">
                                        <p:cTn id="170" dur="500"/>
                                        <p:tgtEl>
                                          <p:spTgt spid="207920"/>
                                        </p:tgtEl>
                                        <p:attrNameLst>
                                          <p:attrName>ppt_x</p:attrName>
                                        </p:attrNameLst>
                                      </p:cBhvr>
                                      <p:tavLst>
                                        <p:tav tm="0">
                                          <p:val>
                                            <p:strVal val="ppt_x"/>
                                          </p:val>
                                        </p:tav>
                                        <p:tav tm="100000">
                                          <p:val>
                                            <p:strVal val="ppt_x"/>
                                          </p:val>
                                        </p:tav>
                                      </p:tavLst>
                                    </p:anim>
                                    <p:anim calcmode="lin" valueType="num">
                                      <p:cBhvr additive="base">
                                        <p:cTn id="171" dur="500"/>
                                        <p:tgtEl>
                                          <p:spTgt spid="207920"/>
                                        </p:tgtEl>
                                        <p:attrNameLst>
                                          <p:attrName>ppt_y</p:attrName>
                                        </p:attrNameLst>
                                      </p:cBhvr>
                                      <p:tavLst>
                                        <p:tav tm="0">
                                          <p:val>
                                            <p:strVal val="ppt_y"/>
                                          </p:val>
                                        </p:tav>
                                        <p:tav tm="100000">
                                          <p:val>
                                            <p:strVal val="1+ppt_h/2"/>
                                          </p:val>
                                        </p:tav>
                                      </p:tavLst>
                                    </p:anim>
                                    <p:set>
                                      <p:cBhvr>
                                        <p:cTn id="172" dur="1" fill="hold">
                                          <p:stCondLst>
                                            <p:cond delay="499"/>
                                          </p:stCondLst>
                                        </p:cTn>
                                        <p:tgtEl>
                                          <p:spTgt spid="207920"/>
                                        </p:tgtEl>
                                        <p:attrNameLst>
                                          <p:attrName>style.visibility</p:attrName>
                                        </p:attrNameLst>
                                      </p:cBhvr>
                                      <p:to>
                                        <p:strVal val="hidden"/>
                                      </p:to>
                                    </p:set>
                                  </p:childTnLst>
                                </p:cTn>
                              </p:par>
                              <p:par>
                                <p:cTn id="173" presetID="2" presetClass="exit" presetSubtype="4" fill="hold" nodeType="withEffect">
                                  <p:stCondLst>
                                    <p:cond delay="0"/>
                                  </p:stCondLst>
                                  <p:childTnLst>
                                    <p:anim calcmode="lin" valueType="num">
                                      <p:cBhvr additive="base">
                                        <p:cTn id="174" dur="500"/>
                                        <p:tgtEl>
                                          <p:spTgt spid="207921"/>
                                        </p:tgtEl>
                                        <p:attrNameLst>
                                          <p:attrName>ppt_x</p:attrName>
                                        </p:attrNameLst>
                                      </p:cBhvr>
                                      <p:tavLst>
                                        <p:tav tm="0">
                                          <p:val>
                                            <p:strVal val="ppt_x"/>
                                          </p:val>
                                        </p:tav>
                                        <p:tav tm="100000">
                                          <p:val>
                                            <p:strVal val="ppt_x"/>
                                          </p:val>
                                        </p:tav>
                                      </p:tavLst>
                                    </p:anim>
                                    <p:anim calcmode="lin" valueType="num">
                                      <p:cBhvr additive="base">
                                        <p:cTn id="175" dur="500"/>
                                        <p:tgtEl>
                                          <p:spTgt spid="207921"/>
                                        </p:tgtEl>
                                        <p:attrNameLst>
                                          <p:attrName>ppt_y</p:attrName>
                                        </p:attrNameLst>
                                      </p:cBhvr>
                                      <p:tavLst>
                                        <p:tav tm="0">
                                          <p:val>
                                            <p:strVal val="ppt_y"/>
                                          </p:val>
                                        </p:tav>
                                        <p:tav tm="100000">
                                          <p:val>
                                            <p:strVal val="1+ppt_h/2"/>
                                          </p:val>
                                        </p:tav>
                                      </p:tavLst>
                                    </p:anim>
                                    <p:set>
                                      <p:cBhvr>
                                        <p:cTn id="176" dur="1" fill="hold">
                                          <p:stCondLst>
                                            <p:cond delay="499"/>
                                          </p:stCondLst>
                                        </p:cTn>
                                        <p:tgtEl>
                                          <p:spTgt spid="207921"/>
                                        </p:tgtEl>
                                        <p:attrNameLst>
                                          <p:attrName>style.visibility</p:attrName>
                                        </p:attrNameLst>
                                      </p:cBhvr>
                                      <p:to>
                                        <p:strVal val="hidden"/>
                                      </p:to>
                                    </p:set>
                                  </p:childTnLst>
                                </p:cTn>
                              </p:par>
                              <p:par>
                                <p:cTn id="177" presetID="2" presetClass="exit" presetSubtype="4" fill="hold" grpId="0" nodeType="withEffect">
                                  <p:stCondLst>
                                    <p:cond delay="0"/>
                                  </p:stCondLst>
                                  <p:childTnLst>
                                    <p:anim calcmode="lin" valueType="num">
                                      <p:cBhvr additive="base">
                                        <p:cTn id="178" dur="500"/>
                                        <p:tgtEl>
                                          <p:spTgt spid="207922"/>
                                        </p:tgtEl>
                                        <p:attrNameLst>
                                          <p:attrName>ppt_x</p:attrName>
                                        </p:attrNameLst>
                                      </p:cBhvr>
                                      <p:tavLst>
                                        <p:tav tm="0">
                                          <p:val>
                                            <p:strVal val="ppt_x"/>
                                          </p:val>
                                        </p:tav>
                                        <p:tav tm="100000">
                                          <p:val>
                                            <p:strVal val="ppt_x"/>
                                          </p:val>
                                        </p:tav>
                                      </p:tavLst>
                                    </p:anim>
                                    <p:anim calcmode="lin" valueType="num">
                                      <p:cBhvr additive="base">
                                        <p:cTn id="179" dur="500"/>
                                        <p:tgtEl>
                                          <p:spTgt spid="207922"/>
                                        </p:tgtEl>
                                        <p:attrNameLst>
                                          <p:attrName>ppt_y</p:attrName>
                                        </p:attrNameLst>
                                      </p:cBhvr>
                                      <p:tavLst>
                                        <p:tav tm="0">
                                          <p:val>
                                            <p:strVal val="ppt_y"/>
                                          </p:val>
                                        </p:tav>
                                        <p:tav tm="100000">
                                          <p:val>
                                            <p:strVal val="1+ppt_h/2"/>
                                          </p:val>
                                        </p:tav>
                                      </p:tavLst>
                                    </p:anim>
                                    <p:set>
                                      <p:cBhvr>
                                        <p:cTn id="180" dur="1" fill="hold">
                                          <p:stCondLst>
                                            <p:cond delay="499"/>
                                          </p:stCondLst>
                                        </p:cTn>
                                        <p:tgtEl>
                                          <p:spTgt spid="207922"/>
                                        </p:tgtEl>
                                        <p:attrNameLst>
                                          <p:attrName>style.visibility</p:attrName>
                                        </p:attrNameLst>
                                      </p:cBhvr>
                                      <p:to>
                                        <p:strVal val="hidden"/>
                                      </p:to>
                                    </p:set>
                                  </p:childTnLst>
                                </p:cTn>
                              </p:par>
                              <p:par>
                                <p:cTn id="181" presetID="2" presetClass="exit" presetSubtype="4" fill="hold" nodeType="withEffect">
                                  <p:stCondLst>
                                    <p:cond delay="0"/>
                                  </p:stCondLst>
                                  <p:childTnLst>
                                    <p:anim calcmode="lin" valueType="num">
                                      <p:cBhvr additive="base">
                                        <p:cTn id="182" dur="500"/>
                                        <p:tgtEl>
                                          <p:spTgt spid="207900"/>
                                        </p:tgtEl>
                                        <p:attrNameLst>
                                          <p:attrName>ppt_x</p:attrName>
                                        </p:attrNameLst>
                                      </p:cBhvr>
                                      <p:tavLst>
                                        <p:tav tm="0">
                                          <p:val>
                                            <p:strVal val="ppt_x"/>
                                          </p:val>
                                        </p:tav>
                                        <p:tav tm="100000">
                                          <p:val>
                                            <p:strVal val="ppt_x"/>
                                          </p:val>
                                        </p:tav>
                                      </p:tavLst>
                                    </p:anim>
                                    <p:anim calcmode="lin" valueType="num">
                                      <p:cBhvr additive="base">
                                        <p:cTn id="183" dur="500"/>
                                        <p:tgtEl>
                                          <p:spTgt spid="207900"/>
                                        </p:tgtEl>
                                        <p:attrNameLst>
                                          <p:attrName>ppt_y</p:attrName>
                                        </p:attrNameLst>
                                      </p:cBhvr>
                                      <p:tavLst>
                                        <p:tav tm="0">
                                          <p:val>
                                            <p:strVal val="ppt_y"/>
                                          </p:val>
                                        </p:tav>
                                        <p:tav tm="100000">
                                          <p:val>
                                            <p:strVal val="1+ppt_h/2"/>
                                          </p:val>
                                        </p:tav>
                                      </p:tavLst>
                                    </p:anim>
                                    <p:set>
                                      <p:cBhvr>
                                        <p:cTn id="184" dur="1" fill="hold">
                                          <p:stCondLst>
                                            <p:cond delay="499"/>
                                          </p:stCondLst>
                                        </p:cTn>
                                        <p:tgtEl>
                                          <p:spTgt spid="207900"/>
                                        </p:tgtEl>
                                        <p:attrNameLst>
                                          <p:attrName>style.visibility</p:attrName>
                                        </p:attrNameLst>
                                      </p:cBhvr>
                                      <p:to>
                                        <p:strVal val="hidden"/>
                                      </p:to>
                                    </p:set>
                                  </p:childTnLst>
                                </p:cTn>
                              </p:par>
                              <p:par>
                                <p:cTn id="185" presetID="2" presetClass="exit" presetSubtype="4" fill="hold" grpId="0" nodeType="withEffect">
                                  <p:stCondLst>
                                    <p:cond delay="0"/>
                                  </p:stCondLst>
                                  <p:childTnLst>
                                    <p:anim calcmode="lin" valueType="num">
                                      <p:cBhvr additive="base">
                                        <p:cTn id="186" dur="500"/>
                                        <p:tgtEl>
                                          <p:spTgt spid="207913"/>
                                        </p:tgtEl>
                                        <p:attrNameLst>
                                          <p:attrName>ppt_x</p:attrName>
                                        </p:attrNameLst>
                                      </p:cBhvr>
                                      <p:tavLst>
                                        <p:tav tm="0">
                                          <p:val>
                                            <p:strVal val="ppt_x"/>
                                          </p:val>
                                        </p:tav>
                                        <p:tav tm="100000">
                                          <p:val>
                                            <p:strVal val="ppt_x"/>
                                          </p:val>
                                        </p:tav>
                                      </p:tavLst>
                                    </p:anim>
                                    <p:anim calcmode="lin" valueType="num">
                                      <p:cBhvr additive="base">
                                        <p:cTn id="187" dur="500"/>
                                        <p:tgtEl>
                                          <p:spTgt spid="207913"/>
                                        </p:tgtEl>
                                        <p:attrNameLst>
                                          <p:attrName>ppt_y</p:attrName>
                                        </p:attrNameLst>
                                      </p:cBhvr>
                                      <p:tavLst>
                                        <p:tav tm="0">
                                          <p:val>
                                            <p:strVal val="ppt_y"/>
                                          </p:val>
                                        </p:tav>
                                        <p:tav tm="100000">
                                          <p:val>
                                            <p:strVal val="1+ppt_h/2"/>
                                          </p:val>
                                        </p:tav>
                                      </p:tavLst>
                                    </p:anim>
                                    <p:set>
                                      <p:cBhvr>
                                        <p:cTn id="188" dur="1" fill="hold">
                                          <p:stCondLst>
                                            <p:cond delay="499"/>
                                          </p:stCondLst>
                                        </p:cTn>
                                        <p:tgtEl>
                                          <p:spTgt spid="207913"/>
                                        </p:tgtEl>
                                        <p:attrNameLst>
                                          <p:attrName>style.visibility</p:attrName>
                                        </p:attrNameLst>
                                      </p:cBhvr>
                                      <p:to>
                                        <p:strVal val="hidden"/>
                                      </p:to>
                                    </p:set>
                                  </p:childTnLst>
                                </p:cTn>
                              </p:par>
                              <p:par>
                                <p:cTn id="189" presetID="2" presetClass="exit" presetSubtype="4" fill="hold" nodeType="withEffect">
                                  <p:stCondLst>
                                    <p:cond delay="0"/>
                                  </p:stCondLst>
                                  <p:childTnLst>
                                    <p:anim calcmode="lin" valueType="num">
                                      <p:cBhvr additive="base">
                                        <p:cTn id="190" dur="500"/>
                                        <p:tgtEl>
                                          <p:spTgt spid="207894"/>
                                        </p:tgtEl>
                                        <p:attrNameLst>
                                          <p:attrName>ppt_x</p:attrName>
                                        </p:attrNameLst>
                                      </p:cBhvr>
                                      <p:tavLst>
                                        <p:tav tm="0">
                                          <p:val>
                                            <p:strVal val="ppt_x"/>
                                          </p:val>
                                        </p:tav>
                                        <p:tav tm="100000">
                                          <p:val>
                                            <p:strVal val="ppt_x"/>
                                          </p:val>
                                        </p:tav>
                                      </p:tavLst>
                                    </p:anim>
                                    <p:anim calcmode="lin" valueType="num">
                                      <p:cBhvr additive="base">
                                        <p:cTn id="191" dur="500"/>
                                        <p:tgtEl>
                                          <p:spTgt spid="207894"/>
                                        </p:tgtEl>
                                        <p:attrNameLst>
                                          <p:attrName>ppt_y</p:attrName>
                                        </p:attrNameLst>
                                      </p:cBhvr>
                                      <p:tavLst>
                                        <p:tav tm="0">
                                          <p:val>
                                            <p:strVal val="ppt_y"/>
                                          </p:val>
                                        </p:tav>
                                        <p:tav tm="100000">
                                          <p:val>
                                            <p:strVal val="1+ppt_h/2"/>
                                          </p:val>
                                        </p:tav>
                                      </p:tavLst>
                                    </p:anim>
                                    <p:set>
                                      <p:cBhvr>
                                        <p:cTn id="192" dur="1" fill="hold">
                                          <p:stCondLst>
                                            <p:cond delay="499"/>
                                          </p:stCondLst>
                                        </p:cTn>
                                        <p:tgtEl>
                                          <p:spTgt spid="207894"/>
                                        </p:tgtEl>
                                        <p:attrNameLst>
                                          <p:attrName>style.visibility</p:attrName>
                                        </p:attrNameLst>
                                      </p:cBhvr>
                                      <p:to>
                                        <p:strVal val="hidden"/>
                                      </p:to>
                                    </p:set>
                                  </p:childTnLst>
                                </p:cTn>
                              </p:par>
                              <p:par>
                                <p:cTn id="193" presetID="2" presetClass="exit" presetSubtype="4" fill="hold" nodeType="withEffect">
                                  <p:stCondLst>
                                    <p:cond delay="0"/>
                                  </p:stCondLst>
                                  <p:childTnLst>
                                    <p:anim calcmode="lin" valueType="num">
                                      <p:cBhvr additive="base">
                                        <p:cTn id="194" dur="500"/>
                                        <p:tgtEl>
                                          <p:spTgt spid="207893"/>
                                        </p:tgtEl>
                                        <p:attrNameLst>
                                          <p:attrName>ppt_x</p:attrName>
                                        </p:attrNameLst>
                                      </p:cBhvr>
                                      <p:tavLst>
                                        <p:tav tm="0">
                                          <p:val>
                                            <p:strVal val="ppt_x"/>
                                          </p:val>
                                        </p:tav>
                                        <p:tav tm="100000">
                                          <p:val>
                                            <p:strVal val="ppt_x"/>
                                          </p:val>
                                        </p:tav>
                                      </p:tavLst>
                                    </p:anim>
                                    <p:anim calcmode="lin" valueType="num">
                                      <p:cBhvr additive="base">
                                        <p:cTn id="195" dur="500"/>
                                        <p:tgtEl>
                                          <p:spTgt spid="207893"/>
                                        </p:tgtEl>
                                        <p:attrNameLst>
                                          <p:attrName>ppt_y</p:attrName>
                                        </p:attrNameLst>
                                      </p:cBhvr>
                                      <p:tavLst>
                                        <p:tav tm="0">
                                          <p:val>
                                            <p:strVal val="ppt_y"/>
                                          </p:val>
                                        </p:tav>
                                        <p:tav tm="100000">
                                          <p:val>
                                            <p:strVal val="1+ppt_h/2"/>
                                          </p:val>
                                        </p:tav>
                                      </p:tavLst>
                                    </p:anim>
                                    <p:set>
                                      <p:cBhvr>
                                        <p:cTn id="196" dur="1" fill="hold">
                                          <p:stCondLst>
                                            <p:cond delay="499"/>
                                          </p:stCondLst>
                                        </p:cTn>
                                        <p:tgtEl>
                                          <p:spTgt spid="207893"/>
                                        </p:tgtEl>
                                        <p:attrNameLst>
                                          <p:attrName>style.visibility</p:attrName>
                                        </p:attrNameLst>
                                      </p:cBhvr>
                                      <p:to>
                                        <p:strVal val="hidden"/>
                                      </p:to>
                                    </p:set>
                                  </p:childTnLst>
                                </p:cTn>
                              </p:par>
                              <p:par>
                                <p:cTn id="197" presetID="2" presetClass="exit" presetSubtype="4" fill="hold" grpId="0" nodeType="withEffect">
                                  <p:stCondLst>
                                    <p:cond delay="0"/>
                                  </p:stCondLst>
                                  <p:childTnLst>
                                    <p:anim calcmode="lin" valueType="num">
                                      <p:cBhvr additive="base">
                                        <p:cTn id="198" dur="500"/>
                                        <p:tgtEl>
                                          <p:spTgt spid="207890"/>
                                        </p:tgtEl>
                                        <p:attrNameLst>
                                          <p:attrName>ppt_x</p:attrName>
                                        </p:attrNameLst>
                                      </p:cBhvr>
                                      <p:tavLst>
                                        <p:tav tm="0">
                                          <p:val>
                                            <p:strVal val="ppt_x"/>
                                          </p:val>
                                        </p:tav>
                                        <p:tav tm="100000">
                                          <p:val>
                                            <p:strVal val="ppt_x"/>
                                          </p:val>
                                        </p:tav>
                                      </p:tavLst>
                                    </p:anim>
                                    <p:anim calcmode="lin" valueType="num">
                                      <p:cBhvr additive="base">
                                        <p:cTn id="199" dur="500"/>
                                        <p:tgtEl>
                                          <p:spTgt spid="207890"/>
                                        </p:tgtEl>
                                        <p:attrNameLst>
                                          <p:attrName>ppt_y</p:attrName>
                                        </p:attrNameLst>
                                      </p:cBhvr>
                                      <p:tavLst>
                                        <p:tav tm="0">
                                          <p:val>
                                            <p:strVal val="ppt_y"/>
                                          </p:val>
                                        </p:tav>
                                        <p:tav tm="100000">
                                          <p:val>
                                            <p:strVal val="1+ppt_h/2"/>
                                          </p:val>
                                        </p:tav>
                                      </p:tavLst>
                                    </p:anim>
                                    <p:set>
                                      <p:cBhvr>
                                        <p:cTn id="200" dur="1" fill="hold">
                                          <p:stCondLst>
                                            <p:cond delay="499"/>
                                          </p:stCondLst>
                                        </p:cTn>
                                        <p:tgtEl>
                                          <p:spTgt spid="207890"/>
                                        </p:tgtEl>
                                        <p:attrNameLst>
                                          <p:attrName>style.visibility</p:attrName>
                                        </p:attrNameLst>
                                      </p:cBhvr>
                                      <p:to>
                                        <p:strVal val="hidden"/>
                                      </p:to>
                                    </p:set>
                                  </p:childTnLst>
                                </p:cTn>
                              </p:par>
                              <p:par>
                                <p:cTn id="201" presetID="2" presetClass="exit" presetSubtype="4" fill="hold" grpId="0" nodeType="withEffect">
                                  <p:stCondLst>
                                    <p:cond delay="0"/>
                                  </p:stCondLst>
                                  <p:childTnLst>
                                    <p:anim calcmode="lin" valueType="num">
                                      <p:cBhvr additive="base">
                                        <p:cTn id="202" dur="500"/>
                                        <p:tgtEl>
                                          <p:spTgt spid="207891"/>
                                        </p:tgtEl>
                                        <p:attrNameLst>
                                          <p:attrName>ppt_x</p:attrName>
                                        </p:attrNameLst>
                                      </p:cBhvr>
                                      <p:tavLst>
                                        <p:tav tm="0">
                                          <p:val>
                                            <p:strVal val="ppt_x"/>
                                          </p:val>
                                        </p:tav>
                                        <p:tav tm="100000">
                                          <p:val>
                                            <p:strVal val="ppt_x"/>
                                          </p:val>
                                        </p:tav>
                                      </p:tavLst>
                                    </p:anim>
                                    <p:anim calcmode="lin" valueType="num">
                                      <p:cBhvr additive="base">
                                        <p:cTn id="203" dur="500"/>
                                        <p:tgtEl>
                                          <p:spTgt spid="207891"/>
                                        </p:tgtEl>
                                        <p:attrNameLst>
                                          <p:attrName>ppt_y</p:attrName>
                                        </p:attrNameLst>
                                      </p:cBhvr>
                                      <p:tavLst>
                                        <p:tav tm="0">
                                          <p:val>
                                            <p:strVal val="ppt_y"/>
                                          </p:val>
                                        </p:tav>
                                        <p:tav tm="100000">
                                          <p:val>
                                            <p:strVal val="1+ppt_h/2"/>
                                          </p:val>
                                        </p:tav>
                                      </p:tavLst>
                                    </p:anim>
                                    <p:set>
                                      <p:cBhvr>
                                        <p:cTn id="204" dur="1" fill="hold">
                                          <p:stCondLst>
                                            <p:cond delay="499"/>
                                          </p:stCondLst>
                                        </p:cTn>
                                        <p:tgtEl>
                                          <p:spTgt spid="207891"/>
                                        </p:tgtEl>
                                        <p:attrNameLst>
                                          <p:attrName>style.visibility</p:attrName>
                                        </p:attrNameLst>
                                      </p:cBhvr>
                                      <p:to>
                                        <p:strVal val="hidden"/>
                                      </p:to>
                                    </p:set>
                                  </p:childTnLst>
                                </p:cTn>
                              </p:par>
                              <p:par>
                                <p:cTn id="205" presetID="2" presetClass="exit" presetSubtype="4" fill="hold" nodeType="withEffect">
                                  <p:stCondLst>
                                    <p:cond delay="0"/>
                                  </p:stCondLst>
                                  <p:childTnLst>
                                    <p:anim calcmode="lin" valueType="num">
                                      <p:cBhvr additive="base">
                                        <p:cTn id="206" dur="500"/>
                                        <p:tgtEl>
                                          <p:spTgt spid="207916"/>
                                        </p:tgtEl>
                                        <p:attrNameLst>
                                          <p:attrName>ppt_x</p:attrName>
                                        </p:attrNameLst>
                                      </p:cBhvr>
                                      <p:tavLst>
                                        <p:tav tm="0">
                                          <p:val>
                                            <p:strVal val="ppt_x"/>
                                          </p:val>
                                        </p:tav>
                                        <p:tav tm="100000">
                                          <p:val>
                                            <p:strVal val="ppt_x"/>
                                          </p:val>
                                        </p:tav>
                                      </p:tavLst>
                                    </p:anim>
                                    <p:anim calcmode="lin" valueType="num">
                                      <p:cBhvr additive="base">
                                        <p:cTn id="207" dur="500"/>
                                        <p:tgtEl>
                                          <p:spTgt spid="207916"/>
                                        </p:tgtEl>
                                        <p:attrNameLst>
                                          <p:attrName>ppt_y</p:attrName>
                                        </p:attrNameLst>
                                      </p:cBhvr>
                                      <p:tavLst>
                                        <p:tav tm="0">
                                          <p:val>
                                            <p:strVal val="ppt_y"/>
                                          </p:val>
                                        </p:tav>
                                        <p:tav tm="100000">
                                          <p:val>
                                            <p:strVal val="1+ppt_h/2"/>
                                          </p:val>
                                        </p:tav>
                                      </p:tavLst>
                                    </p:anim>
                                    <p:set>
                                      <p:cBhvr>
                                        <p:cTn id="208" dur="1" fill="hold">
                                          <p:stCondLst>
                                            <p:cond delay="499"/>
                                          </p:stCondLst>
                                        </p:cTn>
                                        <p:tgtEl>
                                          <p:spTgt spid="207916"/>
                                        </p:tgtEl>
                                        <p:attrNameLst>
                                          <p:attrName>style.visibility</p:attrName>
                                        </p:attrNameLst>
                                      </p:cBhvr>
                                      <p:to>
                                        <p:strVal val="hidden"/>
                                      </p:to>
                                    </p:set>
                                  </p:childTnLst>
                                </p:cTn>
                              </p:par>
                              <p:par>
                                <p:cTn id="209" presetID="2" presetClass="exit" presetSubtype="4" fill="hold" grpId="0" nodeType="withEffect">
                                  <p:stCondLst>
                                    <p:cond delay="0"/>
                                  </p:stCondLst>
                                  <p:childTnLst>
                                    <p:anim calcmode="lin" valueType="num">
                                      <p:cBhvr additive="base">
                                        <p:cTn id="210" dur="500"/>
                                        <p:tgtEl>
                                          <p:spTgt spid="207923"/>
                                        </p:tgtEl>
                                        <p:attrNameLst>
                                          <p:attrName>ppt_x</p:attrName>
                                        </p:attrNameLst>
                                      </p:cBhvr>
                                      <p:tavLst>
                                        <p:tav tm="0">
                                          <p:val>
                                            <p:strVal val="ppt_x"/>
                                          </p:val>
                                        </p:tav>
                                        <p:tav tm="100000">
                                          <p:val>
                                            <p:strVal val="ppt_x"/>
                                          </p:val>
                                        </p:tav>
                                      </p:tavLst>
                                    </p:anim>
                                    <p:anim calcmode="lin" valueType="num">
                                      <p:cBhvr additive="base">
                                        <p:cTn id="211" dur="500"/>
                                        <p:tgtEl>
                                          <p:spTgt spid="207923"/>
                                        </p:tgtEl>
                                        <p:attrNameLst>
                                          <p:attrName>ppt_y</p:attrName>
                                        </p:attrNameLst>
                                      </p:cBhvr>
                                      <p:tavLst>
                                        <p:tav tm="0">
                                          <p:val>
                                            <p:strVal val="ppt_y"/>
                                          </p:val>
                                        </p:tav>
                                        <p:tav tm="100000">
                                          <p:val>
                                            <p:strVal val="1+ppt_h/2"/>
                                          </p:val>
                                        </p:tav>
                                      </p:tavLst>
                                    </p:anim>
                                    <p:set>
                                      <p:cBhvr>
                                        <p:cTn id="212" dur="1" fill="hold">
                                          <p:stCondLst>
                                            <p:cond delay="499"/>
                                          </p:stCondLst>
                                        </p:cTn>
                                        <p:tgtEl>
                                          <p:spTgt spid="207923"/>
                                        </p:tgtEl>
                                        <p:attrNameLst>
                                          <p:attrName>style.visibility</p:attrName>
                                        </p:attrNameLst>
                                      </p:cBhvr>
                                      <p:to>
                                        <p:strVal val="hidden"/>
                                      </p:to>
                                    </p:set>
                                  </p:childTnLst>
                                </p:cTn>
                              </p:par>
                              <p:par>
                                <p:cTn id="213" presetID="2" presetClass="exit" presetSubtype="4" fill="hold" nodeType="withEffect">
                                  <p:stCondLst>
                                    <p:cond delay="0"/>
                                  </p:stCondLst>
                                  <p:childTnLst>
                                    <p:anim calcmode="lin" valueType="num">
                                      <p:cBhvr additive="base">
                                        <p:cTn id="214" dur="500"/>
                                        <p:tgtEl>
                                          <p:spTgt spid="207917"/>
                                        </p:tgtEl>
                                        <p:attrNameLst>
                                          <p:attrName>ppt_x</p:attrName>
                                        </p:attrNameLst>
                                      </p:cBhvr>
                                      <p:tavLst>
                                        <p:tav tm="0">
                                          <p:val>
                                            <p:strVal val="ppt_x"/>
                                          </p:val>
                                        </p:tav>
                                        <p:tav tm="100000">
                                          <p:val>
                                            <p:strVal val="ppt_x"/>
                                          </p:val>
                                        </p:tav>
                                      </p:tavLst>
                                    </p:anim>
                                    <p:anim calcmode="lin" valueType="num">
                                      <p:cBhvr additive="base">
                                        <p:cTn id="215" dur="500"/>
                                        <p:tgtEl>
                                          <p:spTgt spid="207917"/>
                                        </p:tgtEl>
                                        <p:attrNameLst>
                                          <p:attrName>ppt_y</p:attrName>
                                        </p:attrNameLst>
                                      </p:cBhvr>
                                      <p:tavLst>
                                        <p:tav tm="0">
                                          <p:val>
                                            <p:strVal val="ppt_y"/>
                                          </p:val>
                                        </p:tav>
                                        <p:tav tm="100000">
                                          <p:val>
                                            <p:strVal val="1+ppt_h/2"/>
                                          </p:val>
                                        </p:tav>
                                      </p:tavLst>
                                    </p:anim>
                                    <p:set>
                                      <p:cBhvr>
                                        <p:cTn id="216" dur="1" fill="hold">
                                          <p:stCondLst>
                                            <p:cond delay="499"/>
                                          </p:stCondLst>
                                        </p:cTn>
                                        <p:tgtEl>
                                          <p:spTgt spid="207917"/>
                                        </p:tgtEl>
                                        <p:attrNameLst>
                                          <p:attrName>style.visibility</p:attrName>
                                        </p:attrNameLst>
                                      </p:cBhvr>
                                      <p:to>
                                        <p:strVal val="hidden"/>
                                      </p:to>
                                    </p:set>
                                  </p:childTnLst>
                                </p:cTn>
                              </p:par>
                              <p:par>
                                <p:cTn id="217" presetID="2" presetClass="exit" presetSubtype="4" fill="hold" nodeType="withEffect">
                                  <p:stCondLst>
                                    <p:cond delay="0"/>
                                  </p:stCondLst>
                                  <p:childTnLst>
                                    <p:anim calcmode="lin" valueType="num">
                                      <p:cBhvr additive="base">
                                        <p:cTn id="218" dur="500"/>
                                        <p:tgtEl>
                                          <p:spTgt spid="207918"/>
                                        </p:tgtEl>
                                        <p:attrNameLst>
                                          <p:attrName>ppt_x</p:attrName>
                                        </p:attrNameLst>
                                      </p:cBhvr>
                                      <p:tavLst>
                                        <p:tav tm="0">
                                          <p:val>
                                            <p:strVal val="ppt_x"/>
                                          </p:val>
                                        </p:tav>
                                        <p:tav tm="100000">
                                          <p:val>
                                            <p:strVal val="ppt_x"/>
                                          </p:val>
                                        </p:tav>
                                      </p:tavLst>
                                    </p:anim>
                                    <p:anim calcmode="lin" valueType="num">
                                      <p:cBhvr additive="base">
                                        <p:cTn id="219" dur="500"/>
                                        <p:tgtEl>
                                          <p:spTgt spid="207918"/>
                                        </p:tgtEl>
                                        <p:attrNameLst>
                                          <p:attrName>ppt_y</p:attrName>
                                        </p:attrNameLst>
                                      </p:cBhvr>
                                      <p:tavLst>
                                        <p:tav tm="0">
                                          <p:val>
                                            <p:strVal val="ppt_y"/>
                                          </p:val>
                                        </p:tav>
                                        <p:tav tm="100000">
                                          <p:val>
                                            <p:strVal val="1+ppt_h/2"/>
                                          </p:val>
                                        </p:tav>
                                      </p:tavLst>
                                    </p:anim>
                                    <p:set>
                                      <p:cBhvr>
                                        <p:cTn id="220" dur="1" fill="hold">
                                          <p:stCondLst>
                                            <p:cond delay="499"/>
                                          </p:stCondLst>
                                        </p:cTn>
                                        <p:tgtEl>
                                          <p:spTgt spid="207918"/>
                                        </p:tgtEl>
                                        <p:attrNameLst>
                                          <p:attrName>style.visibility</p:attrName>
                                        </p:attrNameLst>
                                      </p:cBhvr>
                                      <p:to>
                                        <p:strVal val="hidden"/>
                                      </p:to>
                                    </p:set>
                                  </p:childTnLst>
                                </p:cTn>
                              </p:par>
                              <p:par>
                                <p:cTn id="221" presetID="2" presetClass="exit" presetSubtype="4" fill="hold" grpId="0" nodeType="withEffect">
                                  <p:stCondLst>
                                    <p:cond delay="0"/>
                                  </p:stCondLst>
                                  <p:childTnLst>
                                    <p:anim calcmode="lin" valueType="num">
                                      <p:cBhvr additive="base">
                                        <p:cTn id="222" dur="500"/>
                                        <p:tgtEl>
                                          <p:spTgt spid="207908"/>
                                        </p:tgtEl>
                                        <p:attrNameLst>
                                          <p:attrName>ppt_x</p:attrName>
                                        </p:attrNameLst>
                                      </p:cBhvr>
                                      <p:tavLst>
                                        <p:tav tm="0">
                                          <p:val>
                                            <p:strVal val="ppt_x"/>
                                          </p:val>
                                        </p:tav>
                                        <p:tav tm="100000">
                                          <p:val>
                                            <p:strVal val="ppt_x"/>
                                          </p:val>
                                        </p:tav>
                                      </p:tavLst>
                                    </p:anim>
                                    <p:anim calcmode="lin" valueType="num">
                                      <p:cBhvr additive="base">
                                        <p:cTn id="223" dur="500"/>
                                        <p:tgtEl>
                                          <p:spTgt spid="207908"/>
                                        </p:tgtEl>
                                        <p:attrNameLst>
                                          <p:attrName>ppt_y</p:attrName>
                                        </p:attrNameLst>
                                      </p:cBhvr>
                                      <p:tavLst>
                                        <p:tav tm="0">
                                          <p:val>
                                            <p:strVal val="ppt_y"/>
                                          </p:val>
                                        </p:tav>
                                        <p:tav tm="100000">
                                          <p:val>
                                            <p:strVal val="1+ppt_h/2"/>
                                          </p:val>
                                        </p:tav>
                                      </p:tavLst>
                                    </p:anim>
                                    <p:set>
                                      <p:cBhvr>
                                        <p:cTn id="224" dur="1" fill="hold">
                                          <p:stCondLst>
                                            <p:cond delay="499"/>
                                          </p:stCondLst>
                                        </p:cTn>
                                        <p:tgtEl>
                                          <p:spTgt spid="20790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5" grpId="0" build="p"/>
      <p:bldP spid="207880" grpId="0" animBg="1"/>
      <p:bldP spid="207881" grpId="0" animBg="1"/>
      <p:bldP spid="207882" grpId="0" animBg="1"/>
      <p:bldP spid="207888" grpId="0" animBg="1"/>
      <p:bldP spid="207890" grpId="0" animBg="1"/>
      <p:bldP spid="207891" grpId="0" animBg="1"/>
      <p:bldP spid="207896" grpId="0" animBg="1"/>
      <p:bldP spid="207897" grpId="0" animBg="1"/>
      <p:bldP spid="207898" grpId="0" animBg="1"/>
      <p:bldP spid="207908" grpId="0" animBg="1"/>
      <p:bldP spid="207909" grpId="0" animBg="1"/>
      <p:bldP spid="207910" grpId="0" animBg="1"/>
      <p:bldP spid="207913" grpId="0" animBg="1"/>
      <p:bldP spid="207914" grpId="0" animBg="1"/>
      <p:bldP spid="207915" grpId="0" animBg="1"/>
      <p:bldP spid="207922" grpId="0" animBg="1"/>
      <p:bldP spid="20792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3.3.3 </a:t>
            </a:r>
            <a:r>
              <a:rPr lang="zh-CN" altLang="zh-CN" dirty="0"/>
              <a:t>与或图的</a:t>
            </a:r>
            <a:r>
              <a:rPr lang="zh-CN" altLang="zh-CN" dirty="0" smtClean="0"/>
              <a:t>启发式搜索</a:t>
            </a:r>
            <a:endParaRPr lang="zh-CN" altLang="en-US" dirty="0"/>
          </a:p>
        </p:txBody>
      </p:sp>
      <p:sp>
        <p:nvSpPr>
          <p:cNvPr id="3" name="内容占位符 2"/>
          <p:cNvSpPr>
            <a:spLocks noGrp="1"/>
          </p:cNvSpPr>
          <p:nvPr>
            <p:ph idx="1"/>
          </p:nvPr>
        </p:nvSpPr>
        <p:spPr>
          <a:xfrm>
            <a:off x="495300" y="1844824"/>
            <a:ext cx="8915400" cy="4479776"/>
          </a:xfrm>
        </p:spPr>
        <p:txBody>
          <a:bodyPr>
            <a:normAutofit fontScale="92500"/>
          </a:bodyPr>
          <a:lstStyle/>
          <a:p>
            <a:r>
              <a:rPr lang="en-US" altLang="zh-CN" dirty="0"/>
              <a:t>AND-OR</a:t>
            </a:r>
            <a:r>
              <a:rPr lang="zh-CN" altLang="zh-CN" dirty="0"/>
              <a:t>图的搜索与一般</a:t>
            </a:r>
            <a:r>
              <a:rPr lang="zh-CN" altLang="zh-CN" dirty="0" smtClean="0"/>
              <a:t>的</a:t>
            </a:r>
            <a:r>
              <a:rPr lang="en-US" altLang="zh-CN" dirty="0" smtClean="0"/>
              <a:t>OR </a:t>
            </a:r>
            <a:r>
              <a:rPr lang="zh-CN" altLang="zh-CN" dirty="0"/>
              <a:t>图搜索类似，但在代价的计算上有很大的差别。对</a:t>
            </a:r>
            <a:r>
              <a:rPr lang="en-US" altLang="zh-CN" dirty="0"/>
              <a:t>OR</a:t>
            </a:r>
            <a:r>
              <a:rPr lang="zh-CN" altLang="zh-CN" dirty="0"/>
              <a:t>图进行搜索，若搜索到某个</a:t>
            </a:r>
            <a:r>
              <a:rPr lang="zh-CN" altLang="zh-CN" dirty="0" smtClean="0"/>
              <a:t>结点</a:t>
            </a:r>
            <a:r>
              <a:rPr lang="en-US" altLang="zh-CN" dirty="0" smtClean="0"/>
              <a:t>n </a:t>
            </a:r>
            <a:r>
              <a:rPr lang="zh-CN" altLang="zh-CN" dirty="0"/>
              <a:t>时，不论</a:t>
            </a:r>
            <a:r>
              <a:rPr lang="en-US" altLang="zh-CN" dirty="0"/>
              <a:t> </a:t>
            </a:r>
            <a:r>
              <a:rPr lang="en-US" altLang="zh-CN" dirty="0" smtClean="0"/>
              <a:t>n</a:t>
            </a:r>
            <a:r>
              <a:rPr lang="zh-CN" altLang="zh-CN" dirty="0" smtClean="0"/>
              <a:t>是否</a:t>
            </a:r>
            <a:r>
              <a:rPr lang="zh-CN" altLang="zh-CN" dirty="0"/>
              <a:t>生成了后继结点</a:t>
            </a:r>
            <a:r>
              <a:rPr lang="zh-CN" altLang="zh-CN" dirty="0" smtClean="0"/>
              <a:t>，</a:t>
            </a:r>
            <a:r>
              <a:rPr lang="en-US" altLang="zh-CN" dirty="0" smtClean="0">
                <a:solidFill>
                  <a:srgbClr val="FF0000"/>
                </a:solidFill>
              </a:rPr>
              <a:t>n </a:t>
            </a:r>
            <a:r>
              <a:rPr lang="zh-CN" altLang="zh-CN" dirty="0">
                <a:solidFill>
                  <a:srgbClr val="FF0000"/>
                </a:solidFill>
              </a:rPr>
              <a:t>的费用是由其本身状态决定的</a:t>
            </a:r>
            <a:r>
              <a:rPr lang="zh-CN" altLang="zh-CN" dirty="0"/>
              <a:t>，</a:t>
            </a:r>
            <a:r>
              <a:rPr lang="zh-CN" altLang="zh-CN" dirty="0" smtClean="0"/>
              <a:t>但</a:t>
            </a:r>
            <a:r>
              <a:rPr lang="en-US" altLang="zh-CN" dirty="0" smtClean="0"/>
              <a:t>AND-OR</a:t>
            </a:r>
            <a:r>
              <a:rPr lang="zh-CN" altLang="zh-CN" dirty="0"/>
              <a:t>图不同，其</a:t>
            </a:r>
            <a:r>
              <a:rPr lang="zh-CN" altLang="zh-CN" dirty="0">
                <a:solidFill>
                  <a:srgbClr val="FF0000"/>
                </a:solidFill>
              </a:rPr>
              <a:t>费用的计算依赖</a:t>
            </a:r>
            <a:r>
              <a:rPr lang="zh-CN" altLang="zh-CN" dirty="0" smtClean="0">
                <a:solidFill>
                  <a:srgbClr val="FF0000"/>
                </a:solidFill>
              </a:rPr>
              <a:t>于</a:t>
            </a:r>
            <a:r>
              <a:rPr lang="en-US" altLang="zh-CN" dirty="0" smtClean="0">
                <a:solidFill>
                  <a:srgbClr val="FF0000"/>
                </a:solidFill>
              </a:rPr>
              <a:t>n</a:t>
            </a:r>
            <a:r>
              <a:rPr lang="zh-CN" altLang="zh-CN" dirty="0" smtClean="0">
                <a:solidFill>
                  <a:srgbClr val="FF0000"/>
                </a:solidFill>
              </a:rPr>
              <a:t>的</a:t>
            </a:r>
            <a:r>
              <a:rPr lang="zh-CN" altLang="zh-CN" dirty="0">
                <a:solidFill>
                  <a:srgbClr val="FF0000"/>
                </a:solidFill>
              </a:rPr>
              <a:t>后继结点的费用</a:t>
            </a:r>
            <a:r>
              <a:rPr lang="zh-CN" altLang="zh-CN" dirty="0"/>
              <a:t>。</a:t>
            </a:r>
          </a:p>
          <a:p>
            <a:r>
              <a:rPr lang="zh-CN" altLang="zh-CN" dirty="0"/>
              <a:t>因为一个结点的后继结点代表了分解的子问题，子问题的难易程度决定了原问题求解的难易程度，所以不再考虑</a:t>
            </a:r>
            <a:r>
              <a:rPr lang="en-US" altLang="zh-CN" dirty="0"/>
              <a:t> </a:t>
            </a:r>
            <a:r>
              <a:rPr lang="en-US" altLang="zh-CN" dirty="0" smtClean="0"/>
              <a:t>n</a:t>
            </a:r>
            <a:r>
              <a:rPr lang="zh-CN" altLang="zh-CN" dirty="0" smtClean="0"/>
              <a:t>本身</a:t>
            </a:r>
            <a:r>
              <a:rPr lang="zh-CN" altLang="zh-CN" dirty="0"/>
              <a:t>的难易程度。也就是说，在使用形</a:t>
            </a:r>
            <a:r>
              <a:rPr lang="zh-CN" altLang="zh-CN" dirty="0" smtClean="0"/>
              <a:t>如</a:t>
            </a:r>
            <a:endParaRPr lang="en-US" altLang="zh-CN" dirty="0" smtClean="0"/>
          </a:p>
          <a:p>
            <a:pPr marL="0" indent="0">
              <a:buNone/>
            </a:pPr>
            <a:r>
              <a:rPr lang="en-US" altLang="zh-CN" dirty="0" smtClean="0">
                <a:solidFill>
                  <a:srgbClr val="00B0F0"/>
                </a:solidFill>
              </a:rPr>
              <a:t>                                </a:t>
            </a:r>
            <a:r>
              <a:rPr lang="en-US" altLang="zh-CN" dirty="0" smtClean="0">
                <a:solidFill>
                  <a:srgbClr val="FF0000"/>
                </a:solidFill>
              </a:rPr>
              <a:t>f(n)= g(n) + h(n)</a:t>
            </a:r>
            <a:endParaRPr lang="zh-CN" altLang="zh-CN" dirty="0">
              <a:solidFill>
                <a:srgbClr val="FF0000"/>
              </a:solidFill>
            </a:endParaRPr>
          </a:p>
          <a:p>
            <a:pPr marL="0" indent="0">
              <a:buNone/>
            </a:pPr>
            <a:r>
              <a:rPr lang="zh-CN" altLang="zh-CN" dirty="0"/>
              <a:t>的估价函数时，第一</a:t>
            </a:r>
            <a:r>
              <a:rPr lang="zh-CN" altLang="zh-CN" dirty="0" smtClean="0"/>
              <a:t>分量</a:t>
            </a:r>
            <a:r>
              <a:rPr lang="en-US" altLang="zh-CN" dirty="0">
                <a:solidFill>
                  <a:srgbClr val="FF0000"/>
                </a:solidFill>
              </a:rPr>
              <a:t>g(n)</a:t>
            </a:r>
            <a:r>
              <a:rPr lang="zh-CN" altLang="zh-CN" dirty="0" smtClean="0"/>
              <a:t>已经</a:t>
            </a:r>
            <a:r>
              <a:rPr lang="zh-CN" altLang="zh-CN" dirty="0"/>
              <a:t>没有意义。而第二</a:t>
            </a:r>
            <a:r>
              <a:rPr lang="zh-CN" altLang="zh-CN" dirty="0" smtClean="0"/>
              <a:t>分量</a:t>
            </a:r>
            <a:r>
              <a:rPr lang="en-US" altLang="zh-CN" dirty="0">
                <a:solidFill>
                  <a:srgbClr val="FF0000"/>
                </a:solidFill>
              </a:rPr>
              <a:t>h(n)</a:t>
            </a:r>
            <a:r>
              <a:rPr lang="zh-CN" altLang="zh-CN" dirty="0" smtClean="0"/>
              <a:t>也</a:t>
            </a:r>
            <a:r>
              <a:rPr lang="zh-CN" altLang="zh-CN" dirty="0"/>
              <a:t>不再是对最小路径代价的估计，而是对</a:t>
            </a:r>
            <a:r>
              <a:rPr lang="zh-CN" altLang="zh-CN" dirty="0">
                <a:solidFill>
                  <a:srgbClr val="FF0000"/>
                </a:solidFill>
              </a:rPr>
              <a:t>最小解图代价的估计</a:t>
            </a:r>
            <a:r>
              <a:rPr lang="zh-CN" altLang="zh-CN" dirty="0"/>
              <a:t>。</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51</a:t>
            </a:fld>
            <a:endParaRPr lang="zh-CN" altLang="en-US"/>
          </a:p>
        </p:txBody>
      </p:sp>
    </p:spTree>
    <p:extLst>
      <p:ext uri="{BB962C8B-B14F-4D97-AF65-F5344CB8AC3E}">
        <p14:creationId xmlns:p14="http://schemas.microsoft.com/office/powerpoint/2010/main" val="2914015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arn(inVertical)">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0489" y="836712"/>
            <a:ext cx="9060211" cy="5487888"/>
          </a:xfrm>
        </p:spPr>
        <p:txBody>
          <a:bodyPr>
            <a:normAutofit/>
          </a:bodyPr>
          <a:lstStyle/>
          <a:p>
            <a:pPr>
              <a:buFont typeface="Wingdings" panose="05000000000000000000" pitchFamily="2" charset="2"/>
              <a:buChar char="p"/>
            </a:pPr>
            <a:r>
              <a:rPr lang="zh-CN" altLang="zh-CN" dirty="0"/>
              <a:t>在</a:t>
            </a:r>
            <a:r>
              <a:rPr lang="en-US" altLang="zh-CN" dirty="0"/>
              <a:t>AND-OR</a:t>
            </a:r>
            <a:r>
              <a:rPr lang="zh-CN" altLang="zh-CN" dirty="0"/>
              <a:t>图中，结点</a:t>
            </a:r>
            <a:r>
              <a:rPr lang="en-US" altLang="zh-CN" dirty="0"/>
              <a:t> </a:t>
            </a:r>
            <a:r>
              <a:rPr lang="en-US" altLang="zh-CN" dirty="0" smtClean="0"/>
              <a:t>n</a:t>
            </a:r>
            <a:r>
              <a:rPr lang="zh-CN" altLang="zh-CN" dirty="0" smtClean="0"/>
              <a:t>的</a:t>
            </a:r>
            <a:r>
              <a:rPr lang="zh-CN" altLang="zh-CN" dirty="0"/>
              <a:t>代价可以按下面的方法计算：</a:t>
            </a:r>
          </a:p>
          <a:p>
            <a:pPr>
              <a:buFont typeface="Wingdings" panose="05000000000000000000" pitchFamily="2" charset="2"/>
              <a:buChar char="u"/>
            </a:pPr>
            <a:r>
              <a:rPr lang="zh-CN" altLang="zh-CN" dirty="0"/>
              <a:t>⑴ 如果</a:t>
            </a:r>
            <a:r>
              <a:rPr lang="en-US" altLang="zh-CN" dirty="0"/>
              <a:t> </a:t>
            </a:r>
            <a:r>
              <a:rPr lang="en-US" altLang="zh-CN" dirty="0" smtClean="0"/>
              <a:t>n</a:t>
            </a:r>
            <a:r>
              <a:rPr lang="zh-CN" altLang="zh-CN" dirty="0" smtClean="0"/>
              <a:t>是</a:t>
            </a:r>
            <a:r>
              <a:rPr lang="zh-CN" altLang="zh-CN" dirty="0"/>
              <a:t>叶结点，</a:t>
            </a:r>
            <a:r>
              <a:rPr lang="zh-CN" altLang="zh-CN" dirty="0" smtClean="0"/>
              <a:t>则</a:t>
            </a:r>
            <a:r>
              <a:rPr lang="en-US" altLang="zh-CN" dirty="0" smtClean="0">
                <a:solidFill>
                  <a:srgbClr val="0000FF"/>
                </a:solidFill>
              </a:rPr>
              <a:t>h(n</a:t>
            </a:r>
            <a:r>
              <a:rPr lang="en-US" altLang="zh-CN" dirty="0">
                <a:solidFill>
                  <a:srgbClr val="0000FF"/>
                </a:solidFill>
              </a:rPr>
              <a:t>) = 0</a:t>
            </a:r>
            <a:r>
              <a:rPr lang="en-US" altLang="zh-CN" dirty="0" smtClean="0"/>
              <a:t> </a:t>
            </a:r>
            <a:r>
              <a:rPr lang="zh-CN" altLang="zh-CN" dirty="0"/>
              <a:t>；</a:t>
            </a:r>
          </a:p>
          <a:p>
            <a:pPr>
              <a:buFont typeface="Wingdings" panose="05000000000000000000" pitchFamily="2" charset="2"/>
              <a:buChar char="u"/>
            </a:pPr>
            <a:r>
              <a:rPr lang="zh-CN" altLang="zh-CN" dirty="0"/>
              <a:t>⑵ 若</a:t>
            </a:r>
            <a:r>
              <a:rPr lang="en-US" altLang="zh-CN" dirty="0"/>
              <a:t> </a:t>
            </a:r>
            <a:r>
              <a:rPr lang="en-US" altLang="zh-CN" dirty="0" smtClean="0"/>
              <a:t>n</a:t>
            </a:r>
            <a:r>
              <a:rPr lang="zh-CN" altLang="zh-CN" dirty="0" smtClean="0"/>
              <a:t>有</a:t>
            </a:r>
            <a:r>
              <a:rPr lang="zh-CN" altLang="zh-CN" dirty="0"/>
              <a:t>一组由</a:t>
            </a:r>
            <a:r>
              <a:rPr lang="zh-CN" altLang="zh-CN" dirty="0">
                <a:solidFill>
                  <a:srgbClr val="FF0000"/>
                </a:solidFill>
              </a:rPr>
              <a:t>与弧</a:t>
            </a:r>
            <a:r>
              <a:rPr lang="zh-CN" altLang="zh-CN" dirty="0"/>
              <a:t>连接的后继结点</a:t>
            </a:r>
            <a:r>
              <a:rPr lang="en-US" altLang="zh-CN" dirty="0"/>
              <a:t> </a:t>
            </a:r>
            <a:r>
              <a:rPr lang="en-US" altLang="zh-CN" dirty="0" smtClean="0"/>
              <a:t>{</a:t>
            </a:r>
            <a:r>
              <a:rPr lang="en-US" altLang="zh-CN" dirty="0"/>
              <a:t>n1</a:t>
            </a:r>
            <a:r>
              <a:rPr lang="zh-CN" altLang="en-US" dirty="0"/>
              <a:t>，</a:t>
            </a:r>
            <a:r>
              <a:rPr lang="en-US" altLang="zh-CN" dirty="0"/>
              <a:t>n2</a:t>
            </a:r>
            <a:r>
              <a:rPr lang="zh-CN" altLang="en-US" dirty="0"/>
              <a:t>，</a:t>
            </a:r>
            <a:r>
              <a:rPr lang="en-US" altLang="zh-CN" dirty="0"/>
              <a:t>…</a:t>
            </a:r>
            <a:r>
              <a:rPr lang="en-US" altLang="zh-CN" dirty="0" err="1" smtClean="0"/>
              <a:t>nk</a:t>
            </a:r>
            <a:r>
              <a:rPr lang="en-US" altLang="zh-CN" dirty="0" smtClean="0"/>
              <a:t>}</a:t>
            </a:r>
            <a:r>
              <a:rPr lang="zh-CN" altLang="zh-CN" dirty="0" smtClean="0"/>
              <a:t>，则</a:t>
            </a:r>
            <a:r>
              <a:rPr lang="en-US" altLang="zh-CN" dirty="0" smtClean="0"/>
              <a:t> </a:t>
            </a:r>
          </a:p>
          <a:p>
            <a:pPr marL="0" indent="0">
              <a:buNone/>
            </a:pPr>
            <a:r>
              <a:rPr lang="en-US" altLang="zh-CN" dirty="0">
                <a:solidFill>
                  <a:srgbClr val="0000FF"/>
                </a:solidFill>
              </a:rPr>
              <a:t> </a:t>
            </a:r>
            <a:r>
              <a:rPr lang="en-US" altLang="zh-CN" dirty="0" smtClean="0">
                <a:solidFill>
                  <a:srgbClr val="0000FF"/>
                </a:solidFill>
              </a:rPr>
              <a:t>          h(n</a:t>
            </a:r>
            <a:r>
              <a:rPr lang="en-US" altLang="zh-CN" dirty="0">
                <a:solidFill>
                  <a:srgbClr val="0000FF"/>
                </a:solidFill>
              </a:rPr>
              <a:t>)</a:t>
            </a:r>
            <a:r>
              <a:rPr lang="en-US" altLang="zh-CN" dirty="0"/>
              <a:t> = </a:t>
            </a:r>
            <a:r>
              <a:rPr lang="en-US" altLang="zh-CN" dirty="0" smtClean="0">
                <a:solidFill>
                  <a:srgbClr val="0000FF"/>
                </a:solidFill>
              </a:rPr>
              <a:t>c</a:t>
            </a:r>
            <a:r>
              <a:rPr lang="en-US" altLang="zh-CN" dirty="0" smtClean="0"/>
              <a:t> </a:t>
            </a:r>
            <a:r>
              <a:rPr lang="en-US" altLang="zh-CN" dirty="0"/>
              <a:t>+ </a:t>
            </a:r>
            <a:r>
              <a:rPr lang="en-US" altLang="zh-CN" dirty="0" smtClean="0"/>
              <a:t>h(n1</a:t>
            </a:r>
            <a:r>
              <a:rPr lang="en-US" altLang="zh-CN" dirty="0"/>
              <a:t>) + </a:t>
            </a:r>
            <a:r>
              <a:rPr lang="en-US" altLang="zh-CN" dirty="0" smtClean="0"/>
              <a:t>h(n2</a:t>
            </a:r>
            <a:r>
              <a:rPr lang="en-US" altLang="zh-CN" dirty="0"/>
              <a:t>) + … + </a:t>
            </a:r>
            <a:r>
              <a:rPr lang="en-US" altLang="zh-CN" dirty="0" smtClean="0"/>
              <a:t>h(</a:t>
            </a:r>
            <a:r>
              <a:rPr lang="en-US" altLang="zh-CN" dirty="0" err="1" smtClean="0"/>
              <a:t>nk</a:t>
            </a:r>
            <a:r>
              <a:rPr lang="en-US" altLang="zh-CN" dirty="0"/>
              <a:t>)</a:t>
            </a:r>
            <a:endParaRPr lang="zh-CN" altLang="zh-CN" dirty="0"/>
          </a:p>
          <a:p>
            <a:pPr marL="0" indent="0">
              <a:buNone/>
            </a:pPr>
            <a:r>
              <a:rPr lang="en-US" altLang="zh-CN" dirty="0" smtClean="0"/>
              <a:t>     </a:t>
            </a:r>
            <a:r>
              <a:rPr lang="zh-CN" altLang="zh-CN" dirty="0" smtClean="0"/>
              <a:t>其中</a:t>
            </a:r>
            <a:r>
              <a:rPr lang="en-US" altLang="zh-CN" dirty="0" smtClean="0"/>
              <a:t>c </a:t>
            </a:r>
            <a:r>
              <a:rPr lang="zh-CN" altLang="zh-CN" dirty="0"/>
              <a:t>为与弧的代价。</a:t>
            </a:r>
          </a:p>
          <a:p>
            <a:pPr>
              <a:buFont typeface="Wingdings" panose="05000000000000000000" pitchFamily="2" charset="2"/>
              <a:buChar char="u"/>
            </a:pPr>
            <a:r>
              <a:rPr lang="zh-CN" altLang="zh-CN" dirty="0"/>
              <a:t>⑶ </a:t>
            </a:r>
            <a:r>
              <a:rPr lang="zh-CN" altLang="zh-CN" dirty="0" smtClean="0"/>
              <a:t>若</a:t>
            </a:r>
            <a:r>
              <a:rPr lang="en-US" altLang="zh-CN" dirty="0" smtClean="0"/>
              <a:t>n</a:t>
            </a:r>
            <a:r>
              <a:rPr lang="zh-CN" altLang="zh-CN" dirty="0" smtClean="0"/>
              <a:t>有</a:t>
            </a:r>
            <a:r>
              <a:rPr lang="zh-CN" altLang="zh-CN" dirty="0"/>
              <a:t>一组由</a:t>
            </a:r>
            <a:r>
              <a:rPr lang="zh-CN" altLang="zh-CN" dirty="0">
                <a:solidFill>
                  <a:srgbClr val="FF0000"/>
                </a:solidFill>
              </a:rPr>
              <a:t>或弧</a:t>
            </a:r>
            <a:r>
              <a:rPr lang="zh-CN" altLang="zh-CN" dirty="0"/>
              <a:t>连接的后继</a:t>
            </a:r>
            <a:r>
              <a:rPr lang="zh-CN" altLang="zh-CN" dirty="0" smtClean="0"/>
              <a:t>结点</a:t>
            </a:r>
            <a:r>
              <a:rPr lang="en-US" altLang="zh-CN" dirty="0"/>
              <a:t>{n1</a:t>
            </a:r>
            <a:r>
              <a:rPr lang="zh-CN" altLang="en-US" dirty="0"/>
              <a:t>，</a:t>
            </a:r>
            <a:r>
              <a:rPr lang="en-US" altLang="zh-CN" dirty="0"/>
              <a:t>n2</a:t>
            </a:r>
            <a:r>
              <a:rPr lang="zh-CN" altLang="en-US" dirty="0"/>
              <a:t>，</a:t>
            </a:r>
            <a:r>
              <a:rPr lang="en-US" altLang="zh-CN" dirty="0"/>
              <a:t>…</a:t>
            </a:r>
            <a:r>
              <a:rPr lang="en-US" altLang="zh-CN" dirty="0" err="1"/>
              <a:t>nk</a:t>
            </a:r>
            <a:r>
              <a:rPr lang="en-US" altLang="zh-CN" dirty="0"/>
              <a:t>}</a:t>
            </a:r>
            <a:r>
              <a:rPr lang="en-US" altLang="zh-CN" dirty="0" smtClean="0"/>
              <a:t> </a:t>
            </a:r>
            <a:r>
              <a:rPr lang="zh-CN" altLang="zh-CN" dirty="0"/>
              <a:t>，则</a:t>
            </a:r>
          </a:p>
          <a:p>
            <a:pPr marL="0" indent="0">
              <a:buNone/>
            </a:pPr>
            <a:r>
              <a:rPr lang="en-US" altLang="zh-CN" dirty="0" smtClean="0">
                <a:solidFill>
                  <a:srgbClr val="0000FF"/>
                </a:solidFill>
              </a:rPr>
              <a:t>         h(n</a:t>
            </a:r>
            <a:r>
              <a:rPr lang="en-US" altLang="zh-CN" dirty="0">
                <a:solidFill>
                  <a:srgbClr val="0000FF"/>
                </a:solidFill>
              </a:rPr>
              <a:t>)</a:t>
            </a:r>
            <a:r>
              <a:rPr lang="en-US" altLang="zh-CN" dirty="0"/>
              <a:t> </a:t>
            </a:r>
            <a:r>
              <a:rPr lang="en-US" altLang="zh-CN" dirty="0" smtClean="0"/>
              <a:t>=min{ </a:t>
            </a:r>
            <a:r>
              <a:rPr lang="en-US" altLang="zh-CN" dirty="0" smtClean="0">
                <a:solidFill>
                  <a:srgbClr val="0000FF"/>
                </a:solidFill>
              </a:rPr>
              <a:t>c1</a:t>
            </a:r>
            <a:r>
              <a:rPr lang="en-US" altLang="zh-CN" dirty="0" smtClean="0"/>
              <a:t> </a:t>
            </a:r>
            <a:r>
              <a:rPr lang="en-US" altLang="zh-CN" dirty="0"/>
              <a:t>+ h(n1) </a:t>
            </a:r>
            <a:r>
              <a:rPr lang="en-US" altLang="zh-CN" dirty="0" smtClean="0"/>
              <a:t>, </a:t>
            </a:r>
            <a:r>
              <a:rPr lang="en-US" altLang="zh-CN" dirty="0" smtClean="0">
                <a:solidFill>
                  <a:srgbClr val="0000FF"/>
                </a:solidFill>
              </a:rPr>
              <a:t>c2</a:t>
            </a:r>
            <a:r>
              <a:rPr lang="en-US" altLang="zh-CN" dirty="0" smtClean="0"/>
              <a:t> + </a:t>
            </a:r>
            <a:r>
              <a:rPr lang="en-US" altLang="zh-CN" dirty="0"/>
              <a:t>h(n2) , </a:t>
            </a:r>
            <a:r>
              <a:rPr lang="en-US" altLang="zh-CN" dirty="0" smtClean="0"/>
              <a:t>… </a:t>
            </a:r>
            <a:r>
              <a:rPr lang="en-US" altLang="zh-CN" dirty="0"/>
              <a:t>, </a:t>
            </a:r>
            <a:r>
              <a:rPr lang="en-US" altLang="zh-CN" dirty="0" err="1" smtClean="0">
                <a:solidFill>
                  <a:srgbClr val="0000FF"/>
                </a:solidFill>
              </a:rPr>
              <a:t>ck</a:t>
            </a:r>
            <a:r>
              <a:rPr lang="en-US" altLang="zh-CN" dirty="0" smtClean="0">
                <a:solidFill>
                  <a:srgbClr val="0000FF"/>
                </a:solidFill>
              </a:rPr>
              <a:t> </a:t>
            </a:r>
            <a:r>
              <a:rPr lang="en-US" altLang="zh-CN" dirty="0" smtClean="0"/>
              <a:t>+ </a:t>
            </a:r>
            <a:r>
              <a:rPr lang="en-US" altLang="zh-CN" dirty="0"/>
              <a:t>h(</a:t>
            </a:r>
            <a:r>
              <a:rPr lang="en-US" altLang="zh-CN" dirty="0" err="1"/>
              <a:t>nk</a:t>
            </a:r>
            <a:r>
              <a:rPr lang="en-US" altLang="zh-CN" dirty="0" smtClean="0"/>
              <a:t>)}</a:t>
            </a:r>
            <a:endParaRPr lang="zh-CN" altLang="zh-CN" dirty="0"/>
          </a:p>
          <a:p>
            <a:pPr marL="0" indent="0">
              <a:buNone/>
            </a:pPr>
            <a:r>
              <a:rPr lang="en-US" altLang="zh-CN" dirty="0" smtClean="0"/>
              <a:t>    </a:t>
            </a:r>
            <a:r>
              <a:rPr lang="zh-CN" altLang="zh-CN" dirty="0" smtClean="0"/>
              <a:t>其中</a:t>
            </a:r>
            <a:r>
              <a:rPr lang="en-US" altLang="zh-CN" dirty="0" smtClean="0"/>
              <a:t>ci </a:t>
            </a:r>
            <a:r>
              <a:rPr lang="zh-CN" altLang="zh-CN" dirty="0"/>
              <a:t>表示第</a:t>
            </a:r>
            <a:r>
              <a:rPr lang="en-US" altLang="zh-CN" dirty="0"/>
              <a:t> </a:t>
            </a:r>
            <a:r>
              <a:rPr lang="en-US" altLang="zh-CN" dirty="0" err="1" smtClean="0"/>
              <a:t>i</a:t>
            </a:r>
            <a:r>
              <a:rPr lang="zh-CN" altLang="zh-CN" dirty="0" smtClean="0"/>
              <a:t>个</a:t>
            </a:r>
            <a:r>
              <a:rPr lang="zh-CN" altLang="zh-CN" dirty="0"/>
              <a:t>或弧的代价。</a:t>
            </a:r>
          </a:p>
          <a:p>
            <a:pPr>
              <a:buFont typeface="Wingdings" panose="05000000000000000000" pitchFamily="2" charset="2"/>
              <a:buChar char="u"/>
            </a:pPr>
            <a:r>
              <a:rPr lang="zh-CN" altLang="zh-CN" dirty="0"/>
              <a:t>⑷ 若</a:t>
            </a:r>
            <a:r>
              <a:rPr lang="en-US" altLang="zh-CN" dirty="0"/>
              <a:t> </a:t>
            </a:r>
            <a:r>
              <a:rPr lang="en-US" altLang="zh-CN" dirty="0" smtClean="0"/>
              <a:t>n</a:t>
            </a:r>
            <a:r>
              <a:rPr lang="zh-CN" altLang="zh-CN" dirty="0" smtClean="0"/>
              <a:t>是</a:t>
            </a:r>
            <a:r>
              <a:rPr lang="zh-CN" altLang="zh-CN" dirty="0"/>
              <a:t>既有与弧又有或弧连接的后继结点，则整个</a:t>
            </a:r>
            <a:r>
              <a:rPr lang="zh-CN" altLang="zh-CN" dirty="0">
                <a:solidFill>
                  <a:srgbClr val="FF0000"/>
                </a:solidFill>
              </a:rPr>
              <a:t>与弧作为一个或弧后继</a:t>
            </a:r>
            <a:r>
              <a:rPr lang="zh-CN" altLang="zh-CN" dirty="0"/>
              <a:t>来考虑。</a:t>
            </a:r>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52</a:t>
            </a:fld>
            <a:endParaRPr lang="zh-CN" altLang="en-US"/>
          </a:p>
        </p:txBody>
      </p:sp>
    </p:spTree>
    <p:extLst>
      <p:ext uri="{BB962C8B-B14F-4D97-AF65-F5344CB8AC3E}">
        <p14:creationId xmlns:p14="http://schemas.microsoft.com/office/powerpoint/2010/main" val="4005994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arn(inVertical)">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barn(inVertical)">
                                      <p:cBhvr>
                                        <p:cTn id="39" dur="500"/>
                                        <p:tgtEl>
                                          <p:spTgt spid="3">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barn(inVertical)">
                                      <p:cBhvr>
                                        <p:cTn id="4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692696"/>
            <a:ext cx="9216229" cy="5904656"/>
          </a:xfrm>
        </p:spPr>
        <p:txBody>
          <a:bodyPr>
            <a:normAutofit lnSpcReduction="10000"/>
          </a:bodyPr>
          <a:lstStyle/>
          <a:p>
            <a:r>
              <a:rPr lang="zh-CN" altLang="zh-CN" b="1" dirty="0" smtClean="0"/>
              <a:t>算法</a:t>
            </a:r>
            <a:r>
              <a:rPr lang="en-US" altLang="zh-CN" dirty="0" smtClean="0"/>
              <a:t>  </a:t>
            </a:r>
            <a:r>
              <a:rPr lang="zh-CN" altLang="zh-CN" dirty="0" smtClean="0"/>
              <a:t>求</a:t>
            </a:r>
            <a:r>
              <a:rPr lang="en-US" altLang="zh-CN" dirty="0"/>
              <a:t>AND-OR</a:t>
            </a:r>
            <a:r>
              <a:rPr lang="zh-CN" altLang="zh-CN" dirty="0"/>
              <a:t>图</a:t>
            </a:r>
            <a:r>
              <a:rPr lang="en-US" altLang="zh-CN" dirty="0"/>
              <a:t> </a:t>
            </a:r>
            <a:r>
              <a:rPr lang="zh-CN" altLang="zh-CN" dirty="0"/>
              <a:t>的解图</a:t>
            </a:r>
            <a:r>
              <a:rPr lang="zh-CN" altLang="zh-CN" dirty="0" smtClean="0"/>
              <a:t>的</a:t>
            </a:r>
            <a:r>
              <a:rPr lang="en-US" altLang="zh-CN" dirty="0">
                <a:solidFill>
                  <a:srgbClr val="0000FF"/>
                </a:solidFill>
              </a:rPr>
              <a:t>AO*</a:t>
            </a:r>
            <a:r>
              <a:rPr lang="zh-CN" altLang="en-US" dirty="0" smtClean="0">
                <a:solidFill>
                  <a:srgbClr val="0000FF"/>
                </a:solidFill>
              </a:rPr>
              <a:t>算法</a:t>
            </a:r>
            <a:endParaRPr lang="zh-CN" altLang="zh-CN" dirty="0"/>
          </a:p>
          <a:p>
            <a:pPr>
              <a:buFont typeface="Wingdings" panose="05000000000000000000" pitchFamily="2" charset="2"/>
              <a:buChar char="p"/>
            </a:pPr>
            <a:r>
              <a:rPr lang="zh-CN" altLang="zh-CN" b="1" dirty="0">
                <a:solidFill>
                  <a:srgbClr val="FF0000"/>
                </a:solidFill>
              </a:rPr>
              <a:t>⑴ </a:t>
            </a:r>
            <a:r>
              <a:rPr lang="en-US" altLang="zh-CN" b="1" dirty="0">
                <a:solidFill>
                  <a:srgbClr val="FF0000"/>
                </a:solidFill>
              </a:rPr>
              <a:t>[</a:t>
            </a:r>
            <a:r>
              <a:rPr lang="zh-CN" altLang="zh-CN" b="1" dirty="0">
                <a:solidFill>
                  <a:srgbClr val="FF0000"/>
                </a:solidFill>
              </a:rPr>
              <a:t>初始化</a:t>
            </a:r>
            <a:r>
              <a:rPr lang="en-US" altLang="zh-CN" b="1" dirty="0">
                <a:solidFill>
                  <a:srgbClr val="FF0000"/>
                </a:solidFill>
              </a:rPr>
              <a:t>]</a:t>
            </a:r>
            <a:endParaRPr lang="zh-CN" altLang="zh-CN" b="1" dirty="0">
              <a:solidFill>
                <a:srgbClr val="FF0000"/>
              </a:solidFill>
            </a:endParaRPr>
          </a:p>
          <a:p>
            <a:pPr>
              <a:buFont typeface="Wingdings" panose="05000000000000000000" pitchFamily="2" charset="2"/>
              <a:buChar char="u"/>
            </a:pPr>
            <a:r>
              <a:rPr lang="zh-CN" altLang="zh-CN" dirty="0"/>
              <a:t>建立一个搜索图</a:t>
            </a:r>
            <a:r>
              <a:rPr lang="en-US" altLang="zh-CN" dirty="0"/>
              <a:t> </a:t>
            </a:r>
            <a:r>
              <a:rPr lang="en-US" altLang="zh-CN" sz="2800" dirty="0">
                <a:solidFill>
                  <a:srgbClr val="0000FF"/>
                </a:solidFill>
              </a:rPr>
              <a:t>G’ </a:t>
            </a:r>
            <a:r>
              <a:rPr lang="zh-CN" altLang="zh-CN" dirty="0" smtClean="0"/>
              <a:t>，</a:t>
            </a:r>
            <a:r>
              <a:rPr lang="zh-CN" altLang="zh-CN" dirty="0"/>
              <a:t>使其仅仅包含初始</a:t>
            </a:r>
            <a:r>
              <a:rPr lang="zh-CN" altLang="zh-CN" dirty="0" smtClean="0"/>
              <a:t>结点</a:t>
            </a:r>
            <a:r>
              <a:rPr lang="en-US" altLang="zh-CN" dirty="0" smtClean="0">
                <a:solidFill>
                  <a:srgbClr val="0000FF"/>
                </a:solidFill>
              </a:rPr>
              <a:t>I</a:t>
            </a:r>
            <a:r>
              <a:rPr lang="zh-CN" altLang="zh-CN" dirty="0" smtClean="0"/>
              <a:t>，</a:t>
            </a:r>
            <a:r>
              <a:rPr lang="zh-CN" altLang="zh-CN" dirty="0"/>
              <a:t>如果</a:t>
            </a:r>
            <a:r>
              <a:rPr lang="en-US" altLang="zh-CN" dirty="0"/>
              <a:t> </a:t>
            </a:r>
            <a:r>
              <a:rPr lang="en-US" altLang="zh-CN" dirty="0" smtClean="0">
                <a:solidFill>
                  <a:srgbClr val="0000FF"/>
                </a:solidFill>
              </a:rPr>
              <a:t>I</a:t>
            </a:r>
            <a:r>
              <a:rPr lang="zh-CN" altLang="zh-CN" dirty="0" smtClean="0"/>
              <a:t>为</a:t>
            </a:r>
            <a:r>
              <a:rPr lang="zh-CN" altLang="zh-CN" dirty="0"/>
              <a:t>叶结点，则标记</a:t>
            </a:r>
            <a:r>
              <a:rPr lang="zh-CN" altLang="zh-CN" dirty="0" smtClean="0"/>
              <a:t>计算</a:t>
            </a:r>
            <a:r>
              <a:rPr lang="en-US" altLang="zh-CN" dirty="0" smtClean="0">
                <a:solidFill>
                  <a:srgbClr val="0000FF"/>
                </a:solidFill>
              </a:rPr>
              <a:t>I</a:t>
            </a:r>
            <a:r>
              <a:rPr lang="zh-CN" altLang="zh-CN" dirty="0" smtClean="0"/>
              <a:t>为</a:t>
            </a:r>
            <a:r>
              <a:rPr lang="en-US" altLang="zh-CN" dirty="0" smtClean="0">
                <a:solidFill>
                  <a:srgbClr val="FF0000"/>
                </a:solidFill>
              </a:rPr>
              <a:t>SOLVED</a:t>
            </a:r>
            <a:r>
              <a:rPr lang="en-US" altLang="zh-CN" dirty="0" smtClean="0"/>
              <a:t> </a:t>
            </a:r>
            <a:r>
              <a:rPr lang="zh-CN" altLang="zh-CN" dirty="0"/>
              <a:t>。</a:t>
            </a:r>
            <a:r>
              <a:rPr lang="en-US" altLang="zh-CN" dirty="0">
                <a:solidFill>
                  <a:srgbClr val="0000FF"/>
                </a:solidFill>
              </a:rPr>
              <a:t> I</a:t>
            </a:r>
            <a:r>
              <a:rPr lang="zh-CN" altLang="zh-CN" dirty="0" smtClean="0"/>
              <a:t>的</a:t>
            </a:r>
            <a:r>
              <a:rPr lang="zh-CN" altLang="zh-CN" dirty="0"/>
              <a:t>费用为</a:t>
            </a:r>
            <a:r>
              <a:rPr lang="en-US" altLang="zh-CN" dirty="0"/>
              <a:t> </a:t>
            </a:r>
            <a:r>
              <a:rPr lang="en-US" altLang="zh-CN" dirty="0" smtClean="0">
                <a:solidFill>
                  <a:srgbClr val="FF0000"/>
                </a:solidFill>
              </a:rPr>
              <a:t>h(I)</a:t>
            </a:r>
            <a:r>
              <a:rPr lang="zh-CN" altLang="zh-CN" dirty="0" smtClean="0"/>
              <a:t>。</a:t>
            </a:r>
            <a:endParaRPr lang="zh-CN" altLang="zh-CN" dirty="0"/>
          </a:p>
          <a:p>
            <a:pPr>
              <a:buFont typeface="Wingdings" panose="05000000000000000000" pitchFamily="2" charset="2"/>
              <a:buChar char="p"/>
            </a:pPr>
            <a:r>
              <a:rPr lang="zh-CN" altLang="zh-CN" b="1" dirty="0">
                <a:solidFill>
                  <a:srgbClr val="FF0000"/>
                </a:solidFill>
              </a:rPr>
              <a:t>⑵ 当</a:t>
            </a:r>
            <a:r>
              <a:rPr lang="en-US" altLang="zh-CN" b="1" dirty="0">
                <a:solidFill>
                  <a:srgbClr val="FF0000"/>
                </a:solidFill>
              </a:rPr>
              <a:t> </a:t>
            </a:r>
            <a:r>
              <a:rPr lang="en-US" altLang="zh-CN" b="1" dirty="0" smtClean="0">
                <a:solidFill>
                  <a:srgbClr val="FF0000"/>
                </a:solidFill>
              </a:rPr>
              <a:t>I</a:t>
            </a:r>
            <a:r>
              <a:rPr lang="zh-CN" altLang="zh-CN" b="1" dirty="0" smtClean="0">
                <a:solidFill>
                  <a:srgbClr val="FF0000"/>
                </a:solidFill>
              </a:rPr>
              <a:t>没有</a:t>
            </a:r>
            <a:r>
              <a:rPr lang="zh-CN" altLang="zh-CN" b="1" dirty="0">
                <a:solidFill>
                  <a:srgbClr val="FF0000"/>
                </a:solidFill>
              </a:rPr>
              <a:t>被标记为</a:t>
            </a:r>
            <a:r>
              <a:rPr lang="en-US" altLang="zh-CN" b="1" dirty="0">
                <a:solidFill>
                  <a:srgbClr val="FF0000"/>
                </a:solidFill>
              </a:rPr>
              <a:t> SOLVED</a:t>
            </a:r>
            <a:r>
              <a:rPr lang="zh-CN" altLang="zh-CN" b="1" dirty="0" smtClean="0">
                <a:solidFill>
                  <a:srgbClr val="FF0000"/>
                </a:solidFill>
              </a:rPr>
              <a:t>或者</a:t>
            </a:r>
            <a:r>
              <a:rPr lang="en-US" altLang="zh-CN" b="1" dirty="0" smtClean="0">
                <a:solidFill>
                  <a:srgbClr val="FF0000"/>
                </a:solidFill>
              </a:rPr>
              <a:t> </a:t>
            </a:r>
            <a:r>
              <a:rPr lang="en-US" altLang="zh-CN" b="1" dirty="0">
                <a:solidFill>
                  <a:srgbClr val="FF0000"/>
                </a:solidFill>
              </a:rPr>
              <a:t>h(I</a:t>
            </a:r>
            <a:r>
              <a:rPr lang="en-US" altLang="zh-CN" b="1" dirty="0" smtClean="0">
                <a:solidFill>
                  <a:srgbClr val="FF0000"/>
                </a:solidFill>
              </a:rPr>
              <a:t>)&lt;FUTILITY</a:t>
            </a:r>
            <a:r>
              <a:rPr lang="zh-CN" altLang="zh-CN" b="1" dirty="0" smtClean="0">
                <a:solidFill>
                  <a:srgbClr val="FF0000"/>
                </a:solidFill>
              </a:rPr>
              <a:t>时</a:t>
            </a:r>
            <a:r>
              <a:rPr lang="zh-CN" altLang="zh-CN" b="1" dirty="0">
                <a:solidFill>
                  <a:srgbClr val="FF0000"/>
                </a:solidFill>
              </a:rPr>
              <a:t>反复执行下述步骤：</a:t>
            </a:r>
          </a:p>
          <a:p>
            <a:pPr>
              <a:buFont typeface="Wingdings" panose="05000000000000000000" pitchFamily="2" charset="2"/>
              <a:buChar char="u"/>
            </a:pPr>
            <a:r>
              <a:rPr lang="zh-CN" altLang="zh-CN" b="1" dirty="0">
                <a:solidFill>
                  <a:srgbClr val="7030A0"/>
                </a:solidFill>
              </a:rPr>
              <a:t>ⅰ </a:t>
            </a:r>
            <a:r>
              <a:rPr lang="en-US" altLang="zh-CN" b="1" dirty="0">
                <a:solidFill>
                  <a:srgbClr val="7030A0"/>
                </a:solidFill>
              </a:rPr>
              <a:t>[</a:t>
            </a:r>
            <a:r>
              <a:rPr lang="zh-CN" altLang="zh-CN" b="1" dirty="0">
                <a:solidFill>
                  <a:srgbClr val="7030A0"/>
                </a:solidFill>
              </a:rPr>
              <a:t>计算局部解图</a:t>
            </a:r>
            <a:r>
              <a:rPr lang="en-US" altLang="zh-CN" b="1" dirty="0">
                <a:solidFill>
                  <a:srgbClr val="7030A0"/>
                </a:solidFill>
              </a:rPr>
              <a:t>]</a:t>
            </a:r>
            <a:endParaRPr lang="zh-CN" altLang="zh-CN" b="1" dirty="0">
              <a:solidFill>
                <a:srgbClr val="7030A0"/>
              </a:solidFill>
            </a:endParaRPr>
          </a:p>
          <a:p>
            <a:pPr>
              <a:buFont typeface="Wingdings" panose="05000000000000000000" pitchFamily="2" charset="2"/>
              <a:buChar char="Ø"/>
            </a:pPr>
            <a:r>
              <a:rPr lang="en-US" altLang="zh-CN" dirty="0" smtClean="0"/>
              <a:t>   </a:t>
            </a:r>
            <a:r>
              <a:rPr lang="zh-CN" altLang="zh-CN" dirty="0" smtClean="0"/>
              <a:t>在搜索图</a:t>
            </a:r>
            <a:r>
              <a:rPr lang="en-US" altLang="zh-CN" sz="2400" dirty="0">
                <a:solidFill>
                  <a:srgbClr val="0000FF"/>
                </a:solidFill>
              </a:rPr>
              <a:t>G’</a:t>
            </a:r>
            <a:r>
              <a:rPr lang="en-US" altLang="zh-CN" dirty="0" smtClean="0"/>
              <a:t> </a:t>
            </a:r>
            <a:r>
              <a:rPr lang="zh-CN" altLang="zh-CN" dirty="0"/>
              <a:t>中从初始结点</a:t>
            </a:r>
            <a:r>
              <a:rPr lang="en-US" altLang="zh-CN" dirty="0"/>
              <a:t> </a:t>
            </a:r>
            <a:r>
              <a:rPr lang="en-US" altLang="zh-CN" dirty="0" smtClean="0">
                <a:solidFill>
                  <a:srgbClr val="0000FF"/>
                </a:solidFill>
              </a:rPr>
              <a:t>I</a:t>
            </a:r>
            <a:r>
              <a:rPr lang="zh-CN" altLang="zh-CN" dirty="0" smtClean="0"/>
              <a:t>开始</a:t>
            </a:r>
            <a:r>
              <a:rPr lang="zh-CN" altLang="zh-CN" dirty="0"/>
              <a:t>，通过向下跟踪带有标记的连接弧，计算</a:t>
            </a:r>
            <a:r>
              <a:rPr lang="zh-CN" altLang="zh-CN" dirty="0" smtClean="0"/>
              <a:t>出</a:t>
            </a:r>
            <a:r>
              <a:rPr lang="en-US" altLang="zh-CN" dirty="0" smtClean="0">
                <a:solidFill>
                  <a:srgbClr val="0000FF"/>
                </a:solidFill>
              </a:rPr>
              <a:t>G </a:t>
            </a:r>
            <a:r>
              <a:rPr lang="zh-CN" altLang="zh-CN" dirty="0"/>
              <a:t>的一个局部</a:t>
            </a:r>
            <a:r>
              <a:rPr lang="zh-CN" altLang="zh-CN" dirty="0" smtClean="0"/>
              <a:t>解图</a:t>
            </a:r>
            <a:r>
              <a:rPr lang="en-US" altLang="zh-CN" sz="2400" dirty="0" smtClean="0">
                <a:solidFill>
                  <a:srgbClr val="0000FF"/>
                </a:solidFill>
              </a:rPr>
              <a:t>G’’</a:t>
            </a:r>
            <a:r>
              <a:rPr lang="en-US" altLang="zh-CN" dirty="0" smtClean="0"/>
              <a:t> </a:t>
            </a:r>
            <a:r>
              <a:rPr lang="zh-CN" altLang="zh-CN" dirty="0" smtClean="0"/>
              <a:t>。</a:t>
            </a:r>
            <a:endParaRPr lang="en-US" altLang="zh-CN" dirty="0" smtClean="0"/>
          </a:p>
          <a:p>
            <a:pPr>
              <a:buFont typeface="Wingdings" panose="05000000000000000000" pitchFamily="2" charset="2"/>
              <a:buChar char="u"/>
            </a:pPr>
            <a:r>
              <a:rPr lang="zh-CN" altLang="zh-CN" b="1" dirty="0">
                <a:solidFill>
                  <a:srgbClr val="7030A0"/>
                </a:solidFill>
              </a:rPr>
              <a:t>ⅱ </a:t>
            </a:r>
            <a:r>
              <a:rPr lang="en-US" altLang="zh-CN" b="1" dirty="0">
                <a:solidFill>
                  <a:srgbClr val="7030A0"/>
                </a:solidFill>
              </a:rPr>
              <a:t>[</a:t>
            </a:r>
            <a:r>
              <a:rPr lang="zh-CN" altLang="zh-CN" b="1" dirty="0">
                <a:solidFill>
                  <a:srgbClr val="7030A0"/>
                </a:solidFill>
              </a:rPr>
              <a:t>向下生长搜索图</a:t>
            </a:r>
            <a:r>
              <a:rPr lang="en-US" altLang="zh-CN" b="1" dirty="0">
                <a:solidFill>
                  <a:srgbClr val="7030A0"/>
                </a:solidFill>
              </a:rPr>
              <a:t>]</a:t>
            </a:r>
            <a:endParaRPr lang="zh-CN" altLang="zh-CN" b="1" dirty="0">
              <a:solidFill>
                <a:srgbClr val="7030A0"/>
              </a:solidFill>
            </a:endParaRPr>
          </a:p>
          <a:p>
            <a:pPr>
              <a:buFont typeface="Wingdings" panose="05000000000000000000" pitchFamily="2" charset="2"/>
              <a:buChar char="Ø"/>
            </a:pPr>
            <a:r>
              <a:rPr lang="en-US" altLang="zh-CN" dirty="0" smtClean="0"/>
              <a:t>     </a:t>
            </a:r>
            <a:r>
              <a:rPr lang="zh-CN" altLang="zh-CN" dirty="0" smtClean="0"/>
              <a:t>选择</a:t>
            </a:r>
            <a:r>
              <a:rPr lang="zh-CN" altLang="zh-CN" dirty="0"/>
              <a:t>局部解图</a:t>
            </a:r>
            <a:r>
              <a:rPr lang="en-US" altLang="zh-CN" dirty="0"/>
              <a:t> </a:t>
            </a:r>
            <a:r>
              <a:rPr lang="en-US" altLang="zh-CN" sz="2800" dirty="0">
                <a:solidFill>
                  <a:srgbClr val="0000FF"/>
                </a:solidFill>
              </a:rPr>
              <a:t>G’’</a:t>
            </a:r>
            <a:r>
              <a:rPr lang="zh-CN" altLang="zh-CN" dirty="0" smtClean="0"/>
              <a:t>的</a:t>
            </a:r>
            <a:r>
              <a:rPr lang="zh-CN" altLang="zh-CN" dirty="0"/>
              <a:t>任意一个非叶</a:t>
            </a:r>
            <a:r>
              <a:rPr lang="zh-CN" altLang="zh-CN" dirty="0" smtClean="0"/>
              <a:t>结点</a:t>
            </a:r>
            <a:r>
              <a:rPr lang="en-US" altLang="zh-CN" dirty="0" smtClean="0">
                <a:solidFill>
                  <a:srgbClr val="0000FF"/>
                </a:solidFill>
              </a:rPr>
              <a:t>n</a:t>
            </a:r>
            <a:r>
              <a:rPr lang="en-US" altLang="zh-CN" dirty="0" smtClean="0"/>
              <a:t> </a:t>
            </a:r>
            <a:r>
              <a:rPr lang="zh-CN" altLang="zh-CN" dirty="0"/>
              <a:t>，扩展</a:t>
            </a:r>
            <a:r>
              <a:rPr lang="en-US" altLang="zh-CN" dirty="0"/>
              <a:t> </a:t>
            </a:r>
            <a:r>
              <a:rPr lang="en-US" altLang="zh-CN" dirty="0" smtClean="0">
                <a:solidFill>
                  <a:srgbClr val="0000FF"/>
                </a:solidFill>
              </a:rPr>
              <a:t>n</a:t>
            </a:r>
            <a:r>
              <a:rPr lang="zh-CN" altLang="zh-CN" dirty="0" smtClean="0"/>
              <a:t>，</a:t>
            </a:r>
            <a:r>
              <a:rPr lang="zh-CN" altLang="zh-CN" dirty="0"/>
              <a:t>生成它的全部后继结点，并对</a:t>
            </a:r>
            <a:r>
              <a:rPr lang="en-US" altLang="zh-CN" dirty="0"/>
              <a:t> </a:t>
            </a:r>
            <a:r>
              <a:rPr lang="en-US" altLang="zh-CN" dirty="0" smtClean="0">
                <a:solidFill>
                  <a:srgbClr val="0000FF"/>
                </a:solidFill>
              </a:rPr>
              <a:t>n</a:t>
            </a:r>
            <a:r>
              <a:rPr lang="zh-CN" altLang="zh-CN" dirty="0" smtClean="0"/>
              <a:t>的</a:t>
            </a:r>
            <a:r>
              <a:rPr lang="zh-CN" altLang="zh-CN" dirty="0"/>
              <a:t>每个后继</a:t>
            </a:r>
            <a:r>
              <a:rPr lang="zh-CN" altLang="zh-CN" dirty="0" smtClean="0"/>
              <a:t>结点</a:t>
            </a:r>
            <a:r>
              <a:rPr lang="en-US" altLang="zh-CN" dirty="0" err="1" smtClean="0">
                <a:solidFill>
                  <a:srgbClr val="0000FF"/>
                </a:solidFill>
              </a:rPr>
              <a:t>ni</a:t>
            </a:r>
            <a:r>
              <a:rPr lang="en-US" altLang="zh-CN" dirty="0" smtClean="0"/>
              <a:t> </a:t>
            </a:r>
            <a:r>
              <a:rPr lang="zh-CN" altLang="zh-CN" dirty="0"/>
              <a:t>，将其加入搜索图</a:t>
            </a:r>
            <a:r>
              <a:rPr lang="en-US" altLang="zh-CN" dirty="0"/>
              <a:t> </a:t>
            </a:r>
            <a:r>
              <a:rPr lang="en-US" altLang="zh-CN" sz="2400" dirty="0">
                <a:solidFill>
                  <a:srgbClr val="0000FF"/>
                </a:solidFill>
              </a:rPr>
              <a:t>G’</a:t>
            </a:r>
            <a:r>
              <a:rPr lang="zh-CN" altLang="zh-CN" dirty="0" smtClean="0"/>
              <a:t>的</a:t>
            </a:r>
            <a:r>
              <a:rPr lang="zh-CN" altLang="zh-CN" dirty="0"/>
              <a:t>同时</a:t>
            </a:r>
            <a:r>
              <a:rPr lang="zh-CN" altLang="zh-CN" dirty="0" smtClean="0"/>
              <a:t>计算</a:t>
            </a:r>
            <a:r>
              <a:rPr lang="en-US" altLang="zh-CN" dirty="0" err="1" smtClean="0">
                <a:solidFill>
                  <a:srgbClr val="0000FF"/>
                </a:solidFill>
              </a:rPr>
              <a:t>ni</a:t>
            </a:r>
            <a:r>
              <a:rPr lang="en-US" altLang="zh-CN" dirty="0" smtClean="0">
                <a:solidFill>
                  <a:srgbClr val="0000FF"/>
                </a:solidFill>
              </a:rPr>
              <a:t> </a:t>
            </a:r>
            <a:r>
              <a:rPr lang="zh-CN" altLang="zh-CN" dirty="0"/>
              <a:t>的费用</a:t>
            </a:r>
            <a:r>
              <a:rPr lang="en-US" altLang="zh-CN" dirty="0"/>
              <a:t> </a:t>
            </a:r>
            <a:r>
              <a:rPr lang="en-US" altLang="zh-CN" dirty="0" smtClean="0">
                <a:solidFill>
                  <a:srgbClr val="0000FF"/>
                </a:solidFill>
              </a:rPr>
              <a:t>h(</a:t>
            </a:r>
            <a:r>
              <a:rPr lang="en-US" altLang="zh-CN" dirty="0" err="1" smtClean="0">
                <a:solidFill>
                  <a:srgbClr val="0000FF"/>
                </a:solidFill>
              </a:rPr>
              <a:t>ni</a:t>
            </a:r>
            <a:r>
              <a:rPr lang="en-US" altLang="zh-CN" dirty="0" smtClean="0">
                <a:solidFill>
                  <a:srgbClr val="0000FF"/>
                </a:solidFill>
              </a:rPr>
              <a:t>)</a:t>
            </a:r>
            <a:r>
              <a:rPr lang="zh-CN" altLang="zh-CN" dirty="0" smtClean="0"/>
              <a:t>。</a:t>
            </a:r>
            <a:r>
              <a:rPr lang="zh-CN" altLang="zh-CN" dirty="0"/>
              <a:t>当</a:t>
            </a:r>
            <a:r>
              <a:rPr lang="en-US" altLang="zh-CN" dirty="0"/>
              <a:t> </a:t>
            </a:r>
            <a:r>
              <a:rPr lang="en-US" altLang="zh-CN" dirty="0" err="1" smtClean="0">
                <a:solidFill>
                  <a:srgbClr val="0000FF"/>
                </a:solidFill>
              </a:rPr>
              <a:t>ni</a:t>
            </a:r>
            <a:r>
              <a:rPr lang="zh-CN" altLang="zh-CN" dirty="0" smtClean="0"/>
              <a:t>是</a:t>
            </a:r>
            <a:r>
              <a:rPr lang="zh-CN" altLang="zh-CN" dirty="0"/>
              <a:t>叶结点时，标记</a:t>
            </a:r>
            <a:r>
              <a:rPr lang="en-US" altLang="zh-CN" dirty="0">
                <a:solidFill>
                  <a:srgbClr val="0000FF"/>
                </a:solidFill>
              </a:rPr>
              <a:t> </a:t>
            </a:r>
            <a:r>
              <a:rPr lang="en-US" altLang="zh-CN" dirty="0" err="1" smtClean="0">
                <a:solidFill>
                  <a:srgbClr val="0000FF"/>
                </a:solidFill>
              </a:rPr>
              <a:t>ni</a:t>
            </a:r>
            <a:r>
              <a:rPr lang="zh-CN" altLang="zh-CN" dirty="0" smtClean="0"/>
              <a:t>为</a:t>
            </a:r>
            <a:r>
              <a:rPr lang="en-US" altLang="zh-CN" dirty="0">
                <a:solidFill>
                  <a:srgbClr val="FF0000"/>
                </a:solidFill>
              </a:rPr>
              <a:t>SOLVED</a:t>
            </a:r>
            <a:r>
              <a:rPr lang="en-US" altLang="zh-CN" dirty="0" smtClean="0"/>
              <a:t> </a:t>
            </a:r>
            <a:r>
              <a:rPr lang="zh-CN" altLang="zh-CN" dirty="0"/>
              <a:t>。</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53</a:t>
            </a:fld>
            <a:endParaRPr lang="zh-CN" altLang="en-US"/>
          </a:p>
        </p:txBody>
      </p:sp>
    </p:spTree>
    <p:extLst>
      <p:ext uri="{BB962C8B-B14F-4D97-AF65-F5344CB8AC3E}">
        <p14:creationId xmlns:p14="http://schemas.microsoft.com/office/powerpoint/2010/main" val="1542315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arn(inVertical)">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barn(inVertical)">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barn(inVertical)">
                                      <p:cBhvr>
                                        <p:cTn id="34" dur="500"/>
                                        <p:tgtEl>
                                          <p:spTgt spid="3">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barn(inVertical)">
                                      <p:cBhvr>
                                        <p:cTn id="3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4471" y="332656"/>
            <a:ext cx="9711529" cy="6264696"/>
          </a:xfrm>
        </p:spPr>
        <p:txBody>
          <a:bodyPr>
            <a:noAutofit/>
          </a:bodyPr>
          <a:lstStyle/>
          <a:p>
            <a:pPr>
              <a:buFont typeface="Wingdings" panose="05000000000000000000" pitchFamily="2" charset="2"/>
              <a:buChar char="u"/>
            </a:pPr>
            <a:r>
              <a:rPr lang="zh-CN" altLang="zh-CN" b="1" dirty="0">
                <a:solidFill>
                  <a:srgbClr val="7030A0"/>
                </a:solidFill>
              </a:rPr>
              <a:t>ⅲ </a:t>
            </a:r>
            <a:r>
              <a:rPr lang="en-US" altLang="zh-CN" b="1" dirty="0">
                <a:solidFill>
                  <a:srgbClr val="7030A0"/>
                </a:solidFill>
              </a:rPr>
              <a:t>[</a:t>
            </a:r>
            <a:r>
              <a:rPr lang="zh-CN" altLang="zh-CN" b="1" dirty="0">
                <a:solidFill>
                  <a:srgbClr val="7030A0"/>
                </a:solidFill>
              </a:rPr>
              <a:t>向上修正结点的费用、连接弧标记和可解结点标记</a:t>
            </a:r>
            <a:r>
              <a:rPr lang="en-US" altLang="zh-CN" b="1" dirty="0">
                <a:solidFill>
                  <a:srgbClr val="7030A0"/>
                </a:solidFill>
              </a:rPr>
              <a:t>]</a:t>
            </a:r>
            <a:endParaRPr lang="zh-CN" altLang="zh-CN" b="1" dirty="0">
              <a:solidFill>
                <a:srgbClr val="7030A0"/>
              </a:solidFill>
            </a:endParaRPr>
          </a:p>
          <a:p>
            <a:pPr>
              <a:buFont typeface="Wingdings" panose="05000000000000000000" pitchFamily="2" charset="2"/>
              <a:buChar char="Ø"/>
            </a:pPr>
            <a:r>
              <a:rPr lang="zh-CN" altLang="zh-CN" dirty="0"/>
              <a:t>令</a:t>
            </a:r>
            <a:r>
              <a:rPr lang="zh-CN" altLang="zh-CN" dirty="0" smtClean="0"/>
              <a:t>集合</a:t>
            </a:r>
            <a:r>
              <a:rPr lang="en-US" altLang="zh-CN" dirty="0" smtClean="0">
                <a:solidFill>
                  <a:srgbClr val="0000FF"/>
                </a:solidFill>
              </a:rPr>
              <a:t>S={n} </a:t>
            </a:r>
            <a:r>
              <a:rPr lang="zh-CN" altLang="zh-CN" dirty="0"/>
              <a:t>。当</a:t>
            </a:r>
            <a:r>
              <a:rPr lang="en-US" altLang="zh-CN" dirty="0"/>
              <a:t> </a:t>
            </a:r>
            <a:r>
              <a:rPr lang="en-US" altLang="zh-CN" dirty="0" smtClean="0">
                <a:solidFill>
                  <a:srgbClr val="0000FF"/>
                </a:solidFill>
              </a:rPr>
              <a:t>S</a:t>
            </a:r>
            <a:r>
              <a:rPr lang="zh-CN" altLang="zh-CN" dirty="0" smtClean="0"/>
              <a:t>非</a:t>
            </a:r>
            <a:r>
              <a:rPr lang="zh-CN" altLang="zh-CN" dirty="0"/>
              <a:t>空时反复执行下述步骤</a:t>
            </a:r>
          </a:p>
          <a:p>
            <a:pPr lvl="0">
              <a:buFont typeface="Wingdings" panose="05000000000000000000" pitchFamily="2" charset="2"/>
              <a:buChar char="ü"/>
            </a:pPr>
            <a:r>
              <a:rPr lang="en-US" altLang="zh-CN" dirty="0" smtClean="0"/>
              <a:t>(a) </a:t>
            </a:r>
            <a:r>
              <a:rPr lang="zh-CN" altLang="zh-CN" dirty="0" smtClean="0"/>
              <a:t>从 </a:t>
            </a:r>
            <a:r>
              <a:rPr lang="en-US" altLang="zh-CN" dirty="0">
                <a:solidFill>
                  <a:srgbClr val="0000FF"/>
                </a:solidFill>
              </a:rPr>
              <a:t>S</a:t>
            </a:r>
            <a:r>
              <a:rPr lang="zh-CN" altLang="zh-CN" dirty="0"/>
              <a:t>中删除节点</a:t>
            </a:r>
            <a:r>
              <a:rPr lang="en-US" altLang="zh-CN" dirty="0">
                <a:solidFill>
                  <a:srgbClr val="0000FF"/>
                </a:solidFill>
              </a:rPr>
              <a:t>m</a:t>
            </a:r>
            <a:r>
              <a:rPr lang="zh-CN" altLang="zh-CN" dirty="0"/>
              <a:t>，满足 </a:t>
            </a:r>
            <a:r>
              <a:rPr lang="en-US" altLang="zh-CN" dirty="0">
                <a:solidFill>
                  <a:srgbClr val="0000FF"/>
                </a:solidFill>
              </a:rPr>
              <a:t>m</a:t>
            </a:r>
            <a:r>
              <a:rPr lang="zh-CN" altLang="zh-CN" dirty="0"/>
              <a:t>在</a:t>
            </a:r>
            <a:r>
              <a:rPr lang="en-US" altLang="zh-CN" dirty="0">
                <a:solidFill>
                  <a:srgbClr val="0000FF"/>
                </a:solidFill>
              </a:rPr>
              <a:t>G</a:t>
            </a:r>
            <a:r>
              <a:rPr lang="zh-CN" altLang="zh-CN" dirty="0"/>
              <a:t>中的后裔不出现在</a:t>
            </a:r>
            <a:r>
              <a:rPr lang="en-US" altLang="zh-CN" dirty="0"/>
              <a:t> </a:t>
            </a:r>
            <a:r>
              <a:rPr lang="en-US" altLang="zh-CN" dirty="0">
                <a:solidFill>
                  <a:srgbClr val="0000FF"/>
                </a:solidFill>
              </a:rPr>
              <a:t>S</a:t>
            </a:r>
            <a:r>
              <a:rPr lang="zh-CN" altLang="zh-CN" dirty="0"/>
              <a:t>中。</a:t>
            </a:r>
          </a:p>
          <a:p>
            <a:pPr lvl="0">
              <a:buFont typeface="Wingdings" panose="05000000000000000000" pitchFamily="2" charset="2"/>
              <a:buChar char="ü"/>
            </a:pPr>
            <a:r>
              <a:rPr lang="en-US" altLang="zh-CN" dirty="0" smtClean="0"/>
              <a:t>(b)</a:t>
            </a:r>
            <a:r>
              <a:rPr lang="zh-CN" altLang="zh-CN" dirty="0" smtClean="0"/>
              <a:t>按</a:t>
            </a:r>
            <a:r>
              <a:rPr lang="zh-CN" altLang="zh-CN" dirty="0"/>
              <a:t>以下步骤修改</a:t>
            </a:r>
            <a:r>
              <a:rPr lang="en-US" altLang="zh-CN" dirty="0">
                <a:solidFill>
                  <a:srgbClr val="0000FF"/>
                </a:solidFill>
              </a:rPr>
              <a:t>m</a:t>
            </a:r>
            <a:r>
              <a:rPr lang="zh-CN" altLang="zh-CN" dirty="0"/>
              <a:t>的费用</a:t>
            </a:r>
            <a:r>
              <a:rPr lang="en-US" altLang="zh-CN" dirty="0">
                <a:solidFill>
                  <a:srgbClr val="0000FF"/>
                </a:solidFill>
              </a:rPr>
              <a:t>h(m</a:t>
            </a:r>
            <a:r>
              <a:rPr lang="en-US" altLang="zh-CN" dirty="0" smtClean="0">
                <a:solidFill>
                  <a:srgbClr val="0000FF"/>
                </a:solidFill>
              </a:rPr>
              <a:t>)</a:t>
            </a:r>
            <a:r>
              <a:rPr lang="zh-CN" altLang="zh-CN" dirty="0" smtClean="0"/>
              <a:t>：</a:t>
            </a:r>
            <a:endParaRPr lang="en-US" altLang="zh-CN" dirty="0"/>
          </a:p>
          <a:p>
            <a:pPr marL="0" lvl="0" indent="0">
              <a:buNone/>
            </a:pPr>
            <a:r>
              <a:rPr lang="en-US" altLang="zh-CN" dirty="0" smtClean="0"/>
              <a:t>      </a:t>
            </a:r>
            <a:r>
              <a:rPr lang="zh-CN" altLang="zh-CN" dirty="0"/>
              <a:t>对于每一从</a:t>
            </a:r>
            <a:r>
              <a:rPr lang="en-US" altLang="zh-CN" dirty="0">
                <a:solidFill>
                  <a:srgbClr val="0000FF"/>
                </a:solidFill>
              </a:rPr>
              <a:t>m</a:t>
            </a:r>
            <a:r>
              <a:rPr lang="zh-CN" altLang="zh-CN" dirty="0"/>
              <a:t>出发的指向节点集合</a:t>
            </a:r>
            <a:r>
              <a:rPr lang="en-US" altLang="zh-CN" dirty="0">
                <a:solidFill>
                  <a:srgbClr val="0000FF"/>
                </a:solidFill>
              </a:rPr>
              <a:t>{n</a:t>
            </a:r>
            <a:r>
              <a:rPr lang="en-US" altLang="zh-CN" baseline="-25000" dirty="0">
                <a:solidFill>
                  <a:srgbClr val="0000FF"/>
                </a:solidFill>
              </a:rPr>
              <a:t>1i</a:t>
            </a:r>
            <a:r>
              <a:rPr lang="zh-CN" altLang="zh-CN" dirty="0">
                <a:solidFill>
                  <a:srgbClr val="0000FF"/>
                </a:solidFill>
              </a:rPr>
              <a:t>，</a:t>
            </a:r>
            <a:r>
              <a:rPr lang="en-US" altLang="zh-CN" dirty="0">
                <a:solidFill>
                  <a:srgbClr val="0000FF"/>
                </a:solidFill>
              </a:rPr>
              <a:t>…</a:t>
            </a:r>
            <a:r>
              <a:rPr lang="zh-CN" altLang="zh-CN" dirty="0">
                <a:solidFill>
                  <a:srgbClr val="0000FF"/>
                </a:solidFill>
              </a:rPr>
              <a:t>，</a:t>
            </a:r>
            <a:r>
              <a:rPr lang="en-US" altLang="zh-CN" dirty="0" err="1">
                <a:solidFill>
                  <a:srgbClr val="0000FF"/>
                </a:solidFill>
              </a:rPr>
              <a:t>n</a:t>
            </a:r>
            <a:r>
              <a:rPr lang="en-US" altLang="zh-CN" baseline="-25000" dirty="0" err="1">
                <a:solidFill>
                  <a:srgbClr val="0000FF"/>
                </a:solidFill>
              </a:rPr>
              <a:t>ki</a:t>
            </a:r>
            <a:r>
              <a:rPr lang="en-US" altLang="zh-CN" dirty="0">
                <a:solidFill>
                  <a:srgbClr val="0000FF"/>
                </a:solidFill>
              </a:rPr>
              <a:t>}</a:t>
            </a:r>
            <a:r>
              <a:rPr lang="zh-CN" altLang="zh-CN" dirty="0"/>
              <a:t>的连接符，计算</a:t>
            </a:r>
            <a:r>
              <a:rPr lang="en-US" altLang="zh-CN" dirty="0" err="1" smtClean="0">
                <a:solidFill>
                  <a:srgbClr val="0000FF"/>
                </a:solidFill>
              </a:rPr>
              <a:t>h</a:t>
            </a:r>
            <a:r>
              <a:rPr lang="en-US" altLang="zh-CN" baseline="-25000" dirty="0" err="1" smtClean="0">
                <a:solidFill>
                  <a:srgbClr val="0000FF"/>
                </a:solidFill>
              </a:rPr>
              <a:t>j</a:t>
            </a:r>
            <a:r>
              <a:rPr lang="en-US" altLang="zh-CN" dirty="0" smtClean="0">
                <a:solidFill>
                  <a:srgbClr val="0000FF"/>
                </a:solidFill>
              </a:rPr>
              <a:t>(m</a:t>
            </a:r>
            <a:r>
              <a:rPr lang="en-US" altLang="zh-CN" dirty="0">
                <a:solidFill>
                  <a:srgbClr val="0000FF"/>
                </a:solidFill>
              </a:rPr>
              <a:t>)=</a:t>
            </a:r>
            <a:r>
              <a:rPr lang="en-US" altLang="zh-CN" dirty="0" err="1">
                <a:solidFill>
                  <a:srgbClr val="0000FF"/>
                </a:solidFill>
              </a:rPr>
              <a:t>c</a:t>
            </a:r>
            <a:r>
              <a:rPr lang="en-US" altLang="zh-CN" baseline="-25000" dirty="0" err="1">
                <a:solidFill>
                  <a:srgbClr val="0000FF"/>
                </a:solidFill>
              </a:rPr>
              <a:t>i</a:t>
            </a:r>
            <a:r>
              <a:rPr lang="en-US" altLang="zh-CN" dirty="0" err="1">
                <a:solidFill>
                  <a:srgbClr val="0000FF"/>
                </a:solidFill>
              </a:rPr>
              <a:t>+h</a:t>
            </a:r>
            <a:r>
              <a:rPr lang="en-US" altLang="zh-CN" dirty="0">
                <a:solidFill>
                  <a:srgbClr val="0000FF"/>
                </a:solidFill>
              </a:rPr>
              <a:t>(n</a:t>
            </a:r>
            <a:r>
              <a:rPr lang="en-US" altLang="zh-CN" baseline="-25000" dirty="0">
                <a:solidFill>
                  <a:srgbClr val="0000FF"/>
                </a:solidFill>
              </a:rPr>
              <a:t>1i</a:t>
            </a:r>
            <a:r>
              <a:rPr lang="en-US" altLang="zh-CN" dirty="0">
                <a:solidFill>
                  <a:srgbClr val="0000FF"/>
                </a:solidFill>
              </a:rPr>
              <a:t>)+…+h(</a:t>
            </a:r>
            <a:r>
              <a:rPr lang="en-US" altLang="zh-CN" dirty="0" err="1">
                <a:solidFill>
                  <a:srgbClr val="0000FF"/>
                </a:solidFill>
              </a:rPr>
              <a:t>n</a:t>
            </a:r>
            <a:r>
              <a:rPr lang="en-US" altLang="zh-CN" baseline="-25000" dirty="0" err="1">
                <a:solidFill>
                  <a:srgbClr val="0000FF"/>
                </a:solidFill>
              </a:rPr>
              <a:t>ki</a:t>
            </a:r>
            <a:r>
              <a:rPr lang="en-US" altLang="zh-CN" dirty="0">
                <a:solidFill>
                  <a:srgbClr val="0000FF"/>
                </a:solidFill>
              </a:rPr>
              <a:t>)</a:t>
            </a:r>
            <a:r>
              <a:rPr lang="zh-CN" altLang="zh-CN" dirty="0"/>
              <a:t>，</a:t>
            </a:r>
            <a:r>
              <a:rPr lang="en-US" altLang="zh-CN" dirty="0">
                <a:solidFill>
                  <a:srgbClr val="0000FF"/>
                </a:solidFill>
              </a:rPr>
              <a:t>h(m):</a:t>
            </a:r>
            <a:r>
              <a:rPr lang="zh-CN" altLang="zh-CN" dirty="0">
                <a:solidFill>
                  <a:srgbClr val="0000FF"/>
                </a:solidFill>
              </a:rPr>
              <a:t>＝</a:t>
            </a:r>
            <a:r>
              <a:rPr lang="en-US" altLang="zh-CN" dirty="0">
                <a:solidFill>
                  <a:srgbClr val="0000FF"/>
                </a:solidFill>
              </a:rPr>
              <a:t>min {</a:t>
            </a:r>
            <a:r>
              <a:rPr lang="en-US" altLang="zh-CN" dirty="0" err="1" smtClean="0">
                <a:solidFill>
                  <a:srgbClr val="0000FF"/>
                </a:solidFill>
              </a:rPr>
              <a:t>h</a:t>
            </a:r>
            <a:r>
              <a:rPr lang="en-US" altLang="zh-CN" baseline="-25000" dirty="0" err="1" smtClean="0">
                <a:solidFill>
                  <a:srgbClr val="0000FF"/>
                </a:solidFill>
              </a:rPr>
              <a:t>j</a:t>
            </a:r>
            <a:r>
              <a:rPr lang="en-US" altLang="zh-CN" dirty="0" smtClean="0">
                <a:solidFill>
                  <a:srgbClr val="0000FF"/>
                </a:solidFill>
              </a:rPr>
              <a:t>(m</a:t>
            </a:r>
            <a:r>
              <a:rPr lang="en-US" altLang="zh-CN" dirty="0">
                <a:solidFill>
                  <a:srgbClr val="0000FF"/>
                </a:solidFill>
              </a:rPr>
              <a:t>)},</a:t>
            </a:r>
            <a:r>
              <a:rPr lang="zh-CN" altLang="zh-CN" dirty="0"/>
              <a:t>标记实现此最小值的连接弧，如果以前的标记与此不同，则</a:t>
            </a:r>
            <a:r>
              <a:rPr lang="zh-CN" altLang="zh-CN" dirty="0">
                <a:solidFill>
                  <a:srgbClr val="FF0000"/>
                </a:solidFill>
              </a:rPr>
              <a:t>删除</a:t>
            </a:r>
            <a:r>
              <a:rPr lang="zh-CN" altLang="zh-CN" dirty="0"/>
              <a:t>以前的标记；如果这个连接符指向的所有后继节点都标记了</a:t>
            </a:r>
            <a:r>
              <a:rPr lang="en-US" altLang="zh-CN" dirty="0">
                <a:solidFill>
                  <a:srgbClr val="FF0000"/>
                </a:solidFill>
              </a:rPr>
              <a:t>SOLVED</a:t>
            </a:r>
            <a:r>
              <a:rPr lang="en-US" altLang="zh-CN" dirty="0"/>
              <a:t>,</a:t>
            </a:r>
            <a:r>
              <a:rPr lang="zh-CN" altLang="zh-CN" dirty="0"/>
              <a:t>则</a:t>
            </a:r>
            <a:r>
              <a:rPr lang="zh-CN" altLang="zh-CN" dirty="0" smtClean="0"/>
              <a:t>将</a:t>
            </a:r>
            <a:r>
              <a:rPr lang="en-US" altLang="zh-CN" dirty="0" smtClean="0"/>
              <a:t>m</a:t>
            </a:r>
            <a:r>
              <a:rPr lang="zh-CN" altLang="zh-CN" dirty="0" smtClean="0"/>
              <a:t>标记为</a:t>
            </a:r>
            <a:r>
              <a:rPr lang="en-US" altLang="zh-CN" dirty="0">
                <a:solidFill>
                  <a:srgbClr val="FF0000"/>
                </a:solidFill>
              </a:rPr>
              <a:t>SOLVED</a:t>
            </a:r>
            <a:r>
              <a:rPr lang="en-US" altLang="zh-CN" dirty="0" smtClean="0">
                <a:solidFill>
                  <a:srgbClr val="FF0000"/>
                </a:solidFill>
              </a:rPr>
              <a:t> </a:t>
            </a:r>
            <a:r>
              <a:rPr lang="zh-CN" altLang="zh-CN" dirty="0" smtClean="0"/>
              <a:t>。</a:t>
            </a:r>
            <a:endParaRPr lang="en-US" altLang="zh-CN" dirty="0" smtClean="0"/>
          </a:p>
          <a:p>
            <a:pPr>
              <a:buFont typeface="Wingdings" panose="05000000000000000000" pitchFamily="2" charset="2"/>
              <a:buChar char="ü"/>
            </a:pPr>
            <a:r>
              <a:rPr lang="en-US" altLang="zh-CN" dirty="0" smtClean="0"/>
              <a:t>(c) </a:t>
            </a:r>
            <a:r>
              <a:rPr lang="zh-CN" altLang="zh-CN" dirty="0" smtClean="0"/>
              <a:t>如果</a:t>
            </a:r>
            <a:r>
              <a:rPr lang="en-US" altLang="zh-CN" dirty="0" smtClean="0">
                <a:solidFill>
                  <a:srgbClr val="0000FF"/>
                </a:solidFill>
              </a:rPr>
              <a:t>m </a:t>
            </a:r>
            <a:r>
              <a:rPr lang="zh-CN" altLang="zh-CN" dirty="0"/>
              <a:t>已被标记</a:t>
            </a:r>
            <a:r>
              <a:rPr lang="zh-CN" altLang="zh-CN" dirty="0" smtClean="0"/>
              <a:t>为</a:t>
            </a:r>
            <a:r>
              <a:rPr lang="en-US" altLang="zh-CN" dirty="0">
                <a:solidFill>
                  <a:srgbClr val="FF0000"/>
                </a:solidFill>
              </a:rPr>
              <a:t>SOLVED</a:t>
            </a:r>
            <a:r>
              <a:rPr lang="en-US" altLang="zh-CN" dirty="0" smtClean="0"/>
              <a:t> </a:t>
            </a:r>
            <a:r>
              <a:rPr lang="zh-CN" altLang="zh-CN" dirty="0"/>
              <a:t>，</a:t>
            </a:r>
            <a:r>
              <a:rPr lang="zh-CN" altLang="zh-CN" dirty="0" smtClean="0"/>
              <a:t>或者</a:t>
            </a:r>
            <a:r>
              <a:rPr lang="en-US" altLang="zh-CN" dirty="0">
                <a:solidFill>
                  <a:srgbClr val="0000FF"/>
                </a:solidFill>
              </a:rPr>
              <a:t>h(m)</a:t>
            </a:r>
            <a:r>
              <a:rPr lang="zh-CN" altLang="zh-CN" dirty="0" smtClean="0"/>
              <a:t>的</a:t>
            </a:r>
            <a:r>
              <a:rPr lang="zh-CN" altLang="zh-CN" dirty="0"/>
              <a:t>修正费用不同于它的前一次计算结果，则</a:t>
            </a:r>
            <a:r>
              <a:rPr lang="zh-CN" altLang="zh-CN" dirty="0" smtClean="0"/>
              <a:t>将</a:t>
            </a:r>
            <a:r>
              <a:rPr lang="en-US" altLang="zh-CN" dirty="0" smtClean="0">
                <a:solidFill>
                  <a:srgbClr val="0000FF"/>
                </a:solidFill>
              </a:rPr>
              <a:t>m</a:t>
            </a:r>
            <a:r>
              <a:rPr lang="zh-CN" altLang="zh-CN" dirty="0" smtClean="0"/>
              <a:t>的</a:t>
            </a:r>
            <a:r>
              <a:rPr lang="zh-CN" altLang="zh-CN" dirty="0"/>
              <a:t>所有通过有标记的连接弧</a:t>
            </a:r>
            <a:r>
              <a:rPr lang="zh-CN" altLang="zh-CN" dirty="0" smtClean="0"/>
              <a:t>将</a:t>
            </a:r>
            <a:r>
              <a:rPr lang="en-US" altLang="zh-CN" dirty="0" smtClean="0">
                <a:solidFill>
                  <a:srgbClr val="0000FF"/>
                </a:solidFill>
              </a:rPr>
              <a:t>m</a:t>
            </a:r>
            <a:r>
              <a:rPr lang="zh-CN" altLang="zh-CN" dirty="0" smtClean="0"/>
              <a:t>作为</a:t>
            </a:r>
            <a:r>
              <a:rPr lang="zh-CN" altLang="zh-CN" dirty="0"/>
              <a:t>后继结点之一的父结点添加</a:t>
            </a:r>
            <a:r>
              <a:rPr lang="zh-CN" altLang="zh-CN" dirty="0" smtClean="0"/>
              <a:t>到</a:t>
            </a:r>
            <a:r>
              <a:rPr lang="en-US" altLang="zh-CN" dirty="0" smtClean="0">
                <a:solidFill>
                  <a:srgbClr val="0000FF"/>
                </a:solidFill>
              </a:rPr>
              <a:t>S</a:t>
            </a:r>
            <a:r>
              <a:rPr lang="zh-CN" altLang="zh-CN" dirty="0" smtClean="0"/>
              <a:t>中。</a:t>
            </a:r>
            <a:endParaRPr lang="en-US" altLang="zh-CN" dirty="0" smtClean="0"/>
          </a:p>
          <a:p>
            <a:r>
              <a:rPr lang="zh-CN" altLang="zh-CN" b="1" dirty="0">
                <a:solidFill>
                  <a:srgbClr val="FF0000"/>
                </a:solidFill>
              </a:rPr>
              <a:t>⑶ </a:t>
            </a:r>
            <a:r>
              <a:rPr lang="en-US" altLang="zh-CN" b="1" dirty="0">
                <a:solidFill>
                  <a:srgbClr val="FF0000"/>
                </a:solidFill>
              </a:rPr>
              <a:t>[</a:t>
            </a:r>
            <a:r>
              <a:rPr lang="zh-CN" altLang="zh-CN" b="1" dirty="0">
                <a:solidFill>
                  <a:srgbClr val="FF0000"/>
                </a:solidFill>
              </a:rPr>
              <a:t>算法结束</a:t>
            </a:r>
            <a:r>
              <a:rPr lang="en-US" altLang="zh-CN" b="1" dirty="0">
                <a:solidFill>
                  <a:srgbClr val="FF0000"/>
                </a:solidFill>
              </a:rPr>
              <a:t>]</a:t>
            </a:r>
            <a:endParaRPr lang="zh-CN" altLang="zh-CN" b="1" dirty="0">
              <a:solidFill>
                <a:srgbClr val="FF0000"/>
              </a:solidFill>
            </a:endParaRPr>
          </a:p>
          <a:p>
            <a:r>
              <a:rPr lang="en-US" altLang="zh-CN" dirty="0"/>
              <a:t>   </a:t>
            </a:r>
            <a:r>
              <a:rPr lang="zh-CN" altLang="zh-CN" dirty="0"/>
              <a:t>在</a:t>
            </a:r>
            <a:r>
              <a:rPr lang="zh-CN" altLang="zh-CN" dirty="0" smtClean="0"/>
              <a:t>搜索图</a:t>
            </a:r>
            <a:r>
              <a:rPr lang="en-US" altLang="zh-CN" dirty="0">
                <a:solidFill>
                  <a:srgbClr val="0000FF"/>
                </a:solidFill>
              </a:rPr>
              <a:t>G’</a:t>
            </a:r>
            <a:r>
              <a:rPr lang="zh-CN" altLang="zh-CN" dirty="0" smtClean="0"/>
              <a:t>中</a:t>
            </a:r>
            <a:r>
              <a:rPr lang="zh-CN" altLang="zh-CN" dirty="0"/>
              <a:t>从初始</a:t>
            </a:r>
            <a:r>
              <a:rPr lang="zh-CN" altLang="zh-CN" dirty="0" smtClean="0"/>
              <a:t>结点</a:t>
            </a:r>
            <a:r>
              <a:rPr lang="en-US" altLang="zh-CN" dirty="0" smtClean="0"/>
              <a:t>I</a:t>
            </a:r>
            <a:r>
              <a:rPr lang="zh-CN" altLang="zh-CN" dirty="0" smtClean="0"/>
              <a:t>出发</a:t>
            </a:r>
            <a:r>
              <a:rPr lang="zh-CN" altLang="zh-CN" dirty="0"/>
              <a:t>通过向下跟踪带有标记的连接弧便可以得到</a:t>
            </a:r>
            <a:r>
              <a:rPr lang="en-US" altLang="zh-CN" dirty="0"/>
              <a:t> </a:t>
            </a:r>
            <a:r>
              <a:rPr lang="en-US" altLang="zh-CN" dirty="0">
                <a:solidFill>
                  <a:srgbClr val="0000FF"/>
                </a:solidFill>
              </a:rPr>
              <a:t>G</a:t>
            </a:r>
            <a:r>
              <a:rPr lang="zh-CN" altLang="zh-CN" dirty="0" smtClean="0"/>
              <a:t>的</a:t>
            </a:r>
            <a:r>
              <a:rPr lang="zh-CN" altLang="zh-CN" dirty="0"/>
              <a:t>解图。</a:t>
            </a:r>
            <a:r>
              <a:rPr lang="zh-CN" altLang="zh-CN" dirty="0" smtClean="0">
                <a:solidFill>
                  <a:srgbClr val="FF0000"/>
                </a:solidFill>
              </a:rPr>
              <a:t>▎</a:t>
            </a:r>
            <a:endParaRPr lang="zh-CN" altLang="en-US" dirty="0">
              <a:solidFill>
                <a:srgbClr val="FF0000"/>
              </a:solidFill>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t>54</a:t>
            </a:fld>
            <a:endParaRPr lang="zh-CN" altLang="en-US"/>
          </a:p>
        </p:txBody>
      </p:sp>
    </p:spTree>
    <p:extLst>
      <p:ext uri="{BB962C8B-B14F-4D97-AF65-F5344CB8AC3E}">
        <p14:creationId xmlns:p14="http://schemas.microsoft.com/office/powerpoint/2010/main" val="1542315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barn(inVertical)">
                                      <p:cBhvr>
                                        <p:cTn id="4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4471" y="692696"/>
            <a:ext cx="9595066" cy="5904656"/>
          </a:xfrm>
        </p:spPr>
        <p:txBody>
          <a:bodyPr>
            <a:normAutofit/>
          </a:bodyPr>
          <a:lstStyle/>
          <a:p>
            <a:r>
              <a:rPr lang="zh-CN" altLang="zh-CN" dirty="0"/>
              <a:t>⑴ 在上述</a:t>
            </a:r>
            <a:r>
              <a:rPr lang="en-US" altLang="zh-CN" dirty="0"/>
              <a:t> </a:t>
            </a:r>
            <a:r>
              <a:rPr lang="en-US" altLang="zh-CN" dirty="0">
                <a:solidFill>
                  <a:srgbClr val="0000FF"/>
                </a:solidFill>
              </a:rPr>
              <a:t>AO*</a:t>
            </a:r>
            <a:r>
              <a:rPr lang="zh-CN" altLang="en-US" dirty="0" smtClean="0">
                <a:solidFill>
                  <a:srgbClr val="0000FF"/>
                </a:solidFill>
              </a:rPr>
              <a:t>算法</a:t>
            </a:r>
            <a:r>
              <a:rPr lang="zh-CN" altLang="zh-CN" dirty="0" smtClean="0"/>
              <a:t>的</a:t>
            </a:r>
            <a:r>
              <a:rPr lang="zh-CN" altLang="zh-CN" dirty="0"/>
              <a:t>第ⅱ步中，我们没有讨论</a:t>
            </a:r>
            <a:r>
              <a:rPr lang="zh-CN" altLang="zh-CN" dirty="0" smtClean="0"/>
              <a:t>结点</a:t>
            </a:r>
            <a:r>
              <a:rPr lang="en-US" altLang="zh-CN" dirty="0" smtClean="0">
                <a:solidFill>
                  <a:srgbClr val="FF0000"/>
                </a:solidFill>
              </a:rPr>
              <a:t>n </a:t>
            </a:r>
            <a:r>
              <a:rPr lang="zh-CN" altLang="zh-CN" dirty="0">
                <a:solidFill>
                  <a:srgbClr val="FF0000"/>
                </a:solidFill>
              </a:rPr>
              <a:t>是没有后裔的非叶结点</a:t>
            </a:r>
            <a:r>
              <a:rPr lang="zh-CN" altLang="zh-CN" dirty="0"/>
              <a:t>的情形。实际上</a:t>
            </a:r>
            <a:r>
              <a:rPr lang="zh-CN" altLang="zh-CN" dirty="0" smtClean="0"/>
              <a:t>，这时</a:t>
            </a:r>
            <a:r>
              <a:rPr lang="en-US" altLang="zh-CN" dirty="0" smtClean="0"/>
              <a:t> n</a:t>
            </a:r>
            <a:r>
              <a:rPr lang="zh-CN" altLang="zh-CN" dirty="0" smtClean="0"/>
              <a:t>是不可</a:t>
            </a:r>
            <a:r>
              <a:rPr lang="zh-CN" altLang="zh-CN" dirty="0"/>
              <a:t>解结点，对不可解结点的标记及不可解性的向上传递的处理方法是比较容易的，请自行加以考虑。</a:t>
            </a:r>
          </a:p>
          <a:p>
            <a:r>
              <a:rPr lang="zh-CN" altLang="zh-CN" dirty="0" smtClean="0"/>
              <a:t>⑵ </a:t>
            </a:r>
            <a:r>
              <a:rPr lang="zh-CN" altLang="zh-CN" dirty="0"/>
              <a:t>在</a:t>
            </a:r>
            <a:r>
              <a:rPr lang="zh-CN" altLang="zh-CN" dirty="0" smtClean="0"/>
              <a:t>上述</a:t>
            </a:r>
            <a:r>
              <a:rPr lang="en-US" altLang="zh-CN" dirty="0">
                <a:solidFill>
                  <a:srgbClr val="0000FF"/>
                </a:solidFill>
              </a:rPr>
              <a:t>AO*</a:t>
            </a:r>
            <a:r>
              <a:rPr lang="zh-CN" altLang="en-US" dirty="0" smtClean="0">
                <a:solidFill>
                  <a:srgbClr val="0000FF"/>
                </a:solidFill>
              </a:rPr>
              <a:t>算法</a:t>
            </a:r>
            <a:r>
              <a:rPr lang="zh-CN" altLang="zh-CN" dirty="0" smtClean="0"/>
              <a:t>的</a:t>
            </a:r>
            <a:r>
              <a:rPr lang="zh-CN" altLang="zh-CN" dirty="0"/>
              <a:t>第ⅱ步中，如果有多个可以被用于扩展的</a:t>
            </a:r>
            <a:r>
              <a:rPr lang="zh-CN" altLang="zh-CN" dirty="0" smtClean="0"/>
              <a:t>结点</a:t>
            </a:r>
            <a:r>
              <a:rPr lang="en-US" altLang="zh-CN" dirty="0" smtClean="0"/>
              <a:t>n </a:t>
            </a:r>
            <a:r>
              <a:rPr lang="zh-CN" altLang="zh-CN" dirty="0"/>
              <a:t>，那么首先扩展其中的哪个结点是值得讨论的。</a:t>
            </a:r>
          </a:p>
          <a:p>
            <a:pPr>
              <a:buFont typeface="Wingdings" panose="05000000000000000000" pitchFamily="2" charset="2"/>
              <a:buChar char="ü"/>
            </a:pPr>
            <a:r>
              <a:rPr lang="zh-CN" altLang="zh-CN" dirty="0"/>
              <a:t>一般地，如果估计最终将改变到某个更接近于最佳解图的情况，那么</a:t>
            </a:r>
            <a:r>
              <a:rPr lang="en-US" altLang="zh-CN" dirty="0"/>
              <a:t> </a:t>
            </a:r>
            <a:r>
              <a:rPr lang="zh-CN" altLang="zh-CN" dirty="0"/>
              <a:t>算法越早进行这种改变为好。在通常情况下，扩展具有</a:t>
            </a:r>
            <a:r>
              <a:rPr lang="zh-CN" altLang="zh-CN" dirty="0" smtClean="0">
                <a:solidFill>
                  <a:srgbClr val="FF0000"/>
                </a:solidFill>
              </a:rPr>
              <a:t>最高</a:t>
            </a:r>
            <a:r>
              <a:rPr lang="en-US" altLang="zh-CN" dirty="0" smtClean="0">
                <a:solidFill>
                  <a:srgbClr val="FF0000"/>
                </a:solidFill>
              </a:rPr>
              <a:t>h</a:t>
            </a:r>
            <a:r>
              <a:rPr lang="zh-CN" altLang="zh-CN" dirty="0" smtClean="0">
                <a:solidFill>
                  <a:srgbClr val="FF0000"/>
                </a:solidFill>
              </a:rPr>
              <a:t>值</a:t>
            </a:r>
            <a:r>
              <a:rPr lang="zh-CN" altLang="zh-CN" dirty="0"/>
              <a:t>的那个结点，最有可能产生一个变化的估计</a:t>
            </a:r>
            <a:r>
              <a:rPr lang="zh-CN" altLang="zh-CN" dirty="0" smtClean="0"/>
              <a:t>。</a:t>
            </a:r>
            <a:endParaRPr lang="en-US" altLang="zh-CN" dirty="0" smtClean="0"/>
          </a:p>
          <a:p>
            <a:r>
              <a:rPr lang="zh-CN" altLang="zh-CN" dirty="0"/>
              <a:t>⑶ 如果对所有</a:t>
            </a:r>
            <a:r>
              <a:rPr lang="zh-CN" altLang="zh-CN" dirty="0" smtClean="0"/>
              <a:t>结点</a:t>
            </a:r>
            <a:r>
              <a:rPr lang="en-US" altLang="zh-CN" dirty="0" smtClean="0"/>
              <a:t>n </a:t>
            </a:r>
            <a:r>
              <a:rPr lang="zh-CN" altLang="zh-CN" dirty="0"/>
              <a:t>均满足单调限制</a:t>
            </a:r>
            <a:r>
              <a:rPr lang="en-US" altLang="zh-CN" dirty="0"/>
              <a:t> </a:t>
            </a:r>
            <a:r>
              <a:rPr lang="en-US" altLang="zh-CN" dirty="0">
                <a:solidFill>
                  <a:srgbClr val="FF0000"/>
                </a:solidFill>
              </a:rPr>
              <a:t>h(n) ≤ h*(n)</a:t>
            </a:r>
            <a:r>
              <a:rPr lang="zh-CN" altLang="zh-CN" dirty="0" smtClean="0"/>
              <a:t>，</a:t>
            </a:r>
            <a:r>
              <a:rPr lang="zh-CN" altLang="zh-CN" dirty="0"/>
              <a:t>则</a:t>
            </a:r>
            <a:r>
              <a:rPr lang="en-US" altLang="zh-CN" dirty="0"/>
              <a:t> </a:t>
            </a:r>
            <a:r>
              <a:rPr lang="en-US" altLang="zh-CN" dirty="0">
                <a:solidFill>
                  <a:srgbClr val="0000FF"/>
                </a:solidFill>
              </a:rPr>
              <a:t>AO*</a:t>
            </a:r>
            <a:r>
              <a:rPr lang="zh-CN" altLang="en-US" dirty="0">
                <a:solidFill>
                  <a:srgbClr val="0000FF"/>
                </a:solidFill>
              </a:rPr>
              <a:t>算法</a:t>
            </a:r>
            <a:r>
              <a:rPr lang="zh-CN" altLang="zh-CN" dirty="0" smtClean="0"/>
              <a:t>是</a:t>
            </a:r>
            <a:r>
              <a:rPr lang="zh-CN" altLang="zh-CN" dirty="0"/>
              <a:t>可采纳的，也就是说，如果从初始结点到一组终结点存在一个解图，</a:t>
            </a:r>
            <a:r>
              <a:rPr lang="zh-CN" altLang="zh-CN" dirty="0" smtClean="0"/>
              <a:t>那么</a:t>
            </a:r>
            <a:r>
              <a:rPr lang="en-US" altLang="zh-CN" dirty="0">
                <a:solidFill>
                  <a:srgbClr val="0000FF"/>
                </a:solidFill>
              </a:rPr>
              <a:t>AO*</a:t>
            </a:r>
            <a:r>
              <a:rPr lang="zh-CN" altLang="en-US" dirty="0">
                <a:solidFill>
                  <a:srgbClr val="0000FF"/>
                </a:solidFill>
              </a:rPr>
              <a:t>算法</a:t>
            </a:r>
            <a:r>
              <a:rPr lang="zh-CN" altLang="zh-CN" dirty="0" smtClean="0"/>
              <a:t>算法</a:t>
            </a:r>
            <a:r>
              <a:rPr lang="zh-CN" altLang="zh-CN" dirty="0"/>
              <a:t>最终总能得到一个最佳的解图。</a:t>
            </a:r>
            <a:endParaRPr lang="zh-CN" altLang="en-US" b="1"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55</a:t>
            </a:fld>
            <a:endParaRPr lang="zh-CN" altLang="en-US"/>
          </a:p>
        </p:txBody>
      </p:sp>
    </p:spTree>
    <p:extLst>
      <p:ext uri="{BB962C8B-B14F-4D97-AF65-F5344CB8AC3E}">
        <p14:creationId xmlns:p14="http://schemas.microsoft.com/office/powerpoint/2010/main" val="1451813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第</a:t>
            </a:r>
            <a:r>
              <a:rPr lang="en-US" altLang="zh-CN" dirty="0"/>
              <a:t>3.4</a:t>
            </a:r>
            <a:r>
              <a:rPr lang="zh-CN" altLang="en-US" dirty="0"/>
              <a:t>节 博弈空间</a:t>
            </a:r>
            <a:r>
              <a:rPr lang="zh-CN" altLang="en-US" dirty="0" smtClean="0"/>
              <a:t>搜索</a:t>
            </a:r>
            <a:endParaRPr lang="zh-CN" altLang="en-US" dirty="0"/>
          </a:p>
        </p:txBody>
      </p:sp>
      <p:sp>
        <p:nvSpPr>
          <p:cNvPr id="3" name="内容占位符 2"/>
          <p:cNvSpPr>
            <a:spLocks noGrp="1"/>
          </p:cNvSpPr>
          <p:nvPr>
            <p:ph idx="1"/>
          </p:nvPr>
        </p:nvSpPr>
        <p:spPr/>
        <p:txBody>
          <a:bodyPr/>
          <a:lstStyle/>
          <a:p>
            <a:r>
              <a:rPr lang="en-US" altLang="zh-CN" b="1" dirty="0"/>
              <a:t>3.4.1 </a:t>
            </a:r>
            <a:r>
              <a:rPr lang="zh-CN" altLang="zh-CN" dirty="0"/>
              <a:t>极大极小过程</a:t>
            </a:r>
          </a:p>
          <a:p>
            <a:r>
              <a:rPr lang="en-US" altLang="zh-CN" b="1" dirty="0"/>
              <a:t>3.4.2 </a:t>
            </a:r>
            <a:r>
              <a:rPr lang="en-US" altLang="zh-CN" dirty="0">
                <a:latin typeface="黑体" pitchFamily="49" charset="-122"/>
              </a:rPr>
              <a:t>α-β</a:t>
            </a:r>
            <a:r>
              <a:rPr lang="zh-CN" altLang="zh-CN" dirty="0" smtClean="0"/>
              <a:t>过程</a:t>
            </a:r>
            <a:endParaRPr lang="zh-CN"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56</a:t>
            </a:fld>
            <a:endParaRPr lang="zh-CN" altLang="en-US"/>
          </a:p>
        </p:txBody>
      </p:sp>
    </p:spTree>
    <p:extLst>
      <p:ext uri="{BB962C8B-B14F-4D97-AF65-F5344CB8AC3E}">
        <p14:creationId xmlns:p14="http://schemas.microsoft.com/office/powerpoint/2010/main" val="357753073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normAutofit/>
          </a:bodyPr>
          <a:lstStyle/>
          <a:p>
            <a:r>
              <a:rPr lang="zh-CN" altLang="zh-CN" sz="2800" b="1" dirty="0">
                <a:solidFill>
                  <a:srgbClr val="FF0000"/>
                </a:solidFill>
              </a:rPr>
              <a:t>博弈</a:t>
            </a:r>
            <a:r>
              <a:rPr lang="zh-CN" altLang="zh-CN" sz="2800" dirty="0"/>
              <a:t>问题是人工智能研究的一个重要问题。以下仅考虑</a:t>
            </a:r>
            <a:r>
              <a:rPr lang="zh-CN" altLang="zh-CN" sz="2800" b="1" dirty="0">
                <a:solidFill>
                  <a:srgbClr val="FF0000"/>
                </a:solidFill>
              </a:rPr>
              <a:t>非偶然性全信息零和对弈</a:t>
            </a:r>
            <a:r>
              <a:rPr lang="zh-CN" altLang="zh-CN" sz="2800" dirty="0"/>
              <a:t>：</a:t>
            </a:r>
          </a:p>
          <a:p>
            <a:pPr>
              <a:buFont typeface="Wingdings" panose="05000000000000000000" pitchFamily="2" charset="2"/>
              <a:buChar char="Ø"/>
            </a:pPr>
            <a:r>
              <a:rPr lang="en-US" altLang="zh-CN" sz="2800" dirty="0"/>
              <a:t>⑴ </a:t>
            </a:r>
            <a:r>
              <a:rPr lang="zh-CN" altLang="zh-CN" sz="2800" dirty="0"/>
              <a:t>博弈的双方</a:t>
            </a:r>
            <a:r>
              <a:rPr lang="en-US" altLang="zh-CN" sz="2800" dirty="0"/>
              <a:t>MAX</a:t>
            </a:r>
            <a:r>
              <a:rPr lang="zh-CN" altLang="zh-CN" sz="2800" dirty="0"/>
              <a:t>和</a:t>
            </a:r>
            <a:r>
              <a:rPr lang="en-US" altLang="zh-CN" sz="2800" dirty="0"/>
              <a:t>MIN</a:t>
            </a:r>
            <a:r>
              <a:rPr lang="zh-CN" altLang="zh-CN" sz="2800" dirty="0"/>
              <a:t>轮流采取行动，博弈的结果只能</a:t>
            </a:r>
            <a:r>
              <a:rPr lang="zh-CN" altLang="zh-CN" sz="2800" dirty="0" smtClean="0"/>
              <a:t>有</a:t>
            </a:r>
            <a:r>
              <a:rPr lang="en-US" altLang="zh-CN" sz="2800" dirty="0" smtClean="0"/>
              <a:t>3</a:t>
            </a:r>
            <a:r>
              <a:rPr lang="zh-CN" altLang="zh-CN" sz="2800" dirty="0" smtClean="0"/>
              <a:t>种</a:t>
            </a:r>
            <a:r>
              <a:rPr lang="zh-CN" altLang="zh-CN" sz="2800" dirty="0"/>
              <a:t>情况：</a:t>
            </a:r>
            <a:r>
              <a:rPr lang="en-US" altLang="zh-CN" sz="2800" dirty="0"/>
              <a:t>MAX</a:t>
            </a:r>
            <a:r>
              <a:rPr lang="zh-CN" altLang="zh-CN" sz="2800" dirty="0"/>
              <a:t>胜、</a:t>
            </a:r>
            <a:r>
              <a:rPr lang="en-US" altLang="zh-CN" sz="2800" dirty="0"/>
              <a:t>MIN</a:t>
            </a:r>
            <a:r>
              <a:rPr lang="zh-CN" altLang="zh-CN" sz="2800" dirty="0"/>
              <a:t>败；</a:t>
            </a:r>
            <a:r>
              <a:rPr lang="en-US" altLang="zh-CN" sz="2800" dirty="0"/>
              <a:t>MAX</a:t>
            </a:r>
            <a:r>
              <a:rPr lang="zh-CN" altLang="zh-CN" sz="2800" dirty="0"/>
              <a:t>败，</a:t>
            </a:r>
            <a:r>
              <a:rPr lang="en-US" altLang="zh-CN" sz="2800" dirty="0"/>
              <a:t>MIN</a:t>
            </a:r>
            <a:r>
              <a:rPr lang="zh-CN" altLang="zh-CN" sz="2800" dirty="0"/>
              <a:t>胜；和局。</a:t>
            </a:r>
          </a:p>
          <a:p>
            <a:pPr>
              <a:buFont typeface="Wingdings" panose="05000000000000000000" pitchFamily="2" charset="2"/>
              <a:buChar char="Ø"/>
            </a:pPr>
            <a:r>
              <a:rPr lang="en-US" altLang="zh-CN" sz="2800" dirty="0"/>
              <a:t>⑵ </a:t>
            </a:r>
            <a:r>
              <a:rPr lang="zh-CN" altLang="zh-CN" sz="2800" dirty="0"/>
              <a:t>在博弈过程中，任何一方都了解当前的格局和过去的历史。</a:t>
            </a:r>
          </a:p>
          <a:p>
            <a:pPr>
              <a:buFont typeface="Wingdings" panose="05000000000000000000" pitchFamily="2" charset="2"/>
              <a:buChar char="Ø"/>
            </a:pPr>
            <a:r>
              <a:rPr lang="en-US" altLang="zh-CN" sz="2800" dirty="0"/>
              <a:t>⑶ </a:t>
            </a:r>
            <a:r>
              <a:rPr lang="zh-CN" altLang="zh-CN" sz="2800" dirty="0"/>
              <a:t>任何一方在采取行动前都要根据当前的实际情况，进行得失分析，选择对自己最为有利而对对方最不利的对策，理智地决定自己的行动。</a:t>
            </a:r>
            <a:endParaRPr lang="zh-CN" altLang="en-US" sz="2800"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57</a:t>
            </a:fld>
            <a:endParaRPr lang="zh-CN" altLang="en-US"/>
          </a:p>
        </p:txBody>
      </p:sp>
    </p:spTree>
    <p:extLst>
      <p:ext uri="{BB962C8B-B14F-4D97-AF65-F5344CB8AC3E}">
        <p14:creationId xmlns:p14="http://schemas.microsoft.com/office/powerpoint/2010/main" val="4005994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3.4.1 </a:t>
            </a:r>
            <a:r>
              <a:rPr lang="zh-CN" altLang="zh-CN" dirty="0"/>
              <a:t>极大极小</a:t>
            </a:r>
            <a:r>
              <a:rPr lang="zh-CN" altLang="zh-CN" dirty="0" smtClean="0"/>
              <a:t>过程</a:t>
            </a:r>
            <a:endParaRPr lang="zh-CN" altLang="en-US" dirty="0"/>
          </a:p>
        </p:txBody>
      </p:sp>
      <p:sp>
        <p:nvSpPr>
          <p:cNvPr id="3" name="内容占位符 2"/>
          <p:cNvSpPr>
            <a:spLocks noGrp="1"/>
          </p:cNvSpPr>
          <p:nvPr>
            <p:ph idx="1"/>
          </p:nvPr>
        </p:nvSpPr>
        <p:spPr/>
        <p:txBody>
          <a:bodyPr/>
          <a:lstStyle/>
          <a:p>
            <a:r>
              <a:rPr lang="zh-CN" altLang="zh-CN" dirty="0"/>
              <a:t>以下假定博弈双方为</a:t>
            </a:r>
            <a:r>
              <a:rPr lang="en-US" altLang="zh-CN" dirty="0"/>
              <a:t>MAX</a:t>
            </a:r>
            <a:r>
              <a:rPr lang="zh-CN" altLang="zh-CN" dirty="0"/>
              <a:t>和</a:t>
            </a:r>
            <a:r>
              <a:rPr lang="en-US" altLang="zh-CN" dirty="0"/>
              <a:t>MIN</a:t>
            </a:r>
            <a:r>
              <a:rPr lang="zh-CN" altLang="zh-CN" dirty="0"/>
              <a:t>，</a:t>
            </a:r>
            <a:r>
              <a:rPr lang="en-US" altLang="zh-CN" dirty="0">
                <a:solidFill>
                  <a:srgbClr val="FF0000"/>
                </a:solidFill>
              </a:rPr>
              <a:t>MAX</a:t>
            </a:r>
            <a:r>
              <a:rPr lang="zh-CN" altLang="zh-CN" dirty="0">
                <a:solidFill>
                  <a:srgbClr val="FF0000"/>
                </a:solidFill>
              </a:rPr>
              <a:t>先行</a:t>
            </a:r>
            <a:r>
              <a:rPr lang="zh-CN" altLang="zh-CN" dirty="0"/>
              <a:t>。</a:t>
            </a:r>
          </a:p>
          <a:p>
            <a:r>
              <a:rPr lang="zh-CN" altLang="zh-CN" dirty="0"/>
              <a:t>在博弈的每一步，可供他们选择的方案都有很多种</a:t>
            </a:r>
            <a:r>
              <a:rPr lang="zh-CN" altLang="zh-CN" dirty="0" smtClean="0"/>
              <a:t>。</a:t>
            </a:r>
            <a:endParaRPr lang="en-US" altLang="zh-CN" dirty="0" smtClean="0"/>
          </a:p>
          <a:p>
            <a:r>
              <a:rPr lang="zh-CN" altLang="zh-CN" dirty="0" smtClean="0"/>
              <a:t>如果从</a:t>
            </a:r>
            <a:r>
              <a:rPr lang="en-US" altLang="zh-CN" dirty="0"/>
              <a:t>MAX</a:t>
            </a:r>
            <a:r>
              <a:rPr lang="en-US" altLang="zh-CN" dirty="0" smtClean="0"/>
              <a:t> </a:t>
            </a:r>
            <a:r>
              <a:rPr lang="zh-CN" altLang="zh-CN" dirty="0"/>
              <a:t>的观点</a:t>
            </a:r>
            <a:r>
              <a:rPr lang="zh-CN" altLang="zh-CN" dirty="0" smtClean="0"/>
              <a:t>看</a:t>
            </a:r>
            <a:r>
              <a:rPr lang="en-US" altLang="zh-CN" dirty="0" smtClean="0"/>
              <a:t>,</a:t>
            </a:r>
          </a:p>
          <a:p>
            <a:pPr>
              <a:buFont typeface="Wingdings" panose="05000000000000000000" pitchFamily="2" charset="2"/>
              <a:buChar char="Ø"/>
            </a:pPr>
            <a:r>
              <a:rPr lang="zh-CN" altLang="zh-CN" dirty="0" smtClean="0"/>
              <a:t>可</a:t>
            </a:r>
            <a:r>
              <a:rPr lang="zh-CN" altLang="zh-CN" dirty="0"/>
              <a:t>供自己选择的方案之间是</a:t>
            </a:r>
            <a:r>
              <a:rPr lang="zh-CN" altLang="zh-CN" dirty="0">
                <a:solidFill>
                  <a:srgbClr val="FF0000"/>
                </a:solidFill>
              </a:rPr>
              <a:t>“或”</a:t>
            </a:r>
            <a:r>
              <a:rPr lang="zh-CN" altLang="zh-CN" dirty="0"/>
              <a:t>的关系，原因是主动权在自己手里，选择哪个方案完全由自己决定</a:t>
            </a:r>
            <a:r>
              <a:rPr lang="zh-CN" altLang="zh-CN" dirty="0" smtClean="0"/>
              <a:t>；</a:t>
            </a:r>
            <a:endParaRPr lang="en-US" altLang="zh-CN" dirty="0" smtClean="0"/>
          </a:p>
          <a:p>
            <a:pPr>
              <a:buFont typeface="Wingdings" panose="05000000000000000000" pitchFamily="2" charset="2"/>
              <a:buChar char="Ø"/>
            </a:pPr>
            <a:r>
              <a:rPr lang="zh-CN" altLang="zh-CN" dirty="0" smtClean="0"/>
              <a:t>对</a:t>
            </a:r>
            <a:r>
              <a:rPr lang="zh-CN" altLang="zh-CN" dirty="0"/>
              <a:t>那些可供</a:t>
            </a:r>
            <a:r>
              <a:rPr lang="en-US" altLang="zh-CN" dirty="0"/>
              <a:t>MIN</a:t>
            </a:r>
            <a:r>
              <a:rPr lang="zh-CN" altLang="zh-CN" dirty="0"/>
              <a:t>选择的方案之间是</a:t>
            </a:r>
            <a:r>
              <a:rPr lang="zh-CN" altLang="zh-CN" dirty="0">
                <a:solidFill>
                  <a:srgbClr val="FF0000"/>
                </a:solidFill>
              </a:rPr>
              <a:t>“与”</a:t>
            </a:r>
            <a:r>
              <a:rPr lang="zh-CN" altLang="zh-CN" dirty="0"/>
              <a:t>的关系，这是因为主动权在</a:t>
            </a:r>
            <a:r>
              <a:rPr lang="en-US" altLang="zh-CN" dirty="0"/>
              <a:t>MIN</a:t>
            </a:r>
            <a:r>
              <a:rPr lang="zh-CN" altLang="zh-CN" dirty="0"/>
              <a:t>手中，任何一个方案都可能</a:t>
            </a:r>
            <a:r>
              <a:rPr lang="zh-CN" altLang="zh-CN" dirty="0" smtClean="0"/>
              <a:t>被</a:t>
            </a:r>
            <a:r>
              <a:rPr lang="en-US" altLang="zh-CN" dirty="0"/>
              <a:t>MIN</a:t>
            </a:r>
            <a:r>
              <a:rPr lang="zh-CN" altLang="zh-CN" dirty="0" smtClean="0"/>
              <a:t>选中</a:t>
            </a:r>
            <a:r>
              <a:rPr lang="zh-CN" altLang="zh-CN" dirty="0"/>
              <a:t>，</a:t>
            </a:r>
            <a:r>
              <a:rPr lang="en-US" altLang="zh-CN" dirty="0"/>
              <a:t>MAX</a:t>
            </a:r>
            <a:r>
              <a:rPr lang="zh-CN" altLang="zh-CN" dirty="0"/>
              <a:t>必须防止那种对自己最不利的情况出现</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58</a:t>
            </a:fld>
            <a:endParaRPr lang="zh-CN" altLang="en-US"/>
          </a:p>
        </p:txBody>
      </p:sp>
    </p:spTree>
    <p:extLst>
      <p:ext uri="{BB962C8B-B14F-4D97-AF65-F5344CB8AC3E}">
        <p14:creationId xmlns:p14="http://schemas.microsoft.com/office/powerpoint/2010/main" val="4124353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lstStyle/>
          <a:p>
            <a:r>
              <a:rPr lang="zh-CN" altLang="zh-CN" dirty="0"/>
              <a:t>把双人博弈过程用图的形式表示出来，就可以得到一棵</a:t>
            </a:r>
            <a:r>
              <a:rPr lang="en-US" altLang="zh-CN" dirty="0"/>
              <a:t>AND-OR</a:t>
            </a:r>
            <a:r>
              <a:rPr lang="zh-CN" altLang="zh-CN" dirty="0"/>
              <a:t>树，这种</a:t>
            </a:r>
            <a:r>
              <a:rPr lang="en-US" altLang="zh-CN" dirty="0"/>
              <a:t>AND-OR</a:t>
            </a:r>
            <a:r>
              <a:rPr lang="zh-CN" altLang="zh-CN" dirty="0"/>
              <a:t>树称为</a:t>
            </a:r>
            <a:r>
              <a:rPr lang="zh-CN" altLang="zh-CN" b="1" dirty="0">
                <a:solidFill>
                  <a:srgbClr val="FF0000"/>
                </a:solidFill>
              </a:rPr>
              <a:t>博弈树</a:t>
            </a:r>
            <a:r>
              <a:rPr lang="zh-CN" altLang="zh-CN" dirty="0"/>
              <a:t>。</a:t>
            </a:r>
          </a:p>
          <a:p>
            <a:r>
              <a:rPr lang="zh-CN" altLang="zh-CN" dirty="0"/>
              <a:t>在博弈树中，那些下一步该</a:t>
            </a:r>
            <a:r>
              <a:rPr lang="en-US" altLang="zh-CN" dirty="0"/>
              <a:t>MAX</a:t>
            </a:r>
            <a:r>
              <a:rPr lang="zh-CN" altLang="zh-CN" dirty="0"/>
              <a:t>走的结点称为</a:t>
            </a:r>
            <a:r>
              <a:rPr lang="en-US" altLang="zh-CN" dirty="0">
                <a:solidFill>
                  <a:srgbClr val="FF0000"/>
                </a:solidFill>
              </a:rPr>
              <a:t>MAX</a:t>
            </a:r>
            <a:r>
              <a:rPr lang="zh-CN" altLang="zh-CN" b="1" dirty="0">
                <a:solidFill>
                  <a:srgbClr val="FF0000"/>
                </a:solidFill>
              </a:rPr>
              <a:t>结点</a:t>
            </a:r>
            <a:r>
              <a:rPr lang="zh-CN" altLang="zh-CN" dirty="0"/>
              <a:t>，而下一步</a:t>
            </a:r>
            <a:r>
              <a:rPr lang="zh-CN" altLang="zh-CN" dirty="0" smtClean="0"/>
              <a:t>该</a:t>
            </a:r>
            <a:r>
              <a:rPr lang="en-US" altLang="zh-CN" dirty="0"/>
              <a:t>MIN</a:t>
            </a:r>
            <a:r>
              <a:rPr lang="zh-CN" altLang="zh-CN" dirty="0" smtClean="0"/>
              <a:t>走</a:t>
            </a:r>
            <a:r>
              <a:rPr lang="zh-CN" altLang="zh-CN" dirty="0"/>
              <a:t>的结点称为</a:t>
            </a:r>
            <a:r>
              <a:rPr lang="en-US" altLang="zh-CN" b="1" dirty="0"/>
              <a:t> </a:t>
            </a:r>
            <a:r>
              <a:rPr lang="en-US" altLang="zh-CN" b="1" dirty="0">
                <a:solidFill>
                  <a:srgbClr val="FF0000"/>
                </a:solidFill>
              </a:rPr>
              <a:t>MIN</a:t>
            </a:r>
            <a:r>
              <a:rPr lang="zh-CN" altLang="zh-CN" b="1" dirty="0" smtClean="0">
                <a:solidFill>
                  <a:srgbClr val="FF0000"/>
                </a:solidFill>
              </a:rPr>
              <a:t>结点</a:t>
            </a:r>
            <a:r>
              <a:rPr lang="zh-CN" altLang="zh-CN" dirty="0"/>
              <a:t>。</a:t>
            </a:r>
          </a:p>
          <a:p>
            <a:r>
              <a:rPr lang="zh-CN" altLang="zh-CN" dirty="0"/>
              <a:t>博弈树特点主要如下：</a:t>
            </a:r>
          </a:p>
          <a:p>
            <a:pPr>
              <a:buFont typeface="Wingdings" panose="05000000000000000000" pitchFamily="2" charset="2"/>
              <a:buChar char="Ø"/>
            </a:pPr>
            <a:r>
              <a:rPr lang="en-US" altLang="zh-CN" dirty="0"/>
              <a:t>⑴ </a:t>
            </a:r>
            <a:r>
              <a:rPr lang="zh-CN" altLang="zh-CN" dirty="0"/>
              <a:t>博弈的初始状态是初始结点；</a:t>
            </a:r>
          </a:p>
          <a:p>
            <a:pPr>
              <a:buFont typeface="Wingdings" panose="05000000000000000000" pitchFamily="2" charset="2"/>
              <a:buChar char="Ø"/>
            </a:pPr>
            <a:r>
              <a:rPr lang="en-US" altLang="zh-CN" dirty="0"/>
              <a:t>⑵ </a:t>
            </a:r>
            <a:r>
              <a:rPr lang="zh-CN" altLang="zh-CN" dirty="0"/>
              <a:t>博弈树的“与”结点和“或”结点是逐层交替出现的；</a:t>
            </a:r>
          </a:p>
          <a:p>
            <a:pPr>
              <a:buFont typeface="Wingdings" panose="05000000000000000000" pitchFamily="2" charset="2"/>
              <a:buChar char="Ø"/>
            </a:pPr>
            <a:r>
              <a:rPr lang="en-US" altLang="zh-CN" dirty="0"/>
              <a:t>⑶ </a:t>
            </a:r>
            <a:r>
              <a:rPr lang="zh-CN" altLang="zh-CN" dirty="0"/>
              <a:t>整个博弈过程始终站在</a:t>
            </a:r>
            <a:r>
              <a:rPr lang="zh-CN" altLang="zh-CN" dirty="0">
                <a:solidFill>
                  <a:srgbClr val="FF0000"/>
                </a:solidFill>
              </a:rPr>
              <a:t>某一方</a:t>
            </a:r>
            <a:r>
              <a:rPr lang="zh-CN" altLang="zh-CN" dirty="0"/>
              <a:t>的立场上，所以能使自己一方获胜的终局都是本原问题，相应的结点也是</a:t>
            </a:r>
            <a:r>
              <a:rPr lang="zh-CN" altLang="zh-CN" dirty="0">
                <a:solidFill>
                  <a:srgbClr val="FF0000"/>
                </a:solidFill>
              </a:rPr>
              <a:t>可解</a:t>
            </a:r>
            <a:r>
              <a:rPr lang="zh-CN" altLang="zh-CN" dirty="0"/>
              <a:t>结点，所有使对方获胜的结点都是</a:t>
            </a:r>
            <a:r>
              <a:rPr lang="zh-CN" altLang="zh-CN" dirty="0">
                <a:solidFill>
                  <a:srgbClr val="FF0000"/>
                </a:solidFill>
              </a:rPr>
              <a:t>不可解</a:t>
            </a:r>
            <a:r>
              <a:rPr lang="zh-CN" altLang="zh-CN" dirty="0"/>
              <a:t>结点。</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59</a:t>
            </a:fld>
            <a:endParaRPr lang="zh-CN" altLang="en-US"/>
          </a:p>
        </p:txBody>
      </p:sp>
    </p:spTree>
    <p:extLst>
      <p:ext uri="{BB962C8B-B14F-4D97-AF65-F5344CB8AC3E}">
        <p14:creationId xmlns:p14="http://schemas.microsoft.com/office/powerpoint/2010/main" val="246386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72480" y="548680"/>
            <a:ext cx="9439049" cy="5760640"/>
          </a:xfrm>
        </p:spPr>
        <p:txBody>
          <a:bodyPr>
            <a:noAutofit/>
          </a:bodyPr>
          <a:lstStyle/>
          <a:p>
            <a:r>
              <a:rPr lang="zh-CN" altLang="zh-CN" dirty="0" smtClean="0"/>
              <a:t>搜索</a:t>
            </a:r>
            <a:r>
              <a:rPr lang="zh-CN" altLang="zh-CN" dirty="0"/>
              <a:t>问题可以表示为一个五</a:t>
            </a:r>
            <a:r>
              <a:rPr lang="zh-CN" altLang="zh-CN" dirty="0" smtClean="0"/>
              <a:t>元组</a:t>
            </a:r>
            <a:r>
              <a:rPr lang="en-US" altLang="zh-CN" dirty="0" smtClean="0"/>
              <a:t>(S, O, I, G, C) </a:t>
            </a:r>
            <a:r>
              <a:rPr lang="zh-CN" altLang="zh-CN" dirty="0"/>
              <a:t>，其中：</a:t>
            </a:r>
          </a:p>
          <a:p>
            <a:pPr>
              <a:buFont typeface="Wingdings" panose="05000000000000000000" pitchFamily="2" charset="2"/>
              <a:buChar char="Ø"/>
            </a:pPr>
            <a:r>
              <a:rPr lang="en-US" altLang="zh-CN" dirty="0"/>
              <a:t>⑴ </a:t>
            </a:r>
            <a:r>
              <a:rPr lang="zh-CN" altLang="zh-CN" b="1" dirty="0">
                <a:solidFill>
                  <a:srgbClr val="FF0000"/>
                </a:solidFill>
              </a:rPr>
              <a:t>状态集合</a:t>
            </a:r>
            <a:r>
              <a:rPr lang="en-US" altLang="zh-CN" b="1" dirty="0">
                <a:solidFill>
                  <a:srgbClr val="FF0000"/>
                </a:solidFill>
              </a:rPr>
              <a:t> </a:t>
            </a:r>
            <a:r>
              <a:rPr lang="en-US" altLang="zh-CN" b="1" dirty="0" smtClean="0">
                <a:solidFill>
                  <a:srgbClr val="FF0000"/>
                </a:solidFill>
              </a:rPr>
              <a:t>S</a:t>
            </a:r>
            <a:r>
              <a:rPr lang="zh-CN" altLang="zh-CN" dirty="0" smtClean="0"/>
              <a:t>：</a:t>
            </a:r>
            <a:r>
              <a:rPr lang="zh-CN" altLang="zh-CN" dirty="0"/>
              <a:t>描述问题所有可能的状态；</a:t>
            </a:r>
          </a:p>
          <a:p>
            <a:pPr>
              <a:buFont typeface="Wingdings" panose="05000000000000000000" pitchFamily="2" charset="2"/>
              <a:buChar char="Ø"/>
            </a:pPr>
            <a:r>
              <a:rPr lang="en-US" altLang="zh-CN" dirty="0"/>
              <a:t>⑵ </a:t>
            </a:r>
            <a:r>
              <a:rPr lang="zh-CN" altLang="zh-CN" b="1" dirty="0">
                <a:solidFill>
                  <a:srgbClr val="FF0000"/>
                </a:solidFill>
              </a:rPr>
              <a:t>操作符集合</a:t>
            </a:r>
            <a:r>
              <a:rPr lang="en-US" altLang="zh-CN" b="1" dirty="0">
                <a:solidFill>
                  <a:srgbClr val="FF0000"/>
                </a:solidFill>
              </a:rPr>
              <a:t> </a:t>
            </a:r>
            <a:r>
              <a:rPr lang="en-US" altLang="zh-CN" b="1" dirty="0" smtClean="0">
                <a:solidFill>
                  <a:srgbClr val="FF0000"/>
                </a:solidFill>
              </a:rPr>
              <a:t>O</a:t>
            </a:r>
            <a:r>
              <a:rPr lang="zh-CN" altLang="zh-CN" dirty="0" smtClean="0"/>
              <a:t>：</a:t>
            </a:r>
            <a:r>
              <a:rPr lang="zh-CN" altLang="zh-CN" dirty="0"/>
              <a:t>把一个问题从一个状态变换为另一个状态的动作集合；</a:t>
            </a:r>
          </a:p>
          <a:p>
            <a:pPr>
              <a:buFont typeface="Wingdings" panose="05000000000000000000" pitchFamily="2" charset="2"/>
              <a:buChar char="Ø"/>
            </a:pPr>
            <a:r>
              <a:rPr lang="zh-CN" altLang="zh-CN" dirty="0"/>
              <a:t>⑶ </a:t>
            </a:r>
            <a:r>
              <a:rPr lang="zh-CN" altLang="zh-CN" b="1" dirty="0">
                <a:solidFill>
                  <a:srgbClr val="FF0000"/>
                </a:solidFill>
              </a:rPr>
              <a:t>初始状态</a:t>
            </a:r>
            <a:r>
              <a:rPr lang="en-US" altLang="zh-CN" b="1" dirty="0">
                <a:solidFill>
                  <a:srgbClr val="FF0000"/>
                </a:solidFill>
              </a:rPr>
              <a:t> </a:t>
            </a:r>
            <a:r>
              <a:rPr lang="en-US" altLang="zh-CN" b="1" dirty="0" smtClean="0">
                <a:solidFill>
                  <a:srgbClr val="FF0000"/>
                </a:solidFill>
              </a:rPr>
              <a:t>I</a:t>
            </a:r>
            <a:r>
              <a:rPr lang="zh-CN" altLang="zh-CN" dirty="0" smtClean="0"/>
              <a:t>：</a:t>
            </a:r>
            <a:r>
              <a:rPr lang="zh-CN" altLang="zh-CN" dirty="0"/>
              <a:t>定义问题的初始状态，一般地，初始状态是唯一的；</a:t>
            </a:r>
          </a:p>
          <a:p>
            <a:pPr>
              <a:buFont typeface="Wingdings" panose="05000000000000000000" pitchFamily="2" charset="2"/>
              <a:buChar char="Ø"/>
            </a:pPr>
            <a:r>
              <a:rPr lang="zh-CN" altLang="zh-CN" dirty="0"/>
              <a:t>⑷ </a:t>
            </a:r>
            <a:r>
              <a:rPr lang="zh-CN" altLang="zh-CN" b="1" dirty="0">
                <a:solidFill>
                  <a:srgbClr val="FF0000"/>
                </a:solidFill>
              </a:rPr>
              <a:t>目标检测</a:t>
            </a:r>
            <a:r>
              <a:rPr lang="zh-CN" altLang="zh-CN" b="1" dirty="0" smtClean="0">
                <a:solidFill>
                  <a:srgbClr val="FF0000"/>
                </a:solidFill>
              </a:rPr>
              <a:t>函数</a:t>
            </a:r>
            <a:r>
              <a:rPr lang="en-US" altLang="zh-CN" b="1" dirty="0" smtClean="0">
                <a:solidFill>
                  <a:srgbClr val="FF0000"/>
                </a:solidFill>
              </a:rPr>
              <a:t>G </a:t>
            </a:r>
            <a:r>
              <a:rPr lang="zh-CN" altLang="zh-CN" dirty="0"/>
              <a:t>：用来确定一个状态是不是目标状态；</a:t>
            </a:r>
          </a:p>
          <a:p>
            <a:pPr>
              <a:buFont typeface="Wingdings" panose="05000000000000000000" pitchFamily="2" charset="2"/>
              <a:buChar char="Ø"/>
            </a:pPr>
            <a:r>
              <a:rPr lang="zh-CN" altLang="zh-CN" dirty="0"/>
              <a:t>⑸ </a:t>
            </a:r>
            <a:r>
              <a:rPr lang="zh-CN" altLang="zh-CN" b="1" dirty="0">
                <a:solidFill>
                  <a:srgbClr val="FF0000"/>
                </a:solidFill>
              </a:rPr>
              <a:t>费用计算</a:t>
            </a:r>
            <a:r>
              <a:rPr lang="zh-CN" altLang="zh-CN" b="1" dirty="0" smtClean="0">
                <a:solidFill>
                  <a:srgbClr val="FF0000"/>
                </a:solidFill>
              </a:rPr>
              <a:t>函数</a:t>
            </a:r>
            <a:r>
              <a:rPr lang="en-US" altLang="zh-CN" b="1" dirty="0">
                <a:solidFill>
                  <a:srgbClr val="FF0000"/>
                </a:solidFill>
              </a:rPr>
              <a:t>C</a:t>
            </a:r>
            <a:r>
              <a:rPr lang="en-US" altLang="zh-CN" b="1" dirty="0" smtClean="0">
                <a:solidFill>
                  <a:srgbClr val="FF0000"/>
                </a:solidFill>
              </a:rPr>
              <a:t> </a:t>
            </a:r>
            <a:r>
              <a:rPr lang="zh-CN" altLang="zh-CN" dirty="0"/>
              <a:t>：对每个从初始状态到某个结点的动作序列赋予一定费用的函数。</a:t>
            </a:r>
          </a:p>
          <a:p>
            <a:r>
              <a:rPr lang="zh-CN" altLang="zh-CN" dirty="0"/>
              <a:t>状态集合也称为</a:t>
            </a:r>
            <a:r>
              <a:rPr lang="zh-CN" altLang="zh-CN" b="1" dirty="0">
                <a:solidFill>
                  <a:srgbClr val="FF0000"/>
                </a:solidFill>
              </a:rPr>
              <a:t>搜索空间</a:t>
            </a:r>
            <a:r>
              <a:rPr lang="zh-CN" altLang="zh-CN" dirty="0"/>
              <a:t>。和通常的搜索空间不同，人工智能中大多数问题的搜索空间在问题求解之前不是全部知道的，搜索空间常常是无限的或者虽然在理论上有限但实际上太大从而可以被认为是无限的，往往需要在搜索的过程中动态地逐步进行生成。</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6</a:t>
            </a:fld>
            <a:endParaRPr lang="zh-CN" altLang="en-US"/>
          </a:p>
        </p:txBody>
      </p:sp>
    </p:spTree>
    <p:extLst>
      <p:ext uri="{BB962C8B-B14F-4D97-AF65-F5344CB8AC3E}">
        <p14:creationId xmlns:p14="http://schemas.microsoft.com/office/powerpoint/2010/main" val="133503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arn(inVertical)">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764704"/>
            <a:ext cx="9216229" cy="5616624"/>
          </a:xfrm>
        </p:spPr>
        <p:txBody>
          <a:bodyPr>
            <a:noAutofit/>
          </a:bodyPr>
          <a:lstStyle/>
          <a:p>
            <a:r>
              <a:rPr lang="zh-CN" altLang="zh-CN" dirty="0"/>
              <a:t>在人工智能中可以采用搜索方法来求解博弈问题，这个方法称为</a:t>
            </a:r>
            <a:r>
              <a:rPr lang="zh-CN" altLang="zh-CN" b="1" dirty="0">
                <a:solidFill>
                  <a:srgbClr val="FF0000"/>
                </a:solidFill>
              </a:rPr>
              <a:t>极大极小</a:t>
            </a:r>
            <a:r>
              <a:rPr lang="zh-CN" altLang="zh-CN" dirty="0">
                <a:solidFill>
                  <a:srgbClr val="FF0000"/>
                </a:solidFill>
              </a:rPr>
              <a:t>（</a:t>
            </a:r>
            <a:r>
              <a:rPr lang="en-US" altLang="zh-CN" dirty="0">
                <a:solidFill>
                  <a:srgbClr val="FF0000"/>
                </a:solidFill>
              </a:rPr>
              <a:t>MINMAX</a:t>
            </a:r>
            <a:r>
              <a:rPr lang="zh-CN" altLang="zh-CN" dirty="0">
                <a:solidFill>
                  <a:srgbClr val="FF0000"/>
                </a:solidFill>
              </a:rPr>
              <a:t>）</a:t>
            </a:r>
            <a:r>
              <a:rPr lang="zh-CN" altLang="zh-CN" b="1" dirty="0">
                <a:solidFill>
                  <a:srgbClr val="FF0000"/>
                </a:solidFill>
              </a:rPr>
              <a:t>过程</a:t>
            </a:r>
            <a:r>
              <a:rPr lang="zh-CN" altLang="zh-CN" dirty="0" smtClean="0"/>
              <a:t>。</a:t>
            </a:r>
            <a:endParaRPr lang="en-US" altLang="zh-CN" dirty="0" smtClean="0"/>
          </a:p>
          <a:p>
            <a:r>
              <a:rPr lang="zh-CN" altLang="zh-CN" dirty="0" smtClean="0"/>
              <a:t>极</a:t>
            </a:r>
            <a:r>
              <a:rPr lang="zh-CN" altLang="zh-CN" dirty="0"/>
              <a:t>大极小过程是考虑双方对弈若干步之后，从可能的走法中选一步相对好的走法来走，即在有限的搜索深度范围内进行求解。</a:t>
            </a:r>
          </a:p>
          <a:p>
            <a:r>
              <a:rPr lang="zh-CN" altLang="zh-CN" dirty="0"/>
              <a:t>需要定义一个</a:t>
            </a:r>
            <a:r>
              <a:rPr lang="zh-CN" altLang="zh-CN" dirty="0">
                <a:solidFill>
                  <a:srgbClr val="FF0000"/>
                </a:solidFill>
              </a:rPr>
              <a:t>静态估价函数</a:t>
            </a:r>
            <a:r>
              <a:rPr lang="en-US" altLang="zh-CN" dirty="0"/>
              <a:t> </a:t>
            </a:r>
            <a:r>
              <a:rPr lang="zh-CN" altLang="zh-CN" dirty="0"/>
              <a:t>，以便对棋局的态势做出评估。</a:t>
            </a:r>
          </a:p>
          <a:p>
            <a:r>
              <a:rPr lang="zh-CN" altLang="zh-CN" dirty="0"/>
              <a:t>这个函数可以根据棋局的态势特征进行定义。假定对弈双方分别为</a:t>
            </a:r>
            <a:r>
              <a:rPr lang="en-US" altLang="zh-CN" dirty="0"/>
              <a:t>MAX</a:t>
            </a:r>
            <a:r>
              <a:rPr lang="zh-CN" altLang="zh-CN" dirty="0" smtClean="0"/>
              <a:t>和</a:t>
            </a:r>
            <a:r>
              <a:rPr lang="en-US" altLang="zh-CN" dirty="0"/>
              <a:t>MIN</a:t>
            </a:r>
            <a:r>
              <a:rPr lang="en-US" altLang="zh-CN" dirty="0" smtClean="0"/>
              <a:t> </a:t>
            </a:r>
            <a:r>
              <a:rPr lang="zh-CN" altLang="zh-CN" dirty="0"/>
              <a:t>，规定：</a:t>
            </a:r>
          </a:p>
          <a:p>
            <a:pPr lvl="1">
              <a:buFont typeface="Wingdings" panose="05000000000000000000" pitchFamily="2" charset="2"/>
              <a:buChar char="Ø"/>
            </a:pPr>
            <a:r>
              <a:rPr lang="zh-CN" altLang="zh-CN" sz="2600" dirty="0"/>
              <a:t>⑴ 有利于</a:t>
            </a:r>
            <a:r>
              <a:rPr lang="en-US" altLang="zh-CN" sz="2600" dirty="0"/>
              <a:t>MAX</a:t>
            </a:r>
            <a:r>
              <a:rPr lang="zh-CN" altLang="zh-CN" sz="2600" dirty="0"/>
              <a:t>方的态势：</a:t>
            </a:r>
            <a:r>
              <a:rPr lang="en-US" altLang="zh-CN" sz="2600" dirty="0"/>
              <a:t> f(p)</a:t>
            </a:r>
            <a:r>
              <a:rPr lang="zh-CN" altLang="zh-CN" sz="2600" dirty="0" smtClean="0"/>
              <a:t>取正值</a:t>
            </a:r>
            <a:r>
              <a:rPr lang="zh-CN" altLang="zh-CN" sz="2600" dirty="0"/>
              <a:t>；</a:t>
            </a:r>
          </a:p>
          <a:p>
            <a:pPr lvl="1">
              <a:buFont typeface="Wingdings" panose="05000000000000000000" pitchFamily="2" charset="2"/>
              <a:buChar char="Ø"/>
            </a:pPr>
            <a:r>
              <a:rPr lang="zh-CN" altLang="zh-CN" sz="2600" dirty="0"/>
              <a:t>⑵ 有利于</a:t>
            </a:r>
            <a:r>
              <a:rPr lang="en-US" altLang="zh-CN" sz="2600" dirty="0"/>
              <a:t>MIN</a:t>
            </a:r>
            <a:r>
              <a:rPr lang="zh-CN" altLang="zh-CN" sz="2600" dirty="0"/>
              <a:t>方的态势</a:t>
            </a:r>
            <a:r>
              <a:rPr lang="zh-CN" altLang="zh-CN" sz="2600" dirty="0" smtClean="0"/>
              <a:t>：</a:t>
            </a:r>
            <a:r>
              <a:rPr lang="en-US" altLang="zh-CN" sz="2600" dirty="0"/>
              <a:t> f(p)</a:t>
            </a:r>
            <a:r>
              <a:rPr lang="en-US" altLang="zh-CN" sz="2600" dirty="0" smtClean="0"/>
              <a:t> </a:t>
            </a:r>
            <a:r>
              <a:rPr lang="zh-CN" altLang="zh-CN" sz="2600" dirty="0"/>
              <a:t>取负值；</a:t>
            </a:r>
          </a:p>
          <a:p>
            <a:pPr lvl="1">
              <a:buFont typeface="Wingdings" panose="05000000000000000000" pitchFamily="2" charset="2"/>
              <a:buChar char="Ø"/>
            </a:pPr>
            <a:r>
              <a:rPr lang="zh-CN" altLang="zh-CN" sz="2600" dirty="0"/>
              <a:t>⑶ 态势均衡的时候</a:t>
            </a:r>
            <a:r>
              <a:rPr lang="zh-CN" altLang="zh-CN" sz="2600" dirty="0" smtClean="0"/>
              <a:t>：</a:t>
            </a:r>
            <a:r>
              <a:rPr lang="en-US" altLang="zh-CN" sz="2600" dirty="0"/>
              <a:t> f(p)</a:t>
            </a:r>
            <a:r>
              <a:rPr lang="en-US" altLang="zh-CN" sz="2600" dirty="0" smtClean="0"/>
              <a:t> </a:t>
            </a:r>
            <a:r>
              <a:rPr lang="zh-CN" altLang="zh-CN" sz="2600" dirty="0"/>
              <a:t>取零，</a:t>
            </a:r>
          </a:p>
          <a:p>
            <a:pPr marL="0" indent="0">
              <a:buNone/>
            </a:pPr>
            <a:r>
              <a:rPr lang="en-US" altLang="zh-CN" dirty="0" smtClean="0"/>
              <a:t>       </a:t>
            </a:r>
            <a:r>
              <a:rPr lang="zh-CN" altLang="zh-CN" dirty="0" smtClean="0"/>
              <a:t>其中</a:t>
            </a:r>
            <a:r>
              <a:rPr lang="en-US" altLang="zh-CN" dirty="0" smtClean="0"/>
              <a:t>p </a:t>
            </a:r>
            <a:r>
              <a:rPr lang="zh-CN" altLang="zh-CN" dirty="0"/>
              <a:t>代表棋局。</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60</a:t>
            </a:fld>
            <a:endParaRPr lang="zh-CN" altLang="en-US"/>
          </a:p>
        </p:txBody>
      </p:sp>
    </p:spTree>
    <p:extLst>
      <p:ext uri="{BB962C8B-B14F-4D97-AF65-F5344CB8AC3E}">
        <p14:creationId xmlns:p14="http://schemas.microsoft.com/office/powerpoint/2010/main" val="246386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calcmode="lin" valueType="num">
                                      <p:cBhvr additive="base">
                                        <p:cTn id="2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 calcmode="lin" valueType="num">
                                      <p:cBhvr additive="base">
                                        <p:cTn id="2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 calcmode="lin" valueType="num">
                                      <p:cBhvr additive="base">
                                        <p:cTn id="3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barn(inVertical)">
                                      <p:cBhvr>
                                        <p:cTn id="4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normAutofit/>
          </a:bodyPr>
          <a:lstStyle/>
          <a:p>
            <a:r>
              <a:rPr lang="en-US" altLang="zh-CN" sz="2800" dirty="0"/>
              <a:t>MINMAX</a:t>
            </a:r>
            <a:r>
              <a:rPr lang="zh-CN" altLang="zh-CN" sz="2800" dirty="0"/>
              <a:t>过程的</a:t>
            </a:r>
            <a:r>
              <a:rPr lang="zh-CN" altLang="zh-CN" sz="2800" dirty="0">
                <a:solidFill>
                  <a:srgbClr val="FF0000"/>
                </a:solidFill>
              </a:rPr>
              <a:t>基本思想</a:t>
            </a:r>
            <a:r>
              <a:rPr lang="zh-CN" altLang="zh-CN" sz="2800" dirty="0"/>
              <a:t>是：</a:t>
            </a:r>
          </a:p>
          <a:p>
            <a:pPr>
              <a:buFont typeface="Wingdings" panose="05000000000000000000" pitchFamily="2" charset="2"/>
              <a:buChar char="Ø"/>
            </a:pPr>
            <a:r>
              <a:rPr lang="en-US" altLang="zh-CN" sz="2800" dirty="0"/>
              <a:t>⑴ </a:t>
            </a:r>
            <a:r>
              <a:rPr lang="zh-CN" altLang="zh-CN" sz="2800" dirty="0"/>
              <a:t>当轮</a:t>
            </a:r>
            <a:r>
              <a:rPr lang="zh-CN" altLang="zh-CN" sz="2800" dirty="0" smtClean="0"/>
              <a:t>到</a:t>
            </a:r>
            <a:r>
              <a:rPr lang="en-US" altLang="zh-CN" sz="2800" dirty="0"/>
              <a:t>MIN</a:t>
            </a:r>
            <a:r>
              <a:rPr lang="zh-CN" altLang="zh-CN" sz="2800" dirty="0" smtClean="0"/>
              <a:t>走步</a:t>
            </a:r>
            <a:r>
              <a:rPr lang="zh-CN" altLang="zh-CN" sz="2800" dirty="0"/>
              <a:t>的结点时，</a:t>
            </a:r>
            <a:r>
              <a:rPr lang="en-US" altLang="zh-CN" sz="2800" dirty="0"/>
              <a:t>MAX</a:t>
            </a:r>
            <a:r>
              <a:rPr lang="zh-CN" altLang="zh-CN" sz="2800" dirty="0"/>
              <a:t>应考虑</a:t>
            </a:r>
            <a:r>
              <a:rPr lang="zh-CN" altLang="zh-CN" sz="2800" dirty="0">
                <a:solidFill>
                  <a:srgbClr val="FF0000"/>
                </a:solidFill>
              </a:rPr>
              <a:t>最坏的情况</a:t>
            </a:r>
            <a:r>
              <a:rPr lang="zh-CN" altLang="zh-CN" sz="2800" dirty="0"/>
              <a:t>（即应</a:t>
            </a:r>
            <a:r>
              <a:rPr lang="zh-CN" altLang="zh-CN" sz="2800" dirty="0" smtClean="0"/>
              <a:t>使</a:t>
            </a:r>
            <a:r>
              <a:rPr lang="en-US" altLang="zh-CN" sz="2800" dirty="0"/>
              <a:t>f(p)</a:t>
            </a:r>
            <a:r>
              <a:rPr lang="en-US" altLang="zh-CN" sz="2800" dirty="0" smtClean="0"/>
              <a:t> </a:t>
            </a:r>
            <a:r>
              <a:rPr lang="zh-CN" altLang="zh-CN" sz="2800" dirty="0"/>
              <a:t>取极小值）。</a:t>
            </a:r>
          </a:p>
          <a:p>
            <a:pPr>
              <a:buFont typeface="Wingdings" panose="05000000000000000000" pitchFamily="2" charset="2"/>
              <a:buChar char="Ø"/>
            </a:pPr>
            <a:r>
              <a:rPr lang="en-US" altLang="zh-CN" sz="2800" dirty="0"/>
              <a:t>⑵ </a:t>
            </a:r>
            <a:r>
              <a:rPr lang="zh-CN" altLang="zh-CN" sz="2800" dirty="0"/>
              <a:t>当轮到</a:t>
            </a:r>
            <a:r>
              <a:rPr lang="en-US" altLang="zh-CN" sz="2800" dirty="0"/>
              <a:t>MAX</a:t>
            </a:r>
            <a:r>
              <a:rPr lang="zh-CN" altLang="zh-CN" sz="2800" dirty="0"/>
              <a:t>走步的结点时，</a:t>
            </a:r>
            <a:r>
              <a:rPr lang="en-US" altLang="zh-CN" sz="2800" dirty="0"/>
              <a:t>MAX</a:t>
            </a:r>
            <a:r>
              <a:rPr lang="zh-CN" altLang="zh-CN" sz="2800" dirty="0"/>
              <a:t>应考虑</a:t>
            </a:r>
            <a:r>
              <a:rPr lang="zh-CN" altLang="zh-CN" sz="2800" dirty="0">
                <a:solidFill>
                  <a:srgbClr val="FF0000"/>
                </a:solidFill>
              </a:rPr>
              <a:t>最好的情况</a:t>
            </a:r>
            <a:r>
              <a:rPr lang="zh-CN" altLang="zh-CN" sz="2800" dirty="0"/>
              <a:t>（即</a:t>
            </a:r>
            <a:r>
              <a:rPr lang="en-US" altLang="zh-CN" sz="2800" dirty="0"/>
              <a:t> f(p)</a:t>
            </a:r>
            <a:r>
              <a:rPr lang="zh-CN" altLang="zh-CN" sz="2800" dirty="0" smtClean="0"/>
              <a:t>取</a:t>
            </a:r>
            <a:r>
              <a:rPr lang="zh-CN" altLang="zh-CN" sz="2800" dirty="0"/>
              <a:t>极大值）。</a:t>
            </a:r>
          </a:p>
          <a:p>
            <a:pPr>
              <a:buFont typeface="Wingdings" panose="05000000000000000000" pitchFamily="2" charset="2"/>
              <a:buChar char="Ø"/>
            </a:pPr>
            <a:r>
              <a:rPr lang="en-US" altLang="zh-CN" sz="2800" dirty="0"/>
              <a:t>⑶ </a:t>
            </a:r>
            <a:r>
              <a:rPr lang="zh-CN" altLang="zh-CN" sz="2800" dirty="0"/>
              <a:t>评价往回倒推时，相应于两位棋手的对抗策略，交替使用</a:t>
            </a:r>
            <a:r>
              <a:rPr lang="en-US" altLang="zh-CN" sz="2800" dirty="0"/>
              <a:t>⑴</a:t>
            </a:r>
            <a:r>
              <a:rPr lang="zh-CN" altLang="zh-CN" sz="2800" dirty="0"/>
              <a:t>和</a:t>
            </a:r>
            <a:r>
              <a:rPr lang="en-US" altLang="zh-CN" sz="2800" dirty="0"/>
              <a:t>⑵</a:t>
            </a:r>
            <a:r>
              <a:rPr lang="zh-CN" altLang="zh-CN" sz="2800" dirty="0"/>
              <a:t>两种方法传递倒推值。</a:t>
            </a:r>
          </a:p>
          <a:p>
            <a:r>
              <a:rPr lang="zh-CN" altLang="zh-CN" sz="2800" dirty="0"/>
              <a:t>所以这种方法称为</a:t>
            </a:r>
            <a:r>
              <a:rPr lang="zh-CN" altLang="zh-CN" sz="2800" dirty="0">
                <a:solidFill>
                  <a:srgbClr val="FF0000"/>
                </a:solidFill>
              </a:rPr>
              <a:t>极大极小过程</a:t>
            </a:r>
            <a:r>
              <a:rPr lang="zh-CN" altLang="zh-CN" sz="2800" dirty="0"/>
              <a:t>。 </a:t>
            </a:r>
            <a:endParaRPr lang="zh-CN" altLang="en-US" sz="2800"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61</a:t>
            </a:fld>
            <a:endParaRPr lang="zh-CN" altLang="en-US"/>
          </a:p>
        </p:txBody>
      </p:sp>
    </p:spTree>
    <p:extLst>
      <p:ext uri="{BB962C8B-B14F-4D97-AF65-F5344CB8AC3E}">
        <p14:creationId xmlns:p14="http://schemas.microsoft.com/office/powerpoint/2010/main" val="246386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72480" y="692696"/>
            <a:ext cx="9517057" cy="5760640"/>
          </a:xfrm>
        </p:spPr>
        <p:txBody>
          <a:bodyPr/>
          <a:lstStyle/>
          <a:p>
            <a:r>
              <a:rPr lang="zh-CN" altLang="zh-CN" dirty="0"/>
              <a:t>以下用一字棋说明极大极小过程，设只考虑两层，即每方只走一步。在生成后继结点时，利用棋盘的对称性，我们省略了从对称上看是相同的格局。</a:t>
            </a:r>
          </a:p>
          <a:p>
            <a:r>
              <a:rPr lang="zh-CN" altLang="zh-CN" dirty="0"/>
              <a:t>格局</a:t>
            </a:r>
            <a:r>
              <a:rPr lang="en-US" altLang="zh-CN" dirty="0"/>
              <a:t> </a:t>
            </a:r>
            <a:r>
              <a:rPr lang="en-US" altLang="zh-CN" dirty="0" smtClean="0"/>
              <a:t>p</a:t>
            </a:r>
            <a:r>
              <a:rPr lang="zh-CN" altLang="zh-CN" dirty="0" smtClean="0"/>
              <a:t>估价</a:t>
            </a:r>
            <a:r>
              <a:rPr lang="zh-CN" altLang="zh-CN" dirty="0"/>
              <a:t>函数</a:t>
            </a:r>
            <a:r>
              <a:rPr lang="en-US" altLang="zh-CN" dirty="0"/>
              <a:t> </a:t>
            </a:r>
            <a:r>
              <a:rPr lang="en-US" altLang="zh-CN" dirty="0" smtClean="0"/>
              <a:t>e(p)</a:t>
            </a:r>
            <a:r>
              <a:rPr lang="zh-CN" altLang="zh-CN" dirty="0" smtClean="0"/>
              <a:t>的</a:t>
            </a:r>
            <a:r>
              <a:rPr lang="zh-CN" altLang="zh-CN" dirty="0"/>
              <a:t>定义如下：</a:t>
            </a:r>
          </a:p>
          <a:p>
            <a:pPr>
              <a:buFont typeface="Wingdings" panose="05000000000000000000" pitchFamily="2" charset="2"/>
              <a:buChar char="Ø"/>
            </a:pPr>
            <a:r>
              <a:rPr lang="en-US" altLang="zh-CN" dirty="0"/>
              <a:t>⑴ </a:t>
            </a:r>
            <a:r>
              <a:rPr lang="zh-CN" altLang="zh-CN" dirty="0"/>
              <a:t>若</a:t>
            </a:r>
            <a:r>
              <a:rPr lang="zh-CN" altLang="zh-CN" dirty="0" smtClean="0"/>
              <a:t>格局</a:t>
            </a:r>
            <a:r>
              <a:rPr lang="en-US" altLang="zh-CN" dirty="0" smtClean="0"/>
              <a:t>p </a:t>
            </a:r>
            <a:r>
              <a:rPr lang="zh-CN" altLang="zh-CN" dirty="0"/>
              <a:t>对任何一方都不是获胜的，</a:t>
            </a:r>
            <a:r>
              <a:rPr lang="zh-CN" altLang="zh-CN" dirty="0" smtClean="0"/>
              <a:t>则</a:t>
            </a:r>
            <a:endParaRPr lang="en-US" altLang="zh-CN" dirty="0" smtClean="0"/>
          </a:p>
          <a:p>
            <a:pPr marL="0" indent="0">
              <a:buNone/>
            </a:pPr>
            <a:r>
              <a:rPr lang="en-US" altLang="zh-CN" dirty="0"/>
              <a:t> </a:t>
            </a:r>
            <a:r>
              <a:rPr lang="en-US" altLang="zh-CN" dirty="0" smtClean="0"/>
              <a:t> </a:t>
            </a:r>
            <a:r>
              <a:rPr lang="en-US" altLang="zh-CN" dirty="0" smtClean="0">
                <a:solidFill>
                  <a:srgbClr val="FF0000"/>
                </a:solidFill>
              </a:rPr>
              <a:t>e(p</a:t>
            </a:r>
            <a:r>
              <a:rPr lang="en-US" altLang="zh-CN" dirty="0">
                <a:solidFill>
                  <a:srgbClr val="FF0000"/>
                </a:solidFill>
              </a:rPr>
              <a:t>) = </a:t>
            </a:r>
            <a:r>
              <a:rPr lang="en-US" altLang="zh-CN" dirty="0" smtClean="0">
                <a:solidFill>
                  <a:srgbClr val="FF0000"/>
                </a:solidFill>
              </a:rPr>
              <a:t>(</a:t>
            </a:r>
            <a:r>
              <a:rPr lang="zh-CN" altLang="en-US" dirty="0" smtClean="0">
                <a:solidFill>
                  <a:srgbClr val="FF0000"/>
                </a:solidFill>
              </a:rPr>
              <a:t>所有空格都放上</a:t>
            </a:r>
            <a:r>
              <a:rPr lang="en-US" altLang="zh-CN" dirty="0" smtClean="0">
                <a:solidFill>
                  <a:srgbClr val="FF0000"/>
                </a:solidFill>
              </a:rPr>
              <a:t>MAX</a:t>
            </a:r>
            <a:r>
              <a:rPr lang="zh-CN" altLang="en-US" dirty="0" smtClean="0">
                <a:solidFill>
                  <a:srgbClr val="FF0000"/>
                </a:solidFill>
              </a:rPr>
              <a:t>的棋子后三</a:t>
            </a:r>
            <a:r>
              <a:rPr lang="zh-CN" altLang="en-US" dirty="0">
                <a:solidFill>
                  <a:srgbClr val="FF0000"/>
                </a:solidFill>
              </a:rPr>
              <a:t>子成一线</a:t>
            </a:r>
            <a:r>
              <a:rPr lang="zh-CN" altLang="en-US" dirty="0" smtClean="0">
                <a:solidFill>
                  <a:srgbClr val="FF0000"/>
                </a:solidFill>
              </a:rPr>
              <a:t>的总数</a:t>
            </a:r>
            <a:r>
              <a:rPr lang="en-US" altLang="zh-CN" dirty="0" smtClean="0">
                <a:solidFill>
                  <a:srgbClr val="FF0000"/>
                </a:solidFill>
              </a:rPr>
              <a:t>) </a:t>
            </a:r>
          </a:p>
          <a:p>
            <a:pPr marL="0" indent="0">
              <a:buNone/>
            </a:pPr>
            <a:r>
              <a:rPr lang="en-US" altLang="zh-CN" dirty="0" smtClean="0">
                <a:solidFill>
                  <a:srgbClr val="FF0000"/>
                </a:solidFill>
              </a:rPr>
              <a:t>             –</a:t>
            </a:r>
            <a:r>
              <a:rPr lang="zh-CN" altLang="en-US" dirty="0" smtClean="0">
                <a:solidFill>
                  <a:srgbClr val="FF0000"/>
                </a:solidFill>
              </a:rPr>
              <a:t>（</a:t>
            </a:r>
            <a:r>
              <a:rPr lang="zh-CN" altLang="en-US" dirty="0">
                <a:solidFill>
                  <a:srgbClr val="FF0000"/>
                </a:solidFill>
              </a:rPr>
              <a:t>所有空格都放</a:t>
            </a:r>
            <a:r>
              <a:rPr lang="zh-CN" altLang="en-US" dirty="0" smtClean="0">
                <a:solidFill>
                  <a:srgbClr val="FF0000"/>
                </a:solidFill>
              </a:rPr>
              <a:t>上</a:t>
            </a:r>
            <a:r>
              <a:rPr lang="en-US" altLang="zh-CN" dirty="0" smtClean="0">
                <a:solidFill>
                  <a:srgbClr val="FF0000"/>
                </a:solidFill>
              </a:rPr>
              <a:t>MIN</a:t>
            </a:r>
            <a:r>
              <a:rPr lang="zh-CN" altLang="en-US" dirty="0" smtClean="0">
                <a:solidFill>
                  <a:srgbClr val="FF0000"/>
                </a:solidFill>
              </a:rPr>
              <a:t>的</a:t>
            </a:r>
            <a:r>
              <a:rPr lang="zh-CN" altLang="en-US" dirty="0">
                <a:solidFill>
                  <a:srgbClr val="FF0000"/>
                </a:solidFill>
              </a:rPr>
              <a:t>棋子后三子成一线的</a:t>
            </a:r>
            <a:r>
              <a:rPr lang="zh-CN" altLang="en-US" dirty="0" smtClean="0">
                <a:solidFill>
                  <a:srgbClr val="FF0000"/>
                </a:solidFill>
              </a:rPr>
              <a:t>总数）</a:t>
            </a:r>
            <a:endParaRPr lang="en-US" altLang="zh-CN" dirty="0" smtClean="0">
              <a:solidFill>
                <a:srgbClr val="FF0000"/>
              </a:solidFill>
            </a:endParaRPr>
          </a:p>
          <a:p>
            <a:pPr>
              <a:buFont typeface="Wingdings" panose="05000000000000000000" pitchFamily="2" charset="2"/>
              <a:buChar char="Ø"/>
            </a:pPr>
            <a:r>
              <a:rPr lang="en-US" altLang="zh-CN" dirty="0" smtClean="0"/>
              <a:t>⑵ </a:t>
            </a:r>
            <a:r>
              <a:rPr lang="zh-CN" altLang="zh-CN" dirty="0"/>
              <a:t>若</a:t>
            </a:r>
            <a:r>
              <a:rPr lang="en-US" altLang="zh-CN" dirty="0"/>
              <a:t> </a:t>
            </a:r>
            <a:r>
              <a:rPr lang="en-US" altLang="zh-CN" dirty="0" smtClean="0"/>
              <a:t>p</a:t>
            </a:r>
            <a:r>
              <a:rPr lang="zh-CN" altLang="zh-CN" dirty="0" smtClean="0"/>
              <a:t>是</a:t>
            </a:r>
            <a:r>
              <a:rPr lang="en-US" altLang="zh-CN" dirty="0"/>
              <a:t>MAX</a:t>
            </a:r>
            <a:r>
              <a:rPr lang="zh-CN" altLang="zh-CN" dirty="0"/>
              <a:t>获胜，则</a:t>
            </a:r>
            <a:r>
              <a:rPr lang="en-US" altLang="zh-CN" dirty="0"/>
              <a:t> </a:t>
            </a:r>
            <a:endParaRPr lang="en-US" altLang="zh-CN" dirty="0" smtClean="0"/>
          </a:p>
          <a:p>
            <a:pPr marL="0" indent="0">
              <a:buNone/>
            </a:pPr>
            <a:r>
              <a:rPr lang="en-US" altLang="zh-CN" sz="2800" dirty="0" smtClean="0">
                <a:solidFill>
                  <a:srgbClr val="FF0000"/>
                </a:solidFill>
                <a:latin typeface="黑体" pitchFamily="49" charset="-122"/>
              </a:rPr>
              <a:t>           e(p</a:t>
            </a:r>
            <a:r>
              <a:rPr lang="en-US" altLang="zh-CN" sz="2800" dirty="0">
                <a:solidFill>
                  <a:srgbClr val="FF0000"/>
                </a:solidFill>
                <a:latin typeface="黑体" pitchFamily="49" charset="-122"/>
              </a:rPr>
              <a:t>) = +∞</a:t>
            </a:r>
          </a:p>
          <a:p>
            <a:pPr>
              <a:buFont typeface="Wingdings" panose="05000000000000000000" pitchFamily="2" charset="2"/>
              <a:buChar char="Ø"/>
            </a:pPr>
            <a:r>
              <a:rPr lang="en-US" altLang="zh-CN" dirty="0" smtClean="0"/>
              <a:t>⑶ </a:t>
            </a:r>
            <a:r>
              <a:rPr lang="zh-CN" altLang="zh-CN" dirty="0"/>
              <a:t>若</a:t>
            </a:r>
            <a:r>
              <a:rPr lang="en-US" altLang="zh-CN" dirty="0"/>
              <a:t> </a:t>
            </a:r>
            <a:r>
              <a:rPr lang="en-US" altLang="zh-CN" dirty="0" smtClean="0"/>
              <a:t>p</a:t>
            </a:r>
            <a:r>
              <a:rPr lang="zh-CN" altLang="zh-CN" dirty="0" smtClean="0"/>
              <a:t>是</a:t>
            </a:r>
            <a:r>
              <a:rPr lang="en-US" altLang="zh-CN" dirty="0"/>
              <a:t>MIN</a:t>
            </a:r>
            <a:r>
              <a:rPr lang="zh-CN" altLang="zh-CN" dirty="0"/>
              <a:t>获胜，则</a:t>
            </a:r>
            <a:r>
              <a:rPr lang="en-US" altLang="zh-CN" dirty="0"/>
              <a:t> </a:t>
            </a:r>
            <a:endParaRPr lang="en-US" altLang="zh-CN" dirty="0" smtClean="0"/>
          </a:p>
          <a:p>
            <a:pPr marL="0" indent="0">
              <a:buNone/>
            </a:pPr>
            <a:r>
              <a:rPr lang="en-US" altLang="zh-CN" dirty="0"/>
              <a:t> </a:t>
            </a:r>
            <a:r>
              <a:rPr lang="en-US" altLang="zh-CN" dirty="0" smtClean="0"/>
              <a:t>          		</a:t>
            </a:r>
            <a:r>
              <a:rPr lang="zh-CN" altLang="en-US" sz="2800" dirty="0" smtClean="0">
                <a:solidFill>
                  <a:srgbClr val="FF3300"/>
                </a:solidFill>
                <a:latin typeface="黑体" pitchFamily="49" charset="-122"/>
              </a:rPr>
              <a:t> </a:t>
            </a:r>
            <a:r>
              <a:rPr lang="en-US" altLang="zh-CN" sz="2800" dirty="0">
                <a:solidFill>
                  <a:srgbClr val="FF0000"/>
                </a:solidFill>
                <a:latin typeface="黑体" pitchFamily="49" charset="-122"/>
              </a:rPr>
              <a:t>e(p) = -∞ </a:t>
            </a:r>
            <a:endParaRPr lang="zh-CN" altLang="zh-CN" dirty="0">
              <a:solidFill>
                <a:srgbClr val="FF0000"/>
              </a:solidFill>
            </a:endParaRPr>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62</a:t>
            </a:fld>
            <a:endParaRPr lang="zh-CN" altLang="en-US"/>
          </a:p>
        </p:txBody>
      </p:sp>
    </p:spTree>
    <p:extLst>
      <p:ext uri="{BB962C8B-B14F-4D97-AF65-F5344CB8AC3E}">
        <p14:creationId xmlns:p14="http://schemas.microsoft.com/office/powerpoint/2010/main" val="2402048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 calcmode="lin" valueType="num">
                                      <p:cBhvr additive="base">
                                        <p:cTn id="1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 calcmode="lin" valueType="num">
                                      <p:cBhvr additive="base">
                                        <p:cTn id="1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 calcmode="lin" valueType="num">
                                      <p:cBhvr additive="base">
                                        <p:cTn id="2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 calcmode="lin" valueType="num">
                                      <p:cBhvr additive="base">
                                        <p:cTn id="2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 calcmode="lin" valueType="num">
                                      <p:cBhvr additive="base">
                                        <p:cTn id="3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 calcmode="lin" valueType="num">
                                      <p:cBhvr additive="base">
                                        <p:cTn id="40"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lstStyle/>
          <a:p>
            <a:r>
              <a:rPr lang="zh-CN" altLang="en-US" dirty="0" smtClean="0"/>
              <a:t>若</a:t>
            </a:r>
            <a:r>
              <a:rPr lang="en-US" altLang="zh-CN" dirty="0" smtClean="0"/>
              <a:t>p</a:t>
            </a:r>
            <a:r>
              <a:rPr lang="zh-CN" altLang="en-US" dirty="0" smtClean="0"/>
              <a:t> 为</a:t>
            </a:r>
            <a:r>
              <a:rPr lang="zh-CN" altLang="en-US" dirty="0"/>
              <a:t>下</a:t>
            </a:r>
            <a:r>
              <a:rPr lang="zh-CN" altLang="en-US" dirty="0" smtClean="0"/>
              <a:t>图所示</a:t>
            </a:r>
            <a:r>
              <a:rPr lang="en-US" altLang="zh-CN" dirty="0" smtClean="0"/>
              <a:t>,</a:t>
            </a:r>
            <a:r>
              <a:rPr lang="zh-CN" altLang="en-US" dirty="0" smtClean="0"/>
              <a:t>其中</a:t>
            </a:r>
            <a:r>
              <a:rPr lang="zh-CN" altLang="en-US" dirty="0"/>
              <a:t>●表示</a:t>
            </a:r>
            <a:r>
              <a:rPr lang="en-US" altLang="zh-CN" dirty="0"/>
              <a:t>MAX </a:t>
            </a:r>
            <a:r>
              <a:rPr lang="zh-CN" altLang="en-US" dirty="0"/>
              <a:t>方，○表示</a:t>
            </a:r>
            <a:r>
              <a:rPr lang="en-US" altLang="zh-CN" dirty="0"/>
              <a:t>MIN</a:t>
            </a:r>
            <a:r>
              <a:rPr lang="zh-CN" altLang="en-US" dirty="0"/>
              <a:t>方。</a:t>
            </a:r>
          </a:p>
          <a:p>
            <a:endParaRPr lang="zh-CN" altLang="en-US" dirty="0"/>
          </a:p>
          <a:p>
            <a:r>
              <a:rPr lang="en-US" altLang="zh-CN" dirty="0" smtClean="0"/>
              <a:t>                                      </a:t>
            </a:r>
            <a:r>
              <a:rPr lang="zh-CN" altLang="en-US" dirty="0" smtClean="0"/>
              <a:t>或</a:t>
            </a:r>
            <a:endParaRPr lang="en-US" altLang="zh-CN" dirty="0" smtClean="0"/>
          </a:p>
          <a:p>
            <a:endParaRPr lang="en-US" altLang="zh-CN" dirty="0"/>
          </a:p>
          <a:p>
            <a:endParaRPr lang="en-US" altLang="zh-CN" dirty="0" smtClean="0"/>
          </a:p>
          <a:p>
            <a:r>
              <a:rPr lang="zh-CN" altLang="en-US" dirty="0" smtClean="0"/>
              <a:t>则</a:t>
            </a:r>
            <a:endParaRPr lang="en-US" altLang="zh-CN" dirty="0" smtClean="0"/>
          </a:p>
          <a:p>
            <a:r>
              <a:rPr lang="en-US" altLang="zh-CN" dirty="0" smtClean="0"/>
              <a:t>e(p)=6-4=2</a:t>
            </a:r>
          </a:p>
          <a:p>
            <a:r>
              <a:rPr lang="zh-CN" altLang="en-US" dirty="0" smtClean="0"/>
              <a:t> </a:t>
            </a:r>
            <a:r>
              <a:rPr lang="en-US" altLang="zh-CN" dirty="0"/>
              <a:t>e(p</a:t>
            </a:r>
            <a:r>
              <a:rPr lang="en-US" altLang="zh-CN" dirty="0" smtClean="0"/>
              <a:t>)=5-4=1</a:t>
            </a:r>
            <a:endParaRPr lang="en-US" altLang="zh-CN" dirty="0"/>
          </a:p>
          <a:p>
            <a:endParaRPr lang="zh-CN" altLang="en-US" dirty="0"/>
          </a:p>
        </p:txBody>
      </p:sp>
      <p:graphicFrame>
        <p:nvGraphicFramePr>
          <p:cNvPr id="9" name="表格 8"/>
          <p:cNvGraphicFramePr>
            <a:graphicFrameLocks noGrp="1"/>
          </p:cNvGraphicFramePr>
          <p:nvPr>
            <p:extLst>
              <p:ext uri="{D42A27DB-BD31-4B8C-83A1-F6EECF244321}">
                <p14:modId xmlns:p14="http://schemas.microsoft.com/office/powerpoint/2010/main" val="3811772663"/>
              </p:ext>
            </p:extLst>
          </p:nvPr>
        </p:nvGraphicFramePr>
        <p:xfrm>
          <a:off x="2456723" y="1772816"/>
          <a:ext cx="1287780" cy="960120"/>
        </p:xfrm>
        <a:graphic>
          <a:graphicData uri="http://schemas.openxmlformats.org/drawingml/2006/table">
            <a:tbl>
              <a:tblPr firstRow="1" firstCol="1" lastRow="1" lastCol="1" bandRow="1" bandCol="1"/>
              <a:tblGrid>
                <a:gridCol w="429260"/>
                <a:gridCol w="429260"/>
                <a:gridCol w="429260"/>
              </a:tblGrid>
              <a:tr h="288290">
                <a:tc>
                  <a:txBody>
                    <a:bodyPr/>
                    <a:lstStyle/>
                    <a:p>
                      <a:pPr algn="ctr">
                        <a:spcAft>
                          <a:spcPts val="0"/>
                        </a:spcAft>
                      </a:pPr>
                      <a:r>
                        <a:rPr lang="en-US" sz="2100" kern="100" dirty="0">
                          <a:effectLst/>
                          <a:latin typeface="Times New Roman"/>
                          <a:ea typeface="宋体"/>
                        </a:rPr>
                        <a:t> </a:t>
                      </a:r>
                      <a:endParaRPr lang="zh-CN" sz="1050" kern="100" dirty="0">
                        <a:effectLst/>
                        <a:latin typeface="Times New Roman"/>
                        <a:ea typeface="宋体"/>
                      </a:endParaRPr>
                    </a:p>
                  </a:txBody>
                  <a:tcPr marL="74295" marR="74295"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100" b="1" kern="100" dirty="0">
                          <a:effectLst/>
                          <a:latin typeface="Times New Roman"/>
                          <a:ea typeface="宋体"/>
                        </a:rPr>
                        <a:t>○</a:t>
                      </a:r>
                      <a:endParaRPr lang="zh-CN" sz="1050" kern="100" dirty="0">
                        <a:effectLst/>
                        <a:latin typeface="Times New Roman"/>
                        <a:ea typeface="宋体"/>
                      </a:endParaRPr>
                    </a:p>
                  </a:txBody>
                  <a:tcPr marL="74295" marR="742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100" kern="100">
                          <a:effectLst/>
                          <a:latin typeface="Times New Roman"/>
                          <a:ea typeface="宋体"/>
                        </a:rPr>
                        <a:t> </a:t>
                      </a:r>
                      <a:endParaRPr lang="zh-CN" sz="1050" kern="100">
                        <a:effectLst/>
                        <a:latin typeface="Times New Roman"/>
                        <a:ea typeface="宋体"/>
                      </a:endParaRPr>
                    </a:p>
                  </a:txBody>
                  <a:tcPr marL="74295" marR="74295"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290">
                <a:tc>
                  <a:txBody>
                    <a:bodyPr/>
                    <a:lstStyle/>
                    <a:p>
                      <a:pPr algn="ctr">
                        <a:spcAft>
                          <a:spcPts val="0"/>
                        </a:spcAft>
                      </a:pPr>
                      <a:r>
                        <a:rPr lang="en-US" sz="2100" kern="100">
                          <a:effectLst/>
                          <a:latin typeface="Times New Roman"/>
                          <a:ea typeface="宋体"/>
                        </a:rPr>
                        <a:t> </a:t>
                      </a:r>
                      <a:endParaRPr lang="zh-CN" sz="1050" kern="100">
                        <a:effectLst/>
                        <a:latin typeface="Times New Roman"/>
                        <a:ea typeface="宋体"/>
                      </a:endParaRPr>
                    </a:p>
                  </a:txBody>
                  <a:tcPr marL="74295" marR="74295"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100" kern="100">
                          <a:effectLst/>
                          <a:latin typeface="Times New Roman"/>
                          <a:ea typeface="宋体"/>
                        </a:rPr>
                        <a:t>●</a:t>
                      </a:r>
                      <a:endParaRPr lang="zh-CN" sz="1050" kern="100">
                        <a:effectLst/>
                        <a:latin typeface="Times New Roman"/>
                        <a:ea typeface="宋体"/>
                      </a:endParaRPr>
                    </a:p>
                  </a:txBody>
                  <a:tcPr marL="74295" marR="742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100" kern="100">
                          <a:effectLst/>
                          <a:latin typeface="Times New Roman"/>
                          <a:ea typeface="宋体"/>
                        </a:rPr>
                        <a:t> </a:t>
                      </a:r>
                      <a:endParaRPr lang="zh-CN" sz="1050" kern="100">
                        <a:effectLst/>
                        <a:latin typeface="Times New Roman"/>
                        <a:ea typeface="宋体"/>
                      </a:endParaRPr>
                    </a:p>
                  </a:txBody>
                  <a:tcPr marL="74295" marR="74295"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290">
                <a:tc>
                  <a:txBody>
                    <a:bodyPr/>
                    <a:lstStyle/>
                    <a:p>
                      <a:pPr algn="ctr">
                        <a:spcAft>
                          <a:spcPts val="0"/>
                        </a:spcAft>
                      </a:pPr>
                      <a:r>
                        <a:rPr lang="en-US" sz="2100" kern="100">
                          <a:effectLst/>
                          <a:latin typeface="Times New Roman"/>
                          <a:ea typeface="宋体"/>
                        </a:rPr>
                        <a:t> </a:t>
                      </a:r>
                      <a:endParaRPr lang="zh-CN" sz="1050" kern="100">
                        <a:effectLst/>
                        <a:latin typeface="Times New Roman"/>
                        <a:ea typeface="宋体"/>
                      </a:endParaRPr>
                    </a:p>
                  </a:txBody>
                  <a:tcPr marL="74295" marR="74295"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2100" kern="100" dirty="0">
                          <a:effectLst/>
                          <a:latin typeface="Times New Roman"/>
                          <a:ea typeface="宋体"/>
                        </a:rPr>
                        <a:t> </a:t>
                      </a:r>
                      <a:endParaRPr lang="zh-CN" sz="1050" kern="100" dirty="0">
                        <a:effectLst/>
                        <a:latin typeface="Times New Roman"/>
                        <a:ea typeface="宋体"/>
                      </a:endParaRPr>
                    </a:p>
                  </a:txBody>
                  <a:tcPr marL="74295" marR="742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2100" kern="100" dirty="0">
                          <a:effectLst/>
                          <a:latin typeface="Times New Roman"/>
                          <a:ea typeface="宋体"/>
                        </a:rPr>
                        <a:t> </a:t>
                      </a:r>
                      <a:endParaRPr lang="zh-CN" sz="1050" kern="100" dirty="0">
                        <a:effectLst/>
                        <a:latin typeface="Times New Roman"/>
                        <a:ea typeface="宋体"/>
                      </a:endParaRPr>
                    </a:p>
                  </a:txBody>
                  <a:tcPr marL="74295" marR="74295"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1509988288"/>
              </p:ext>
            </p:extLst>
          </p:nvPr>
        </p:nvGraphicFramePr>
        <p:xfrm>
          <a:off x="5265035" y="1772816"/>
          <a:ext cx="1287780" cy="1008132"/>
        </p:xfrm>
        <a:graphic>
          <a:graphicData uri="http://schemas.openxmlformats.org/drawingml/2006/table">
            <a:tbl>
              <a:tblPr firstRow="1" firstCol="1" lastRow="1" lastCol="1" bandRow="1" bandCol="1"/>
              <a:tblGrid>
                <a:gridCol w="429260"/>
                <a:gridCol w="429260"/>
                <a:gridCol w="429260"/>
              </a:tblGrid>
              <a:tr h="368052">
                <a:tc>
                  <a:txBody>
                    <a:bodyPr/>
                    <a:lstStyle/>
                    <a:p>
                      <a:pPr algn="ctr">
                        <a:spcAft>
                          <a:spcPts val="0"/>
                        </a:spcAft>
                      </a:pPr>
                      <a:r>
                        <a:rPr lang="en-US" sz="2100" kern="100" dirty="0" smtClean="0">
                          <a:effectLst/>
                          <a:latin typeface="Times New Roman"/>
                          <a:ea typeface="宋体"/>
                        </a:rPr>
                        <a:t>○</a:t>
                      </a:r>
                      <a:endParaRPr lang="zh-CN" sz="1050" kern="100" dirty="0">
                        <a:effectLst/>
                        <a:latin typeface="Times New Roman"/>
                        <a:ea typeface="宋体"/>
                      </a:endParaRPr>
                    </a:p>
                  </a:txBody>
                  <a:tcPr marL="74295" marR="74295"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zh-CN" sz="1050" kern="100" dirty="0">
                        <a:effectLst/>
                        <a:latin typeface="Times New Roman"/>
                        <a:ea typeface="宋体"/>
                      </a:endParaRPr>
                    </a:p>
                  </a:txBody>
                  <a:tcPr marL="74295" marR="742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100" kern="100">
                          <a:effectLst/>
                          <a:latin typeface="Times New Roman"/>
                          <a:ea typeface="宋体"/>
                        </a:rPr>
                        <a:t> </a:t>
                      </a:r>
                      <a:endParaRPr lang="zh-CN" sz="1050" kern="100">
                        <a:effectLst/>
                        <a:latin typeface="Times New Roman"/>
                        <a:ea typeface="宋体"/>
                      </a:endParaRPr>
                    </a:p>
                  </a:txBody>
                  <a:tcPr marL="74295" marR="74295"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290">
                <a:tc>
                  <a:txBody>
                    <a:bodyPr/>
                    <a:lstStyle/>
                    <a:p>
                      <a:pPr algn="ctr">
                        <a:spcAft>
                          <a:spcPts val="0"/>
                        </a:spcAft>
                      </a:pPr>
                      <a:r>
                        <a:rPr lang="en-US" sz="2100" kern="100">
                          <a:effectLst/>
                          <a:latin typeface="Times New Roman"/>
                          <a:ea typeface="宋体"/>
                        </a:rPr>
                        <a:t> </a:t>
                      </a:r>
                      <a:endParaRPr lang="zh-CN" sz="1050" kern="100">
                        <a:effectLst/>
                        <a:latin typeface="Times New Roman"/>
                        <a:ea typeface="宋体"/>
                      </a:endParaRPr>
                    </a:p>
                  </a:txBody>
                  <a:tcPr marL="74295" marR="74295"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100" kern="100" dirty="0">
                          <a:effectLst/>
                          <a:latin typeface="Times New Roman"/>
                          <a:ea typeface="宋体"/>
                        </a:rPr>
                        <a:t>●</a:t>
                      </a:r>
                      <a:endParaRPr lang="zh-CN" sz="1050" kern="100" dirty="0">
                        <a:effectLst/>
                        <a:latin typeface="Times New Roman"/>
                        <a:ea typeface="宋体"/>
                      </a:endParaRPr>
                    </a:p>
                  </a:txBody>
                  <a:tcPr marL="74295" marR="742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100" kern="100">
                          <a:effectLst/>
                          <a:latin typeface="Times New Roman"/>
                          <a:ea typeface="宋体"/>
                        </a:rPr>
                        <a:t> </a:t>
                      </a:r>
                      <a:endParaRPr lang="zh-CN" sz="1050" kern="100">
                        <a:effectLst/>
                        <a:latin typeface="Times New Roman"/>
                        <a:ea typeface="宋体"/>
                      </a:endParaRPr>
                    </a:p>
                  </a:txBody>
                  <a:tcPr marL="74295" marR="74295"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290">
                <a:tc>
                  <a:txBody>
                    <a:bodyPr/>
                    <a:lstStyle/>
                    <a:p>
                      <a:pPr algn="ctr">
                        <a:spcAft>
                          <a:spcPts val="0"/>
                        </a:spcAft>
                      </a:pPr>
                      <a:r>
                        <a:rPr lang="en-US" sz="2100" kern="100">
                          <a:effectLst/>
                          <a:latin typeface="Times New Roman"/>
                          <a:ea typeface="宋体"/>
                        </a:rPr>
                        <a:t> </a:t>
                      </a:r>
                      <a:endParaRPr lang="zh-CN" sz="1050" kern="100">
                        <a:effectLst/>
                        <a:latin typeface="Times New Roman"/>
                        <a:ea typeface="宋体"/>
                      </a:endParaRPr>
                    </a:p>
                  </a:txBody>
                  <a:tcPr marL="74295" marR="74295"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2100" kern="100">
                          <a:effectLst/>
                          <a:latin typeface="Times New Roman"/>
                          <a:ea typeface="宋体"/>
                        </a:rPr>
                        <a:t> </a:t>
                      </a:r>
                      <a:endParaRPr lang="zh-CN" sz="1050" kern="100">
                        <a:effectLst/>
                        <a:latin typeface="Times New Roman"/>
                        <a:ea typeface="宋体"/>
                      </a:endParaRPr>
                    </a:p>
                  </a:txBody>
                  <a:tcPr marL="74295" marR="742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2100" kern="100" dirty="0">
                          <a:effectLst/>
                          <a:latin typeface="Times New Roman"/>
                          <a:ea typeface="宋体"/>
                        </a:rPr>
                        <a:t> </a:t>
                      </a:r>
                      <a:endParaRPr lang="zh-CN" sz="1050" kern="100" dirty="0">
                        <a:effectLst/>
                        <a:latin typeface="Times New Roman"/>
                        <a:ea typeface="宋体"/>
                      </a:endParaRPr>
                    </a:p>
                  </a:txBody>
                  <a:tcPr marL="74295" marR="74295"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
        <p:nvSpPr>
          <p:cNvPr id="12" name="灯片编号占位符 11"/>
          <p:cNvSpPr>
            <a:spLocks noGrp="1"/>
          </p:cNvSpPr>
          <p:nvPr>
            <p:ph type="sldNum" sz="quarter" idx="12"/>
          </p:nvPr>
        </p:nvSpPr>
        <p:spPr/>
        <p:txBody>
          <a:bodyPr/>
          <a:lstStyle/>
          <a:p>
            <a:fld id="{0C913308-F349-4B6D-A68A-DD1791B4A57B}" type="slidenum">
              <a:rPr lang="zh-CN" altLang="en-US" smtClean="0"/>
              <a:t>63</a:t>
            </a:fld>
            <a:endParaRPr lang="zh-CN" altLang="en-US"/>
          </a:p>
        </p:txBody>
      </p:sp>
    </p:spTree>
    <p:extLst>
      <p:ext uri="{BB962C8B-B14F-4D97-AF65-F5344CB8AC3E}">
        <p14:creationId xmlns:p14="http://schemas.microsoft.com/office/powerpoint/2010/main" val="2402048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arn(inVertical)">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barn(inVertical)">
                                      <p:cBhvr>
                                        <p:cTn id="1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6" name="Rectangle 2"/>
          <p:cNvSpPr>
            <a:spLocks noGrp="1" noChangeArrowheads="1"/>
          </p:cNvSpPr>
          <p:nvPr>
            <p:ph type="body" idx="1"/>
          </p:nvPr>
        </p:nvSpPr>
        <p:spPr>
          <a:xfrm>
            <a:off x="165100" y="152400"/>
            <a:ext cx="9546429" cy="1620416"/>
          </a:xfrm>
        </p:spPr>
        <p:txBody>
          <a:bodyPr>
            <a:noAutofit/>
          </a:bodyPr>
          <a:lstStyle/>
          <a:p>
            <a:pPr marL="0" indent="0" eaLnBrk="1" hangingPunct="1">
              <a:lnSpc>
                <a:spcPct val="90000"/>
              </a:lnSpc>
              <a:buNone/>
            </a:pPr>
            <a:r>
              <a:rPr lang="zh-CN" altLang="en-US" sz="1800" dirty="0" smtClean="0"/>
              <a:t>假设由</a:t>
            </a:r>
            <a:r>
              <a:rPr lang="en-US" altLang="zh-CN" sz="1800" dirty="0" smtClean="0"/>
              <a:t>MAX</a:t>
            </a:r>
            <a:r>
              <a:rPr lang="zh-CN" altLang="en-US" sz="1800" dirty="0" smtClean="0"/>
              <a:t>先走棋，且我们站在</a:t>
            </a:r>
            <a:r>
              <a:rPr lang="en-US" altLang="zh-CN" sz="1800" dirty="0" smtClean="0"/>
              <a:t>MAX</a:t>
            </a:r>
            <a:r>
              <a:rPr lang="zh-CN" altLang="en-US" sz="1800" dirty="0" smtClean="0"/>
              <a:t>立场上。</a:t>
            </a:r>
            <a:endParaRPr lang="en-US" altLang="zh-CN" sz="1800" dirty="0" smtClean="0"/>
          </a:p>
          <a:p>
            <a:pPr marL="0" indent="0" eaLnBrk="1" hangingPunct="1">
              <a:lnSpc>
                <a:spcPct val="90000"/>
              </a:lnSpc>
              <a:buNone/>
            </a:pPr>
            <a:r>
              <a:rPr lang="zh-CN" altLang="en-US" sz="1800" dirty="0" smtClean="0"/>
              <a:t>下图给出了</a:t>
            </a:r>
            <a:r>
              <a:rPr lang="en-US" altLang="zh-CN" sz="1800" dirty="0" smtClean="0"/>
              <a:t>MAX</a:t>
            </a:r>
            <a:r>
              <a:rPr lang="zh-CN" altLang="en-US" sz="1800" dirty="0" smtClean="0"/>
              <a:t>的第一着走棋生成的博弈树。</a:t>
            </a:r>
            <a:endParaRPr lang="en-US" altLang="zh-CN" sz="1800" dirty="0" smtClean="0"/>
          </a:p>
          <a:p>
            <a:pPr marL="0" indent="0" eaLnBrk="1" hangingPunct="1">
              <a:lnSpc>
                <a:spcPct val="90000"/>
              </a:lnSpc>
              <a:buNone/>
            </a:pPr>
            <a:r>
              <a:rPr lang="zh-CN" altLang="en-US" sz="1800" dirty="0" smtClean="0"/>
              <a:t>图中节点旁的数字分别表示相应节点的</a:t>
            </a:r>
            <a:endParaRPr lang="en-US" altLang="zh-CN" sz="1800" dirty="0" smtClean="0"/>
          </a:p>
          <a:p>
            <a:pPr marL="0" indent="0" eaLnBrk="1" hangingPunct="1">
              <a:lnSpc>
                <a:spcPct val="90000"/>
              </a:lnSpc>
              <a:buNone/>
            </a:pPr>
            <a:r>
              <a:rPr lang="zh-CN" altLang="en-US" sz="1800" dirty="0" smtClean="0"/>
              <a:t>静态估值或倒推值。由图可以看出，</a:t>
            </a:r>
            <a:endParaRPr lang="en-US" altLang="zh-CN" sz="1800" dirty="0" smtClean="0"/>
          </a:p>
          <a:p>
            <a:pPr marL="0" indent="0" eaLnBrk="1" hangingPunct="1">
              <a:lnSpc>
                <a:spcPct val="90000"/>
              </a:lnSpc>
              <a:buNone/>
            </a:pPr>
            <a:r>
              <a:rPr lang="zh-CN" altLang="en-US" sz="1800" dirty="0" smtClean="0"/>
              <a:t>对于</a:t>
            </a:r>
            <a:r>
              <a:rPr lang="en-US" altLang="zh-CN" sz="1800" dirty="0" smtClean="0"/>
              <a:t>MAX</a:t>
            </a:r>
            <a:r>
              <a:rPr lang="zh-CN" altLang="en-US" sz="1800" dirty="0" smtClean="0"/>
              <a:t>来说最好的一着棋是</a:t>
            </a:r>
            <a:r>
              <a:rPr lang="en-US" altLang="zh-CN" sz="1800" dirty="0" smtClean="0"/>
              <a:t>S3</a:t>
            </a:r>
            <a:r>
              <a:rPr lang="zh-CN" altLang="en-US" sz="1800" dirty="0" smtClean="0"/>
              <a:t>，</a:t>
            </a:r>
            <a:endParaRPr lang="en-US" altLang="zh-CN" sz="1800" dirty="0" smtClean="0"/>
          </a:p>
          <a:p>
            <a:pPr marL="0" indent="0" eaLnBrk="1" hangingPunct="1">
              <a:lnSpc>
                <a:spcPct val="90000"/>
              </a:lnSpc>
              <a:buNone/>
            </a:pPr>
            <a:r>
              <a:rPr lang="zh-CN" altLang="en-US" sz="1800" dirty="0" smtClean="0"/>
              <a:t>因为</a:t>
            </a:r>
            <a:r>
              <a:rPr lang="en-US" altLang="zh-CN" sz="1800" dirty="0" smtClean="0"/>
              <a:t>S3</a:t>
            </a:r>
            <a:r>
              <a:rPr lang="zh-CN" altLang="en-US" sz="1800" dirty="0" smtClean="0"/>
              <a:t>比</a:t>
            </a:r>
            <a:r>
              <a:rPr lang="en-US" altLang="zh-CN" sz="1800" dirty="0" smtClean="0"/>
              <a:t>S1</a:t>
            </a:r>
            <a:r>
              <a:rPr lang="zh-CN" altLang="en-US" sz="1800" dirty="0" smtClean="0"/>
              <a:t>和</a:t>
            </a:r>
            <a:r>
              <a:rPr lang="en-US" altLang="zh-CN" sz="1800" dirty="0" smtClean="0"/>
              <a:t>S2</a:t>
            </a:r>
            <a:r>
              <a:rPr lang="zh-CN" altLang="en-US" sz="1800" dirty="0" smtClean="0"/>
              <a:t>有较大的估值。</a:t>
            </a:r>
          </a:p>
        </p:txBody>
      </p:sp>
      <p:pic>
        <p:nvPicPr>
          <p:cNvPr id="238597" name="Picture 6"/>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2950" y="865272"/>
            <a:ext cx="9163050" cy="529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64</a:t>
            </a:fld>
            <a:endParaRPr lang="zh-CN" altLang="en-US"/>
          </a:p>
        </p:txBody>
      </p:sp>
    </p:spTree>
    <p:extLst>
      <p:ext uri="{BB962C8B-B14F-4D97-AF65-F5344CB8AC3E}">
        <p14:creationId xmlns:p14="http://schemas.microsoft.com/office/powerpoint/2010/main" val="424389016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3.4.2 </a:t>
            </a:r>
            <a:r>
              <a:rPr lang="en-US" altLang="zh-CN" dirty="0">
                <a:latin typeface="黑体" pitchFamily="49" charset="-122"/>
              </a:rPr>
              <a:t>α-β</a:t>
            </a:r>
            <a:r>
              <a:rPr lang="zh-CN" altLang="zh-CN" dirty="0" smtClean="0"/>
              <a:t>过程</a:t>
            </a:r>
            <a:endParaRPr lang="zh-CN" altLang="en-US" dirty="0"/>
          </a:p>
        </p:txBody>
      </p:sp>
      <p:sp>
        <p:nvSpPr>
          <p:cNvPr id="3" name="内容占位符 2"/>
          <p:cNvSpPr>
            <a:spLocks noGrp="1"/>
          </p:cNvSpPr>
          <p:nvPr>
            <p:ph idx="1"/>
          </p:nvPr>
        </p:nvSpPr>
        <p:spPr/>
        <p:txBody>
          <a:bodyPr/>
          <a:lstStyle/>
          <a:p>
            <a:r>
              <a:rPr lang="zh-CN" altLang="zh-CN" dirty="0"/>
              <a:t>极大极小过程先生成一棵博弈搜索树，而且会生成规定深度内的所有结点，然后再进行估值的倒推计算，这样使得生成博弈树和估计值的倒推计算两个过程完全分离，因此搜索效率较低。</a:t>
            </a:r>
          </a:p>
          <a:p>
            <a:r>
              <a:rPr lang="zh-CN" altLang="zh-CN" dirty="0"/>
              <a:t>如果能</a:t>
            </a:r>
            <a:r>
              <a:rPr lang="zh-CN" altLang="zh-CN" dirty="0">
                <a:solidFill>
                  <a:srgbClr val="FF0000"/>
                </a:solidFill>
              </a:rPr>
              <a:t>边生成博弈树，边进行估值的计算</a:t>
            </a:r>
            <a:r>
              <a:rPr lang="zh-CN" altLang="zh-CN" dirty="0"/>
              <a:t>，则可能不必生成规定深度内的所有结点，以减少搜索的次数，这就是下面要讨论的</a:t>
            </a:r>
            <a:r>
              <a:rPr lang="en-US" altLang="zh-CN" b="1" dirty="0"/>
              <a:t> </a:t>
            </a:r>
            <a:r>
              <a:rPr lang="en-US" altLang="zh-CN" dirty="0">
                <a:latin typeface="黑体" pitchFamily="49" charset="-122"/>
              </a:rPr>
              <a:t>α-β</a:t>
            </a:r>
            <a:r>
              <a:rPr lang="zh-CN" altLang="zh-CN" dirty="0" smtClean="0"/>
              <a:t>过程</a:t>
            </a:r>
            <a:r>
              <a:rPr lang="zh-CN" altLang="zh-CN" dirty="0"/>
              <a:t>。</a:t>
            </a:r>
          </a:p>
          <a:p>
            <a:r>
              <a:rPr lang="en-US" altLang="zh-CN" dirty="0">
                <a:latin typeface="黑体" pitchFamily="49" charset="-122"/>
              </a:rPr>
              <a:t>α-β</a:t>
            </a:r>
            <a:r>
              <a:rPr lang="zh-CN" altLang="zh-CN" dirty="0" smtClean="0"/>
              <a:t>过程</a:t>
            </a:r>
            <a:r>
              <a:rPr lang="zh-CN" altLang="zh-CN" dirty="0"/>
              <a:t>把</a:t>
            </a:r>
            <a:r>
              <a:rPr lang="zh-CN" altLang="zh-CN" dirty="0">
                <a:solidFill>
                  <a:srgbClr val="FF0000"/>
                </a:solidFill>
              </a:rPr>
              <a:t>生成后继和倒推值估计结合起来</a:t>
            </a:r>
            <a:r>
              <a:rPr lang="zh-CN" altLang="zh-CN" dirty="0"/>
              <a:t>，及时剪掉一些无用分支，以此来提高算法的效率。</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65</a:t>
            </a:fld>
            <a:endParaRPr lang="zh-CN" altLang="en-US"/>
          </a:p>
        </p:txBody>
      </p:sp>
    </p:spTree>
    <p:extLst>
      <p:ext uri="{BB962C8B-B14F-4D97-AF65-F5344CB8AC3E}">
        <p14:creationId xmlns:p14="http://schemas.microsoft.com/office/powerpoint/2010/main" val="1795883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lstStyle/>
          <a:p>
            <a:r>
              <a:rPr lang="zh-CN" altLang="zh-CN" dirty="0"/>
              <a:t>在</a:t>
            </a:r>
            <a:r>
              <a:rPr lang="en-US" altLang="zh-CN" b="1" dirty="0"/>
              <a:t> </a:t>
            </a:r>
            <a:r>
              <a:rPr lang="en-US" altLang="zh-CN" dirty="0">
                <a:latin typeface="黑体" pitchFamily="49" charset="-122"/>
              </a:rPr>
              <a:t>α-β</a:t>
            </a:r>
            <a:r>
              <a:rPr lang="zh-CN" altLang="zh-CN" dirty="0" smtClean="0"/>
              <a:t>过程</a:t>
            </a:r>
            <a:r>
              <a:rPr lang="zh-CN" altLang="zh-CN" dirty="0"/>
              <a:t>中，一个结点的倒推值是动态进行计算的。</a:t>
            </a:r>
          </a:p>
          <a:p>
            <a:pPr>
              <a:buFont typeface="Wingdings" panose="05000000000000000000" pitchFamily="2" charset="2"/>
              <a:buChar char="Ø"/>
            </a:pPr>
            <a:r>
              <a:rPr lang="zh-CN" altLang="zh-CN" dirty="0"/>
              <a:t>首先使搜索树的某一部分达到最大深度，计算出某些</a:t>
            </a:r>
            <a:r>
              <a:rPr lang="en-US" altLang="zh-CN" dirty="0"/>
              <a:t> MAX</a:t>
            </a:r>
            <a:r>
              <a:rPr lang="zh-CN" altLang="zh-CN" dirty="0" smtClean="0"/>
              <a:t>结点</a:t>
            </a:r>
            <a:r>
              <a:rPr lang="zh-CN" altLang="zh-CN" dirty="0"/>
              <a:t>的暂时</a:t>
            </a:r>
            <a:r>
              <a:rPr lang="zh-CN" altLang="zh-CN" dirty="0" smtClean="0"/>
              <a:t>的</a:t>
            </a:r>
            <a:r>
              <a:rPr lang="en-US" altLang="zh-CN" dirty="0" smtClean="0">
                <a:latin typeface="黑体" pitchFamily="49" charset="-122"/>
              </a:rPr>
              <a:t>α</a:t>
            </a:r>
            <a:r>
              <a:rPr lang="en-US" altLang="zh-CN" b="1" dirty="0" smtClean="0"/>
              <a:t> </a:t>
            </a:r>
            <a:r>
              <a:rPr lang="zh-CN" altLang="zh-CN" dirty="0"/>
              <a:t>值，或者是某些</a:t>
            </a:r>
            <a:r>
              <a:rPr lang="en-US" altLang="zh-CN" dirty="0"/>
              <a:t>MIN</a:t>
            </a:r>
            <a:r>
              <a:rPr lang="zh-CN" altLang="zh-CN" dirty="0"/>
              <a:t>结点的暂时的</a:t>
            </a:r>
            <a:r>
              <a:rPr lang="en-US" altLang="zh-CN" dirty="0"/>
              <a:t> </a:t>
            </a:r>
            <a:r>
              <a:rPr lang="en-US" altLang="zh-CN" dirty="0" smtClean="0">
                <a:latin typeface="黑体" pitchFamily="49" charset="-122"/>
              </a:rPr>
              <a:t>β</a:t>
            </a:r>
            <a:r>
              <a:rPr lang="zh-CN" altLang="zh-CN" dirty="0" smtClean="0"/>
              <a:t>值；</a:t>
            </a:r>
            <a:endParaRPr lang="en-US" altLang="zh-CN" dirty="0" smtClean="0"/>
          </a:p>
          <a:p>
            <a:pPr>
              <a:buFont typeface="Wingdings" panose="05000000000000000000" pitchFamily="2" charset="2"/>
              <a:buChar char="Ø"/>
            </a:pPr>
            <a:r>
              <a:rPr lang="zh-CN" altLang="zh-CN" dirty="0" smtClean="0"/>
              <a:t>随着</a:t>
            </a:r>
            <a:r>
              <a:rPr lang="zh-CN" altLang="zh-CN" dirty="0"/>
              <a:t>搜索的继续，不断修正个别结点</a:t>
            </a:r>
            <a:r>
              <a:rPr lang="zh-CN" altLang="zh-CN" dirty="0" smtClean="0"/>
              <a:t>的</a:t>
            </a:r>
            <a:r>
              <a:rPr lang="en-US" altLang="zh-CN" dirty="0">
                <a:latin typeface="黑体" pitchFamily="49" charset="-122"/>
              </a:rPr>
              <a:t>α</a:t>
            </a:r>
            <a:r>
              <a:rPr lang="zh-CN" altLang="zh-CN" dirty="0" smtClean="0"/>
              <a:t>或</a:t>
            </a:r>
            <a:r>
              <a:rPr lang="en-US" altLang="zh-CN" dirty="0">
                <a:latin typeface="黑体" pitchFamily="49" charset="-122"/>
              </a:rPr>
              <a:t>β</a:t>
            </a:r>
            <a:r>
              <a:rPr lang="zh-CN" altLang="zh-CN" dirty="0" smtClean="0"/>
              <a:t>值。</a:t>
            </a:r>
            <a:endParaRPr lang="en-US" altLang="zh-CN" dirty="0" smtClean="0"/>
          </a:p>
          <a:p>
            <a:pPr>
              <a:buFont typeface="Wingdings" panose="05000000000000000000" pitchFamily="2" charset="2"/>
              <a:buChar char="Ø"/>
            </a:pPr>
            <a:r>
              <a:rPr lang="zh-CN" altLang="zh-CN" dirty="0" smtClean="0"/>
              <a:t>当</a:t>
            </a:r>
            <a:r>
              <a:rPr lang="zh-CN" altLang="zh-CN" dirty="0"/>
              <a:t>初始结点的倒推值确定以后，终止</a:t>
            </a:r>
            <a:r>
              <a:rPr lang="zh-CN" altLang="zh-CN" dirty="0" smtClean="0"/>
              <a:t>整个</a:t>
            </a:r>
            <a:r>
              <a:rPr lang="en-US" altLang="zh-CN" dirty="0">
                <a:latin typeface="黑体" pitchFamily="49" charset="-122"/>
              </a:rPr>
              <a:t>α-β</a:t>
            </a:r>
            <a:r>
              <a:rPr lang="zh-CN" altLang="zh-CN" dirty="0" smtClean="0"/>
              <a:t>过程。</a:t>
            </a:r>
            <a:endParaRPr lang="en-US" altLang="zh-CN" dirty="0" smtClean="0"/>
          </a:p>
          <a:p>
            <a:r>
              <a:rPr lang="zh-CN" altLang="zh-CN" dirty="0"/>
              <a:t>注意，</a:t>
            </a:r>
            <a:r>
              <a:rPr lang="en-US" altLang="zh-CN" dirty="0"/>
              <a:t> MAX</a:t>
            </a:r>
            <a:r>
              <a:rPr lang="zh-CN" altLang="zh-CN" dirty="0" smtClean="0"/>
              <a:t>结点的</a:t>
            </a:r>
            <a:r>
              <a:rPr lang="en-US" altLang="zh-CN" dirty="0">
                <a:latin typeface="黑体" pitchFamily="49" charset="-122"/>
              </a:rPr>
              <a:t>α</a:t>
            </a:r>
            <a:r>
              <a:rPr lang="zh-CN" altLang="zh-CN" dirty="0" smtClean="0"/>
              <a:t>值和</a:t>
            </a:r>
            <a:r>
              <a:rPr lang="en-US" altLang="zh-CN" dirty="0"/>
              <a:t>MIN</a:t>
            </a:r>
            <a:r>
              <a:rPr lang="en-US" altLang="zh-CN" dirty="0" smtClean="0"/>
              <a:t> </a:t>
            </a:r>
            <a:r>
              <a:rPr lang="zh-CN" altLang="zh-CN" dirty="0"/>
              <a:t>结点</a:t>
            </a:r>
            <a:r>
              <a:rPr lang="zh-CN" altLang="zh-CN" dirty="0" smtClean="0"/>
              <a:t>的</a:t>
            </a:r>
            <a:r>
              <a:rPr lang="en-US" altLang="zh-CN" dirty="0">
                <a:latin typeface="黑体" pitchFamily="49" charset="-122"/>
              </a:rPr>
              <a:t>β</a:t>
            </a:r>
            <a:r>
              <a:rPr lang="en-US" altLang="zh-CN" dirty="0" smtClean="0"/>
              <a:t> </a:t>
            </a:r>
            <a:r>
              <a:rPr lang="zh-CN" altLang="zh-CN" dirty="0"/>
              <a:t>值的修改有如下规律：</a:t>
            </a:r>
            <a:r>
              <a:rPr lang="en-US" altLang="zh-CN" b="1" dirty="0">
                <a:solidFill>
                  <a:srgbClr val="FF0000"/>
                </a:solidFill>
              </a:rPr>
              <a:t>MAX</a:t>
            </a:r>
            <a:r>
              <a:rPr lang="zh-CN" altLang="zh-CN" b="1" dirty="0">
                <a:solidFill>
                  <a:srgbClr val="FF0000"/>
                </a:solidFill>
              </a:rPr>
              <a:t>结点的</a:t>
            </a:r>
            <a:r>
              <a:rPr lang="en-US" altLang="zh-CN" b="1" dirty="0">
                <a:solidFill>
                  <a:srgbClr val="FF0000"/>
                </a:solidFill>
              </a:rPr>
              <a:t> </a:t>
            </a:r>
            <a:r>
              <a:rPr lang="en-US" altLang="zh-CN" b="1" dirty="0">
                <a:solidFill>
                  <a:srgbClr val="FF0000"/>
                </a:solidFill>
                <a:latin typeface="黑体" pitchFamily="49" charset="-122"/>
              </a:rPr>
              <a:t>α</a:t>
            </a:r>
            <a:r>
              <a:rPr lang="zh-CN" altLang="zh-CN" b="1" dirty="0" smtClean="0">
                <a:solidFill>
                  <a:srgbClr val="FF0000"/>
                </a:solidFill>
              </a:rPr>
              <a:t>值</a:t>
            </a:r>
            <a:r>
              <a:rPr lang="zh-CN" altLang="zh-CN" b="1" dirty="0">
                <a:solidFill>
                  <a:srgbClr val="FF0000"/>
                </a:solidFill>
              </a:rPr>
              <a:t>永不下降；</a:t>
            </a:r>
            <a:r>
              <a:rPr lang="en-US" altLang="zh-CN" b="1" dirty="0">
                <a:solidFill>
                  <a:srgbClr val="FF0000"/>
                </a:solidFill>
              </a:rPr>
              <a:t>MIN</a:t>
            </a:r>
            <a:r>
              <a:rPr lang="zh-CN" altLang="zh-CN" b="1" dirty="0">
                <a:solidFill>
                  <a:srgbClr val="FF0000"/>
                </a:solidFill>
              </a:rPr>
              <a:t>结点的</a:t>
            </a:r>
            <a:r>
              <a:rPr lang="en-US" altLang="zh-CN" b="1" dirty="0">
                <a:solidFill>
                  <a:srgbClr val="FF0000"/>
                </a:solidFill>
              </a:rPr>
              <a:t> </a:t>
            </a:r>
            <a:r>
              <a:rPr lang="en-US" altLang="zh-CN" b="1" dirty="0">
                <a:solidFill>
                  <a:srgbClr val="FF0000"/>
                </a:solidFill>
                <a:latin typeface="黑体" pitchFamily="49" charset="-122"/>
              </a:rPr>
              <a:t>β</a:t>
            </a:r>
            <a:r>
              <a:rPr lang="zh-CN" altLang="zh-CN" b="1" dirty="0" smtClean="0">
                <a:solidFill>
                  <a:srgbClr val="FF0000"/>
                </a:solidFill>
              </a:rPr>
              <a:t>值</a:t>
            </a:r>
            <a:r>
              <a:rPr lang="zh-CN" altLang="zh-CN" b="1" dirty="0">
                <a:solidFill>
                  <a:srgbClr val="FF0000"/>
                </a:solidFill>
              </a:rPr>
              <a:t>永不增加。</a:t>
            </a:r>
            <a:endParaRPr lang="zh-CN" altLang="en-US" b="1" dirty="0">
              <a:solidFill>
                <a:srgbClr val="FF0000"/>
              </a:solidFill>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t>66</a:t>
            </a:fld>
            <a:endParaRPr lang="zh-CN" altLang="en-US"/>
          </a:p>
        </p:txBody>
      </p:sp>
    </p:spTree>
    <p:extLst>
      <p:ext uri="{BB962C8B-B14F-4D97-AF65-F5344CB8AC3E}">
        <p14:creationId xmlns:p14="http://schemas.microsoft.com/office/powerpoint/2010/main" val="4005994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lstStyle/>
          <a:p>
            <a:r>
              <a:rPr lang="zh-CN" altLang="zh-CN" dirty="0" smtClean="0"/>
              <a:t>剪枝</a:t>
            </a:r>
            <a:r>
              <a:rPr lang="zh-CN" altLang="zh-CN" dirty="0"/>
              <a:t>的</a:t>
            </a:r>
            <a:r>
              <a:rPr lang="zh-CN" altLang="zh-CN" dirty="0" smtClean="0"/>
              <a:t>规则：</a:t>
            </a:r>
            <a:endParaRPr lang="zh-CN" altLang="zh-CN" dirty="0"/>
          </a:p>
          <a:p>
            <a:pPr>
              <a:buFont typeface="Wingdings" panose="05000000000000000000" pitchFamily="2" charset="2"/>
              <a:buChar char="Ø"/>
            </a:pPr>
            <a:r>
              <a:rPr lang="zh-CN" altLang="zh-CN" dirty="0"/>
              <a:t>⑴ 若</a:t>
            </a:r>
            <a:r>
              <a:rPr lang="zh-CN" altLang="zh-CN" dirty="0" smtClean="0"/>
              <a:t>任何</a:t>
            </a:r>
            <a:r>
              <a:rPr lang="en-US" altLang="zh-CN" dirty="0">
                <a:solidFill>
                  <a:srgbClr val="0000FF"/>
                </a:solidFill>
              </a:rPr>
              <a:t>MIN</a:t>
            </a:r>
            <a:r>
              <a:rPr lang="zh-CN" altLang="zh-CN" dirty="0" smtClean="0"/>
              <a:t>结点的</a:t>
            </a:r>
            <a:r>
              <a:rPr lang="en-US" altLang="zh-CN" dirty="0" smtClean="0">
                <a:solidFill>
                  <a:srgbClr val="FF0000"/>
                </a:solidFill>
                <a:latin typeface="黑体" pitchFamily="49" charset="-122"/>
              </a:rPr>
              <a:t>β</a:t>
            </a:r>
            <a:r>
              <a:rPr lang="en-US" altLang="zh-CN" dirty="0" smtClean="0">
                <a:solidFill>
                  <a:srgbClr val="FF0000"/>
                </a:solidFill>
              </a:rPr>
              <a:t> </a:t>
            </a:r>
            <a:r>
              <a:rPr lang="zh-CN" altLang="zh-CN" dirty="0"/>
              <a:t>值小于或等于任何它的先辈</a:t>
            </a:r>
            <a:r>
              <a:rPr lang="en-US" altLang="zh-CN" dirty="0">
                <a:solidFill>
                  <a:srgbClr val="0000FF"/>
                </a:solidFill>
              </a:rPr>
              <a:t>MAX</a:t>
            </a:r>
            <a:r>
              <a:rPr lang="zh-CN" altLang="zh-CN" dirty="0"/>
              <a:t>结点（不一定是父结点）</a:t>
            </a:r>
            <a:r>
              <a:rPr lang="zh-CN" altLang="zh-CN" dirty="0" smtClean="0"/>
              <a:t>的</a:t>
            </a:r>
            <a:r>
              <a:rPr lang="en-US" altLang="zh-CN" dirty="0">
                <a:solidFill>
                  <a:srgbClr val="FF0000"/>
                </a:solidFill>
                <a:latin typeface="黑体" pitchFamily="49" charset="-122"/>
              </a:rPr>
              <a:t>α</a:t>
            </a:r>
            <a:r>
              <a:rPr lang="en-US" altLang="zh-CN" dirty="0" smtClean="0"/>
              <a:t> </a:t>
            </a:r>
            <a:r>
              <a:rPr lang="zh-CN" altLang="zh-CN" dirty="0"/>
              <a:t>值，则可终止</a:t>
            </a:r>
            <a:r>
              <a:rPr lang="zh-CN" altLang="zh-CN" dirty="0" smtClean="0"/>
              <a:t>该</a:t>
            </a:r>
            <a:r>
              <a:rPr lang="en-US" altLang="zh-CN" dirty="0">
                <a:solidFill>
                  <a:srgbClr val="0000FF"/>
                </a:solidFill>
              </a:rPr>
              <a:t>MIN</a:t>
            </a:r>
            <a:r>
              <a:rPr lang="zh-CN" altLang="zh-CN" dirty="0" smtClean="0"/>
              <a:t>结点</a:t>
            </a:r>
            <a:r>
              <a:rPr lang="zh-CN" altLang="zh-CN" dirty="0"/>
              <a:t>以下的搜索，然后</a:t>
            </a:r>
            <a:r>
              <a:rPr lang="zh-CN" altLang="zh-CN" dirty="0" smtClean="0"/>
              <a:t>这个</a:t>
            </a:r>
            <a:r>
              <a:rPr lang="en-US" altLang="zh-CN" dirty="0">
                <a:solidFill>
                  <a:srgbClr val="0000FF"/>
                </a:solidFill>
              </a:rPr>
              <a:t>MIN</a:t>
            </a:r>
            <a:r>
              <a:rPr lang="zh-CN" altLang="zh-CN" dirty="0" smtClean="0"/>
              <a:t>结点</a:t>
            </a:r>
            <a:r>
              <a:rPr lang="zh-CN" altLang="zh-CN" dirty="0"/>
              <a:t>的最终倒推值即为它已得到的</a:t>
            </a:r>
            <a:r>
              <a:rPr lang="en-US" altLang="zh-CN" dirty="0"/>
              <a:t> </a:t>
            </a:r>
            <a:r>
              <a:rPr lang="en-US" altLang="zh-CN" dirty="0">
                <a:solidFill>
                  <a:srgbClr val="FF0000"/>
                </a:solidFill>
                <a:latin typeface="黑体" pitchFamily="49" charset="-122"/>
              </a:rPr>
              <a:t>β</a:t>
            </a:r>
            <a:r>
              <a:rPr lang="zh-CN" altLang="zh-CN" dirty="0" smtClean="0"/>
              <a:t>值</a:t>
            </a:r>
            <a:r>
              <a:rPr lang="zh-CN" altLang="zh-CN" dirty="0"/>
              <a:t>。</a:t>
            </a:r>
          </a:p>
          <a:p>
            <a:pPr>
              <a:buFont typeface="Wingdings" panose="05000000000000000000" pitchFamily="2" charset="2"/>
              <a:buChar char="Ø"/>
            </a:pPr>
            <a:r>
              <a:rPr lang="zh-CN" altLang="zh-CN" dirty="0"/>
              <a:t>⑵ 若任何</a:t>
            </a:r>
            <a:r>
              <a:rPr lang="en-US" altLang="zh-CN" dirty="0"/>
              <a:t> </a:t>
            </a:r>
            <a:r>
              <a:rPr lang="en-US" altLang="zh-CN" dirty="0">
                <a:solidFill>
                  <a:srgbClr val="0000FF"/>
                </a:solidFill>
              </a:rPr>
              <a:t>MAX</a:t>
            </a:r>
            <a:r>
              <a:rPr lang="zh-CN" altLang="zh-CN" dirty="0" smtClean="0"/>
              <a:t>结点的</a:t>
            </a:r>
            <a:r>
              <a:rPr lang="en-US" altLang="zh-CN" dirty="0">
                <a:solidFill>
                  <a:srgbClr val="FF0000"/>
                </a:solidFill>
                <a:latin typeface="黑体" pitchFamily="49" charset="-122"/>
              </a:rPr>
              <a:t>α</a:t>
            </a:r>
            <a:r>
              <a:rPr lang="zh-CN" altLang="zh-CN" dirty="0" smtClean="0"/>
              <a:t>值</a:t>
            </a:r>
            <a:r>
              <a:rPr lang="zh-CN" altLang="zh-CN" dirty="0"/>
              <a:t>大于或等于它的</a:t>
            </a:r>
            <a:r>
              <a:rPr lang="en-US" altLang="zh-CN" dirty="0"/>
              <a:t> </a:t>
            </a:r>
            <a:r>
              <a:rPr lang="en-US" altLang="zh-CN" dirty="0">
                <a:solidFill>
                  <a:srgbClr val="0000FF"/>
                </a:solidFill>
              </a:rPr>
              <a:t>MIN</a:t>
            </a:r>
            <a:r>
              <a:rPr lang="zh-CN" altLang="zh-CN" dirty="0" smtClean="0"/>
              <a:t>先辈</a:t>
            </a:r>
            <a:r>
              <a:rPr lang="zh-CN" altLang="zh-CN" dirty="0"/>
              <a:t>结点（不一定是父结点）的</a:t>
            </a:r>
            <a:r>
              <a:rPr lang="en-US" altLang="zh-CN" dirty="0"/>
              <a:t> </a:t>
            </a:r>
            <a:r>
              <a:rPr lang="en-US" altLang="zh-CN" dirty="0">
                <a:solidFill>
                  <a:srgbClr val="FF0000"/>
                </a:solidFill>
                <a:latin typeface="黑体" pitchFamily="49" charset="-122"/>
              </a:rPr>
              <a:t>β</a:t>
            </a:r>
            <a:r>
              <a:rPr lang="zh-CN" altLang="zh-CN" dirty="0" smtClean="0"/>
              <a:t>值</a:t>
            </a:r>
            <a:r>
              <a:rPr lang="zh-CN" altLang="zh-CN" dirty="0"/>
              <a:t>，则可以终止该</a:t>
            </a:r>
            <a:r>
              <a:rPr lang="en-US" altLang="zh-CN" dirty="0"/>
              <a:t> </a:t>
            </a:r>
            <a:r>
              <a:rPr lang="en-US" altLang="zh-CN" dirty="0">
                <a:solidFill>
                  <a:srgbClr val="0000FF"/>
                </a:solidFill>
              </a:rPr>
              <a:t>MAX</a:t>
            </a:r>
            <a:r>
              <a:rPr lang="en-US" altLang="zh-CN" dirty="0" smtClean="0"/>
              <a:t> </a:t>
            </a:r>
            <a:r>
              <a:rPr lang="zh-CN" altLang="zh-CN" dirty="0" smtClean="0"/>
              <a:t>结点</a:t>
            </a:r>
            <a:r>
              <a:rPr lang="zh-CN" altLang="zh-CN" dirty="0"/>
              <a:t>以下的搜索，然后</a:t>
            </a:r>
            <a:r>
              <a:rPr lang="zh-CN" altLang="zh-CN" dirty="0" smtClean="0"/>
              <a:t>这个</a:t>
            </a:r>
            <a:r>
              <a:rPr lang="en-US" altLang="zh-CN" dirty="0">
                <a:solidFill>
                  <a:srgbClr val="0000FF"/>
                </a:solidFill>
              </a:rPr>
              <a:t>MAX</a:t>
            </a:r>
            <a:r>
              <a:rPr lang="zh-CN" altLang="zh-CN" dirty="0" smtClean="0"/>
              <a:t>结点</a:t>
            </a:r>
            <a:r>
              <a:rPr lang="zh-CN" altLang="zh-CN" dirty="0"/>
              <a:t>处的倒推值即为它已得到</a:t>
            </a:r>
            <a:r>
              <a:rPr lang="zh-CN" altLang="zh-CN" dirty="0" smtClean="0"/>
              <a:t>的</a:t>
            </a:r>
            <a:r>
              <a:rPr lang="en-US" altLang="zh-CN" dirty="0">
                <a:solidFill>
                  <a:srgbClr val="FF0000"/>
                </a:solidFill>
                <a:latin typeface="黑体" pitchFamily="49" charset="-122"/>
              </a:rPr>
              <a:t>α</a:t>
            </a:r>
            <a:r>
              <a:rPr lang="zh-CN" altLang="zh-CN" dirty="0" smtClean="0"/>
              <a:t>值</a:t>
            </a:r>
            <a:r>
              <a:rPr lang="zh-CN" altLang="zh-CN" dirty="0"/>
              <a:t>。</a:t>
            </a:r>
          </a:p>
          <a:p>
            <a:r>
              <a:rPr lang="zh-CN" altLang="zh-CN" dirty="0"/>
              <a:t>当满足规则⑴而减少了搜索时，进行</a:t>
            </a:r>
            <a:r>
              <a:rPr lang="zh-CN" altLang="zh-CN" dirty="0" smtClean="0"/>
              <a:t>了</a:t>
            </a:r>
            <a:r>
              <a:rPr lang="en-US" altLang="zh-CN" dirty="0" smtClean="0">
                <a:solidFill>
                  <a:srgbClr val="FF0000"/>
                </a:solidFill>
                <a:latin typeface="黑体" pitchFamily="49" charset="-122"/>
              </a:rPr>
              <a:t>α</a:t>
            </a:r>
            <a:r>
              <a:rPr lang="en-US" altLang="zh-CN" b="1" dirty="0" smtClean="0">
                <a:solidFill>
                  <a:srgbClr val="FF0000"/>
                </a:solidFill>
              </a:rPr>
              <a:t>‑</a:t>
            </a:r>
            <a:r>
              <a:rPr lang="zh-CN" altLang="zh-CN" b="1" dirty="0">
                <a:solidFill>
                  <a:srgbClr val="FF0000"/>
                </a:solidFill>
              </a:rPr>
              <a:t>剪枝</a:t>
            </a:r>
            <a:r>
              <a:rPr lang="zh-CN" altLang="zh-CN" dirty="0"/>
              <a:t>；而当满足规则⑵而减少了搜索时，进行了</a:t>
            </a:r>
            <a:r>
              <a:rPr lang="en-US" altLang="zh-CN" b="1" dirty="0"/>
              <a:t> </a:t>
            </a:r>
            <a:r>
              <a:rPr lang="en-US" altLang="zh-CN" dirty="0" smtClean="0">
                <a:solidFill>
                  <a:srgbClr val="FF0000"/>
                </a:solidFill>
                <a:latin typeface="黑体" pitchFamily="49" charset="-122"/>
              </a:rPr>
              <a:t>β</a:t>
            </a:r>
            <a:r>
              <a:rPr lang="en-US" altLang="zh-CN" b="1" dirty="0" smtClean="0">
                <a:solidFill>
                  <a:srgbClr val="FF0000"/>
                </a:solidFill>
              </a:rPr>
              <a:t>‑</a:t>
            </a:r>
            <a:r>
              <a:rPr lang="zh-CN" altLang="zh-CN" b="1" dirty="0">
                <a:solidFill>
                  <a:srgbClr val="FF0000"/>
                </a:solidFill>
              </a:rPr>
              <a:t>剪枝</a:t>
            </a:r>
            <a:r>
              <a:rPr lang="zh-CN" altLang="zh-CN" dirty="0"/>
              <a:t>。</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67</a:t>
            </a:fld>
            <a:endParaRPr lang="zh-CN" altLang="en-US"/>
          </a:p>
        </p:txBody>
      </p:sp>
    </p:spTree>
    <p:extLst>
      <p:ext uri="{BB962C8B-B14F-4D97-AF65-F5344CB8AC3E}">
        <p14:creationId xmlns:p14="http://schemas.microsoft.com/office/powerpoint/2010/main" val="836472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6627" name="Picture 3" descr="C:\Users\zoutt\AppData\Roaming\Tencent\Users\173913062\QQ\WinTemp\RichOle\KVFJN`JEX3@8C[BS%QUMK8S.pn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1589" y="1080890"/>
            <a:ext cx="10372523" cy="4608511"/>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68</a:t>
            </a:fld>
            <a:endParaRPr lang="zh-CN" altLang="en-US"/>
          </a:p>
        </p:txBody>
      </p:sp>
    </p:spTree>
    <p:extLst>
      <p:ext uri="{BB962C8B-B14F-4D97-AF65-F5344CB8AC3E}">
        <p14:creationId xmlns:p14="http://schemas.microsoft.com/office/powerpoint/2010/main" val="205218197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980728"/>
            <a:ext cx="8915400" cy="5343872"/>
          </a:xfrm>
        </p:spPr>
        <p:txBody>
          <a:bodyPr/>
          <a:lstStyle/>
          <a:p>
            <a:r>
              <a:rPr lang="zh-CN" altLang="zh-CN" dirty="0"/>
              <a:t>在发生了剪枝的情况下，一个</a:t>
            </a:r>
            <a:r>
              <a:rPr lang="en-US" altLang="zh-CN" dirty="0"/>
              <a:t> </a:t>
            </a:r>
            <a:r>
              <a:rPr lang="en-US" altLang="zh-CN" dirty="0">
                <a:solidFill>
                  <a:srgbClr val="0000FF"/>
                </a:solidFill>
              </a:rPr>
              <a:t>MAX</a:t>
            </a:r>
            <a:r>
              <a:rPr lang="zh-CN" altLang="zh-CN" dirty="0" smtClean="0"/>
              <a:t>结点</a:t>
            </a:r>
            <a:r>
              <a:rPr lang="zh-CN" altLang="zh-CN" dirty="0"/>
              <a:t>的</a:t>
            </a:r>
            <a:r>
              <a:rPr lang="en-US" altLang="zh-CN" dirty="0"/>
              <a:t> </a:t>
            </a:r>
            <a:r>
              <a:rPr lang="en-US" altLang="zh-CN" dirty="0">
                <a:solidFill>
                  <a:srgbClr val="FF0000"/>
                </a:solidFill>
                <a:latin typeface="黑体" pitchFamily="49" charset="-122"/>
              </a:rPr>
              <a:t>α</a:t>
            </a:r>
            <a:r>
              <a:rPr lang="zh-CN" altLang="zh-CN" dirty="0" smtClean="0"/>
              <a:t>值</a:t>
            </a:r>
            <a:r>
              <a:rPr lang="zh-CN" altLang="zh-CN" dirty="0"/>
              <a:t>或者一个</a:t>
            </a:r>
            <a:r>
              <a:rPr lang="en-US" altLang="zh-CN" dirty="0"/>
              <a:t> </a:t>
            </a:r>
            <a:r>
              <a:rPr lang="en-US" altLang="zh-CN" dirty="0">
                <a:solidFill>
                  <a:srgbClr val="0000FF"/>
                </a:solidFill>
              </a:rPr>
              <a:t>MIN</a:t>
            </a:r>
            <a:r>
              <a:rPr lang="zh-CN" altLang="zh-CN" dirty="0" smtClean="0"/>
              <a:t>结点的</a:t>
            </a:r>
            <a:r>
              <a:rPr lang="en-US" altLang="zh-CN" dirty="0">
                <a:solidFill>
                  <a:srgbClr val="FF0000"/>
                </a:solidFill>
                <a:latin typeface="黑体" pitchFamily="49" charset="-122"/>
              </a:rPr>
              <a:t>β</a:t>
            </a:r>
            <a:r>
              <a:rPr lang="en-US" altLang="zh-CN" dirty="0" smtClean="0"/>
              <a:t> </a:t>
            </a:r>
            <a:r>
              <a:rPr lang="zh-CN" altLang="zh-CN" dirty="0"/>
              <a:t>值未必与真正的极大极小值的搜索结果的倒推值</a:t>
            </a:r>
            <a:r>
              <a:rPr lang="zh-CN" altLang="zh-CN" dirty="0" smtClean="0"/>
              <a:t>相同</a:t>
            </a:r>
            <a:endParaRPr lang="en-US" altLang="zh-CN" dirty="0"/>
          </a:p>
          <a:p>
            <a:r>
              <a:rPr lang="zh-CN" altLang="zh-CN" dirty="0" smtClean="0"/>
              <a:t>初始结点</a:t>
            </a:r>
            <a:r>
              <a:rPr lang="zh-CN" altLang="en-US" dirty="0" smtClean="0"/>
              <a:t>的</a:t>
            </a:r>
            <a:r>
              <a:rPr lang="zh-CN" altLang="zh-CN" dirty="0" smtClean="0"/>
              <a:t>倒</a:t>
            </a:r>
            <a:r>
              <a:rPr lang="zh-CN" altLang="zh-CN" dirty="0"/>
              <a:t>推值必然是相同的，使用它选择的走步也是相同的</a:t>
            </a:r>
            <a:r>
              <a:rPr lang="zh-CN" altLang="zh-CN" dirty="0" smtClean="0"/>
              <a:t>。</a:t>
            </a:r>
            <a:endParaRPr lang="en-US" altLang="zh-CN" dirty="0" smtClean="0"/>
          </a:p>
          <a:p>
            <a:r>
              <a:rPr lang="zh-CN" altLang="zh-CN" dirty="0"/>
              <a:t>动态地计算并</a:t>
            </a:r>
            <a:r>
              <a:rPr lang="zh-CN" altLang="zh-CN" dirty="0" smtClean="0"/>
              <a:t>保存</a:t>
            </a:r>
            <a:r>
              <a:rPr lang="en-US" altLang="zh-CN" dirty="0">
                <a:solidFill>
                  <a:srgbClr val="FF0000"/>
                </a:solidFill>
                <a:latin typeface="黑体" pitchFamily="49" charset="-122"/>
              </a:rPr>
              <a:t>α</a:t>
            </a:r>
            <a:r>
              <a:rPr lang="en-US" altLang="zh-CN" dirty="0" smtClean="0"/>
              <a:t> </a:t>
            </a:r>
            <a:r>
              <a:rPr lang="zh-CN" altLang="zh-CN" dirty="0" smtClean="0"/>
              <a:t>和</a:t>
            </a:r>
            <a:r>
              <a:rPr lang="en-US" altLang="zh-CN" dirty="0">
                <a:solidFill>
                  <a:srgbClr val="FF0000"/>
                </a:solidFill>
                <a:latin typeface="黑体" pitchFamily="49" charset="-122"/>
              </a:rPr>
              <a:t>β</a:t>
            </a:r>
            <a:r>
              <a:rPr lang="en-US" altLang="zh-CN" dirty="0" smtClean="0"/>
              <a:t> </a:t>
            </a:r>
            <a:r>
              <a:rPr lang="zh-CN" altLang="zh-CN" dirty="0"/>
              <a:t>值，并且一旦可能就进行剪枝的过程</a:t>
            </a:r>
            <a:r>
              <a:rPr lang="zh-CN" altLang="zh-CN" dirty="0" smtClean="0"/>
              <a:t>称为</a:t>
            </a:r>
            <a:r>
              <a:rPr lang="en-US" altLang="zh-CN" b="1" dirty="0">
                <a:solidFill>
                  <a:srgbClr val="FF0000"/>
                </a:solidFill>
                <a:latin typeface="黑体" pitchFamily="49" charset="-122"/>
              </a:rPr>
              <a:t>α-β</a:t>
            </a:r>
            <a:r>
              <a:rPr lang="en-US" altLang="zh-CN" b="1" dirty="0" smtClean="0">
                <a:solidFill>
                  <a:srgbClr val="FF0000"/>
                </a:solidFill>
              </a:rPr>
              <a:t> </a:t>
            </a:r>
            <a:r>
              <a:rPr lang="zh-CN" altLang="zh-CN" b="1" dirty="0">
                <a:solidFill>
                  <a:srgbClr val="FF0000"/>
                </a:solidFill>
              </a:rPr>
              <a:t>过程</a:t>
            </a:r>
            <a:r>
              <a:rPr lang="zh-CN" altLang="zh-CN" dirty="0"/>
              <a:t>，当初始结点的全体后继结点的最终倒推值全部给出时，上述过程便结束。</a:t>
            </a:r>
          </a:p>
          <a:p>
            <a:r>
              <a:rPr lang="zh-CN" altLang="zh-CN" dirty="0"/>
              <a:t>在搜索深度相同的条件下，采用这个过程所获得的走步总跟简单的极大极小过程的结果是相同的，区别只</a:t>
            </a:r>
            <a:r>
              <a:rPr lang="zh-CN" altLang="zh-CN" dirty="0" smtClean="0"/>
              <a:t>在于</a:t>
            </a:r>
            <a:r>
              <a:rPr lang="en-US" altLang="zh-CN" b="1" dirty="0">
                <a:solidFill>
                  <a:srgbClr val="FF0000"/>
                </a:solidFill>
                <a:latin typeface="黑体" pitchFamily="49" charset="-122"/>
              </a:rPr>
              <a:t>α-β</a:t>
            </a:r>
            <a:r>
              <a:rPr lang="en-US" altLang="zh-CN" b="1" dirty="0" smtClean="0"/>
              <a:t> </a:t>
            </a:r>
            <a:r>
              <a:rPr lang="zh-CN" altLang="zh-CN" dirty="0"/>
              <a:t>过程通常只用少得多的搜索便可以找到一个理想的走步。</a:t>
            </a:r>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69</a:t>
            </a:fld>
            <a:endParaRPr lang="zh-CN" altLang="en-US"/>
          </a:p>
        </p:txBody>
      </p:sp>
    </p:spTree>
    <p:extLst>
      <p:ext uri="{BB962C8B-B14F-4D97-AF65-F5344CB8AC3E}">
        <p14:creationId xmlns:p14="http://schemas.microsoft.com/office/powerpoint/2010/main" val="836472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3.1.2 </a:t>
            </a:r>
            <a:r>
              <a:rPr lang="zh-CN" altLang="zh-CN" dirty="0"/>
              <a:t>搜索的</a:t>
            </a:r>
            <a:r>
              <a:rPr lang="zh-CN" altLang="zh-CN" dirty="0" smtClean="0"/>
              <a:t>分类</a:t>
            </a:r>
            <a:endParaRPr lang="zh-CN" altLang="en-US" dirty="0"/>
          </a:p>
        </p:txBody>
      </p:sp>
      <p:sp>
        <p:nvSpPr>
          <p:cNvPr id="3" name="内容占位符 2"/>
          <p:cNvSpPr>
            <a:spLocks noGrp="1"/>
          </p:cNvSpPr>
          <p:nvPr>
            <p:ph idx="1"/>
          </p:nvPr>
        </p:nvSpPr>
        <p:spPr/>
        <p:txBody>
          <a:bodyPr/>
          <a:lstStyle/>
          <a:p>
            <a:r>
              <a:rPr lang="zh-CN" altLang="zh-CN" dirty="0"/>
              <a:t>搜索可以按不同的观点进行分类。</a:t>
            </a:r>
          </a:p>
          <a:p>
            <a:r>
              <a:rPr lang="zh-CN" altLang="zh-CN" dirty="0"/>
              <a:t>按搜索空间的表示方式或应用目的可以将搜索分成：</a:t>
            </a:r>
          </a:p>
          <a:p>
            <a:pPr>
              <a:buFont typeface="Wingdings" panose="05000000000000000000" pitchFamily="2" charset="2"/>
              <a:buChar char="Ø"/>
            </a:pPr>
            <a:r>
              <a:rPr lang="en-US" altLang="zh-CN" dirty="0">
                <a:solidFill>
                  <a:srgbClr val="FF0000"/>
                </a:solidFill>
              </a:rPr>
              <a:t>⑴ </a:t>
            </a:r>
            <a:r>
              <a:rPr lang="zh-CN" altLang="zh-CN" b="1" dirty="0">
                <a:solidFill>
                  <a:srgbClr val="FF0000"/>
                </a:solidFill>
              </a:rPr>
              <a:t>状态空间搜索</a:t>
            </a:r>
            <a:r>
              <a:rPr lang="zh-CN" altLang="zh-CN" dirty="0">
                <a:solidFill>
                  <a:srgbClr val="FF0000"/>
                </a:solidFill>
              </a:rPr>
              <a:t>；</a:t>
            </a:r>
          </a:p>
          <a:p>
            <a:pPr>
              <a:buFont typeface="Wingdings" panose="05000000000000000000" pitchFamily="2" charset="2"/>
              <a:buChar char="Ø"/>
            </a:pPr>
            <a:r>
              <a:rPr lang="en-US" altLang="zh-CN" dirty="0">
                <a:solidFill>
                  <a:srgbClr val="FF0000"/>
                </a:solidFill>
              </a:rPr>
              <a:t>⑵ </a:t>
            </a:r>
            <a:r>
              <a:rPr lang="zh-CN" altLang="zh-CN" b="1" dirty="0">
                <a:solidFill>
                  <a:srgbClr val="FF0000"/>
                </a:solidFill>
              </a:rPr>
              <a:t>问题空间搜索</a:t>
            </a:r>
            <a:r>
              <a:rPr lang="zh-CN" altLang="zh-CN" dirty="0">
                <a:solidFill>
                  <a:srgbClr val="FF0000"/>
                </a:solidFill>
              </a:rPr>
              <a:t>；</a:t>
            </a:r>
          </a:p>
          <a:p>
            <a:pPr>
              <a:buFont typeface="Wingdings" panose="05000000000000000000" pitchFamily="2" charset="2"/>
              <a:buChar char="Ø"/>
            </a:pPr>
            <a:r>
              <a:rPr lang="en-US" altLang="zh-CN" dirty="0">
                <a:solidFill>
                  <a:srgbClr val="FF0000"/>
                </a:solidFill>
              </a:rPr>
              <a:t>⑶ </a:t>
            </a:r>
            <a:r>
              <a:rPr lang="zh-CN" altLang="zh-CN" b="1" dirty="0">
                <a:solidFill>
                  <a:srgbClr val="FF0000"/>
                </a:solidFill>
              </a:rPr>
              <a:t>博弈空间搜索</a:t>
            </a:r>
            <a:r>
              <a:rPr lang="zh-CN" altLang="zh-CN" dirty="0">
                <a:solidFill>
                  <a:srgbClr val="FF0000"/>
                </a:solidFill>
              </a:rPr>
              <a:t>。</a:t>
            </a:r>
          </a:p>
          <a:p>
            <a:r>
              <a:rPr lang="zh-CN" altLang="zh-CN" dirty="0"/>
              <a:t>按搜索是否使用启发式信息可以将搜索分成：</a:t>
            </a:r>
          </a:p>
          <a:p>
            <a:pPr>
              <a:buFont typeface="Wingdings" panose="05000000000000000000" pitchFamily="2" charset="2"/>
              <a:buChar char="Ø"/>
            </a:pPr>
            <a:r>
              <a:rPr lang="en-US" altLang="zh-CN" dirty="0">
                <a:solidFill>
                  <a:srgbClr val="FF0000"/>
                </a:solidFill>
              </a:rPr>
              <a:t>⑴ </a:t>
            </a:r>
            <a:r>
              <a:rPr lang="zh-CN" altLang="zh-CN" b="1" dirty="0">
                <a:solidFill>
                  <a:srgbClr val="FF0000"/>
                </a:solidFill>
              </a:rPr>
              <a:t>盲目搜索</a:t>
            </a:r>
            <a:r>
              <a:rPr lang="zh-CN" altLang="zh-CN" dirty="0">
                <a:solidFill>
                  <a:srgbClr val="FF0000"/>
                </a:solidFill>
              </a:rPr>
              <a:t>（</a:t>
            </a:r>
            <a:r>
              <a:rPr lang="zh-CN" altLang="zh-CN" b="1" dirty="0">
                <a:solidFill>
                  <a:srgbClr val="FF0000"/>
                </a:solidFill>
              </a:rPr>
              <a:t>无信息搜索</a:t>
            </a:r>
            <a:r>
              <a:rPr lang="zh-CN" altLang="zh-CN" dirty="0">
                <a:solidFill>
                  <a:srgbClr val="FF0000"/>
                </a:solidFill>
              </a:rPr>
              <a:t>）；</a:t>
            </a:r>
          </a:p>
          <a:p>
            <a:pPr>
              <a:buFont typeface="Wingdings" panose="05000000000000000000" pitchFamily="2" charset="2"/>
              <a:buChar char="Ø"/>
            </a:pPr>
            <a:r>
              <a:rPr lang="en-US" altLang="zh-CN" dirty="0">
                <a:solidFill>
                  <a:srgbClr val="FF0000"/>
                </a:solidFill>
              </a:rPr>
              <a:t>⑵ </a:t>
            </a:r>
            <a:r>
              <a:rPr lang="zh-CN" altLang="zh-CN" b="1" dirty="0">
                <a:solidFill>
                  <a:srgbClr val="FF0000"/>
                </a:solidFill>
              </a:rPr>
              <a:t>启发式搜索</a:t>
            </a:r>
            <a:r>
              <a:rPr lang="zh-CN" altLang="zh-CN" dirty="0">
                <a:solidFill>
                  <a:srgbClr val="FF0000"/>
                </a:solidFill>
              </a:rPr>
              <a:t>。</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7</a:t>
            </a:fld>
            <a:endParaRPr lang="zh-CN" altLang="en-US"/>
          </a:p>
        </p:txBody>
      </p:sp>
    </p:spTree>
    <p:extLst>
      <p:ext uri="{BB962C8B-B14F-4D97-AF65-F5344CB8AC3E}">
        <p14:creationId xmlns:p14="http://schemas.microsoft.com/office/powerpoint/2010/main" val="3684596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 calcmode="lin" valueType="num">
                                      <p:cBhvr additive="base">
                                        <p:cTn id="1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 calcmode="lin" valueType="num">
                                      <p:cBhvr additive="base">
                                        <p:cTn id="2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arn(inVertical)">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3.1.2 </a:t>
            </a:r>
            <a:r>
              <a:rPr lang="zh-CN" altLang="zh-CN" dirty="0"/>
              <a:t>搜索的分类</a:t>
            </a:r>
            <a:endParaRPr lang="zh-CN" altLang="en-US" dirty="0"/>
          </a:p>
        </p:txBody>
      </p:sp>
      <p:sp>
        <p:nvSpPr>
          <p:cNvPr id="3" name="内容占位符 2"/>
          <p:cNvSpPr>
            <a:spLocks noGrp="1"/>
          </p:cNvSpPr>
          <p:nvPr>
            <p:ph idx="1"/>
          </p:nvPr>
        </p:nvSpPr>
        <p:spPr/>
        <p:txBody>
          <a:bodyPr/>
          <a:lstStyle/>
          <a:p>
            <a:r>
              <a:rPr lang="zh-CN" altLang="zh-CN" dirty="0"/>
              <a:t>按搜索实现的控制方式可以将搜索分成：</a:t>
            </a:r>
          </a:p>
          <a:p>
            <a:pPr>
              <a:buFont typeface="Wingdings" panose="05000000000000000000" pitchFamily="2" charset="2"/>
              <a:buChar char="Ø"/>
            </a:pPr>
            <a:r>
              <a:rPr lang="en-US" altLang="zh-CN" dirty="0">
                <a:solidFill>
                  <a:srgbClr val="FF0000"/>
                </a:solidFill>
              </a:rPr>
              <a:t>⑴ </a:t>
            </a:r>
            <a:r>
              <a:rPr lang="zh-CN" altLang="zh-CN" b="1" dirty="0">
                <a:solidFill>
                  <a:srgbClr val="FF0000"/>
                </a:solidFill>
              </a:rPr>
              <a:t>宽度优先搜索</a:t>
            </a:r>
            <a:r>
              <a:rPr lang="zh-CN" altLang="zh-CN" dirty="0">
                <a:solidFill>
                  <a:srgbClr val="FF0000"/>
                </a:solidFill>
              </a:rPr>
              <a:t>；</a:t>
            </a:r>
          </a:p>
          <a:p>
            <a:pPr>
              <a:buFont typeface="Wingdings" panose="05000000000000000000" pitchFamily="2" charset="2"/>
              <a:buChar char="Ø"/>
            </a:pPr>
            <a:r>
              <a:rPr lang="en-US" altLang="zh-CN" dirty="0">
                <a:solidFill>
                  <a:srgbClr val="FF0000"/>
                </a:solidFill>
              </a:rPr>
              <a:t>⑵ </a:t>
            </a:r>
            <a:r>
              <a:rPr lang="zh-CN" altLang="zh-CN" b="1" dirty="0">
                <a:solidFill>
                  <a:srgbClr val="FF0000"/>
                </a:solidFill>
              </a:rPr>
              <a:t>深度优先搜索</a:t>
            </a:r>
            <a:r>
              <a:rPr lang="zh-CN" altLang="zh-CN" dirty="0">
                <a:solidFill>
                  <a:srgbClr val="FF0000"/>
                </a:solidFill>
              </a:rPr>
              <a:t>；</a:t>
            </a:r>
          </a:p>
          <a:p>
            <a:pPr>
              <a:buFont typeface="Wingdings" panose="05000000000000000000" pitchFamily="2" charset="2"/>
              <a:buChar char="Ø"/>
            </a:pPr>
            <a:r>
              <a:rPr lang="zh-CN" altLang="zh-CN" dirty="0">
                <a:solidFill>
                  <a:srgbClr val="FF0000"/>
                </a:solidFill>
              </a:rPr>
              <a:t>⑶ </a:t>
            </a:r>
            <a:r>
              <a:rPr lang="zh-CN" altLang="zh-CN" b="1" dirty="0">
                <a:solidFill>
                  <a:srgbClr val="FF0000"/>
                </a:solidFill>
              </a:rPr>
              <a:t>有序搜索</a:t>
            </a:r>
            <a:r>
              <a:rPr lang="zh-CN" altLang="zh-CN" dirty="0">
                <a:solidFill>
                  <a:srgbClr val="FF0000"/>
                </a:solidFill>
              </a:rPr>
              <a:t>。</a:t>
            </a:r>
          </a:p>
          <a:p>
            <a:r>
              <a:rPr lang="zh-CN" altLang="zh-CN" dirty="0"/>
              <a:t>按搜索所使用的数据结构可以将搜索分成：</a:t>
            </a:r>
          </a:p>
          <a:p>
            <a:pPr>
              <a:buFont typeface="Wingdings" panose="05000000000000000000" pitchFamily="2" charset="2"/>
              <a:buChar char="Ø"/>
            </a:pPr>
            <a:r>
              <a:rPr lang="en-US" altLang="zh-CN" dirty="0">
                <a:solidFill>
                  <a:srgbClr val="FF0000"/>
                </a:solidFill>
              </a:rPr>
              <a:t>⑴ </a:t>
            </a:r>
            <a:r>
              <a:rPr lang="zh-CN" altLang="zh-CN" b="1" dirty="0">
                <a:solidFill>
                  <a:srgbClr val="FF0000"/>
                </a:solidFill>
              </a:rPr>
              <a:t>树搜索</a:t>
            </a:r>
            <a:r>
              <a:rPr lang="zh-CN" altLang="zh-CN" dirty="0">
                <a:solidFill>
                  <a:srgbClr val="FF0000"/>
                </a:solidFill>
              </a:rPr>
              <a:t>；</a:t>
            </a:r>
          </a:p>
          <a:p>
            <a:pPr>
              <a:buFont typeface="Wingdings" panose="05000000000000000000" pitchFamily="2" charset="2"/>
              <a:buChar char="Ø"/>
            </a:pPr>
            <a:r>
              <a:rPr lang="en-US" altLang="zh-CN" dirty="0">
                <a:solidFill>
                  <a:srgbClr val="FF0000"/>
                </a:solidFill>
              </a:rPr>
              <a:t>⑵ </a:t>
            </a:r>
            <a:r>
              <a:rPr lang="zh-CN" altLang="zh-CN" b="1" dirty="0">
                <a:solidFill>
                  <a:srgbClr val="FF0000"/>
                </a:solidFill>
              </a:rPr>
              <a:t>一般图搜索</a:t>
            </a:r>
            <a:r>
              <a:rPr lang="zh-CN" altLang="zh-CN" dirty="0">
                <a:solidFill>
                  <a:srgbClr val="FF0000"/>
                </a:solidFill>
              </a:rPr>
              <a:t>；</a:t>
            </a:r>
          </a:p>
          <a:p>
            <a:pPr>
              <a:buFont typeface="Wingdings" panose="05000000000000000000" pitchFamily="2" charset="2"/>
              <a:buChar char="Ø"/>
            </a:pPr>
            <a:r>
              <a:rPr lang="zh-CN" altLang="zh-CN" dirty="0">
                <a:solidFill>
                  <a:srgbClr val="FF0000"/>
                </a:solidFill>
              </a:rPr>
              <a:t>⑶ </a:t>
            </a:r>
            <a:r>
              <a:rPr lang="zh-CN" altLang="zh-CN" b="1" dirty="0">
                <a:solidFill>
                  <a:srgbClr val="FF0000"/>
                </a:solidFill>
              </a:rPr>
              <a:t>与或图搜索</a:t>
            </a:r>
            <a:r>
              <a:rPr lang="zh-CN" altLang="zh-CN" dirty="0">
                <a:solidFill>
                  <a:srgbClr val="FF0000"/>
                </a:solidFill>
              </a:rPr>
              <a:t>。</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8</a:t>
            </a:fld>
            <a:endParaRPr lang="zh-CN" altLang="en-US"/>
          </a:p>
        </p:txBody>
      </p:sp>
    </p:spTree>
    <p:extLst>
      <p:ext uri="{BB962C8B-B14F-4D97-AF65-F5344CB8AC3E}">
        <p14:creationId xmlns:p14="http://schemas.microsoft.com/office/powerpoint/2010/main" val="2833009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 calcmode="lin" valueType="num">
                                      <p:cBhvr additive="base">
                                        <p:cTn id="2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arn(inVertical)">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836712"/>
            <a:ext cx="8915400" cy="5487888"/>
          </a:xfrm>
        </p:spPr>
        <p:txBody>
          <a:bodyPr/>
          <a:lstStyle/>
          <a:p>
            <a:r>
              <a:rPr lang="zh-CN" altLang="zh-CN" dirty="0"/>
              <a:t>在本章中，我们主要关心</a:t>
            </a:r>
            <a:r>
              <a:rPr lang="zh-CN" altLang="zh-CN" dirty="0">
                <a:solidFill>
                  <a:srgbClr val="FF0000"/>
                </a:solidFill>
              </a:rPr>
              <a:t>状态空间、问题空间和博弈空间中</a:t>
            </a:r>
            <a:r>
              <a:rPr lang="zh-CN" altLang="zh-CN" dirty="0"/>
              <a:t>问题求解的启发式搜索。问题空间搜索和博弈空间搜索是特殊的状态空间搜索方法。</a:t>
            </a:r>
          </a:p>
          <a:p>
            <a:pPr>
              <a:buFont typeface="Wingdings" panose="05000000000000000000" pitchFamily="2" charset="2"/>
              <a:buChar char="Ø"/>
            </a:pPr>
            <a:r>
              <a:rPr lang="zh-CN" altLang="zh-CN" b="1" dirty="0">
                <a:solidFill>
                  <a:srgbClr val="FF0000"/>
                </a:solidFill>
              </a:rPr>
              <a:t>状态空间搜索</a:t>
            </a:r>
            <a:r>
              <a:rPr lang="zh-CN" altLang="zh-CN" dirty="0"/>
              <a:t>首先将问题的全部可能状态及其关系表示出来，在搜索过程中，从初始状态出发，逐步遍历其状态空间，并通过识别当前状态是否为目标状态达到求解问题的目的。</a:t>
            </a:r>
          </a:p>
          <a:p>
            <a:pPr>
              <a:buFont typeface="Wingdings" panose="05000000000000000000" pitchFamily="2" charset="2"/>
              <a:buChar char="Ø"/>
            </a:pPr>
            <a:r>
              <a:rPr lang="zh-CN" altLang="zh-CN" b="1" dirty="0">
                <a:solidFill>
                  <a:srgbClr val="FF0000"/>
                </a:solidFill>
              </a:rPr>
              <a:t>问题空间搜索</a:t>
            </a:r>
            <a:r>
              <a:rPr lang="zh-CN" altLang="zh-CN" dirty="0"/>
              <a:t>用问题归约的方法进行搜索，在问题求解过程中，将问题逐步进行分解，变换成若干个子问题，通过求解子问题完成对原问题的求解。</a:t>
            </a:r>
          </a:p>
          <a:p>
            <a:pPr>
              <a:buFont typeface="Wingdings" panose="05000000000000000000" pitchFamily="2" charset="2"/>
              <a:buChar char="Ø"/>
            </a:pPr>
            <a:r>
              <a:rPr lang="zh-CN" altLang="zh-CN" b="1" dirty="0">
                <a:solidFill>
                  <a:srgbClr val="FF0000"/>
                </a:solidFill>
              </a:rPr>
              <a:t>博弈空间搜索</a:t>
            </a:r>
            <a:r>
              <a:rPr lang="zh-CN" altLang="zh-CN" dirty="0"/>
              <a:t>主要是利用已有的搜索技术用于求解博弈问题，并根据博弈问题的基本特点对搜索的控制进行优化。</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9</a:t>
            </a:fld>
            <a:endParaRPr lang="zh-CN" altLang="en-US"/>
          </a:p>
        </p:txBody>
      </p:sp>
    </p:spTree>
    <p:extLst>
      <p:ext uri="{BB962C8B-B14F-4D97-AF65-F5344CB8AC3E}">
        <p14:creationId xmlns:p14="http://schemas.microsoft.com/office/powerpoint/2010/main" val="1443898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504</TotalTime>
  <Words>7015</Words>
  <Application>Microsoft Office PowerPoint</Application>
  <PresentationFormat>A4 纸张(210x297 毫米)</PresentationFormat>
  <Paragraphs>564</Paragraphs>
  <Slides>69</Slides>
  <Notes>2</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69</vt:i4>
      </vt:variant>
    </vt:vector>
  </HeadingPairs>
  <TitlesOfParts>
    <vt:vector size="72" baseType="lpstr">
      <vt:lpstr>流畅</vt:lpstr>
      <vt:lpstr>公式</vt:lpstr>
      <vt:lpstr>Visio</vt:lpstr>
      <vt:lpstr>第三章  基本搜索</vt:lpstr>
      <vt:lpstr>第三章  基本搜索</vt:lpstr>
      <vt:lpstr>第3.1节 搜索问题概述</vt:lpstr>
      <vt:lpstr>3.1.1 搜索的概念</vt:lpstr>
      <vt:lpstr>3.1.1 搜索的概念</vt:lpstr>
      <vt:lpstr>PowerPoint 演示文稿</vt:lpstr>
      <vt:lpstr>3.1.2 搜索的分类</vt:lpstr>
      <vt:lpstr>3.1.2 搜索的分类</vt:lpstr>
      <vt:lpstr>PowerPoint 演示文稿</vt:lpstr>
      <vt:lpstr>3.1.3 各种搜索算法的不同特点及其评价</vt:lpstr>
      <vt:lpstr>搜索策略评价标准:</vt:lpstr>
      <vt:lpstr>第3.2节 状态空间搜索</vt:lpstr>
      <vt:lpstr>3.2.1 状态空间描述</vt:lpstr>
      <vt:lpstr>PowerPoint 演示文稿</vt:lpstr>
      <vt:lpstr>PowerPoint 演示文稿</vt:lpstr>
      <vt:lpstr>PowerPoint 演示文稿</vt:lpstr>
      <vt:lpstr>3.2.2 一般图的盲目搜索</vt:lpstr>
      <vt:lpstr>PowerPoint 演示文稿</vt:lpstr>
      <vt:lpstr>PowerPoint 演示文稿</vt:lpstr>
      <vt:lpstr>PowerPoint 演示文稿</vt:lpstr>
      <vt:lpstr>PowerPoint 演示文稿</vt:lpstr>
      <vt:lpstr>PowerPoint 演示文稿</vt:lpstr>
      <vt:lpstr>3.2.2 一般图的盲目搜索</vt:lpstr>
      <vt:lpstr>PowerPoint 演示文稿</vt:lpstr>
      <vt:lpstr>PowerPoint 演示文稿</vt:lpstr>
      <vt:lpstr>PowerPoint 演示文稿</vt:lpstr>
      <vt:lpstr>3.2.3 一般图的启发式搜索</vt:lpstr>
      <vt:lpstr>3.2.3 一般图的启发式搜索</vt:lpstr>
      <vt:lpstr>一、A算法</vt:lpstr>
      <vt:lpstr>一、A算法</vt:lpstr>
      <vt:lpstr>PowerPoint 演示文稿</vt:lpstr>
      <vt:lpstr>PowerPoint 演示文稿</vt:lpstr>
      <vt:lpstr>PowerPoint 演示文稿</vt:lpstr>
      <vt:lpstr>PowerPoint 演示文稿</vt:lpstr>
      <vt:lpstr>PowerPoint 演示文稿</vt:lpstr>
      <vt:lpstr>二、A*算法</vt:lpstr>
      <vt:lpstr>PowerPoint 演示文稿</vt:lpstr>
      <vt:lpstr>PowerPoint 演示文稿</vt:lpstr>
      <vt:lpstr>PowerPoint 演示文稿</vt:lpstr>
      <vt:lpstr>3.2.4 状态空间抽象和生成‑测试法</vt:lpstr>
      <vt:lpstr>PowerPoint 演示文稿</vt:lpstr>
      <vt:lpstr>PowerPoint 演示文稿</vt:lpstr>
      <vt:lpstr>第3.3节 问题空间搜索</vt:lpstr>
      <vt:lpstr>3.3.1 问题归约描述</vt:lpstr>
      <vt:lpstr>PowerPoint 演示文稿</vt:lpstr>
      <vt:lpstr>PowerPoint 演示文稿</vt:lpstr>
      <vt:lpstr>PowerPoint 演示文稿</vt:lpstr>
      <vt:lpstr>3.3.2 与或图的盲目搜索</vt:lpstr>
      <vt:lpstr>PowerPoint 演示文稿</vt:lpstr>
      <vt:lpstr>PowerPoint 演示文稿</vt:lpstr>
      <vt:lpstr>3.3.3 与或图的启发式搜索</vt:lpstr>
      <vt:lpstr>PowerPoint 演示文稿</vt:lpstr>
      <vt:lpstr>PowerPoint 演示文稿</vt:lpstr>
      <vt:lpstr>PowerPoint 演示文稿</vt:lpstr>
      <vt:lpstr>PowerPoint 演示文稿</vt:lpstr>
      <vt:lpstr>第3.4节 博弈空间搜索</vt:lpstr>
      <vt:lpstr>PowerPoint 演示文稿</vt:lpstr>
      <vt:lpstr>3.4.1 极大极小过程</vt:lpstr>
      <vt:lpstr>PowerPoint 演示文稿</vt:lpstr>
      <vt:lpstr>PowerPoint 演示文稿</vt:lpstr>
      <vt:lpstr>PowerPoint 演示文稿</vt:lpstr>
      <vt:lpstr>PowerPoint 演示文稿</vt:lpstr>
      <vt:lpstr>PowerPoint 演示文稿</vt:lpstr>
      <vt:lpstr>PowerPoint 演示文稿</vt:lpstr>
      <vt:lpstr>3.4.2 α-β过程</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zoutt</dc:creator>
  <cp:lastModifiedBy>zoutt</cp:lastModifiedBy>
  <cp:revision>47</cp:revision>
  <dcterms:created xsi:type="dcterms:W3CDTF">2016-09-22T01:44:13Z</dcterms:created>
  <dcterms:modified xsi:type="dcterms:W3CDTF">2016-09-29T00:38:42Z</dcterms:modified>
</cp:coreProperties>
</file>